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8"/>
  </p:notesMasterIdLst>
  <p:sldIdLst>
    <p:sldId id="278" r:id="rId5"/>
    <p:sldId id="348" r:id="rId6"/>
    <p:sldId id="343" r:id="rId7"/>
    <p:sldId id="341" r:id="rId8"/>
    <p:sldId id="347" r:id="rId9"/>
    <p:sldId id="346" r:id="rId10"/>
    <p:sldId id="350" r:id="rId11"/>
    <p:sldId id="349" r:id="rId12"/>
    <p:sldId id="351" r:id="rId13"/>
    <p:sldId id="352" r:id="rId14"/>
    <p:sldId id="353" r:id="rId15"/>
    <p:sldId id="354" r:id="rId16"/>
    <p:sldId id="311" r:id="rId17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97"/>
    <a:srgbClr val="0088C0"/>
    <a:srgbClr val="00577D"/>
    <a:srgbClr val="004361"/>
    <a:srgbClr val="003F5E"/>
    <a:srgbClr val="1C4161"/>
    <a:srgbClr val="003F5D"/>
    <a:srgbClr val="004461"/>
    <a:srgbClr val="8869FF"/>
    <a:srgbClr val="9789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41" autoAdjust="0"/>
    <p:restoredTop sz="93544" autoAdjust="0"/>
  </p:normalViewPr>
  <p:slideViewPr>
    <p:cSldViewPr snapToGrid="0">
      <p:cViewPr>
        <p:scale>
          <a:sx n="117" d="100"/>
          <a:sy n="117" d="100"/>
        </p:scale>
        <p:origin x="1464" y="14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136790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141" y="399186"/>
            <a:ext cx="1442314" cy="1306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78947" y="6254092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54" y="6304265"/>
            <a:ext cx="350587" cy="2382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422" y="148281"/>
            <a:ext cx="1073879" cy="97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lucidchart.com/documents/edit/a0de94ac-928a-4435-9fd1-1e940f7761d1/2?callback=close&amp;v=2208&amp;s=612" TargetMode="External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lucidchart.com/documents/edit/f8b1a241-f39b-42b4-b546-7529e28f73a2/0?callback=close&amp;v=560&amp;s=612" TargetMode="External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lucidchart.com/documents/edit/f8b1a241-f39b-42b4-b546-7529e28f73a2/2?callback=close&amp;v=1597&amp;s=612" TargetMode="Externa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Christos </a:t>
            </a:r>
            <a:r>
              <a:rPr lang="en-GB" dirty="0" err="1" smtClean="0"/>
              <a:t>Kanellopoulos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12960" y="1272879"/>
            <a:ext cx="6650732" cy="814293"/>
          </a:xfrm>
        </p:spPr>
        <p:txBody>
          <a:bodyPr/>
          <a:lstStyle/>
          <a:p>
            <a:r>
              <a:rPr lang="en-US" dirty="0" smtClean="0"/>
              <a:t>Update on </a:t>
            </a:r>
            <a:r>
              <a:rPr lang="en-US" dirty="0" err="1" smtClean="0"/>
              <a:t>eIDAS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/>
              <a:t>February</a:t>
            </a:r>
            <a:r>
              <a:rPr lang="en-US" dirty="0" smtClean="0"/>
              <a:t> 21</a:t>
            </a:r>
            <a:r>
              <a:rPr lang="en-US" baseline="30000" dirty="0" smtClean="0"/>
              <a:t>st</a:t>
            </a:r>
            <a:r>
              <a:rPr lang="en-US" dirty="0" smtClean="0"/>
              <a:t>,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 smtClean="0"/>
              <a:t>eduGAIN</a:t>
            </a:r>
            <a:r>
              <a:rPr lang="en-US" dirty="0" smtClean="0"/>
              <a:t> </a:t>
            </a:r>
            <a:r>
              <a:rPr lang="en-US" dirty="0" err="1" smtClean="0"/>
              <a:t>TownHall</a:t>
            </a:r>
            <a:r>
              <a:rPr lang="en-US" dirty="0" smtClean="0"/>
              <a:t>, Vienna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5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Taps directly to </a:t>
            </a:r>
            <a:r>
              <a:rPr lang="en-US" dirty="0" err="1"/>
              <a:t>eIDAS</a:t>
            </a:r>
            <a:r>
              <a:rPr lang="en-US" dirty="0"/>
              <a:t> Interoperability Framework, which is the only common standardized interface across all the national eID </a:t>
            </a:r>
            <a:r>
              <a:rPr lang="en-US" dirty="0" smtClean="0"/>
              <a:t>schemes</a:t>
            </a:r>
          </a:p>
          <a:p>
            <a:pPr>
              <a:lnSpc>
                <a:spcPct val="100000"/>
              </a:lnSpc>
            </a:pPr>
            <a:r>
              <a:rPr lang="en-US" dirty="0"/>
              <a:t>Just one service for all the federations participating in </a:t>
            </a:r>
            <a:r>
              <a:rPr lang="en-US" dirty="0" err="1" smtClean="0"/>
              <a:t>eduGAIN</a:t>
            </a:r>
            <a:endParaRPr lang="en-US" dirty="0" smtClean="0"/>
          </a:p>
          <a:p>
            <a:pPr>
              <a:lnSpc>
                <a:spcPct val="100000"/>
              </a:lnSpc>
            </a:pPr>
            <a:r>
              <a:rPr lang="en-US" dirty="0"/>
              <a:t>No extra burden to the federation </a:t>
            </a:r>
            <a:r>
              <a:rPr lang="en-US" dirty="0" smtClean="0"/>
              <a:t>operators</a:t>
            </a:r>
          </a:p>
          <a:p>
            <a:pPr>
              <a:lnSpc>
                <a:spcPct val="100000"/>
              </a:lnSpc>
            </a:pPr>
            <a:r>
              <a:rPr lang="en-US" dirty="0"/>
              <a:t>SPs can treat the service as a proxy </a:t>
            </a:r>
            <a:r>
              <a:rPr lang="en-US" dirty="0" err="1" smtClean="0"/>
              <a:t>IdP</a:t>
            </a:r>
            <a:endParaRPr lang="en-US" dirty="0" smtClean="0"/>
          </a:p>
          <a:p>
            <a:pPr>
              <a:lnSpc>
                <a:spcPct val="100000"/>
              </a:lnSpc>
            </a:pPr>
            <a:r>
              <a:rPr lang="en-US" dirty="0"/>
              <a:t>Flexibility on how </a:t>
            </a:r>
            <a:r>
              <a:rPr lang="en-US" dirty="0" err="1"/>
              <a:t>eIDAS</a:t>
            </a:r>
            <a:r>
              <a:rPr lang="en-US" dirty="0"/>
              <a:t> becomes visible to the </a:t>
            </a:r>
            <a:r>
              <a:rPr lang="en-US" dirty="0" smtClean="0"/>
              <a:t>federations</a:t>
            </a:r>
          </a:p>
          <a:p>
            <a:pPr>
              <a:lnSpc>
                <a:spcPct val="100000"/>
              </a:lnSpc>
            </a:pPr>
            <a:r>
              <a:rPr lang="en-US" dirty="0"/>
              <a:t>Avoid creating islands in which some federation will be able to use the local </a:t>
            </a:r>
            <a:r>
              <a:rPr lang="en-US" dirty="0" err="1"/>
              <a:t>eGOV</a:t>
            </a:r>
            <a:r>
              <a:rPr lang="en-US" dirty="0"/>
              <a:t> ID scheme, while there is no support in </a:t>
            </a:r>
            <a:r>
              <a:rPr lang="en-US" dirty="0" smtClean="0"/>
              <a:t>others</a:t>
            </a:r>
          </a:p>
          <a:p>
            <a:pPr>
              <a:lnSpc>
                <a:spcPct val="100000"/>
              </a:lnSpc>
            </a:pPr>
            <a:r>
              <a:rPr lang="en-US" dirty="0"/>
              <a:t>SPs worldwide could </a:t>
            </a:r>
            <a:r>
              <a:rPr lang="en-US" dirty="0" smtClean="0"/>
              <a:t>potentially benefit </a:t>
            </a:r>
            <a:r>
              <a:rPr lang="en-US" dirty="0"/>
              <a:t>from such a </a:t>
            </a:r>
            <a:r>
              <a:rPr lang="en-US" dirty="0" smtClean="0"/>
              <a:t>bridge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FF0000"/>
                </a:solidFill>
              </a:rPr>
              <a:t>Not under the direct control of each Federation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FF0000"/>
                </a:solidFill>
              </a:rPr>
              <a:t>Has to be operated as an </a:t>
            </a:r>
            <a:r>
              <a:rPr lang="en-US" dirty="0" err="1" smtClean="0">
                <a:solidFill>
                  <a:srgbClr val="FF0000"/>
                </a:solidFill>
              </a:rPr>
              <a:t>eduGAIN</a:t>
            </a:r>
            <a:r>
              <a:rPr lang="en-US" dirty="0" smtClean="0">
                <a:solidFill>
                  <a:srgbClr val="FF0000"/>
                </a:solidFill>
              </a:rPr>
              <a:t> service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FF0000"/>
                </a:solidFill>
              </a:rPr>
              <a:t>Increased burden (and possible liability) for the organization(s) operating the </a:t>
            </a:r>
            <a:r>
              <a:rPr lang="en-US" dirty="0" smtClean="0">
                <a:solidFill>
                  <a:srgbClr val="FF0000"/>
                </a:solidFill>
              </a:rPr>
              <a:t>service</a:t>
            </a:r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FF0000"/>
                </a:solidFill>
              </a:rPr>
              <a:t>eIDAS</a:t>
            </a:r>
            <a:r>
              <a:rPr lang="en-US" dirty="0">
                <a:solidFill>
                  <a:srgbClr val="FF0000"/>
                </a:solidFill>
              </a:rPr>
              <a:t> is a European specific service, why should federations outside of Europe care about this?</a:t>
            </a:r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Interoperability Scenarios | Scenario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90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Interoperability Scenarios | Scenario 2</a:t>
            </a:r>
            <a:endParaRPr lang="en-US" dirty="0"/>
          </a:p>
        </p:txBody>
      </p:sp>
      <p:pic>
        <p:nvPicPr>
          <p:cNvPr id="5122" name="Picture 2" descr="https://lh4.googleusercontent.com/8oX_WKmNX5He0edHIJ4zGqovWpXcFWiRkuAjwt8cirLSmXp6B_PhqRKUsvdhoVN9D_PsBU3nb4QsRixtyn6RWIkpJODKFNOs7cEQxV6QzlIMWr8cDpxOB_eYv1mPWshAs80wFz2q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629" y="1415141"/>
            <a:ext cx="5617028" cy="4942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45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 smtClean="0"/>
              <a:t>Tailored to the needs of each federation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Fully controlled by the federation</a:t>
            </a:r>
          </a:p>
          <a:p>
            <a:pPr>
              <a:lnSpc>
                <a:spcPct val="100000"/>
              </a:lnSpc>
            </a:pPr>
            <a:r>
              <a:rPr lang="en-US" dirty="0"/>
              <a:t>The burden and liability of the implementation is distributed to the </a:t>
            </a:r>
            <a:r>
              <a:rPr lang="en-US" dirty="0" smtClean="0"/>
              <a:t>federations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The </a:t>
            </a:r>
            <a:r>
              <a:rPr lang="en-US" dirty="0"/>
              <a:t>implementation could be more lightweight for some </a:t>
            </a:r>
            <a:r>
              <a:rPr lang="en-US" dirty="0" smtClean="0"/>
              <a:t>cases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FF0000"/>
                </a:solidFill>
              </a:rPr>
              <a:t>Each implementation would be specific to each </a:t>
            </a:r>
            <a:r>
              <a:rPr lang="en-US" dirty="0" smtClean="0">
                <a:solidFill>
                  <a:srgbClr val="FF0000"/>
                </a:solidFill>
              </a:rPr>
              <a:t>country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FF0000"/>
                </a:solidFill>
              </a:rPr>
              <a:t>Dependency on the willingness or the </a:t>
            </a:r>
            <a:r>
              <a:rPr lang="en-US" dirty="0" err="1">
                <a:solidFill>
                  <a:srgbClr val="FF0000"/>
                </a:solidFill>
              </a:rPr>
              <a:t>reluctancy</a:t>
            </a:r>
            <a:r>
              <a:rPr lang="en-US" dirty="0">
                <a:solidFill>
                  <a:srgbClr val="FF0000"/>
                </a:solidFill>
              </a:rPr>
              <a:t> of each country’s </a:t>
            </a:r>
            <a:r>
              <a:rPr lang="en-US" dirty="0" err="1">
                <a:solidFill>
                  <a:srgbClr val="FF0000"/>
                </a:solidFill>
              </a:rPr>
              <a:t>eGOV</a:t>
            </a:r>
            <a:r>
              <a:rPr lang="en-US" dirty="0">
                <a:solidFill>
                  <a:srgbClr val="FF0000"/>
                </a:solidFill>
              </a:rPr>
              <a:t> ID governance to accomplish the integration with the local R&amp;E identity </a:t>
            </a:r>
            <a:r>
              <a:rPr lang="en-US" dirty="0" smtClean="0">
                <a:solidFill>
                  <a:srgbClr val="FF0000"/>
                </a:solidFill>
              </a:rPr>
              <a:t>federation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FF0000"/>
                </a:solidFill>
              </a:rPr>
              <a:t>Extra burden (and possibly costs) on the operators of the </a:t>
            </a:r>
            <a:r>
              <a:rPr lang="en-US" dirty="0" smtClean="0">
                <a:solidFill>
                  <a:srgbClr val="FF0000"/>
                </a:solidFill>
              </a:rPr>
              <a:t>federation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Interoperability Scenarios | Scenario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21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err="1" smtClean="0"/>
              <a:t>skanct@gmail.com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147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6" y="1524000"/>
            <a:ext cx="4967968" cy="4652963"/>
          </a:xfrm>
        </p:spPr>
        <p:txBody>
          <a:bodyPr>
            <a:normAutofit/>
          </a:bodyPr>
          <a:lstStyle/>
          <a:p>
            <a:pPr fontAlgn="base"/>
            <a:r>
              <a:rPr lang="en-US" b="1" dirty="0"/>
              <a:t>23 JUL 2014</a:t>
            </a:r>
            <a:br>
              <a:rPr lang="en-US" b="1" dirty="0"/>
            </a:br>
            <a:r>
              <a:rPr lang="en-US" dirty="0"/>
              <a:t>Adoption of </a:t>
            </a:r>
            <a:r>
              <a:rPr lang="en-US" dirty="0" err="1"/>
              <a:t>eIDAS</a:t>
            </a:r>
            <a:r>
              <a:rPr lang="en-US" dirty="0"/>
              <a:t> regulation</a:t>
            </a:r>
          </a:p>
          <a:p>
            <a:pPr fontAlgn="base"/>
            <a:r>
              <a:rPr lang="en-US" b="1" dirty="0"/>
              <a:t>29 SEP 2015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Voluntary recognition of eID means</a:t>
            </a:r>
          </a:p>
          <a:p>
            <a:pPr fontAlgn="base"/>
            <a:r>
              <a:rPr lang="en-US" b="1" dirty="0"/>
              <a:t>EARLY 2016</a:t>
            </a:r>
            <a:br>
              <a:rPr lang="en-US" b="1" dirty="0"/>
            </a:br>
            <a:r>
              <a:rPr lang="en-US" dirty="0"/>
              <a:t>eID Interoperability Infrastructure available under Connecting Europe Facility (CEF)</a:t>
            </a:r>
          </a:p>
          <a:p>
            <a:pPr fontAlgn="base"/>
            <a:r>
              <a:rPr lang="en-US" b="1" dirty="0"/>
              <a:t>1 JULY 2016</a:t>
            </a:r>
            <a:br>
              <a:rPr lang="en-US" b="1" dirty="0"/>
            </a:br>
            <a:r>
              <a:rPr lang="en-US" dirty="0"/>
              <a:t>Trust Service rules apply and voluntary use of EU</a:t>
            </a:r>
            <a:br>
              <a:rPr lang="en-US" dirty="0"/>
            </a:br>
            <a:r>
              <a:rPr lang="en-US" dirty="0"/>
              <a:t>Trust Mark is available</a:t>
            </a:r>
          </a:p>
          <a:p>
            <a:pPr fontAlgn="base"/>
            <a:r>
              <a:rPr lang="en-US" b="1" dirty="0"/>
              <a:t>29 SEP 2018</a:t>
            </a:r>
            <a:br>
              <a:rPr lang="en-US" b="1" dirty="0"/>
            </a:br>
            <a:r>
              <a:rPr lang="en-US" dirty="0"/>
              <a:t>Cross-border recognition of eID means</a:t>
            </a:r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information</a:t>
            </a:r>
            <a:endParaRPr lang="en-US" dirty="0"/>
          </a:p>
        </p:txBody>
      </p:sp>
      <p:pic>
        <p:nvPicPr>
          <p:cNvPr id="1028" name="Picture 4" descr="https://lh6.googleusercontent.com/yCOn-1LsMk1dsI-eMEpqrmFzWIpBma-cwADiMbcoLVj1TrHgeKegmR6XHRRCjMh5PCSwDjN9H2nVHfBTNAijBOdbPj_JdzG9lx5moorBh-sUKn_EheVZzogTMyrSdrbdFLysRkmn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681" y="1338943"/>
            <a:ext cx="3542736" cy="498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lh3.googleusercontent.com/3kou1UQwdxkaaBzvdz91f4oStEcwuTTOrtOFYKATopfhRG_h5ALpqKpSxupIGmiCvBjqAIhjQsuK3GDp0ICN0yi2BU28OUSQvURMwxFHoNKyXvx8GPvxwDw2Gm4M_a3-_H0ShkNl1K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058" y="4397825"/>
            <a:ext cx="10001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59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dirty="0"/>
              <a:t>T</a:t>
            </a:r>
            <a:r>
              <a:rPr lang="en-US" b="1" dirty="0" smtClean="0"/>
              <a:t>he </a:t>
            </a:r>
            <a:r>
              <a:rPr lang="en-US" b="1" dirty="0"/>
              <a:t>use of </a:t>
            </a:r>
            <a:r>
              <a:rPr lang="en-US" b="1" dirty="0" err="1"/>
              <a:t>eIDAS</a:t>
            </a:r>
            <a:r>
              <a:rPr lang="en-US" b="1" dirty="0"/>
              <a:t> </a:t>
            </a:r>
            <a:r>
              <a:rPr lang="en-US" b="1" dirty="0" err="1"/>
              <a:t>eIDs</a:t>
            </a:r>
            <a:r>
              <a:rPr lang="en-US" b="1" dirty="0"/>
              <a:t> in the context of academic research </a:t>
            </a:r>
            <a:r>
              <a:rPr lang="en-US" b="1" dirty="0" smtClean="0"/>
              <a:t>services.</a:t>
            </a:r>
          </a:p>
          <a:p>
            <a:pPr marL="457200" lvl="1" indent="0">
              <a:buNone/>
            </a:pPr>
            <a:r>
              <a:rPr lang="en-US" dirty="0" smtClean="0"/>
              <a:t>The </a:t>
            </a:r>
            <a:r>
              <a:rPr lang="en-US" dirty="0"/>
              <a:t>use case scenario is a researcher participating in an international collaboration, who will be accessing services available in </a:t>
            </a:r>
            <a:r>
              <a:rPr lang="en-US" dirty="0" err="1"/>
              <a:t>eduGAIN</a:t>
            </a:r>
            <a:r>
              <a:rPr lang="en-US" dirty="0"/>
              <a:t> using </a:t>
            </a:r>
            <a:r>
              <a:rPr lang="en-US" dirty="0" err="1"/>
              <a:t>eIDAS</a:t>
            </a:r>
            <a:r>
              <a:rPr lang="en-US" dirty="0"/>
              <a:t> </a:t>
            </a:r>
            <a:r>
              <a:rPr lang="en-US" dirty="0" err="1"/>
              <a:t>eID</a:t>
            </a:r>
            <a:r>
              <a:rPr lang="en-US" dirty="0"/>
              <a:t> assertions as a means of identifying herself. There is an important benefit here for </a:t>
            </a:r>
            <a:r>
              <a:rPr lang="en-US" dirty="0" err="1"/>
              <a:t>eduGAIN</a:t>
            </a:r>
            <a:r>
              <a:rPr lang="en-US" dirty="0"/>
              <a:t> as there are cases in which researchers do not have </a:t>
            </a:r>
            <a:r>
              <a:rPr lang="en-US" dirty="0" err="1"/>
              <a:t>eIDs</a:t>
            </a:r>
            <a:r>
              <a:rPr lang="en-US" dirty="0"/>
              <a:t> from an academic institution but may have access to national </a:t>
            </a:r>
            <a:r>
              <a:rPr lang="en-US" dirty="0" err="1"/>
              <a:t>eID</a:t>
            </a:r>
            <a:r>
              <a:rPr lang="en-US" dirty="0"/>
              <a:t> through </a:t>
            </a:r>
            <a:r>
              <a:rPr lang="en-US" dirty="0" err="1" smtClean="0"/>
              <a:t>eIDAS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The use of </a:t>
            </a:r>
            <a:r>
              <a:rPr lang="en-US" b="1" dirty="0" err="1"/>
              <a:t>eIDAS</a:t>
            </a:r>
            <a:r>
              <a:rPr lang="en-US" b="1" dirty="0"/>
              <a:t> as a mean to access services that require higher </a:t>
            </a:r>
            <a:r>
              <a:rPr lang="en-US" b="1" dirty="0" err="1" smtClean="0"/>
              <a:t>LoA</a:t>
            </a:r>
            <a:endParaRPr lang="en-US" b="1" dirty="0" smtClean="0"/>
          </a:p>
          <a:p>
            <a:pPr marL="457200" lvl="1" indent="0">
              <a:buNone/>
            </a:pPr>
            <a:r>
              <a:rPr lang="en-US" dirty="0"/>
              <a:t>The use case scenario is a researcher participating in an international collaboration (e.g. a Bio-bank), who will be accessing services available in </a:t>
            </a:r>
            <a:r>
              <a:rPr lang="en-US" dirty="0" err="1"/>
              <a:t>eduGAIN</a:t>
            </a:r>
            <a:r>
              <a:rPr lang="en-US" dirty="0"/>
              <a:t> using </a:t>
            </a:r>
            <a:r>
              <a:rPr lang="en-US" dirty="0" err="1"/>
              <a:t>eIDAS</a:t>
            </a:r>
            <a:r>
              <a:rPr lang="en-US" dirty="0"/>
              <a:t> </a:t>
            </a:r>
            <a:r>
              <a:rPr lang="en-US" dirty="0" err="1"/>
              <a:t>eID</a:t>
            </a:r>
            <a:r>
              <a:rPr lang="en-US" dirty="0"/>
              <a:t> assertions as a mean to elevate the </a:t>
            </a:r>
            <a:r>
              <a:rPr lang="en-US" dirty="0" err="1"/>
              <a:t>LoA</a:t>
            </a:r>
            <a:r>
              <a:rPr lang="en-US" dirty="0"/>
              <a:t> of the identity assertion. This is an existing problem for </a:t>
            </a:r>
            <a:r>
              <a:rPr lang="en-US" dirty="0" err="1"/>
              <a:t>eduGAIN</a:t>
            </a:r>
            <a:r>
              <a:rPr lang="en-US" dirty="0"/>
              <a:t> as there are no higher levels of assurance currently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The combination of </a:t>
            </a:r>
            <a:r>
              <a:rPr lang="en-US" b="1" dirty="0" err="1"/>
              <a:t>eIDAS</a:t>
            </a:r>
            <a:r>
              <a:rPr lang="en-US" b="1" dirty="0"/>
              <a:t> </a:t>
            </a:r>
            <a:r>
              <a:rPr lang="en-US" b="1" dirty="0" err="1"/>
              <a:t>eID</a:t>
            </a:r>
            <a:r>
              <a:rPr lang="en-US" b="1" dirty="0"/>
              <a:t> assertions and user attributes coming from a </a:t>
            </a:r>
            <a:r>
              <a:rPr lang="en-US" b="1" dirty="0" smtClean="0"/>
              <a:t>university</a:t>
            </a:r>
          </a:p>
          <a:p>
            <a:pPr marL="457200" lvl="1" indent="0">
              <a:buNone/>
            </a:pPr>
            <a:r>
              <a:rPr lang="en-US" dirty="0"/>
              <a:t>The use case scenario will mimic the user journey of an individual registering at a university in country B (</a:t>
            </a:r>
            <a:r>
              <a:rPr lang="en-US" dirty="0" err="1"/>
              <a:t>eIDAS</a:t>
            </a:r>
            <a:r>
              <a:rPr lang="en-US" dirty="0"/>
              <a:t> </a:t>
            </a:r>
            <a:r>
              <a:rPr lang="en-US" dirty="0" err="1"/>
              <a:t>eID</a:t>
            </a:r>
            <a:r>
              <a:rPr lang="en-US" dirty="0"/>
              <a:t> assertion- from IDPs) and asserting proof of their academic attributes from an institution in country A (attribute enrichment). The user will register to </a:t>
            </a:r>
            <a:r>
              <a:rPr lang="en-US" dirty="0" err="1"/>
              <a:t>enrol</a:t>
            </a:r>
            <a:r>
              <a:rPr lang="en-US" dirty="0"/>
              <a:t> at a university in country A by asserting an identity and additional attributes established in country B. It is noted that the US does not currently have a national </a:t>
            </a:r>
            <a:r>
              <a:rPr lang="en-US" dirty="0" err="1"/>
              <a:t>eID</a:t>
            </a:r>
            <a:r>
              <a:rPr lang="en-US" dirty="0"/>
              <a:t> service meaning that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**</a:t>
            </a:r>
            <a:r>
              <a:rPr lang="en-US" dirty="0"/>
              <a:t>this element of the </a:t>
            </a:r>
            <a:r>
              <a:rPr lang="en-US" dirty="0" smtClean="0"/>
              <a:t>alpha will </a:t>
            </a:r>
            <a:r>
              <a:rPr lang="en-US" dirty="0"/>
              <a:t>focus on user research rather than technical implementation aspects**.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43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2016-07 </a:t>
            </a:r>
            <a:r>
              <a:rPr lang="mr-IN" b="1" dirty="0" smtClean="0"/>
              <a:t>–</a:t>
            </a:r>
            <a:r>
              <a:rPr lang="en-US" b="1" dirty="0" smtClean="0"/>
              <a:t> 1</a:t>
            </a:r>
            <a:r>
              <a:rPr lang="en-US" b="1" baseline="30000" dirty="0" smtClean="0"/>
              <a:t>st</a:t>
            </a:r>
            <a:r>
              <a:rPr lang="en-US" b="1" dirty="0" smtClean="0"/>
              <a:t> meeting in Brussels between AARC, GN4 and </a:t>
            </a:r>
            <a:r>
              <a:rPr lang="en-US" b="1" dirty="0" err="1" smtClean="0"/>
              <a:t>eIDAS</a:t>
            </a:r>
            <a:r>
              <a:rPr lang="en-US" b="1" dirty="0" smtClean="0"/>
              <a:t> Reps</a:t>
            </a:r>
          </a:p>
          <a:p>
            <a:pPr lvl="1"/>
            <a:r>
              <a:rPr lang="en-US" dirty="0" smtClean="0"/>
              <a:t>Investigate the possibility of an interoperation pilot between </a:t>
            </a:r>
            <a:r>
              <a:rPr lang="en-US" dirty="0" err="1" smtClean="0"/>
              <a:t>eduGAIN</a:t>
            </a:r>
            <a:r>
              <a:rPr lang="en-US" dirty="0" smtClean="0"/>
              <a:t> and </a:t>
            </a:r>
            <a:r>
              <a:rPr lang="en-US" dirty="0" err="1" smtClean="0"/>
              <a:t>eIDAS</a:t>
            </a:r>
            <a:endParaRPr lang="en-US" dirty="0" smtClean="0"/>
          </a:p>
          <a:p>
            <a:r>
              <a:rPr lang="en-US" b="1" dirty="0" smtClean="0"/>
              <a:t>2016-09 </a:t>
            </a:r>
            <a:r>
              <a:rPr lang="mr-IN" b="1" dirty="0" smtClean="0"/>
              <a:t>–</a:t>
            </a:r>
            <a:r>
              <a:rPr lang="en-US" b="1" dirty="0" smtClean="0"/>
              <a:t> 2</a:t>
            </a:r>
            <a:r>
              <a:rPr lang="en-US" b="1" baseline="30000" dirty="0" smtClean="0"/>
              <a:t>nd</a:t>
            </a:r>
            <a:r>
              <a:rPr lang="en-US" b="1" dirty="0" smtClean="0"/>
              <a:t> meeting in London (AARC, GN4, Internet2, </a:t>
            </a:r>
            <a:r>
              <a:rPr lang="en-US" b="1" dirty="0" err="1" smtClean="0"/>
              <a:t>eIDAS</a:t>
            </a:r>
            <a:r>
              <a:rPr lang="en-US" b="1" dirty="0" smtClean="0"/>
              <a:t> Reps)</a:t>
            </a:r>
          </a:p>
          <a:p>
            <a:pPr lvl="1"/>
            <a:r>
              <a:rPr lang="en-US" dirty="0" smtClean="0"/>
              <a:t>Draft proposal for an interoperability pilot between </a:t>
            </a:r>
          </a:p>
          <a:p>
            <a:pPr lvl="1"/>
            <a:r>
              <a:rPr lang="en-US" dirty="0" smtClean="0"/>
              <a:t>3 Use cases:</a:t>
            </a:r>
          </a:p>
          <a:p>
            <a:pPr lvl="2"/>
            <a:r>
              <a:rPr lang="en-US" sz="1800" dirty="0"/>
              <a:t>Use case 1: authenticate to </a:t>
            </a:r>
            <a:r>
              <a:rPr lang="en-US" sz="1800" dirty="0" err="1"/>
              <a:t>eduGAIN</a:t>
            </a:r>
            <a:r>
              <a:rPr lang="en-US" sz="1800" dirty="0"/>
              <a:t> service with </a:t>
            </a:r>
            <a:r>
              <a:rPr lang="en-US" sz="1800" dirty="0" err="1"/>
              <a:t>eIDAS</a:t>
            </a:r>
            <a:r>
              <a:rPr lang="en-US" sz="1800" dirty="0"/>
              <a:t> </a:t>
            </a:r>
            <a:r>
              <a:rPr lang="en-US" sz="1800" dirty="0" err="1"/>
              <a:t>eID</a:t>
            </a:r>
            <a:r>
              <a:rPr lang="en-US" sz="1800" dirty="0"/>
              <a:t> </a:t>
            </a:r>
          </a:p>
          <a:p>
            <a:pPr lvl="2"/>
            <a:r>
              <a:rPr lang="en-US" sz="1800" dirty="0"/>
              <a:t>Use case 2: authentication to an </a:t>
            </a:r>
            <a:r>
              <a:rPr lang="en-US" sz="1800" dirty="0" err="1"/>
              <a:t>eduGAIN</a:t>
            </a:r>
            <a:r>
              <a:rPr lang="en-US" sz="1800" dirty="0"/>
              <a:t> service where a higher </a:t>
            </a:r>
            <a:r>
              <a:rPr lang="en-US" sz="1800" dirty="0" err="1"/>
              <a:t>LoA</a:t>
            </a:r>
            <a:r>
              <a:rPr lang="en-US" sz="1800" dirty="0"/>
              <a:t>  is required</a:t>
            </a:r>
          </a:p>
          <a:p>
            <a:pPr lvl="2"/>
            <a:r>
              <a:rPr lang="en-US" sz="1800" dirty="0"/>
              <a:t>Use case 3: registering at a university online with cross-border  attribute provision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[** </a:t>
            </a:r>
            <a:r>
              <a:rPr lang="en-US" sz="1800" dirty="0"/>
              <a:t>This use case is only going to be a study and  not an actual implementation </a:t>
            </a:r>
            <a:r>
              <a:rPr lang="en-US" sz="1800" dirty="0" smtClean="0"/>
              <a:t>]</a:t>
            </a:r>
          </a:p>
          <a:p>
            <a:r>
              <a:rPr lang="en-US" b="1" dirty="0" smtClean="0"/>
              <a:t>2016-10 </a:t>
            </a:r>
            <a:r>
              <a:rPr lang="mr-IN" b="1" dirty="0" smtClean="0"/>
              <a:t>–</a:t>
            </a:r>
            <a:r>
              <a:rPr lang="en-US" b="1" dirty="0" smtClean="0"/>
              <a:t> </a:t>
            </a:r>
            <a:r>
              <a:rPr lang="en-US" b="1" dirty="0" err="1" smtClean="0"/>
              <a:t>eduGAIN</a:t>
            </a:r>
            <a:r>
              <a:rPr lang="en-US" b="1" dirty="0" smtClean="0"/>
              <a:t> Steering Group</a:t>
            </a:r>
          </a:p>
          <a:p>
            <a:pPr lvl="1"/>
            <a:r>
              <a:rPr lang="en-US" dirty="0"/>
              <a:t>Internal analysis and recommendation on the interoperation scenarios:</a:t>
            </a:r>
          </a:p>
          <a:p>
            <a:pPr lvl="2"/>
            <a:r>
              <a:rPr lang="en-US" dirty="0"/>
              <a:t>Establish bridge/proxy at the national level?</a:t>
            </a:r>
          </a:p>
          <a:p>
            <a:pPr lvl="2"/>
            <a:r>
              <a:rPr lang="en-US" dirty="0"/>
              <a:t>A distributed bridge/proxy at the GÉANT/</a:t>
            </a:r>
            <a:r>
              <a:rPr lang="en-US" dirty="0" err="1"/>
              <a:t>eduGAIN</a:t>
            </a:r>
            <a:r>
              <a:rPr lang="en-US" dirty="0"/>
              <a:t> level?</a:t>
            </a:r>
          </a:p>
          <a:p>
            <a:pPr lvl="2"/>
            <a:r>
              <a:rPr lang="en-US" dirty="0" err="1"/>
              <a:t>eIDAS</a:t>
            </a:r>
            <a:r>
              <a:rPr lang="en-US" dirty="0"/>
              <a:t> as an Identity Federation in </a:t>
            </a:r>
            <a:r>
              <a:rPr lang="en-US" dirty="0" err="1" smtClean="0"/>
              <a:t>eduGAIN</a:t>
            </a:r>
            <a:r>
              <a:rPr lang="en-US" dirty="0" smtClean="0"/>
              <a:t>?</a:t>
            </a:r>
            <a:endParaRPr lang="en-US" dirty="0"/>
          </a:p>
          <a:p>
            <a:pPr lvl="2"/>
            <a:endParaRPr lang="en-US" sz="1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Cross-sector interoperation with </a:t>
            </a:r>
            <a:r>
              <a:rPr lang="en-US" dirty="0" err="1" smtClean="0"/>
              <a:t>eIDAS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32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eduGAIN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eIDAS</a:t>
            </a:r>
            <a:r>
              <a:rPr lang="en-US" dirty="0" smtClean="0"/>
              <a:t> Comparison - </a:t>
            </a:r>
            <a:r>
              <a:rPr lang="en-US" b="0" dirty="0"/>
              <a:t>https://</a:t>
            </a:r>
            <a:r>
              <a:rPr lang="en-US" b="0" dirty="0" err="1"/>
              <a:t>goo.gl</a:t>
            </a:r>
            <a:r>
              <a:rPr lang="en-US" b="0" dirty="0"/>
              <a:t>/tLbXE4</a:t>
            </a:r>
            <a:endParaRPr lang="en-US" dirty="0"/>
          </a:p>
        </p:txBody>
      </p:sp>
      <p:pic>
        <p:nvPicPr>
          <p:cNvPr id="2050" name="Picture 2" descr="https://lh5.googleusercontent.com/fr7ZneVyciRIr9wxBUq4A8yghsJYLaCQZ55xRppdlzly6f4wLnJOXVMHUpU01i3W2A_e0HHi-Zb-1Vj2w1ZfisiyJSvImzjIyRenNQb6N7bI_qxJ1Cg4Xr65O4k-vuvBIUgK1xB_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68287"/>
            <a:ext cx="7514180" cy="4223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409576" y="1295395"/>
            <a:ext cx="7907110" cy="81642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lang="en-US" sz="2400" b="1" dirty="0" smtClean="0"/>
              <a:t>C. Kanellopoulos</a:t>
            </a:r>
            <a:r>
              <a:rPr lang="en-US" sz="2400" dirty="0" smtClean="0"/>
              <a:t>/AARC - GN4, </a:t>
            </a:r>
            <a:r>
              <a:rPr lang="en-US" sz="2400" b="1" dirty="0" err="1" smtClean="0"/>
              <a:t>Licia</a:t>
            </a:r>
            <a:r>
              <a:rPr lang="en-US" sz="2400" b="1" dirty="0" smtClean="0"/>
              <a:t> Florio</a:t>
            </a:r>
            <a:r>
              <a:rPr lang="en-US" sz="2400" dirty="0" smtClean="0"/>
              <a:t>/GÉANT </a:t>
            </a:r>
            <a:r>
              <a:rPr lang="mr-IN" sz="2400" dirty="0" smtClean="0"/>
              <a:t>–</a:t>
            </a:r>
            <a:r>
              <a:rPr lang="en-US" sz="2400" dirty="0" smtClean="0"/>
              <a:t> AARC, </a:t>
            </a:r>
            <a:r>
              <a:rPr lang="en-US" sz="2400" b="1" dirty="0" smtClean="0"/>
              <a:t>Maarten </a:t>
            </a:r>
            <a:r>
              <a:rPr lang="en-US" sz="2400" b="1" dirty="0" err="1" smtClean="0"/>
              <a:t>Kremers</a:t>
            </a:r>
            <a:r>
              <a:rPr lang="en-US" sz="2400" dirty="0" smtClean="0"/>
              <a:t>/SURFNET </a:t>
            </a:r>
            <a:r>
              <a:rPr lang="mr-IN" sz="2400" dirty="0" smtClean="0"/>
              <a:t>–</a:t>
            </a:r>
            <a:r>
              <a:rPr lang="en-US" sz="2400" dirty="0" smtClean="0"/>
              <a:t> GN4, </a:t>
            </a:r>
            <a:r>
              <a:rPr lang="en-US" sz="2400" b="1" dirty="0" smtClean="0"/>
              <a:t>Wolfgang </a:t>
            </a:r>
            <a:r>
              <a:rPr lang="en-US" sz="2400" b="1" dirty="0" err="1" smtClean="0"/>
              <a:t>Pempe</a:t>
            </a:r>
            <a:r>
              <a:rPr lang="en-US" sz="2400" dirty="0" smtClean="0"/>
              <a:t>/DFN, </a:t>
            </a:r>
            <a:r>
              <a:rPr lang="en-US" sz="2400" b="1" dirty="0" err="1" smtClean="0"/>
              <a:t>Davide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Vaghetti</a:t>
            </a:r>
            <a:r>
              <a:rPr lang="en-US" sz="2400" dirty="0" smtClean="0"/>
              <a:t>/GAAR, </a:t>
            </a:r>
            <a:r>
              <a:rPr lang="en-US" sz="2400" b="1" dirty="0" err="1" smtClean="0"/>
              <a:t>Ioannis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Kakavas</a:t>
            </a:r>
            <a:r>
              <a:rPr lang="en-US" sz="2400" dirty="0" smtClean="0"/>
              <a:t>/GRNET, </a:t>
            </a:r>
            <a:r>
              <a:rPr lang="en-US" sz="2400" b="1" dirty="0" smtClean="0"/>
              <a:t>Nicolas </a:t>
            </a:r>
            <a:r>
              <a:rPr lang="en-US" sz="2400" b="1" dirty="0" err="1" smtClean="0"/>
              <a:t>Liampotis</a:t>
            </a:r>
            <a:r>
              <a:rPr lang="en-US" sz="2400" dirty="0" smtClean="0"/>
              <a:t>/GRNET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81520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29176" y="1480457"/>
            <a:ext cx="3824968" cy="49094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 err="1" smtClean="0"/>
              <a:t>eIDAS</a:t>
            </a:r>
            <a:endParaRPr lang="en-US" sz="2400" b="1" dirty="0" smtClean="0"/>
          </a:p>
          <a:p>
            <a:pPr marL="0" indent="0" algn="ctr">
              <a:buNone/>
            </a:pPr>
            <a:endParaRPr lang="en-US" sz="2400" b="1" dirty="0" smtClean="0"/>
          </a:p>
          <a:p>
            <a:r>
              <a:rPr lang="en-US" sz="1900" b="1" dirty="0" smtClean="0"/>
              <a:t>Architecture</a:t>
            </a:r>
          </a:p>
          <a:p>
            <a:pPr lvl="1"/>
            <a:r>
              <a:rPr lang="en-US" sz="1900" dirty="0" smtClean="0"/>
              <a:t>“Static” topology (proxies)</a:t>
            </a:r>
            <a:endParaRPr lang="en-US" sz="1900" dirty="0" smtClean="0"/>
          </a:p>
          <a:p>
            <a:pPr lvl="1"/>
            <a:r>
              <a:rPr lang="en-US" sz="1900" dirty="0" smtClean="0"/>
              <a:t>Static trust relationship between </a:t>
            </a:r>
            <a:r>
              <a:rPr lang="en-US" sz="1900" dirty="0" err="1" smtClean="0"/>
              <a:t>eIDAS</a:t>
            </a:r>
            <a:r>
              <a:rPr lang="en-US" sz="1900" dirty="0" smtClean="0"/>
              <a:t> Nodes</a:t>
            </a:r>
            <a:endParaRPr lang="en-US" sz="1900" dirty="0" smtClean="0"/>
          </a:p>
          <a:p>
            <a:r>
              <a:rPr lang="en-US" sz="1900" b="1" dirty="0" smtClean="0"/>
              <a:t>Service Providers</a:t>
            </a:r>
            <a:endParaRPr lang="en-US" sz="1900" b="1" dirty="0" smtClean="0"/>
          </a:p>
          <a:p>
            <a:pPr lvl="1"/>
            <a:r>
              <a:rPr lang="en-US" sz="1900" dirty="0" smtClean="0"/>
              <a:t>Requested attributes in </a:t>
            </a:r>
            <a:r>
              <a:rPr lang="en-US" sz="1900" dirty="0" err="1" smtClean="0"/>
              <a:t>AuthN</a:t>
            </a:r>
            <a:r>
              <a:rPr lang="en-US" sz="1900" dirty="0" smtClean="0"/>
              <a:t> request</a:t>
            </a:r>
          </a:p>
          <a:p>
            <a:pPr lvl="1"/>
            <a:r>
              <a:rPr lang="en-US" sz="1900" dirty="0" err="1" smtClean="0"/>
              <a:t>SPType</a:t>
            </a:r>
            <a:r>
              <a:rPr lang="en-US" sz="1900" dirty="0" smtClean="0"/>
              <a:t>: Private or Public</a:t>
            </a:r>
          </a:p>
          <a:p>
            <a:r>
              <a:rPr lang="en-US" sz="1900" b="1" dirty="0" smtClean="0"/>
              <a:t>Attributes</a:t>
            </a:r>
          </a:p>
          <a:p>
            <a:pPr lvl="1"/>
            <a:r>
              <a:rPr lang="en-US" sz="1700" b="1" dirty="0" smtClean="0"/>
              <a:t>Surname, Name, Date of Birth, Unique Identifier, </a:t>
            </a:r>
            <a:r>
              <a:rPr lang="en-US" sz="1700" dirty="0" smtClean="0"/>
              <a:t>First name at birth, Family name at birth, Place of birth, Current address, Gender</a:t>
            </a:r>
            <a:endParaRPr lang="en-US" sz="1700" b="1" dirty="0" smtClean="0"/>
          </a:p>
          <a:p>
            <a:pPr lvl="1"/>
            <a:endParaRPr lang="en-US" sz="19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eduGAIN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eIDAS</a:t>
            </a:r>
            <a:r>
              <a:rPr lang="en-US" dirty="0"/>
              <a:t> Comparison - </a:t>
            </a:r>
            <a:r>
              <a:rPr lang="en-US" b="0" dirty="0"/>
              <a:t>https://</a:t>
            </a:r>
            <a:r>
              <a:rPr lang="en-US" b="0" dirty="0" err="1"/>
              <a:t>goo.gl</a:t>
            </a:r>
            <a:r>
              <a:rPr lang="en-US" b="0" dirty="0"/>
              <a:t>/tLbXE4</a:t>
            </a:r>
            <a:endParaRPr lang="en-US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09576" y="1469571"/>
            <a:ext cx="3824968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b="1" dirty="0" err="1" smtClean="0"/>
              <a:t>eduGAIN</a:t>
            </a:r>
            <a:endParaRPr lang="en-US" sz="2400" b="1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dirty="0" smtClean="0"/>
          </a:p>
          <a:p>
            <a:r>
              <a:rPr lang="en-US" sz="1900" b="1" dirty="0" smtClean="0"/>
              <a:t>Architecture</a:t>
            </a:r>
          </a:p>
          <a:p>
            <a:pPr lvl="1"/>
            <a:r>
              <a:rPr lang="en-US" sz="1900" dirty="0" smtClean="0"/>
              <a:t>Dynamic topology (</a:t>
            </a:r>
            <a:r>
              <a:rPr lang="en-US" sz="1900" dirty="0" err="1" smtClean="0"/>
              <a:t>proxied</a:t>
            </a:r>
            <a:r>
              <a:rPr lang="en-US" sz="1900" dirty="0" smtClean="0"/>
              <a:t> and full mesh federations</a:t>
            </a:r>
          </a:p>
          <a:p>
            <a:pPr lvl="1"/>
            <a:r>
              <a:rPr lang="en-US" sz="1900" dirty="0" err="1" smtClean="0"/>
              <a:t>IdPs</a:t>
            </a:r>
            <a:r>
              <a:rPr lang="en-US" sz="1900" dirty="0" smtClean="0"/>
              <a:t> and SPs published in </a:t>
            </a:r>
            <a:r>
              <a:rPr lang="en-US" sz="1900" dirty="0" err="1" smtClean="0"/>
              <a:t>eduGAIN</a:t>
            </a:r>
            <a:r>
              <a:rPr lang="en-US" sz="1900" dirty="0" smtClean="0"/>
              <a:t> MDS</a:t>
            </a:r>
          </a:p>
          <a:p>
            <a:r>
              <a:rPr lang="en-US" sz="1900" b="1" dirty="0" smtClean="0"/>
              <a:t>Service Providers</a:t>
            </a:r>
          </a:p>
          <a:p>
            <a:pPr lvl="1"/>
            <a:r>
              <a:rPr lang="en-US" sz="1900" dirty="0" smtClean="0"/>
              <a:t>Requested attributes in the metadata</a:t>
            </a:r>
          </a:p>
          <a:p>
            <a:r>
              <a:rPr lang="en-US" sz="1900" b="1" dirty="0" smtClean="0"/>
              <a:t>Attributes</a:t>
            </a:r>
          </a:p>
          <a:p>
            <a:pPr lvl="1"/>
            <a:r>
              <a:rPr lang="en-US" sz="1900" dirty="0" err="1" smtClean="0"/>
              <a:t>eduPerson</a:t>
            </a:r>
            <a:endParaRPr lang="en-US" sz="1900" dirty="0" smtClean="0"/>
          </a:p>
        </p:txBody>
      </p:sp>
    </p:spTree>
    <p:extLst>
      <p:ext uri="{BB962C8B-B14F-4D97-AF65-F5344CB8AC3E}">
        <p14:creationId xmlns:p14="http://schemas.microsoft.com/office/powerpoint/2010/main" val="120398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29176" y="1480457"/>
            <a:ext cx="3824968" cy="490945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400" b="1" dirty="0" err="1" smtClean="0"/>
              <a:t>eIDAS</a:t>
            </a:r>
            <a:endParaRPr lang="en-US" sz="2400" b="1" dirty="0" smtClean="0"/>
          </a:p>
          <a:p>
            <a:pPr marL="0" indent="0" algn="ctr">
              <a:buNone/>
            </a:pPr>
            <a:endParaRPr lang="en-US" sz="2400" b="1" dirty="0" smtClean="0"/>
          </a:p>
          <a:p>
            <a:r>
              <a:rPr lang="en-US" sz="1900" b="1" dirty="0" smtClean="0"/>
              <a:t>SAML </a:t>
            </a:r>
            <a:r>
              <a:rPr lang="en-US" sz="1900" b="1" dirty="0" err="1" smtClean="0"/>
              <a:t>AuthN</a:t>
            </a:r>
            <a:r>
              <a:rPr lang="en-US" sz="1900" b="1" dirty="0" smtClean="0"/>
              <a:t> Request</a:t>
            </a:r>
          </a:p>
          <a:p>
            <a:pPr lvl="1"/>
            <a:r>
              <a:rPr lang="en-US" sz="1900" dirty="0" smtClean="0"/>
              <a:t>Force </a:t>
            </a:r>
            <a:r>
              <a:rPr lang="en-US" sz="1900" dirty="0" err="1" smtClean="0"/>
              <a:t>auth</a:t>
            </a:r>
            <a:r>
              <a:rPr lang="en-US" sz="1900" dirty="0" smtClean="0"/>
              <a:t> must be set to True</a:t>
            </a:r>
          </a:p>
          <a:p>
            <a:pPr lvl="1"/>
            <a:r>
              <a:rPr lang="en-US" sz="1900" dirty="0" err="1" smtClean="0"/>
              <a:t>SPType</a:t>
            </a:r>
            <a:r>
              <a:rPr lang="en-US" sz="1900" dirty="0" smtClean="0"/>
              <a:t> must be set to Public or Private &lt;</a:t>
            </a:r>
            <a:r>
              <a:rPr lang="en-US" sz="1900" dirty="0" err="1" smtClean="0"/>
              <a:t>eidas:SPType</a:t>
            </a:r>
            <a:r>
              <a:rPr lang="en-US" sz="1900" dirty="0" smtClean="0"/>
              <a:t>&gt;</a:t>
            </a:r>
          </a:p>
          <a:p>
            <a:pPr lvl="1"/>
            <a:r>
              <a:rPr lang="en-US" sz="1900" dirty="0" smtClean="0"/>
              <a:t>Requested </a:t>
            </a:r>
            <a:r>
              <a:rPr lang="en-US" sz="1900" dirty="0"/>
              <a:t>attributes &lt;</a:t>
            </a:r>
            <a:r>
              <a:rPr lang="en-US" sz="1900" dirty="0" err="1"/>
              <a:t>eidas:RequestedAttributes</a:t>
            </a:r>
            <a:r>
              <a:rPr lang="en-US" sz="1900" dirty="0" smtClean="0"/>
              <a:t>&gt;</a:t>
            </a:r>
          </a:p>
          <a:p>
            <a:pPr lvl="1"/>
            <a:r>
              <a:rPr lang="en-US" sz="1900" dirty="0" err="1"/>
              <a:t>RequestAuthnContext</a:t>
            </a:r>
            <a:r>
              <a:rPr lang="en-US" sz="1900" dirty="0"/>
              <a:t> MUST be set and comparison attribute MAY be </a:t>
            </a:r>
            <a:r>
              <a:rPr lang="en-US" sz="1900" dirty="0" smtClean="0"/>
              <a:t>provided </a:t>
            </a:r>
          </a:p>
          <a:p>
            <a:r>
              <a:rPr lang="en-US" sz="1900" b="1" dirty="0" smtClean="0"/>
              <a:t>SAML </a:t>
            </a:r>
            <a:r>
              <a:rPr lang="en-US" sz="1900" b="1" dirty="0" err="1" smtClean="0"/>
              <a:t>AuthN</a:t>
            </a:r>
            <a:r>
              <a:rPr lang="en-US" sz="1900" b="1" dirty="0" smtClean="0"/>
              <a:t> Response</a:t>
            </a:r>
          </a:p>
          <a:p>
            <a:pPr lvl="1"/>
            <a:r>
              <a:rPr lang="en-US" sz="1700" dirty="0" smtClean="0"/>
              <a:t>MAY be signed</a:t>
            </a:r>
          </a:p>
          <a:p>
            <a:pPr lvl="1"/>
            <a:r>
              <a:rPr lang="en-US" sz="1700" dirty="0" smtClean="0"/>
              <a:t>Unsolicited responses MUST NOT be accepted</a:t>
            </a:r>
            <a:endParaRPr lang="en-US" sz="1900" dirty="0" smtClean="0"/>
          </a:p>
          <a:p>
            <a:pPr lvl="1"/>
            <a:endParaRPr lang="en-US" sz="19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eduGAIN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eIDAS</a:t>
            </a:r>
            <a:r>
              <a:rPr lang="en-US" dirty="0"/>
              <a:t> Comparison - </a:t>
            </a:r>
            <a:r>
              <a:rPr lang="en-US" b="0" dirty="0"/>
              <a:t>https://</a:t>
            </a:r>
            <a:r>
              <a:rPr lang="en-US" b="0" dirty="0" err="1"/>
              <a:t>goo.gl</a:t>
            </a:r>
            <a:r>
              <a:rPr lang="en-US" b="0" dirty="0"/>
              <a:t>/tLbXE4</a:t>
            </a:r>
            <a:endParaRPr lang="en-US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09576" y="1469571"/>
            <a:ext cx="3824968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b="1" dirty="0" err="1" smtClean="0"/>
              <a:t>eduGAIN</a:t>
            </a:r>
            <a:endParaRPr lang="en-US" sz="2400" b="1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dirty="0" smtClean="0"/>
          </a:p>
          <a:p>
            <a:r>
              <a:rPr lang="en-US" sz="1900" b="1" dirty="0" smtClean="0"/>
              <a:t>SAML </a:t>
            </a:r>
            <a:r>
              <a:rPr lang="en-US" sz="1900" b="1" dirty="0" err="1" smtClean="0"/>
              <a:t>AuthN</a:t>
            </a:r>
            <a:r>
              <a:rPr lang="en-US" sz="1900" b="1" dirty="0" smtClean="0"/>
              <a:t> Request</a:t>
            </a:r>
          </a:p>
          <a:p>
            <a:pPr lvl="1"/>
            <a:r>
              <a:rPr lang="en-US" sz="1900" dirty="0" smtClean="0"/>
              <a:t>Dynamic topology (</a:t>
            </a:r>
            <a:r>
              <a:rPr lang="en-US" sz="1900" dirty="0" err="1" smtClean="0"/>
              <a:t>proxied</a:t>
            </a:r>
            <a:r>
              <a:rPr lang="en-US" sz="1900" dirty="0" smtClean="0"/>
              <a:t> and full mesh federations</a:t>
            </a:r>
          </a:p>
          <a:p>
            <a:pPr lvl="1"/>
            <a:r>
              <a:rPr lang="en-US" sz="1900" dirty="0" err="1"/>
              <a:t>RequestAuthnContext</a:t>
            </a:r>
            <a:r>
              <a:rPr lang="en-US" sz="1900" dirty="0"/>
              <a:t> MAY be set and comparison attribute SHOULD NOT me provided or be set to “</a:t>
            </a:r>
            <a:r>
              <a:rPr lang="en-US" sz="1900" dirty="0" smtClean="0"/>
              <a:t>exact"</a:t>
            </a:r>
          </a:p>
          <a:p>
            <a:r>
              <a:rPr lang="en-US" sz="1900" b="1" dirty="0" smtClean="0"/>
              <a:t>SAML </a:t>
            </a:r>
            <a:r>
              <a:rPr lang="en-US" sz="1900" b="1" dirty="0" err="1" smtClean="0"/>
              <a:t>AuthN</a:t>
            </a:r>
            <a:r>
              <a:rPr lang="en-US" sz="1900" b="1" dirty="0" smtClean="0"/>
              <a:t> Response</a:t>
            </a:r>
          </a:p>
          <a:p>
            <a:pPr lvl="1"/>
            <a:r>
              <a:rPr lang="en-US" sz="1700" dirty="0" smtClean="0"/>
              <a:t>MUST be signed</a:t>
            </a:r>
          </a:p>
          <a:p>
            <a:pPr lvl="1"/>
            <a:r>
              <a:rPr lang="en-US" sz="1700" dirty="0" smtClean="0"/>
              <a:t>Unsolicited responses MUST be accepted </a:t>
            </a:r>
          </a:p>
          <a:p>
            <a:pPr lvl="1"/>
            <a:endParaRPr lang="en-US" sz="1700" b="1" dirty="0" smtClean="0"/>
          </a:p>
        </p:txBody>
      </p:sp>
    </p:spTree>
    <p:extLst>
      <p:ext uri="{BB962C8B-B14F-4D97-AF65-F5344CB8AC3E}">
        <p14:creationId xmlns:p14="http://schemas.microsoft.com/office/powerpoint/2010/main" val="139613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b="1" dirty="0" smtClean="0"/>
              <a:t>Scenario 1: </a:t>
            </a:r>
            <a:r>
              <a:rPr lang="en-US" sz="2400" dirty="0" smtClean="0"/>
              <a:t>A </a:t>
            </a:r>
            <a:r>
              <a:rPr lang="en-US" sz="2400" dirty="0"/>
              <a:t>service with global scope that would function as a gateway between any entity in the </a:t>
            </a:r>
            <a:r>
              <a:rPr lang="en-US" sz="2400" dirty="0" err="1"/>
              <a:t>eduGAIN</a:t>
            </a:r>
            <a:r>
              <a:rPr lang="en-US" sz="2400" dirty="0"/>
              <a:t> inter-federation and the </a:t>
            </a:r>
            <a:r>
              <a:rPr lang="en-US" sz="2400" dirty="0" err="1"/>
              <a:t>eIDAS</a:t>
            </a:r>
            <a:r>
              <a:rPr lang="en-US" sz="2400" dirty="0"/>
              <a:t> </a:t>
            </a:r>
            <a:r>
              <a:rPr lang="en-US" sz="2400" dirty="0" smtClean="0"/>
              <a:t>Network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Scenario </a:t>
            </a:r>
            <a:r>
              <a:rPr lang="en-US" sz="2400" b="1" dirty="0" smtClean="0"/>
              <a:t>2: </a:t>
            </a:r>
            <a:r>
              <a:rPr lang="en-US" sz="2400" dirty="0" smtClean="0"/>
              <a:t>An implementation </a:t>
            </a:r>
            <a:r>
              <a:rPr lang="en-US" sz="2400" dirty="0"/>
              <a:t>with national scope that would function as a </a:t>
            </a:r>
            <a:r>
              <a:rPr lang="en-US" sz="2400" dirty="0" smtClean="0"/>
              <a:t>“gateway” </a:t>
            </a:r>
            <a:r>
              <a:rPr lang="en-US" sz="2400" dirty="0"/>
              <a:t>between the national academic federation and the </a:t>
            </a:r>
            <a:r>
              <a:rPr lang="en-US" sz="2400" dirty="0" err="1"/>
              <a:t>eIDAS</a:t>
            </a:r>
            <a:r>
              <a:rPr lang="en-US" sz="2400" dirty="0"/>
              <a:t>-Node in the specific country.</a:t>
            </a:r>
          </a:p>
          <a:p>
            <a:pPr>
              <a:lnSpc>
                <a:spcPct val="150000"/>
              </a:lnSpc>
            </a:pPr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Interoperability Scenarios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69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Interoperability Scenarios | Scenario 1</a:t>
            </a:r>
            <a:endParaRPr lang="en-US" dirty="0"/>
          </a:p>
        </p:txBody>
      </p:sp>
      <p:pic>
        <p:nvPicPr>
          <p:cNvPr id="4098" name="Picture 2" descr="https://lh3.googleusercontent.com/nOavZwuqDxaplybUMA_O5lTvUu1oTUzoi5X89G3m2E-HM9ZXMH3u4fZinvBigXpRra9e882pNHtu3Xrs-oMfnUlyoKxViTaAm3dS2-ssHaHM1evYEEtRAhjt2isxjjblvNuEYY-z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41" b="31208"/>
          <a:stretch/>
        </p:blipFill>
        <p:spPr bwMode="auto">
          <a:xfrm>
            <a:off x="206828" y="1723713"/>
            <a:ext cx="8834385" cy="3512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6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ÉANT_template 4 3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sharepoint/v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GÉANT_template 4 3 format.pptx</Template>
  <TotalTime>17202</TotalTime>
  <Words>903</Words>
  <Application>Microsoft Macintosh PowerPoint</Application>
  <PresentationFormat>On-screen Show (4:3)</PresentationFormat>
  <Paragraphs>111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Verdana</vt:lpstr>
      <vt:lpstr>GÉANT_template 4 3 format</vt:lpstr>
      <vt:lpstr>PowerPoint Presentation</vt:lpstr>
      <vt:lpstr>Background information</vt:lpstr>
      <vt:lpstr>Use cases</vt:lpstr>
      <vt:lpstr>Cross-sector interoperation with eIDAS</vt:lpstr>
      <vt:lpstr>eduGAIN – eIDAS Comparison - https://goo.gl/tLbXE4</vt:lpstr>
      <vt:lpstr>eduGAIN – eIDAS Comparison - https://goo.gl/tLbXE4</vt:lpstr>
      <vt:lpstr>eduGAIN – eIDAS Comparison - https://goo.gl/tLbXE4</vt:lpstr>
      <vt:lpstr>Interoperability Scenarios</vt:lpstr>
      <vt:lpstr>Interoperability Scenarios | Scenario 1</vt:lpstr>
      <vt:lpstr>Interoperability Scenarios | Scenario 1</vt:lpstr>
      <vt:lpstr>Interoperability Scenarios | Scenario 2</vt:lpstr>
      <vt:lpstr>Interoperability Scenarios | Scenario 2</vt:lpstr>
      <vt:lpstr>PowerPoint Presentation</vt:lpstr>
    </vt:vector>
  </TitlesOfParts>
  <Company>DANTE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Christos Kanellopoulos</cp:lastModifiedBy>
  <cp:revision>251</cp:revision>
  <cp:lastPrinted>2015-05-01T10:30:08Z</cp:lastPrinted>
  <dcterms:created xsi:type="dcterms:W3CDTF">2015-04-29T14:13:57Z</dcterms:created>
  <dcterms:modified xsi:type="dcterms:W3CDTF">2017-02-27T11:28:59Z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