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5"/>
  </p:notesMasterIdLst>
  <p:handoutMasterIdLst>
    <p:handoutMasterId r:id="rId16"/>
  </p:handoutMasterIdLst>
  <p:sldIdLst>
    <p:sldId id="316" r:id="rId6"/>
    <p:sldId id="344" r:id="rId7"/>
    <p:sldId id="353" r:id="rId8"/>
    <p:sldId id="342" r:id="rId9"/>
    <p:sldId id="350" r:id="rId10"/>
    <p:sldId id="351" r:id="rId11"/>
    <p:sldId id="352" r:id="rId12"/>
    <p:sldId id="345" r:id="rId13"/>
    <p:sldId id="3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CE5"/>
    <a:srgbClr val="267296"/>
    <a:srgbClr val="124E6A"/>
    <a:srgbClr val="E7EFFA"/>
    <a:srgbClr val="FFC000"/>
    <a:srgbClr val="003F5E"/>
    <a:srgbClr val="C0425A"/>
    <a:srgbClr val="F83E54"/>
    <a:srgbClr val="5D9CD5"/>
    <a:srgbClr val="0A5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72321" autoAdjust="0"/>
  </p:normalViewPr>
  <p:slideViewPr>
    <p:cSldViewPr snapToGrid="0">
      <p:cViewPr varScale="1">
        <p:scale>
          <a:sx n="67" d="100"/>
          <a:sy n="67" d="100"/>
        </p:scale>
        <p:origin x="568" y="1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23/07/2017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Conducted Market Analysis including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FIM4R paper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Interview </a:t>
            </a:r>
            <a:r>
              <a:rPr lang="en-US" baseline="0" dirty="0" err="1" smtClean="0"/>
              <a:t>Vos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include AARC findings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95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832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  The research</a:t>
            </a:r>
            <a:r>
              <a:rPr lang="en-GB" baseline="0" dirty="0" smtClean="0"/>
              <a:t> community uses </a:t>
            </a:r>
            <a:r>
              <a:rPr lang="en-GB" baseline="0" dirty="0" err="1" smtClean="0"/>
              <a:t>eduTeams</a:t>
            </a:r>
            <a:r>
              <a:rPr lang="en-GB" baseline="0" dirty="0" smtClean="0"/>
              <a:t> to manage itself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Users register on the community group(s) on </a:t>
            </a:r>
            <a:r>
              <a:rPr lang="en-GB" baseline="0" dirty="0" err="1" smtClean="0"/>
              <a:t>eduTeams</a:t>
            </a: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dirty="0" smtClean="0"/>
              <a:t>Users can access resources based on the group membership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How</a:t>
            </a:r>
            <a:r>
              <a:rPr lang="en-GB" baseline="0" dirty="0" smtClean="0"/>
              <a:t> it works?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Communities set up their groups on </a:t>
            </a:r>
            <a:r>
              <a:rPr lang="en-GB" baseline="0" dirty="0" err="1" smtClean="0"/>
              <a:t>eduTeams</a:t>
            </a:r>
            <a:endParaRPr lang="en-GB" baseline="0" dirty="0" smtClean="0"/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Users register on </a:t>
            </a:r>
            <a:r>
              <a:rPr lang="en-GB" baseline="0" dirty="0" err="1" smtClean="0"/>
              <a:t>eduTeams</a:t>
            </a:r>
            <a:r>
              <a:rPr lang="en-GB" baseline="0" dirty="0" smtClean="0"/>
              <a:t> via </a:t>
            </a:r>
            <a:r>
              <a:rPr lang="en-GB" baseline="0" dirty="0" err="1" smtClean="0"/>
              <a:t>eduGAIN</a:t>
            </a:r>
            <a:r>
              <a:rPr lang="en-GB" baseline="0" dirty="0" smtClean="0"/>
              <a:t> (or via a guest identity provider service) and are assigned to groups (many registration and group management strategies are available)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Service and Infrastructure AAI proxies use </a:t>
            </a:r>
            <a:r>
              <a:rPr lang="en-GB" baseline="0" dirty="0" err="1" smtClean="0"/>
              <a:t>eduTeams</a:t>
            </a:r>
            <a:r>
              <a:rPr lang="en-GB" baseline="0" dirty="0" smtClean="0"/>
              <a:t> as a trusted Attribute Authority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505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Zoom in a bit on eduTEAMS</a:t>
            </a:r>
            <a:r>
              <a:rPr lang="en-US" baseline="0" dirty="0" smtClean="0"/>
              <a:t> Identity Hub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Leverage existing patchwork of ID services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Let the user choose the IdP it wants to use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Persistent identity for the </a:t>
            </a:r>
            <a:r>
              <a:rPr lang="en-US" baseline="0" dirty="0" err="1" smtClean="0"/>
              <a:t>Servcices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LOA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9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second line space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82" r:id="rId8"/>
    <p:sldLayoutId id="2147483674" r:id="rId9"/>
    <p:sldLayoutId id="2147483683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9160" y="13596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7667679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eduTEAMS – Current status &amp; Future Plans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4847215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smtClean="0">
                <a:solidFill>
                  <a:schemeClr val="bg1"/>
                </a:solidFill>
                <a:latin typeface="+mn-lt"/>
              </a:rPr>
              <a:t>Christos Kanellopoulos, Ann Harding</a:t>
            </a:r>
            <a:endParaRPr lang="en-US" b="1" dirty="0" smtClean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282585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EOSCPilot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WP5 AAI call</a:t>
            </a:r>
            <a:endParaRPr lang="en-US" sz="1800" dirty="0" smtClean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July 2017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061812" y="6406017"/>
            <a:ext cx="741021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- Market Analysis Results</a:t>
            </a:r>
            <a:endParaRPr lang="en-GB" dirty="0"/>
          </a:p>
        </p:txBody>
      </p:sp>
      <p:pic>
        <p:nvPicPr>
          <p:cNvPr id="5" name="Picture 4" descr="https://lh6.googleusercontent.com/aR6nW_iMoafXclcQAw7H7woElCP_44BsDpMVt1KZIKoUZs-BjuYHu7sx179D3w8sAxaEeJ3pMo9HXSHtehyyw_h1Uo3_iodhAJxcfbLtoFC-76HpXKH2n8yCqzd0v3RbZ_1t90Q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637" y="1429517"/>
            <a:ext cx="7903095" cy="42516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44500" y="5695628"/>
            <a:ext cx="11358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ED1556"/>
                </a:solidFill>
              </a:rPr>
              <a:t>http://www.geant.org/Projects/GEANT_Project_GN4-1/deliverables/D9-2_Market-Analysis-for-Virtual-Organisation-Platform-as-a-Service.pdf</a:t>
            </a:r>
            <a:endParaRPr lang="x-none" b="1" dirty="0">
              <a:solidFill>
                <a:srgbClr val="ED15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71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6058" y="1503936"/>
            <a:ext cx="6316692" cy="5019965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ED1556"/>
              </a:solidFill>
            </a:endParaRPr>
          </a:p>
          <a:p>
            <a:pPr>
              <a:lnSpc>
                <a:spcPct val="110000"/>
              </a:lnSpc>
            </a:pPr>
            <a:r>
              <a:rPr lang="en-US" b="1" dirty="0" smtClean="0"/>
              <a:t>A suite of services to support research collaborations</a:t>
            </a:r>
          </a:p>
          <a:p>
            <a:pPr>
              <a:lnSpc>
                <a:spcPct val="110000"/>
              </a:lnSpc>
            </a:pPr>
            <a:r>
              <a:rPr lang="en-US" b="1" dirty="0" smtClean="0"/>
              <a:t>Built on top of </a:t>
            </a:r>
            <a:r>
              <a:rPr lang="en-US" b="1" dirty="0" err="1" smtClean="0"/>
              <a:t>eduGAIN</a:t>
            </a:r>
            <a:r>
              <a:rPr lang="en-US" b="1" dirty="0" smtClean="0"/>
              <a:t>, takes full advantaged of federated AAI</a:t>
            </a:r>
            <a:endParaRPr lang="en-US" b="1" dirty="0"/>
          </a:p>
          <a:p>
            <a:pPr>
              <a:lnSpc>
                <a:spcPct val="110000"/>
              </a:lnSpc>
            </a:pPr>
            <a:r>
              <a:rPr lang="en-US" b="1" dirty="0" smtClean="0"/>
              <a:t>Simplify </a:t>
            </a:r>
            <a:r>
              <a:rPr lang="en-US" b="1" dirty="0"/>
              <a:t>the management of group and </a:t>
            </a:r>
            <a:r>
              <a:rPr lang="en-US" b="1" dirty="0" smtClean="0"/>
              <a:t>authorization information</a:t>
            </a:r>
          </a:p>
          <a:p>
            <a:pPr>
              <a:lnSpc>
                <a:spcPct val="110000"/>
              </a:lnSpc>
            </a:pPr>
            <a:r>
              <a:rPr lang="en-US" b="1" dirty="0" smtClean="0"/>
              <a:t>Enables </a:t>
            </a:r>
            <a:r>
              <a:rPr lang="en-US" b="1" dirty="0"/>
              <a:t>the integration users from a wide range of </a:t>
            </a:r>
            <a:r>
              <a:rPr lang="en-US" b="1" dirty="0" smtClean="0"/>
              <a:t>environment</a:t>
            </a:r>
          </a:p>
          <a:p>
            <a:pPr>
              <a:lnSpc>
                <a:spcPct val="110000"/>
              </a:lnSpc>
            </a:pPr>
            <a:r>
              <a:rPr lang="en-US" b="1" dirty="0" smtClean="0"/>
              <a:t>Connects users to services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eduTeams</a:t>
            </a:r>
            <a:r>
              <a:rPr lang="en-GB" dirty="0" smtClean="0"/>
              <a:t> – Makes managing virtual teams easy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311" y="1503938"/>
            <a:ext cx="5983323" cy="47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11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Components – </a:t>
            </a:r>
            <a:r>
              <a:rPr lang="en-GB" dirty="0" smtClean="0"/>
              <a:t>Service Suite approach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Users choose how much of the platform they want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498544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ED1556"/>
                </a:solidFill>
              </a:rPr>
              <a:t>eduTEAMS Membership Management service</a:t>
            </a:r>
            <a:endParaRPr lang="en-US" dirty="0" smtClean="0">
              <a:solidFill>
                <a:srgbClr val="ED1556"/>
              </a:solidFill>
            </a:endParaRPr>
          </a:p>
          <a:p>
            <a:pPr lvl="1"/>
            <a:r>
              <a:rPr lang="en-US" dirty="0"/>
              <a:t>VO specific </a:t>
            </a:r>
            <a:r>
              <a:rPr lang="en-US" b="1" dirty="0"/>
              <a:t>workflows for onboarding members</a:t>
            </a:r>
          </a:p>
          <a:p>
            <a:pPr lvl="1"/>
            <a:r>
              <a:rPr lang="x-none" dirty="0" smtClean="0"/>
              <a:t>R</a:t>
            </a:r>
            <a:r>
              <a:rPr lang="en-US" dirty="0" smtClean="0"/>
              <a:t>egistry for </a:t>
            </a:r>
            <a:r>
              <a:rPr lang="en-US" b="1" dirty="0" smtClean="0"/>
              <a:t>VO persistent Identifier</a:t>
            </a:r>
          </a:p>
          <a:p>
            <a:pPr lvl="1"/>
            <a:r>
              <a:rPr lang="en-US" b="1" dirty="0" smtClean="0"/>
              <a:t>Limited set of attributes to </a:t>
            </a:r>
            <a:r>
              <a:rPr lang="en-US" b="1" dirty="0" err="1" smtClean="0"/>
              <a:t>maximise</a:t>
            </a:r>
            <a:r>
              <a:rPr lang="en-US" b="1" dirty="0" smtClean="0"/>
              <a:t> interoperability</a:t>
            </a:r>
          </a:p>
          <a:p>
            <a:pPr lvl="2"/>
            <a:r>
              <a:rPr lang="en-US" b="1" dirty="0" smtClean="0"/>
              <a:t>Use of </a:t>
            </a:r>
            <a:r>
              <a:rPr lang="en-US" b="1" dirty="0" err="1" smtClean="0"/>
              <a:t>eduperson</a:t>
            </a:r>
            <a:r>
              <a:rPr lang="en-US" b="1" dirty="0" smtClean="0"/>
              <a:t> entitlement to carry richer info</a:t>
            </a:r>
          </a:p>
          <a:p>
            <a:pPr lvl="1"/>
            <a:r>
              <a:rPr lang="en-US" dirty="0"/>
              <a:t>Accessible through </a:t>
            </a:r>
            <a:r>
              <a:rPr lang="en-US" dirty="0" smtClean="0"/>
              <a:t>eduGAIN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 dirty="0" smtClean="0">
                <a:solidFill>
                  <a:srgbClr val="ED1556"/>
                </a:solidFill>
              </a:rPr>
              <a:t>eduTEAMS Identity </a:t>
            </a:r>
            <a:r>
              <a:rPr lang="en-US" b="1" dirty="0">
                <a:solidFill>
                  <a:srgbClr val="ED1556"/>
                </a:solidFill>
              </a:rPr>
              <a:t>H</a:t>
            </a:r>
            <a:r>
              <a:rPr lang="en-US" b="1" dirty="0" smtClean="0">
                <a:solidFill>
                  <a:srgbClr val="ED1556"/>
                </a:solidFill>
              </a:rPr>
              <a:t>ub</a:t>
            </a:r>
            <a:endParaRPr lang="en-US" b="1" dirty="0">
              <a:solidFill>
                <a:srgbClr val="ED1556"/>
              </a:solidFill>
            </a:endParaRPr>
          </a:p>
          <a:p>
            <a:pPr lvl="1"/>
            <a:r>
              <a:rPr lang="en-US" dirty="0"/>
              <a:t>One persistent (SAML) IdP for many ‘Guest’ Identity </a:t>
            </a:r>
            <a:r>
              <a:rPr lang="en-US" dirty="0" smtClean="0"/>
              <a:t>Providers</a:t>
            </a:r>
            <a:endParaRPr lang="en-US" dirty="0"/>
          </a:p>
          <a:p>
            <a:pPr lvl="1"/>
            <a:r>
              <a:rPr lang="en-US" dirty="0" smtClean="0"/>
              <a:t>Provides </a:t>
            </a:r>
            <a:r>
              <a:rPr lang="x-none" dirty="0" smtClean="0"/>
              <a:t>Account recovery</a:t>
            </a:r>
            <a:r>
              <a:rPr lang="en-US" dirty="0" smtClean="0"/>
              <a:t> if users change main a/c </a:t>
            </a:r>
          </a:p>
          <a:p>
            <a:pPr lvl="1"/>
            <a:r>
              <a:rPr lang="en-US" dirty="0" smtClean="0"/>
              <a:t>Available and accessible through eduGAIN</a:t>
            </a:r>
          </a:p>
          <a:p>
            <a:pPr lvl="1"/>
            <a:r>
              <a:rPr lang="en-US" dirty="0"/>
              <a:t>Supports Research and Scholarship Entity Category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F83E54"/>
                </a:solidFill>
              </a:rPr>
              <a:t>Discovery </a:t>
            </a:r>
            <a:r>
              <a:rPr lang="en-US" b="1" dirty="0" smtClean="0">
                <a:solidFill>
                  <a:srgbClr val="F83E54"/>
                </a:solidFill>
              </a:rPr>
              <a:t>Service</a:t>
            </a:r>
          </a:p>
          <a:p>
            <a:pPr lvl="1"/>
            <a:r>
              <a:rPr lang="en-US" dirty="0" smtClean="0"/>
              <a:t>Provided by </a:t>
            </a:r>
            <a:r>
              <a:rPr lang="en-US" dirty="0" smtClean="0"/>
              <a:t>CESNET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118" y="1459293"/>
            <a:ext cx="3968148" cy="132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loud 57"/>
          <p:cNvSpPr/>
          <p:nvPr/>
        </p:nvSpPr>
        <p:spPr>
          <a:xfrm>
            <a:off x="266008" y="1499130"/>
            <a:ext cx="11413330" cy="4900527"/>
          </a:xfrm>
          <a:prstGeom prst="cloud">
            <a:avLst/>
          </a:prstGeom>
          <a:solidFill>
            <a:schemeClr val="bg1"/>
          </a:solidFill>
          <a:ln w="28575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8767618" y="2404873"/>
            <a:ext cx="908879" cy="2397185"/>
            <a:chOff x="5196841" y="2015781"/>
            <a:chExt cx="681659" cy="283309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9" name="Rounded Rectangle 58"/>
            <p:cNvSpPr/>
            <p:nvPr/>
          </p:nvSpPr>
          <p:spPr>
            <a:xfrm>
              <a:off x="5196841" y="2015781"/>
              <a:ext cx="681659" cy="2833090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6580" y="2321251"/>
              <a:ext cx="346249" cy="1995649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SP or SP Proxy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061812" y="6572585"/>
            <a:ext cx="741021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370942"/>
            <a:ext cx="10515600" cy="938624"/>
          </a:xfrm>
        </p:spPr>
        <p:txBody>
          <a:bodyPr/>
          <a:lstStyle/>
          <a:p>
            <a:r>
              <a:rPr lang="en-US" dirty="0" smtClean="0"/>
              <a:t>eduTEAMS</a:t>
            </a:r>
            <a:r>
              <a:rPr lang="x-none" dirty="0" smtClean="0"/>
              <a:t> </a:t>
            </a:r>
            <a:r>
              <a:rPr lang="en-US" dirty="0" smtClean="0"/>
              <a:t>ecosystem</a:t>
            </a:r>
            <a:endParaRPr lang="en-GB" dirty="0"/>
          </a:p>
        </p:txBody>
      </p:sp>
      <p:grpSp>
        <p:nvGrpSpPr>
          <p:cNvPr id="2051" name="Group 2050"/>
          <p:cNvGrpSpPr/>
          <p:nvPr/>
        </p:nvGrpSpPr>
        <p:grpSpPr>
          <a:xfrm>
            <a:off x="1852872" y="2769227"/>
            <a:ext cx="2908055" cy="1790628"/>
            <a:chOff x="341733" y="1917338"/>
            <a:chExt cx="2293441" cy="3609396"/>
          </a:xfrm>
        </p:grpSpPr>
        <p:sp>
          <p:nvSpPr>
            <p:cNvPr id="49" name="Rounded Rectangle 48"/>
            <p:cNvSpPr/>
            <p:nvPr/>
          </p:nvSpPr>
          <p:spPr>
            <a:xfrm>
              <a:off x="341733" y="1917338"/>
              <a:ext cx="2293441" cy="360939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1090" y="2830508"/>
              <a:ext cx="14964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eduTEAMS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Membership 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Management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392196" y="4546230"/>
            <a:ext cx="1968041" cy="730253"/>
            <a:chOff x="6050062" y="3762836"/>
            <a:chExt cx="1476031" cy="730253"/>
          </a:xfrm>
        </p:grpSpPr>
        <p:sp>
          <p:nvSpPr>
            <p:cNvPr id="69" name="Rounded Rectangle 68"/>
            <p:cNvSpPr/>
            <p:nvPr/>
          </p:nvSpPr>
          <p:spPr>
            <a:xfrm>
              <a:off x="6095446" y="3762836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050062" y="3801184"/>
              <a:ext cx="1456710" cy="65355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76168" y="1757424"/>
            <a:ext cx="1347297" cy="551804"/>
            <a:chOff x="8794304" y="1828778"/>
            <a:chExt cx="1347297" cy="55180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73" name="Rounded Rectangle 72"/>
            <p:cNvSpPr/>
            <p:nvPr/>
          </p:nvSpPr>
          <p:spPr>
            <a:xfrm>
              <a:off x="8794304" y="1828778"/>
              <a:ext cx="1347297" cy="55180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897324" y="1932210"/>
              <a:ext cx="1106176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err="1" smtClean="0">
                  <a:solidFill>
                    <a:srgbClr val="003F5E"/>
                  </a:solidFill>
                </a:rPr>
                <a:t>IdP</a:t>
              </a:r>
              <a:r>
                <a:rPr lang="en-GB" b="1" dirty="0" smtClean="0">
                  <a:solidFill>
                    <a:srgbClr val="003F5E"/>
                  </a:solidFill>
                </a:rPr>
                <a:t>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 rot="1466323">
            <a:off x="8062528" y="2222381"/>
            <a:ext cx="141381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3F5E"/>
                </a:solidFill>
              </a:rPr>
              <a:t>AuthN</a:t>
            </a:r>
            <a:r>
              <a:rPr lang="en-GB" sz="1600" b="1" dirty="0" smtClean="0">
                <a:solidFill>
                  <a:srgbClr val="003F5E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3F5E"/>
                </a:solidFill>
              </a:rPr>
              <a:t>ID + attributes </a:t>
            </a:r>
            <a:endParaRPr lang="en-GB" sz="1600" b="1" dirty="0">
              <a:solidFill>
                <a:srgbClr val="003F5E"/>
              </a:solidFill>
            </a:endParaRPr>
          </a:p>
        </p:txBody>
      </p:sp>
      <p:cxnSp>
        <p:nvCxnSpPr>
          <p:cNvPr id="80" name="Straight Arrow Connector 79"/>
          <p:cNvCxnSpPr>
            <a:stCxn id="49" idx="3"/>
            <a:endCxn id="59" idx="2"/>
          </p:cNvCxnSpPr>
          <p:nvPr/>
        </p:nvCxnSpPr>
        <p:spPr>
          <a:xfrm flipV="1">
            <a:off x="4760927" y="3603466"/>
            <a:ext cx="3262538" cy="6107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395" y="5112224"/>
            <a:ext cx="2576816" cy="633355"/>
          </a:xfrm>
          <a:prstGeom prst="rect">
            <a:avLst/>
          </a:prstGeom>
        </p:spPr>
      </p:pic>
      <p:grpSp>
        <p:nvGrpSpPr>
          <p:cNvPr id="2049" name="Group 2048"/>
          <p:cNvGrpSpPr/>
          <p:nvPr/>
        </p:nvGrpSpPr>
        <p:grpSpPr>
          <a:xfrm>
            <a:off x="8897324" y="5929774"/>
            <a:ext cx="1976803" cy="551804"/>
            <a:chOff x="6672993" y="5763206"/>
            <a:chExt cx="1482602" cy="55180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81" name="Rounded Rectangle 80"/>
            <p:cNvSpPr/>
            <p:nvPr/>
          </p:nvSpPr>
          <p:spPr>
            <a:xfrm>
              <a:off x="6672993" y="5763206"/>
              <a:ext cx="1482602" cy="551804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711625" y="5863756"/>
              <a:ext cx="1405337" cy="369332"/>
            </a:xfrm>
            <a:prstGeom prst="rec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External IdP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cxnSp>
        <p:nvCxnSpPr>
          <p:cNvPr id="28" name="Curved Connector 27"/>
          <p:cNvCxnSpPr/>
          <p:nvPr/>
        </p:nvCxnSpPr>
        <p:spPr>
          <a:xfrm flipV="1">
            <a:off x="4760927" y="2067951"/>
            <a:ext cx="1915241" cy="1535515"/>
          </a:xfrm>
          <a:prstGeom prst="curvedConnector3">
            <a:avLst>
              <a:gd name="adj1" fmla="val 51469"/>
            </a:avLst>
          </a:prstGeom>
          <a:ln>
            <a:solidFill>
              <a:srgbClr val="124E6A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endCxn id="70" idx="1"/>
          </p:cNvCxnSpPr>
          <p:nvPr/>
        </p:nvCxnSpPr>
        <p:spPr>
          <a:xfrm>
            <a:off x="4760927" y="3664542"/>
            <a:ext cx="1631269" cy="1246814"/>
          </a:xfrm>
          <a:prstGeom prst="curvedConnector3">
            <a:avLst>
              <a:gd name="adj1" fmla="val 50000"/>
            </a:avLst>
          </a:prstGeom>
          <a:ln>
            <a:solidFill>
              <a:srgbClr val="124E6A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 rot="16200000" flipH="1">
            <a:off x="8310220" y="4392878"/>
            <a:ext cx="653291" cy="2479253"/>
          </a:xfrm>
          <a:prstGeom prst="curvedConnector3">
            <a:avLst>
              <a:gd name="adj1" fmla="val 50000"/>
            </a:avLst>
          </a:prstGeom>
          <a:ln>
            <a:solidFill>
              <a:srgbClr val="124E6A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69" idx="0"/>
            <a:endCxn id="59" idx="3"/>
          </p:cNvCxnSpPr>
          <p:nvPr/>
        </p:nvCxnSpPr>
        <p:spPr>
          <a:xfrm rot="5400000" flipH="1" flipV="1">
            <a:off x="8070103" y="3394276"/>
            <a:ext cx="488325" cy="1815584"/>
          </a:xfrm>
          <a:prstGeom prst="curvedConnector5">
            <a:avLst>
              <a:gd name="adj1" fmla="val 46813"/>
              <a:gd name="adj2" fmla="val 63751"/>
              <a:gd name="adj3" fmla="val 53187"/>
            </a:avLst>
          </a:prstGeom>
          <a:ln>
            <a:solidFill>
              <a:srgbClr val="124E6A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73" idx="2"/>
            <a:endCxn id="59" idx="1"/>
          </p:cNvCxnSpPr>
          <p:nvPr/>
        </p:nvCxnSpPr>
        <p:spPr>
          <a:xfrm rot="16200000" flipH="1">
            <a:off x="7866038" y="1793007"/>
            <a:ext cx="839798" cy="1872240"/>
          </a:xfrm>
          <a:prstGeom prst="curvedConnector3">
            <a:avLst>
              <a:gd name="adj1" fmla="val 50000"/>
            </a:avLst>
          </a:prstGeom>
          <a:ln>
            <a:solidFill>
              <a:srgbClr val="124E6A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loud 80"/>
          <p:cNvSpPr/>
          <p:nvPr/>
        </p:nvSpPr>
        <p:spPr>
          <a:xfrm>
            <a:off x="8655715" y="4302689"/>
            <a:ext cx="3558642" cy="211914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24E6A"/>
                </a:solidFill>
              </a:rPr>
              <a:t>e-Infrastructure</a:t>
            </a:r>
          </a:p>
          <a:p>
            <a:pPr algn="ctr"/>
            <a:r>
              <a:rPr lang="en-US" sz="2400" b="1" dirty="0" smtClean="0">
                <a:solidFill>
                  <a:srgbClr val="124E6A"/>
                </a:solidFill>
              </a:rPr>
              <a:t>Resources</a:t>
            </a:r>
            <a:endParaRPr lang="en-US" sz="2400" b="1" dirty="0">
              <a:solidFill>
                <a:srgbClr val="124E6A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9385623" y="6071527"/>
            <a:ext cx="741021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Components – Membership Management</a:t>
            </a:r>
            <a:endParaRPr lang="en-GB" dirty="0">
              <a:solidFill>
                <a:srgbClr val="003F5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43514" y="3489510"/>
            <a:ext cx="3297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Get persistent Identifier </a:t>
            </a:r>
          </a:p>
          <a:p>
            <a:pPr algn="ctr"/>
            <a:r>
              <a:rPr lang="en-US" b="1" dirty="0" smtClean="0">
                <a:solidFill>
                  <a:srgbClr val="003F5E"/>
                </a:solidFill>
              </a:rPr>
              <a:t>&amp; VO specific groups and attributes</a:t>
            </a:r>
            <a:endParaRPr lang="en-GB" b="1" dirty="0">
              <a:solidFill>
                <a:srgbClr val="003F5E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852834" y="2090333"/>
            <a:ext cx="3957024" cy="3930046"/>
            <a:chOff x="1371600" y="2927954"/>
            <a:chExt cx="3957024" cy="3930046"/>
          </a:xfrm>
        </p:grpSpPr>
        <p:sp>
          <p:nvSpPr>
            <p:cNvPr id="46" name="Rounded Rectangle 45"/>
            <p:cNvSpPr/>
            <p:nvPr/>
          </p:nvSpPr>
          <p:spPr>
            <a:xfrm>
              <a:off x="1371600" y="2927954"/>
              <a:ext cx="3957024" cy="39300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779780" y="4062142"/>
              <a:ext cx="3164369" cy="2122700"/>
              <a:chOff x="3823470" y="1810089"/>
              <a:chExt cx="3164369" cy="2122700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3823470" y="1810089"/>
                <a:ext cx="3164369" cy="2102974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003F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5202795" y="1955273"/>
                <a:ext cx="1514872" cy="609980"/>
                <a:chOff x="1774334" y="2150870"/>
                <a:chExt cx="1204705" cy="624791"/>
              </a:xfrm>
              <a:pattFill prst="ltDnDiag">
                <a:fgClr>
                  <a:srgbClr val="003F5E"/>
                </a:fgClr>
                <a:bgClr>
                  <a:prstClr val="white"/>
                </a:bgClr>
              </a:pattFill>
            </p:grpSpPr>
            <p:sp>
              <p:nvSpPr>
                <p:cNvPr id="52" name="Rounded Rectangle 51"/>
                <p:cNvSpPr/>
                <p:nvPr/>
              </p:nvSpPr>
              <p:spPr>
                <a:xfrm>
                  <a:off x="1774334" y="2150870"/>
                  <a:ext cx="1204705" cy="624791"/>
                </a:xfrm>
                <a:prstGeom prst="roundRect">
                  <a:avLst/>
                </a:prstGeom>
                <a:grpFill/>
                <a:ln>
                  <a:solidFill>
                    <a:srgbClr val="0043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1859524" y="2299152"/>
                  <a:ext cx="1034325" cy="31610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srgbClr val="003F5E"/>
                      </a:solidFill>
                    </a:rPr>
                    <a:t>REST AA</a:t>
                  </a:r>
                  <a:endParaRPr lang="en-GB" sz="1400" b="1" dirty="0">
                    <a:solidFill>
                      <a:srgbClr val="003F5E"/>
                    </a:solidFill>
                  </a:endParaRPr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5221617" y="2658560"/>
                <a:ext cx="1514588" cy="568720"/>
                <a:chOff x="1774560" y="2923881"/>
                <a:chExt cx="1204479" cy="569272"/>
              </a:xfrm>
            </p:grpSpPr>
            <p:sp>
              <p:nvSpPr>
                <p:cNvPr id="99" name="Rounded Rectangle 98"/>
                <p:cNvSpPr/>
                <p:nvPr/>
              </p:nvSpPr>
              <p:spPr>
                <a:xfrm>
                  <a:off x="1774560" y="2923881"/>
                  <a:ext cx="1204479" cy="569272"/>
                </a:xfrm>
                <a:prstGeom prst="roundRect">
                  <a:avLst/>
                </a:prstGeom>
                <a:solidFill>
                  <a:srgbClr val="003F5D"/>
                </a:solidFill>
                <a:ln>
                  <a:solidFill>
                    <a:srgbClr val="0043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1912052" y="3061983"/>
                  <a:ext cx="929265" cy="307777"/>
                </a:xfrm>
                <a:prstGeom prst="rect">
                  <a:avLst/>
                </a:prstGeom>
                <a:solidFill>
                  <a:srgbClr val="003F5D"/>
                </a:solidFill>
                <a:ln>
                  <a:solidFill>
                    <a:srgbClr val="00436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schemeClr val="bg1"/>
                      </a:solidFill>
                    </a:rPr>
                    <a:t>SAML AA</a:t>
                  </a:r>
                  <a:endParaRPr lang="en-GB" sz="1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4249567" y="1946742"/>
                <a:ext cx="823963" cy="1776317"/>
                <a:chOff x="932329" y="2269893"/>
                <a:chExt cx="655258" cy="2024907"/>
              </a:xfrm>
            </p:grpSpPr>
            <p:sp>
              <p:nvSpPr>
                <p:cNvPr id="9" name="Rounded Rectangle 8"/>
                <p:cNvSpPr/>
                <p:nvPr/>
              </p:nvSpPr>
              <p:spPr>
                <a:xfrm>
                  <a:off x="932329" y="2269893"/>
                  <a:ext cx="655258" cy="2024907"/>
                </a:xfrm>
                <a:prstGeom prst="roundRect">
                  <a:avLst/>
                </a:prstGeom>
                <a:solidFill>
                  <a:srgbClr val="ED1556"/>
                </a:solidFill>
                <a:ln>
                  <a:solidFill>
                    <a:srgbClr val="ED155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983110" y="2499308"/>
                  <a:ext cx="587424" cy="1477327"/>
                </a:xfrm>
                <a:prstGeom prst="rect">
                  <a:avLst/>
                </a:prstGeom>
                <a:solidFill>
                  <a:srgbClr val="ED1556"/>
                </a:solidFill>
                <a:ln>
                  <a:solidFill>
                    <a:srgbClr val="ED1556"/>
                  </a:solidFill>
                </a:ln>
              </p:spPr>
              <p:txBody>
                <a:bodyPr vert="vert270" wrap="square" rtlCol="0">
                  <a:spAutoFit/>
                </a:bodyPr>
                <a:lstStyle/>
                <a:p>
                  <a:pPr algn="ctr"/>
                  <a:r>
                    <a:rPr lang="en-GB" dirty="0" err="1" smtClean="0">
                      <a:solidFill>
                        <a:schemeClr val="bg1"/>
                      </a:solidFill>
                    </a:rPr>
                    <a:t>Comanage</a:t>
                  </a:r>
                  <a:r>
                    <a:rPr lang="en-GB" dirty="0" smtClean="0">
                      <a:solidFill>
                        <a:schemeClr val="bg1"/>
                      </a:solidFill>
                    </a:rPr>
                    <a:t> v.20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981124" y="3286458"/>
                <a:ext cx="19952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mtClean="0">
                    <a:solidFill>
                      <a:srgbClr val="003F5E"/>
                    </a:solidFill>
                  </a:rPr>
                  <a:t>Membership </a:t>
                </a:r>
                <a:endParaRPr lang="en-US" b="1" dirty="0" smtClean="0">
                  <a:solidFill>
                    <a:srgbClr val="003F5E"/>
                  </a:solidFill>
                </a:endParaRPr>
              </a:p>
              <a:p>
                <a:pPr algn="ctr"/>
                <a:r>
                  <a:rPr lang="en-US" b="1" dirty="0" smtClean="0">
                    <a:solidFill>
                      <a:srgbClr val="003F5E"/>
                    </a:solidFill>
                  </a:rPr>
                  <a:t>Management</a:t>
                </a:r>
                <a:endParaRPr lang="en-GB" b="1" dirty="0">
                  <a:solidFill>
                    <a:srgbClr val="003F5E"/>
                  </a:solidFill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779780" y="3239868"/>
              <a:ext cx="3152939" cy="730256"/>
              <a:chOff x="7323338" y="3660170"/>
              <a:chExt cx="1430647" cy="730256"/>
            </a:xfrm>
            <a:solidFill>
              <a:srgbClr val="FFC000"/>
            </a:solidFill>
          </p:grpSpPr>
          <p:sp>
            <p:nvSpPr>
              <p:cNvPr id="69" name="Rounded Rectangle 68"/>
              <p:cNvSpPr/>
              <p:nvPr/>
            </p:nvSpPr>
            <p:spPr>
              <a:xfrm>
                <a:off x="7323338" y="3660170"/>
                <a:ext cx="1430647" cy="730253"/>
              </a:xfrm>
              <a:prstGeom prst="roundRect">
                <a:avLst/>
              </a:prstGeom>
              <a:noFill/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369766" y="3736870"/>
                <a:ext cx="1347897" cy="65355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chemeClr val="bg2">
                        <a:lumMod val="75000"/>
                      </a:schemeClr>
                    </a:solidFill>
                  </a:rPr>
                  <a:t>Identity </a:t>
                </a:r>
              </a:p>
              <a:p>
                <a:pPr algn="ctr"/>
                <a:r>
                  <a:rPr lang="en-GB" b="1" dirty="0" smtClean="0">
                    <a:solidFill>
                      <a:schemeClr val="bg2">
                        <a:lumMod val="75000"/>
                      </a:schemeClr>
                    </a:solidFill>
                  </a:rPr>
                  <a:t>Hub</a:t>
                </a:r>
                <a:endParaRPr lang="en-GB" b="1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47" name="Afbeelding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678" y="6235473"/>
              <a:ext cx="1718572" cy="575655"/>
            </a:xfrm>
            <a:prstGeom prst="rect">
              <a:avLst/>
            </a:prstGeom>
          </p:spPr>
        </p:pic>
      </p:grpSp>
      <p:sp>
        <p:nvSpPr>
          <p:cNvPr id="17" name="Cloud 16"/>
          <p:cNvSpPr/>
          <p:nvPr/>
        </p:nvSpPr>
        <p:spPr>
          <a:xfrm>
            <a:off x="7892416" y="3980590"/>
            <a:ext cx="3558642" cy="2534509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124E6A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173703" y="1498450"/>
            <a:ext cx="3789497" cy="2297220"/>
            <a:chOff x="7484395" y="1714501"/>
            <a:chExt cx="3789497" cy="2297220"/>
          </a:xfrm>
        </p:grpSpPr>
        <p:sp>
          <p:nvSpPr>
            <p:cNvPr id="15" name="Afgeronde rechthoek 14"/>
            <p:cNvSpPr/>
            <p:nvPr/>
          </p:nvSpPr>
          <p:spPr>
            <a:xfrm>
              <a:off x="7782069" y="2331671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42" name="Afgeronde rechthoek 41"/>
            <p:cNvSpPr/>
            <p:nvPr/>
          </p:nvSpPr>
          <p:spPr>
            <a:xfrm>
              <a:off x="8930527" y="1868454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43" name="Afgeronde rechthoek 42"/>
            <p:cNvSpPr/>
            <p:nvPr/>
          </p:nvSpPr>
          <p:spPr>
            <a:xfrm>
              <a:off x="8912338" y="2897469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44" name="Afgeronde rechthoek 43"/>
            <p:cNvSpPr/>
            <p:nvPr/>
          </p:nvSpPr>
          <p:spPr>
            <a:xfrm>
              <a:off x="10058924" y="2521341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484395" y="1714501"/>
              <a:ext cx="3789497" cy="2297220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20837" y="3316223"/>
              <a:ext cx="27823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124E6A"/>
                  </a:solidFill>
                </a:rPr>
                <a:t>Community Services</a:t>
              </a:r>
              <a:endParaRPr lang="en-US" sz="2400" b="1" dirty="0">
                <a:solidFill>
                  <a:srgbClr val="124E6A"/>
                </a:solidFill>
              </a:endParaRPr>
            </a:p>
          </p:txBody>
        </p:sp>
      </p:grpSp>
      <p:sp>
        <p:nvSpPr>
          <p:cNvPr id="48" name="Smiley Face 47"/>
          <p:cNvSpPr/>
          <p:nvPr/>
        </p:nvSpPr>
        <p:spPr>
          <a:xfrm>
            <a:off x="314099" y="1840467"/>
            <a:ext cx="898025" cy="770013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Curved Connector 70"/>
          <p:cNvCxnSpPr>
            <a:stCxn id="46" idx="1"/>
            <a:endCxn id="48" idx="4"/>
          </p:cNvCxnSpPr>
          <p:nvPr/>
        </p:nvCxnSpPr>
        <p:spPr>
          <a:xfrm rot="10800000">
            <a:off x="763112" y="2610480"/>
            <a:ext cx="1089722" cy="1444876"/>
          </a:xfrm>
          <a:prstGeom prst="curvedConnector2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urved Connector 74"/>
          <p:cNvCxnSpPr>
            <a:stCxn id="46" idx="3"/>
            <a:endCxn id="16" idx="2"/>
          </p:cNvCxnSpPr>
          <p:nvPr/>
        </p:nvCxnSpPr>
        <p:spPr>
          <a:xfrm flipV="1">
            <a:off x="5809858" y="2647060"/>
            <a:ext cx="2363845" cy="1408296"/>
          </a:xfrm>
          <a:prstGeom prst="curvedConnector3">
            <a:avLst>
              <a:gd name="adj1" fmla="val 37106"/>
            </a:avLst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>
            <a:stCxn id="46" idx="3"/>
            <a:endCxn id="84" idx="1"/>
          </p:cNvCxnSpPr>
          <p:nvPr/>
        </p:nvCxnSpPr>
        <p:spPr>
          <a:xfrm>
            <a:off x="5809858" y="4055356"/>
            <a:ext cx="2570072" cy="1230062"/>
          </a:xfrm>
          <a:prstGeom prst="curvedConnector3">
            <a:avLst>
              <a:gd name="adj1" fmla="val 38140"/>
            </a:avLst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 rot="16200000">
            <a:off x="7945298" y="4864726"/>
            <a:ext cx="1710649" cy="841384"/>
            <a:chOff x="4997980" y="5340558"/>
            <a:chExt cx="1710649" cy="841384"/>
          </a:xfrm>
        </p:grpSpPr>
        <p:sp>
          <p:nvSpPr>
            <p:cNvPr id="84" name="Rounded Rectangle 58"/>
            <p:cNvSpPr/>
            <p:nvPr/>
          </p:nvSpPr>
          <p:spPr>
            <a:xfrm rot="5400000">
              <a:off x="5432613" y="4905925"/>
              <a:ext cx="841384" cy="171064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11"/>
            <p:cNvSpPr txBox="1"/>
            <p:nvPr/>
          </p:nvSpPr>
          <p:spPr>
            <a:xfrm rot="5400000">
              <a:off x="5483972" y="5029319"/>
              <a:ext cx="738664" cy="141272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Infrastructure</a:t>
              </a:r>
              <a:r>
                <a:rPr lang="en-GB" b="1" dirty="0">
                  <a:solidFill>
                    <a:srgbClr val="003F5E"/>
                  </a:solidFill>
                </a:rPr>
                <a:t/>
              </a:r>
              <a:br>
                <a:rPr lang="en-GB" b="1" dirty="0">
                  <a:solidFill>
                    <a:srgbClr val="003F5E"/>
                  </a:solidFill>
                </a:rPr>
              </a:br>
              <a:r>
                <a:rPr lang="en-GB" b="1" dirty="0" smtClean="0">
                  <a:solidFill>
                    <a:srgbClr val="003F5E"/>
                  </a:solidFill>
                </a:rPr>
                <a:t>AAI </a:t>
              </a:r>
              <a:r>
                <a:rPr lang="en-GB" b="1" dirty="0" smtClean="0">
                  <a:solidFill>
                    <a:srgbClr val="003F5E"/>
                  </a:solidFill>
                </a:rPr>
                <a:t>proxy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90" name="Afgeronde rechthoek 42"/>
          <p:cNvSpPr/>
          <p:nvPr/>
        </p:nvSpPr>
        <p:spPr>
          <a:xfrm>
            <a:off x="9619835" y="4420456"/>
            <a:ext cx="999365" cy="3761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91" name="Afgeronde rechthoek 42"/>
          <p:cNvSpPr/>
          <p:nvPr/>
        </p:nvSpPr>
        <p:spPr>
          <a:xfrm>
            <a:off x="9907687" y="5013056"/>
            <a:ext cx="999365" cy="3761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92" name="Afgeronde rechthoek 42"/>
          <p:cNvSpPr/>
          <p:nvPr/>
        </p:nvSpPr>
        <p:spPr>
          <a:xfrm>
            <a:off x="9619835" y="5605656"/>
            <a:ext cx="999365" cy="3761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2188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423398" y="1789577"/>
            <a:ext cx="3957024" cy="3930046"/>
            <a:chOff x="4667619" y="1786661"/>
            <a:chExt cx="3957024" cy="3930046"/>
          </a:xfrm>
        </p:grpSpPr>
        <p:sp>
          <p:nvSpPr>
            <p:cNvPr id="41" name="Rounded Rectangle 40"/>
            <p:cNvSpPr/>
            <p:nvPr/>
          </p:nvSpPr>
          <p:spPr>
            <a:xfrm>
              <a:off x="4667619" y="1786661"/>
              <a:ext cx="3957024" cy="39300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>
                <a:solidFill>
                  <a:srgbClr val="D6DCE5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5075799" y="2920849"/>
              <a:ext cx="3164369" cy="2122700"/>
              <a:chOff x="3823470" y="1810089"/>
              <a:chExt cx="3164369" cy="2122700"/>
            </a:xfrm>
            <a:noFill/>
          </p:grpSpPr>
          <p:sp>
            <p:nvSpPr>
              <p:cNvPr id="47" name="Rounded Rectangle 46"/>
              <p:cNvSpPr/>
              <p:nvPr/>
            </p:nvSpPr>
            <p:spPr>
              <a:xfrm>
                <a:off x="3823470" y="1810089"/>
                <a:ext cx="3164369" cy="2102974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5202795" y="1955273"/>
                <a:ext cx="1514872" cy="609980"/>
                <a:chOff x="1774334" y="2150870"/>
                <a:chExt cx="1204705" cy="624791"/>
              </a:xfrm>
              <a:grpFill/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1774334" y="2150870"/>
                  <a:ext cx="1204705" cy="624791"/>
                </a:xfrm>
                <a:prstGeom prst="roundRect">
                  <a:avLst/>
                </a:prstGeom>
                <a:grpFill/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1859524" y="2299152"/>
                  <a:ext cx="1034325" cy="316104"/>
                </a:xfrm>
                <a:prstGeom prst="rect">
                  <a:avLst/>
                </a:prstGeom>
                <a:grpFill/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schemeClr val="bg2">
                          <a:lumMod val="75000"/>
                        </a:schemeClr>
                      </a:solidFill>
                    </a:rPr>
                    <a:t>REST AA</a:t>
                  </a:r>
                  <a:endParaRPr lang="en-GB" sz="1400" b="1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5221617" y="2658560"/>
                <a:ext cx="1514588" cy="568720"/>
                <a:chOff x="1774560" y="2923881"/>
                <a:chExt cx="1204479" cy="569272"/>
              </a:xfrm>
              <a:grpFill/>
            </p:grpSpPr>
            <p:sp>
              <p:nvSpPr>
                <p:cNvPr id="54" name="Rounded Rectangle 53"/>
                <p:cNvSpPr/>
                <p:nvPr/>
              </p:nvSpPr>
              <p:spPr>
                <a:xfrm>
                  <a:off x="1774560" y="2923881"/>
                  <a:ext cx="1204479" cy="569272"/>
                </a:xfrm>
                <a:prstGeom prst="roundRect">
                  <a:avLst/>
                </a:prstGeom>
                <a:grpFill/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1912052" y="3061983"/>
                  <a:ext cx="929265" cy="307777"/>
                </a:xfrm>
                <a:prstGeom prst="rect">
                  <a:avLst/>
                </a:prstGeom>
                <a:grpFill/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schemeClr val="bg2">
                          <a:lumMod val="75000"/>
                        </a:schemeClr>
                      </a:solidFill>
                    </a:rPr>
                    <a:t>SAML AA</a:t>
                  </a:r>
                  <a:endParaRPr lang="en-GB" sz="1400" b="1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4249567" y="1946742"/>
                <a:ext cx="823963" cy="1776317"/>
                <a:chOff x="932329" y="2269893"/>
                <a:chExt cx="655258" cy="2024907"/>
              </a:xfrm>
              <a:grpFill/>
            </p:grpSpPr>
            <p:sp>
              <p:nvSpPr>
                <p:cNvPr id="52" name="Rounded Rectangle 51"/>
                <p:cNvSpPr/>
                <p:nvPr/>
              </p:nvSpPr>
              <p:spPr>
                <a:xfrm>
                  <a:off x="932329" y="2269893"/>
                  <a:ext cx="655258" cy="2024907"/>
                </a:xfrm>
                <a:prstGeom prst="roundRect">
                  <a:avLst/>
                </a:prstGeom>
                <a:grpFill/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983110" y="2499308"/>
                  <a:ext cx="587424" cy="147732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vert270" wrap="square" rtlCol="0">
                  <a:spAutoFit/>
                </a:bodyPr>
                <a:lstStyle/>
                <a:p>
                  <a:pPr algn="ctr"/>
                  <a:r>
                    <a:rPr lang="en-GB" dirty="0" err="1" smtClean="0">
                      <a:solidFill>
                        <a:schemeClr val="bg2">
                          <a:lumMod val="75000"/>
                        </a:schemeClr>
                      </a:solidFill>
                    </a:rPr>
                    <a:t>Comanage</a:t>
                  </a:r>
                  <a:r>
                    <a:rPr lang="en-GB" dirty="0" smtClean="0">
                      <a:solidFill>
                        <a:schemeClr val="bg2">
                          <a:lumMod val="75000"/>
                        </a:schemeClr>
                      </a:solidFill>
                    </a:rPr>
                    <a:t> v.20</a:t>
                  </a:r>
                  <a:endParaRPr lang="en-GB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4981124" y="3286458"/>
                <a:ext cx="1995284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2">
                        <a:lumMod val="75000"/>
                      </a:schemeClr>
                    </a:solidFill>
                  </a:rPr>
                  <a:t>Membership </a:t>
                </a:r>
                <a:endParaRPr lang="en-US" b="1" dirty="0" smtClean="0">
                  <a:solidFill>
                    <a:schemeClr val="bg2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b="1" dirty="0" smtClean="0">
                    <a:solidFill>
                      <a:schemeClr val="bg2">
                        <a:lumMod val="75000"/>
                      </a:schemeClr>
                    </a:solidFill>
                  </a:rPr>
                  <a:t>Management</a:t>
                </a:r>
                <a:endParaRPr lang="en-GB" b="1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075799" y="2098575"/>
              <a:ext cx="3152939" cy="730256"/>
              <a:chOff x="7323338" y="3660170"/>
              <a:chExt cx="1430647" cy="730256"/>
            </a:xfrm>
            <a:solidFill>
              <a:srgbClr val="FFC000"/>
            </a:solidFill>
          </p:grpSpPr>
          <p:sp>
            <p:nvSpPr>
              <p:cNvPr id="45" name="Rounded Rectangle 44"/>
              <p:cNvSpPr/>
              <p:nvPr/>
            </p:nvSpPr>
            <p:spPr>
              <a:xfrm>
                <a:off x="7323338" y="3660170"/>
                <a:ext cx="1430647" cy="730253"/>
              </a:xfrm>
              <a:prstGeom prst="round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369766" y="3736870"/>
                <a:ext cx="1347897" cy="653556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267296"/>
                    </a:solidFill>
                  </a:rPr>
                  <a:t>Identity </a:t>
                </a:r>
              </a:p>
              <a:p>
                <a:pPr algn="ctr"/>
                <a:r>
                  <a:rPr lang="en-GB" b="1" dirty="0" smtClean="0">
                    <a:solidFill>
                      <a:srgbClr val="267296"/>
                    </a:solidFill>
                  </a:rPr>
                  <a:t>Hub</a:t>
                </a:r>
                <a:endParaRPr lang="en-GB" b="1" dirty="0">
                  <a:solidFill>
                    <a:srgbClr val="267296"/>
                  </a:solidFill>
                </a:endParaRPr>
              </a:p>
            </p:txBody>
          </p:sp>
        </p:grpSp>
        <p:pic>
          <p:nvPicPr>
            <p:cNvPr id="44" name="Afbeelding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8697" y="5094180"/>
              <a:ext cx="1718572" cy="575655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061812" y="5511176"/>
            <a:ext cx="741021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 flipV="1">
            <a:off x="4127863" y="2482739"/>
            <a:ext cx="945617" cy="1578288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3947882">
            <a:off x="8314088" y="3618347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Persistent ID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 rot="4047368">
            <a:off x="7990865" y="3428451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LOA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541" y="223776"/>
            <a:ext cx="10515600" cy="938624"/>
          </a:xfrm>
        </p:spPr>
        <p:txBody>
          <a:bodyPr/>
          <a:lstStyle/>
          <a:p>
            <a:r>
              <a:rPr lang="en-GB" dirty="0" smtClean="0"/>
              <a:t>Components Identity Hub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3866" y="1790997"/>
            <a:ext cx="4043997" cy="4540060"/>
            <a:chOff x="632983" y="1913079"/>
            <a:chExt cx="4043997" cy="4540060"/>
          </a:xfrm>
        </p:grpSpPr>
        <p:grpSp>
          <p:nvGrpSpPr>
            <p:cNvPr id="33" name="Group 32"/>
            <p:cNvGrpSpPr/>
            <p:nvPr/>
          </p:nvGrpSpPr>
          <p:grpSpPr>
            <a:xfrm>
              <a:off x="632983" y="1913079"/>
              <a:ext cx="4043997" cy="4540060"/>
              <a:chOff x="121593" y="3363366"/>
              <a:chExt cx="3032998" cy="270554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77464" y="5245174"/>
                <a:ext cx="1032736" cy="303745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5099" y="5465089"/>
                <a:ext cx="855172" cy="47889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56324" y="4903426"/>
                <a:ext cx="521653" cy="212648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3452" y="5277408"/>
                <a:ext cx="1365692" cy="245601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48905" y="5548637"/>
                <a:ext cx="420783" cy="420783"/>
              </a:xfrm>
              <a:prstGeom prst="rect">
                <a:avLst/>
              </a:prstGeom>
            </p:spPr>
          </p:pic>
          <p:sp>
            <p:nvSpPr>
              <p:cNvPr id="17" name="Rounded Rectangle 16"/>
              <p:cNvSpPr/>
              <p:nvPr/>
            </p:nvSpPr>
            <p:spPr>
              <a:xfrm>
                <a:off x="121593" y="3363366"/>
                <a:ext cx="3032998" cy="2705540"/>
              </a:xfrm>
              <a:prstGeom prst="roundRect">
                <a:avLst/>
              </a:prstGeom>
              <a:noFill/>
              <a:ln w="57150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04728" y="5610676"/>
                <a:ext cx="422050" cy="280855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79659" y="3497349"/>
                <a:ext cx="678609" cy="512705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898596" y="4866201"/>
                <a:ext cx="426370" cy="335015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397488" y="4096911"/>
                <a:ext cx="517910" cy="436909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243993" y="3513971"/>
                <a:ext cx="650168" cy="483675"/>
              </a:xfrm>
              <a:prstGeom prst="rect">
                <a:avLst/>
              </a:prstGeom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853570" y="2290338"/>
              <a:ext cx="1450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Implemented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6961" y="3296409"/>
              <a:ext cx="2897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Committed (first </a:t>
              </a:r>
              <a:r>
                <a:rPr lang="en-GB" dirty="0" err="1" smtClean="0"/>
                <a:t>Oauth</a:t>
              </a:r>
              <a:r>
                <a:rPr lang="en-GB" dirty="0" smtClean="0"/>
                <a:t> case)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71001" y="4406587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Future, via </a:t>
              </a:r>
            </a:p>
            <a:p>
              <a:r>
                <a:rPr lang="en-GB" dirty="0" err="1" smtClean="0"/>
                <a:t>Oauth</a:t>
              </a:r>
              <a:r>
                <a:rPr lang="en-GB" dirty="0" smtClean="0"/>
                <a:t> Support</a:t>
              </a:r>
              <a:endParaRPr lang="en-GB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8931275" y="1771060"/>
            <a:ext cx="3196825" cy="2241702"/>
            <a:chOff x="7484395" y="1714501"/>
            <a:chExt cx="3789497" cy="2297220"/>
          </a:xfrm>
        </p:grpSpPr>
        <p:sp>
          <p:nvSpPr>
            <p:cNvPr id="84" name="Afgeronde rechthoek 14"/>
            <p:cNvSpPr/>
            <p:nvPr/>
          </p:nvSpPr>
          <p:spPr>
            <a:xfrm>
              <a:off x="7782069" y="2331671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85" name="Afgeronde rechthoek 41"/>
            <p:cNvSpPr/>
            <p:nvPr/>
          </p:nvSpPr>
          <p:spPr>
            <a:xfrm>
              <a:off x="8930527" y="1868454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86" name="Afgeronde rechthoek 42"/>
            <p:cNvSpPr/>
            <p:nvPr/>
          </p:nvSpPr>
          <p:spPr>
            <a:xfrm>
              <a:off x="8912338" y="2897469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87" name="Afgeronde rechthoek 43"/>
            <p:cNvSpPr/>
            <p:nvPr/>
          </p:nvSpPr>
          <p:spPr>
            <a:xfrm>
              <a:off x="10058924" y="2521341"/>
              <a:ext cx="999365" cy="376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err="1" smtClean="0"/>
                <a:t>SPs</a:t>
              </a:r>
              <a:endParaRPr lang="nl-NL" dirty="0" smtClean="0"/>
            </a:p>
          </p:txBody>
        </p:sp>
        <p:sp>
          <p:nvSpPr>
            <p:cNvPr id="88" name="Oval 87"/>
            <p:cNvSpPr/>
            <p:nvPr/>
          </p:nvSpPr>
          <p:spPr>
            <a:xfrm>
              <a:off x="7484395" y="1714501"/>
              <a:ext cx="3789497" cy="2297220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209824" y="3416957"/>
              <a:ext cx="2520336" cy="378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24E6A"/>
                  </a:solidFill>
                </a:rPr>
                <a:t>Community Services</a:t>
              </a:r>
              <a:endParaRPr lang="en-US" b="1" dirty="0">
                <a:solidFill>
                  <a:srgbClr val="124E6A"/>
                </a:solidFill>
              </a:endParaRPr>
            </a:p>
          </p:txBody>
        </p:sp>
      </p:grpSp>
      <p:sp>
        <p:nvSpPr>
          <p:cNvPr id="91" name="Cloud 90"/>
          <p:cNvSpPr/>
          <p:nvPr/>
        </p:nvSpPr>
        <p:spPr>
          <a:xfrm>
            <a:off x="9286726" y="4375311"/>
            <a:ext cx="2801021" cy="2139788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124E6A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 rot="16200000">
            <a:off x="8789382" y="4878013"/>
            <a:ext cx="1444235" cy="785257"/>
            <a:chOff x="4997980" y="5340558"/>
            <a:chExt cx="1710649" cy="841384"/>
          </a:xfrm>
        </p:grpSpPr>
        <p:sp>
          <p:nvSpPr>
            <p:cNvPr id="93" name="Rounded Rectangle 58"/>
            <p:cNvSpPr/>
            <p:nvPr/>
          </p:nvSpPr>
          <p:spPr>
            <a:xfrm rot="5400000">
              <a:off x="5432613" y="4905925"/>
              <a:ext cx="841384" cy="171064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TextBox 11"/>
            <p:cNvSpPr txBox="1"/>
            <p:nvPr/>
          </p:nvSpPr>
          <p:spPr>
            <a:xfrm rot="5400000">
              <a:off x="5609927" y="4903363"/>
              <a:ext cx="486751" cy="141272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3F5E"/>
                  </a:solidFill>
                </a:rPr>
                <a:t>Infrastructure</a:t>
              </a:r>
              <a:r>
                <a:rPr lang="en-GB" sz="1400" b="1" dirty="0">
                  <a:solidFill>
                    <a:srgbClr val="003F5E"/>
                  </a:solidFill>
                </a:rPr>
                <a:t/>
              </a:r>
              <a:br>
                <a:rPr lang="en-GB" sz="1400" b="1" dirty="0">
                  <a:solidFill>
                    <a:srgbClr val="003F5E"/>
                  </a:solidFill>
                </a:rPr>
              </a:br>
              <a:r>
                <a:rPr lang="en-GB" sz="1400" b="1" dirty="0" smtClean="0">
                  <a:solidFill>
                    <a:srgbClr val="003F5E"/>
                  </a:solidFill>
                </a:rPr>
                <a:t>AAI </a:t>
              </a:r>
              <a:r>
                <a:rPr lang="en-GB" sz="1400" b="1" dirty="0" smtClean="0">
                  <a:solidFill>
                    <a:srgbClr val="003F5E"/>
                  </a:solidFill>
                </a:rPr>
                <a:t>proxy</a:t>
              </a:r>
              <a:endParaRPr lang="en-GB" sz="1400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95" name="Afgeronde rechthoek 42"/>
          <p:cNvSpPr/>
          <p:nvPr/>
        </p:nvSpPr>
        <p:spPr>
          <a:xfrm>
            <a:off x="10129726" y="4709189"/>
            <a:ext cx="733571" cy="31755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96" name="Afgeronde rechthoek 42"/>
          <p:cNvSpPr/>
          <p:nvPr/>
        </p:nvSpPr>
        <p:spPr>
          <a:xfrm>
            <a:off x="10695026" y="5167144"/>
            <a:ext cx="733571" cy="31755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97" name="Afgeronde rechthoek 42"/>
          <p:cNvSpPr/>
          <p:nvPr/>
        </p:nvSpPr>
        <p:spPr>
          <a:xfrm>
            <a:off x="10150285" y="5698442"/>
            <a:ext cx="733571" cy="31755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cxnSp>
        <p:nvCxnSpPr>
          <p:cNvPr id="20" name="Straight Arrow Connector 19"/>
          <p:cNvCxnSpPr>
            <a:stCxn id="45" idx="3"/>
            <a:endCxn id="93" idx="1"/>
          </p:cNvCxnSpPr>
          <p:nvPr/>
        </p:nvCxnSpPr>
        <p:spPr>
          <a:xfrm>
            <a:off x="7984517" y="2466618"/>
            <a:ext cx="1134354" cy="2804024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45" idx="3"/>
            <a:endCxn id="88" idx="2"/>
          </p:cNvCxnSpPr>
          <p:nvPr/>
        </p:nvCxnSpPr>
        <p:spPr>
          <a:xfrm>
            <a:off x="7984517" y="2466618"/>
            <a:ext cx="946758" cy="425293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7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1" y="1502907"/>
            <a:ext cx="11736979" cy="535509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83E54"/>
                </a:solidFill>
              </a:rPr>
              <a:t>Multi-tenant</a:t>
            </a:r>
          </a:p>
          <a:p>
            <a:pPr lvl="1"/>
            <a:r>
              <a:rPr lang="en-GB" dirty="0" smtClean="0"/>
              <a:t>Membership management, ID Hub (Discovery)</a:t>
            </a:r>
          </a:p>
          <a:p>
            <a:pPr lvl="1"/>
            <a:r>
              <a:rPr lang="en-GB" dirty="0" smtClean="0"/>
              <a:t>Shared infra – every </a:t>
            </a:r>
            <a:r>
              <a:rPr lang="en-GB" dirty="0" err="1" smtClean="0"/>
              <a:t>collab</a:t>
            </a:r>
            <a:r>
              <a:rPr lang="en-GB" dirty="0" smtClean="0"/>
              <a:t> is a group</a:t>
            </a:r>
          </a:p>
          <a:p>
            <a:pPr lvl="1"/>
            <a:r>
              <a:rPr lang="en-GB" dirty="0" smtClean="0"/>
              <a:t>Free at point of use to groups</a:t>
            </a:r>
          </a:p>
          <a:p>
            <a:pPr lvl="1"/>
            <a:r>
              <a:rPr lang="en-GB" dirty="0" smtClean="0"/>
              <a:t>No contracts needed, no legal form required</a:t>
            </a:r>
          </a:p>
          <a:p>
            <a:pPr lvl="2"/>
            <a:r>
              <a:rPr lang="en-GB" dirty="0" smtClean="0"/>
              <a:t>Limitations on personal data etc.</a:t>
            </a:r>
          </a:p>
          <a:p>
            <a:r>
              <a:rPr lang="en-GB" b="1" dirty="0" smtClean="0">
                <a:solidFill>
                  <a:srgbClr val="F83E54"/>
                </a:solidFill>
              </a:rPr>
              <a:t>Single tenant</a:t>
            </a:r>
          </a:p>
          <a:p>
            <a:pPr lvl="1"/>
            <a:r>
              <a:rPr lang="en-GB" dirty="0"/>
              <a:t>Membership management, ID Hub, </a:t>
            </a:r>
            <a:r>
              <a:rPr lang="en-GB" dirty="0" smtClean="0"/>
              <a:t>Discovery Dedicated instance on a VM</a:t>
            </a:r>
          </a:p>
          <a:p>
            <a:pPr lvl="1"/>
            <a:r>
              <a:rPr lang="en-GB" dirty="0" smtClean="0"/>
              <a:t>Greater control over data – contract needed.</a:t>
            </a:r>
          </a:p>
          <a:p>
            <a:pPr lvl="1"/>
            <a:r>
              <a:rPr lang="en-GB" dirty="0" smtClean="0"/>
              <a:t>Could be used by an NREN to scale multi-tenant nationally</a:t>
            </a:r>
          </a:p>
          <a:p>
            <a:pPr lvl="1"/>
            <a:r>
              <a:rPr lang="en-GB" dirty="0"/>
              <a:t>Possibility on case by case basis to support  interface with more complex </a:t>
            </a:r>
            <a:r>
              <a:rPr lang="en-GB" dirty="0" smtClean="0"/>
              <a:t>systems</a:t>
            </a:r>
          </a:p>
          <a:p>
            <a:pPr lvl="2"/>
            <a:r>
              <a:rPr lang="en-GB" dirty="0" smtClean="0"/>
              <a:t>Lead time TBD depending on complexity of case – HEXXA/PERUN/Grouper/Other examples</a:t>
            </a: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offerings available to pilot now.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89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76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sharepoint/v3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33c70a20-266a-45ad-bf4a-dd457e1766dc"/>
    <ds:schemaRef ds:uri="e2e8627e-9120-4592-bf70-1c86d23ddb2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6890</TotalTime>
  <Words>480</Words>
  <Application>Microsoft Macintosh PowerPoint</Application>
  <PresentationFormat>Widescreen</PresentationFormat>
  <Paragraphs>133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Verdana</vt:lpstr>
      <vt:lpstr>Arial</vt:lpstr>
      <vt:lpstr>GEANT EC Review</vt:lpstr>
      <vt:lpstr>PowerPoint Presentation</vt:lpstr>
      <vt:lpstr>Background - Market Analysis Results</vt:lpstr>
      <vt:lpstr>eduTeams – Makes managing virtual teams easy</vt:lpstr>
      <vt:lpstr>Components – Service Suite approach Users choose how much of the platform they want</vt:lpstr>
      <vt:lpstr>eduTEAMS ecosystem</vt:lpstr>
      <vt:lpstr>Components – Membership Management</vt:lpstr>
      <vt:lpstr>Components Identity Hub</vt:lpstr>
      <vt:lpstr>Service offerings available to pilot now.</vt:lpstr>
      <vt:lpstr>PowerPoint Presentation</vt:lpstr>
    </vt:vector>
  </TitlesOfParts>
  <Company>DANTE Ltd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Christos Kanellopoulos</cp:lastModifiedBy>
  <cp:revision>124</cp:revision>
  <cp:lastPrinted>2016-05-20T16:08:32Z</cp:lastPrinted>
  <dcterms:created xsi:type="dcterms:W3CDTF">2017-06-19T11:24:06Z</dcterms:created>
  <dcterms:modified xsi:type="dcterms:W3CDTF">2017-07-24T06:57:01Z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