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88" r:id="rId5"/>
    <p:sldId id="295" r:id="rId6"/>
    <p:sldId id="297" r:id="rId7"/>
    <p:sldId id="300" r:id="rId8"/>
    <p:sldId id="301" r:id="rId9"/>
    <p:sldId id="302" r:id="rId10"/>
    <p:sldId id="299" r:id="rId11"/>
    <p:sldId id="303" r:id="rId12"/>
    <p:sldId id="298" r:id="rId13"/>
    <p:sldId id="286" r:id="rId14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D"/>
    <a:srgbClr val="004361"/>
    <a:srgbClr val="F6791C"/>
    <a:srgbClr val="1C4161"/>
    <a:srgbClr val="003F5E"/>
    <a:srgbClr val="F57B20"/>
    <a:srgbClr val="F57A1E"/>
    <a:srgbClr val="013F5E"/>
    <a:srgbClr val="003959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76" autoAdjust="0"/>
    <p:restoredTop sz="94660"/>
  </p:normalViewPr>
  <p:slideViewPr>
    <p:cSldViewPr snapToGrid="0">
      <p:cViewPr>
        <p:scale>
          <a:sx n="83" d="100"/>
          <a:sy n="83" d="100"/>
        </p:scale>
        <p:origin x="1392" y="8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8EF5C6-8D5B-4749-A1AC-9048BC1CEA56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DE1510A-0FDD-9B4B-BBD5-44DC0DEA1021}">
      <dgm:prSet custT="1"/>
      <dgm:spPr>
        <a:solidFill>
          <a:schemeClr val="accent2">
            <a:lumMod val="75000"/>
            <a:alpha val="80000"/>
          </a:schemeClr>
        </a:solidFill>
      </dgm:spPr>
      <dgm:t>
        <a:bodyPr/>
        <a:lstStyle/>
        <a:p>
          <a:pPr rtl="0"/>
          <a:r>
            <a:rPr lang="en-GB" sz="2100" dirty="0" smtClean="0"/>
            <a:t>Collaboration platform to enable use of federated identity in research communities</a:t>
          </a:r>
          <a:endParaRPr lang="en-GB" sz="2100" dirty="0"/>
        </a:p>
      </dgm:t>
    </dgm:pt>
    <dgm:pt modelId="{BD4CB7E4-1EB2-A846-A098-94FE705E37DC}" type="parTrans" cxnId="{86CEC83C-5E07-BE42-9491-F08EEAD6EB3B}">
      <dgm:prSet/>
      <dgm:spPr/>
      <dgm:t>
        <a:bodyPr/>
        <a:lstStyle/>
        <a:p>
          <a:endParaRPr lang="en-GB"/>
        </a:p>
      </dgm:t>
    </dgm:pt>
    <dgm:pt modelId="{5EBDF4EF-81F7-D945-88D1-482150341CDA}" type="sibTrans" cxnId="{86CEC83C-5E07-BE42-9491-F08EEAD6EB3B}">
      <dgm:prSet/>
      <dgm:spPr/>
      <dgm:t>
        <a:bodyPr/>
        <a:lstStyle/>
        <a:p>
          <a:endParaRPr lang="en-GB"/>
        </a:p>
      </dgm:t>
    </dgm:pt>
    <dgm:pt modelId="{F6B2EFCB-6A0B-FB44-AD90-272494C0CBDF}">
      <dgm:prSet custT="1"/>
      <dgm:spPr>
        <a:solidFill>
          <a:schemeClr val="accent2">
            <a:lumMod val="75000"/>
            <a:alpha val="80000"/>
          </a:schemeClr>
        </a:solidFill>
      </dgm:spPr>
      <dgm:t>
        <a:bodyPr/>
        <a:lstStyle/>
        <a:p>
          <a:pPr rtl="0"/>
          <a:r>
            <a:rPr lang="en-US" sz="2100" dirty="0" smtClean="0"/>
            <a:t>Supports AARC architecture</a:t>
          </a:r>
          <a:endParaRPr lang="en-GB" sz="2100" dirty="0"/>
        </a:p>
      </dgm:t>
    </dgm:pt>
    <dgm:pt modelId="{EB0B3332-6523-4A4E-B5BA-880E97A5BC8D}" type="parTrans" cxnId="{FCCB5373-7269-A849-8768-5B594FD6BAFF}">
      <dgm:prSet/>
      <dgm:spPr/>
      <dgm:t>
        <a:bodyPr/>
        <a:lstStyle/>
        <a:p>
          <a:endParaRPr lang="en-GB"/>
        </a:p>
      </dgm:t>
    </dgm:pt>
    <dgm:pt modelId="{E9EA02B5-3DC5-2041-A1DF-250EBAEB4710}" type="sibTrans" cxnId="{FCCB5373-7269-A849-8768-5B594FD6BAFF}">
      <dgm:prSet/>
      <dgm:spPr/>
      <dgm:t>
        <a:bodyPr/>
        <a:lstStyle/>
        <a:p>
          <a:endParaRPr lang="en-GB"/>
        </a:p>
      </dgm:t>
    </dgm:pt>
    <dgm:pt modelId="{9042FFDC-7CD5-2F4C-8FB1-B3E1521502EE}">
      <dgm:prSet custT="1"/>
      <dgm:spPr>
        <a:solidFill>
          <a:schemeClr val="accent2">
            <a:lumMod val="75000"/>
            <a:alpha val="80000"/>
          </a:schemeClr>
        </a:solidFill>
      </dgm:spPr>
      <dgm:t>
        <a:bodyPr/>
        <a:lstStyle/>
        <a:p>
          <a:pPr rtl="0"/>
          <a:r>
            <a:rPr lang="en-US" sz="2100" dirty="0" smtClean="0"/>
            <a:t>Neutral partner for any e-Infra or Research Infra inc. “long tail”, informal groups</a:t>
          </a:r>
          <a:endParaRPr lang="en-GB" sz="2100" dirty="0"/>
        </a:p>
      </dgm:t>
    </dgm:pt>
    <dgm:pt modelId="{1451A675-0782-3646-A9DE-1F79C8553C95}" type="parTrans" cxnId="{D8D31D65-6B9E-D043-9F4F-C2A5A38A78AD}">
      <dgm:prSet/>
      <dgm:spPr/>
      <dgm:t>
        <a:bodyPr/>
        <a:lstStyle/>
        <a:p>
          <a:endParaRPr lang="en-GB"/>
        </a:p>
      </dgm:t>
    </dgm:pt>
    <dgm:pt modelId="{B76FBA49-4926-514F-B3B4-B64CC9FDABA5}" type="sibTrans" cxnId="{D8D31D65-6B9E-D043-9F4F-C2A5A38A78AD}">
      <dgm:prSet/>
      <dgm:spPr/>
      <dgm:t>
        <a:bodyPr/>
        <a:lstStyle/>
        <a:p>
          <a:endParaRPr lang="en-GB"/>
        </a:p>
      </dgm:t>
    </dgm:pt>
    <dgm:pt modelId="{7B25644E-9DE9-9248-A42F-E99E94D06556}" type="pres">
      <dgm:prSet presAssocID="{318EF5C6-8D5B-4749-A1AC-9048BC1CEA5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845D12-CA50-0C40-B050-A948C38EAA3A}" type="pres">
      <dgm:prSet presAssocID="{7DE1510A-0FDD-9B4B-BBD5-44DC0DEA1021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861F1CFF-AC57-E440-9385-E6E3280F6D65}" type="pres">
      <dgm:prSet presAssocID="{5EBDF4EF-81F7-D945-88D1-482150341CDA}" presName="sibTrans" presStyleCnt="0"/>
      <dgm:spPr/>
    </dgm:pt>
    <dgm:pt modelId="{BCF78316-AEFF-DF45-99FA-78A883203A64}" type="pres">
      <dgm:prSet presAssocID="{F6B2EFCB-6A0B-FB44-AD90-272494C0CBDF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7FD7988D-C3CC-4E43-A526-8F0CFC0D5D57}" type="pres">
      <dgm:prSet presAssocID="{E9EA02B5-3DC5-2041-A1DF-250EBAEB4710}" presName="sibTrans" presStyleCnt="0"/>
      <dgm:spPr/>
    </dgm:pt>
    <dgm:pt modelId="{2ED65BD5-3356-9E4F-825C-182DE2609C6F}" type="pres">
      <dgm:prSet presAssocID="{9042FFDC-7CD5-2F4C-8FB1-B3E1521502EE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D8D31D65-6B9E-D043-9F4F-C2A5A38A78AD}" srcId="{318EF5C6-8D5B-4749-A1AC-9048BC1CEA56}" destId="{9042FFDC-7CD5-2F4C-8FB1-B3E1521502EE}" srcOrd="2" destOrd="0" parTransId="{1451A675-0782-3646-A9DE-1F79C8553C95}" sibTransId="{B76FBA49-4926-514F-B3B4-B64CC9FDABA5}"/>
    <dgm:cxn modelId="{B177A521-A236-7C42-9003-639D572B3DE6}" type="presOf" srcId="{9042FFDC-7CD5-2F4C-8FB1-B3E1521502EE}" destId="{2ED65BD5-3356-9E4F-825C-182DE2609C6F}" srcOrd="0" destOrd="0" presId="urn:microsoft.com/office/officeart/2005/8/layout/default"/>
    <dgm:cxn modelId="{FCCB5373-7269-A849-8768-5B594FD6BAFF}" srcId="{318EF5C6-8D5B-4749-A1AC-9048BC1CEA56}" destId="{F6B2EFCB-6A0B-FB44-AD90-272494C0CBDF}" srcOrd="1" destOrd="0" parTransId="{EB0B3332-6523-4A4E-B5BA-880E97A5BC8D}" sibTransId="{E9EA02B5-3DC5-2041-A1DF-250EBAEB4710}"/>
    <dgm:cxn modelId="{86CEC83C-5E07-BE42-9491-F08EEAD6EB3B}" srcId="{318EF5C6-8D5B-4749-A1AC-9048BC1CEA56}" destId="{7DE1510A-0FDD-9B4B-BBD5-44DC0DEA1021}" srcOrd="0" destOrd="0" parTransId="{BD4CB7E4-1EB2-A846-A098-94FE705E37DC}" sibTransId="{5EBDF4EF-81F7-D945-88D1-482150341CDA}"/>
    <dgm:cxn modelId="{AAF25C4D-21B1-9040-9D3B-3F0810215079}" type="presOf" srcId="{318EF5C6-8D5B-4749-A1AC-9048BC1CEA56}" destId="{7B25644E-9DE9-9248-A42F-E99E94D06556}" srcOrd="0" destOrd="0" presId="urn:microsoft.com/office/officeart/2005/8/layout/default"/>
    <dgm:cxn modelId="{D465D6B8-4239-954D-B692-AD04C0FA9ED7}" type="presOf" srcId="{7DE1510A-0FDD-9B4B-BBD5-44DC0DEA1021}" destId="{73845D12-CA50-0C40-B050-A948C38EAA3A}" srcOrd="0" destOrd="0" presId="urn:microsoft.com/office/officeart/2005/8/layout/default"/>
    <dgm:cxn modelId="{E70870AC-8EF0-A84B-A307-87A79E41EFFE}" type="presOf" srcId="{F6B2EFCB-6A0B-FB44-AD90-272494C0CBDF}" destId="{BCF78316-AEFF-DF45-99FA-78A883203A64}" srcOrd="0" destOrd="0" presId="urn:microsoft.com/office/officeart/2005/8/layout/default"/>
    <dgm:cxn modelId="{F98D26E8-AE3F-C44D-B3FD-F673E52BA002}" type="presParOf" srcId="{7B25644E-9DE9-9248-A42F-E99E94D06556}" destId="{73845D12-CA50-0C40-B050-A948C38EAA3A}" srcOrd="0" destOrd="0" presId="urn:microsoft.com/office/officeart/2005/8/layout/default"/>
    <dgm:cxn modelId="{8FFEEF3C-EC71-A443-BE4B-160D9C01D3EC}" type="presParOf" srcId="{7B25644E-9DE9-9248-A42F-E99E94D06556}" destId="{861F1CFF-AC57-E440-9385-E6E3280F6D65}" srcOrd="1" destOrd="0" presId="urn:microsoft.com/office/officeart/2005/8/layout/default"/>
    <dgm:cxn modelId="{EB72CA98-E94A-9644-A856-CAA7EF8548C3}" type="presParOf" srcId="{7B25644E-9DE9-9248-A42F-E99E94D06556}" destId="{BCF78316-AEFF-DF45-99FA-78A883203A64}" srcOrd="2" destOrd="0" presId="urn:microsoft.com/office/officeart/2005/8/layout/default"/>
    <dgm:cxn modelId="{1382A6FF-374B-A64C-AF90-3815FCB2FCCB}" type="presParOf" srcId="{7B25644E-9DE9-9248-A42F-E99E94D06556}" destId="{7FD7988D-C3CC-4E43-A526-8F0CFC0D5D57}" srcOrd="3" destOrd="0" presId="urn:microsoft.com/office/officeart/2005/8/layout/default"/>
    <dgm:cxn modelId="{435EAB4C-EB57-0B49-8B6F-9ACFD46FEDDE}" type="presParOf" srcId="{7B25644E-9DE9-9248-A42F-E99E94D06556}" destId="{2ED65BD5-3356-9E4F-825C-182DE2609C6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845D12-CA50-0C40-B050-A948C38EAA3A}">
      <dsp:nvSpPr>
        <dsp:cNvPr id="0" name=""/>
        <dsp:cNvSpPr/>
      </dsp:nvSpPr>
      <dsp:spPr>
        <a:xfrm>
          <a:off x="859892" y="1211"/>
          <a:ext cx="3083166" cy="1849899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Collaboration platform to enable use of federated identity in research communities</a:t>
          </a:r>
          <a:endParaRPr lang="en-GB" sz="2100" kern="1200" dirty="0"/>
        </a:p>
      </dsp:txBody>
      <dsp:txXfrm>
        <a:off x="950197" y="91516"/>
        <a:ext cx="2902556" cy="1669289"/>
      </dsp:txXfrm>
    </dsp:sp>
    <dsp:sp modelId="{BCF78316-AEFF-DF45-99FA-78A883203A64}">
      <dsp:nvSpPr>
        <dsp:cNvPr id="0" name=""/>
        <dsp:cNvSpPr/>
      </dsp:nvSpPr>
      <dsp:spPr>
        <a:xfrm>
          <a:off x="4251374" y="1211"/>
          <a:ext cx="3083166" cy="1849899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Supports AARC architecture</a:t>
          </a:r>
          <a:endParaRPr lang="en-GB" sz="2100" kern="1200" dirty="0"/>
        </a:p>
      </dsp:txBody>
      <dsp:txXfrm>
        <a:off x="4341679" y="91516"/>
        <a:ext cx="2902556" cy="1669289"/>
      </dsp:txXfrm>
    </dsp:sp>
    <dsp:sp modelId="{2ED65BD5-3356-9E4F-825C-182DE2609C6F}">
      <dsp:nvSpPr>
        <dsp:cNvPr id="0" name=""/>
        <dsp:cNvSpPr/>
      </dsp:nvSpPr>
      <dsp:spPr>
        <a:xfrm>
          <a:off x="7642857" y="1211"/>
          <a:ext cx="3083166" cy="1849899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Neutral partner for any e-Infra or Research Infra inc. “long tail”, informal groups</a:t>
          </a:r>
          <a:endParaRPr lang="en-GB" sz="2100" kern="1200" dirty="0"/>
        </a:p>
      </dsp:txBody>
      <dsp:txXfrm>
        <a:off x="7733162" y="91516"/>
        <a:ext cx="2902556" cy="1669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Emphasise, these are *delivered* not concept.</a:t>
            </a:r>
          </a:p>
          <a:p>
            <a:r>
              <a:rPr lang="en-GB" dirty="0" smtClean="0"/>
              <a:t>Context of use of these pilots in TRL8</a:t>
            </a:r>
          </a:p>
          <a:p>
            <a:r>
              <a:rPr lang="en-GB" dirty="0" smtClean="0"/>
              <a:t>https://pixabay.com/en/teamwork-group-cooperation-job-1788413/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21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Non SAML AA pending </a:t>
            </a:r>
            <a:r>
              <a:rPr lang="en-GB" smtClean="0"/>
              <a:t>OIDC work.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962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UPDATE END AUGUST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new Oauth</a:t>
            </a:r>
          </a:p>
          <a:p>
            <a:endParaRPr lang="en-US" baseline="0" dirty="0" smtClean="0"/>
          </a:p>
          <a:p>
            <a:r>
              <a:rPr lang="en-US" baseline="0" dirty="0" smtClean="0"/>
              <a:t>Homeless user solution (was in scope also for T3, solved here for non eIDAS cases)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Zoom in a bit on eduTEAMS</a:t>
            </a:r>
            <a:r>
              <a:rPr lang="en-US" baseline="0" dirty="0" smtClean="0"/>
              <a:t> Identity Hub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Leverage existing patchwork of ID services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Let the user choose the IdP it wants to use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Persistent identity for the Services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LOA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780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Emphasise, these are *delivered* not concept.</a:t>
            </a:r>
          </a:p>
          <a:p>
            <a:r>
              <a:rPr lang="en-GB" dirty="0" smtClean="0"/>
              <a:t>Context of use of these pilots in TRL8</a:t>
            </a:r>
          </a:p>
          <a:p>
            <a:r>
              <a:rPr lang="en-GB" dirty="0" smtClean="0"/>
              <a:t>https://pixabay.com/en/teamwork-group-cooperation-job-1788413/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871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625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7" y="3625009"/>
            <a:ext cx="6795911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6" y="5484095"/>
            <a:ext cx="6671027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7" y="2804346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7" y="2398309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6" y="5785332"/>
            <a:ext cx="6671027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7" y="3947187"/>
            <a:ext cx="6795911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7" y="4249757"/>
            <a:ext cx="8818145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4765917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8" y="-42332"/>
            <a:ext cx="4389920" cy="6942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2" y="480622"/>
            <a:ext cx="1482776" cy="1339714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818932" y="927797"/>
            <a:ext cx="59181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7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652382" y="304802"/>
            <a:ext cx="360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80366" y="2025770"/>
            <a:ext cx="10149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0890209" y="5560973"/>
            <a:ext cx="72724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9884901" y="5560973"/>
            <a:ext cx="727243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2"/>
            <a:ext cx="12192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30428"/>
          <a:stretch/>
        </p:blipFill>
        <p:spPr>
          <a:xfrm>
            <a:off x="5217067" y="4837092"/>
            <a:ext cx="1385319" cy="7856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488" y="5966378"/>
            <a:ext cx="433675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11444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7" y="-50222"/>
            <a:ext cx="4394909" cy="695055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3763166" y="4113541"/>
            <a:ext cx="4445529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91782" y="6289305"/>
            <a:ext cx="5747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</a:t>
            </a:r>
            <a:r>
              <a:rPr lang="is-IS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730941 </a:t>
            </a:r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(AARC2).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3469" y="5591160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23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1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439333"/>
            <a:ext cx="10909300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4502" y="6406019"/>
            <a:ext cx="11274749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25400" y="6481610"/>
            <a:ext cx="1817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44503" y="1224327"/>
            <a:ext cx="10274297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149" y="143931"/>
            <a:ext cx="1144684" cy="10342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3" y="6460279"/>
            <a:ext cx="331798" cy="29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  <p:sldLayoutId id="2147483664" r:id="rId13"/>
    <p:sldLayoutId id="2147483665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4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4"/>
            <a:ext cx="10326820" cy="1241874"/>
          </a:xfrm>
          <a:solidFill>
            <a:srgbClr val="F6791C">
              <a:alpha val="20000"/>
            </a:srgbClr>
          </a:solid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/>
              <a:t>Please describe who you provide services for: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/>
              <a:t>GÉANT members and their communities </a:t>
            </a:r>
            <a:r>
              <a:rPr lang="en-GB" sz="2000" dirty="0" err="1" smtClean="0"/>
              <a:t>ie</a:t>
            </a:r>
            <a:r>
              <a:rPr lang="en-GB" sz="2000" dirty="0" smtClean="0"/>
              <a:t>. Research and education collaborations all over Europe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Communities you represent 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44502" y="2929181"/>
            <a:ext cx="10326820" cy="3208148"/>
          </a:xfrm>
          <a:prstGeom prst="rect">
            <a:avLst/>
          </a:prstGeom>
          <a:solidFill>
            <a:srgbClr val="003F5D">
              <a:alpha val="2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2000" dirty="0" smtClean="0"/>
              <a:t>Main requirements/use-cases: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/>
              <a:t>Long tail of research </a:t>
            </a:r>
            <a:r>
              <a:rPr lang="mr-IN" sz="2000" dirty="0" smtClean="0"/>
              <a:t>–</a:t>
            </a:r>
            <a:r>
              <a:rPr lang="en-GB" sz="2000" dirty="0" smtClean="0"/>
              <a:t> allow non-organised collaborations without legal entities manage group and attribute information to access a range of services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/>
              <a:t>NRENs: enable NRENs to provide group and attribute management to collaborations needing access to their services e.g. cloud, </a:t>
            </a:r>
            <a:r>
              <a:rPr lang="en-GB" sz="2000" dirty="0" err="1" smtClean="0"/>
              <a:t>filesenders</a:t>
            </a:r>
            <a:r>
              <a:rPr lang="en-GB" sz="2000" dirty="0" smtClean="0"/>
              <a:t>, </a:t>
            </a:r>
            <a:r>
              <a:rPr lang="en-GB" sz="2000" dirty="0" err="1" smtClean="0"/>
              <a:t>collab</a:t>
            </a:r>
            <a:r>
              <a:rPr lang="en-GB" sz="2000" dirty="0" smtClean="0"/>
              <a:t> platforms etc.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/>
              <a:t>Research Infrastructures: Enable large research </a:t>
            </a:r>
            <a:r>
              <a:rPr lang="en-GB" sz="2000" dirty="0" err="1" smtClean="0"/>
              <a:t>infras</a:t>
            </a:r>
            <a:r>
              <a:rPr lang="en-GB" sz="2000" dirty="0" smtClean="0"/>
              <a:t> to manage complex group and attribute workflows for access to their services, ensuring interop with established AAIs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/>
              <a:t>GEANT-as-a-VO: 40+ country collaboration needing access to a diverse set of services </a:t>
            </a:r>
            <a:r>
              <a:rPr lang="en-GB" sz="2000" dirty="0" err="1" smtClean="0"/>
              <a:t>withfine</a:t>
            </a:r>
            <a:r>
              <a:rPr lang="en-GB" sz="2000" dirty="0" smtClean="0"/>
              <a:t> grained </a:t>
            </a:r>
            <a:r>
              <a:rPr lang="en-GB" sz="2000" dirty="0" err="1" smtClean="0"/>
              <a:t>authZ</a:t>
            </a:r>
            <a:r>
              <a:rPr lang="en-GB" sz="2000" dirty="0" smtClean="0"/>
              <a:t>.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7485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smtClean="0"/>
              <a:t>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4"/>
            <a:ext cx="4514956" cy="2109778"/>
          </a:xfrm>
          <a:solidFill>
            <a:srgbClr val="003F5D">
              <a:alpha val="20000"/>
            </a:srgb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What AAI do you have in place:</a:t>
            </a:r>
          </a:p>
          <a:p>
            <a:pPr marL="0" indent="0">
              <a:buNone/>
            </a:pPr>
            <a:r>
              <a:rPr lang="en-GB" dirty="0" smtClean="0"/>
              <a:t>GÉANT VO Infrastructure</a:t>
            </a:r>
          </a:p>
          <a:p>
            <a:pPr marL="0" indent="0">
              <a:buNone/>
            </a:pPr>
            <a:r>
              <a:rPr lang="en-GB" dirty="0" smtClean="0"/>
              <a:t>(Near service) Pilot platform for long tail</a:t>
            </a:r>
          </a:p>
          <a:p>
            <a:pPr marL="0" indent="0">
              <a:buNone/>
            </a:pPr>
            <a:r>
              <a:rPr lang="en-GB" dirty="0" smtClean="0"/>
              <a:t>(Near service) Pilot platform for large VOs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your AAI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393411" y="1439334"/>
            <a:ext cx="5274112" cy="2359357"/>
          </a:xfrm>
          <a:prstGeom prst="rect">
            <a:avLst/>
          </a:prstGeom>
          <a:solidFill>
            <a:srgbClr val="003F5D"/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>
                <a:solidFill>
                  <a:schemeClr val="bg1"/>
                </a:solidFill>
              </a:rPr>
              <a:t>Which AAI would you envisage to have in 3 years time: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>
                <a:solidFill>
                  <a:schemeClr val="bg1"/>
                </a:solidFill>
              </a:rPr>
              <a:t>Long tail platform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>
                <a:solidFill>
                  <a:schemeClr val="bg1"/>
                </a:solidFill>
              </a:rPr>
              <a:t>Large VO custom services as per </a:t>
            </a:r>
            <a:r>
              <a:rPr lang="en-GB" dirty="0" err="1" smtClean="0">
                <a:solidFill>
                  <a:schemeClr val="bg1"/>
                </a:solidFill>
              </a:rPr>
              <a:t>LifeSci</a:t>
            </a:r>
            <a:r>
              <a:rPr lang="en-GB" dirty="0" smtClean="0">
                <a:solidFill>
                  <a:schemeClr val="bg1"/>
                </a:solidFill>
              </a:rPr>
              <a:t>, with GÉANT’s own case being one </a:t>
            </a:r>
            <a:r>
              <a:rPr lang="en-GB" smtClean="0">
                <a:solidFill>
                  <a:schemeClr val="bg1"/>
                </a:solidFill>
              </a:rPr>
              <a:t>of several</a:t>
            </a:r>
            <a:endParaRPr lang="en-GB" dirty="0" smtClean="0">
              <a:solidFill>
                <a:schemeClr val="bg1"/>
              </a:solidFill>
            </a:endParaRPr>
          </a:p>
          <a:p>
            <a:endParaRPr lang="en-GB" dirty="0"/>
          </a:p>
        </p:txBody>
      </p:sp>
      <p:pic>
        <p:nvPicPr>
          <p:cNvPr id="6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98" y="4125001"/>
            <a:ext cx="3968148" cy="132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5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amwork-1788413_192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484"/>
            <a:ext cx="12192000" cy="5199885"/>
          </a:xfrm>
          <a:prstGeom prst="rect">
            <a:avLst/>
          </a:prstGeom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46212" y="185049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eduTEAMS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Moving up the AAI </a:t>
            </a:r>
            <a:r>
              <a:rPr lang="en-GB" b="0" i="1" dirty="0" smtClean="0">
                <a:solidFill>
                  <a:srgbClr val="FFFFFF"/>
                </a:solidFill>
              </a:rPr>
              <a:t>stack</a:t>
            </a:r>
            <a:endParaRPr lang="en-GB" dirty="0"/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266560" y="1481856"/>
          <a:ext cx="11585916" cy="185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28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Components – LEGO approach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Advanced Users choose how much of the platform they want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5022" y="1502907"/>
            <a:ext cx="10515600" cy="498544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ED1556"/>
                </a:solidFill>
              </a:rPr>
              <a:t>eduTEAMS Membership Management service</a:t>
            </a:r>
            <a:endParaRPr lang="en-US" dirty="0" smtClean="0">
              <a:solidFill>
                <a:srgbClr val="ED1556"/>
              </a:solidFill>
            </a:endParaRPr>
          </a:p>
          <a:p>
            <a:pPr lvl="1"/>
            <a:r>
              <a:rPr lang="en-US" dirty="0"/>
              <a:t>VO specific </a:t>
            </a:r>
            <a:r>
              <a:rPr lang="en-US" b="1" dirty="0"/>
              <a:t>workflows for onboarding members</a:t>
            </a:r>
          </a:p>
          <a:p>
            <a:pPr lvl="1"/>
            <a:r>
              <a:rPr lang="x-none" dirty="0" smtClean="0"/>
              <a:t>R</a:t>
            </a:r>
            <a:r>
              <a:rPr lang="en-US" dirty="0" smtClean="0"/>
              <a:t>egistry for </a:t>
            </a:r>
            <a:r>
              <a:rPr lang="en-US" b="1" dirty="0" smtClean="0"/>
              <a:t>VO persistent Identifier</a:t>
            </a:r>
          </a:p>
          <a:p>
            <a:pPr lvl="1"/>
            <a:r>
              <a:rPr lang="en-US" b="1" dirty="0" smtClean="0"/>
              <a:t>Limited set of attributes to </a:t>
            </a:r>
            <a:r>
              <a:rPr lang="en-US" b="1" dirty="0" err="1" smtClean="0"/>
              <a:t>maximise</a:t>
            </a:r>
            <a:r>
              <a:rPr lang="en-US" b="1" dirty="0" smtClean="0"/>
              <a:t> interoperability</a:t>
            </a:r>
          </a:p>
          <a:p>
            <a:pPr lvl="2"/>
            <a:r>
              <a:rPr lang="en-US" b="1" dirty="0" smtClean="0"/>
              <a:t>Use of </a:t>
            </a:r>
            <a:r>
              <a:rPr lang="en-US" b="1" dirty="0" err="1" smtClean="0"/>
              <a:t>eduperson</a:t>
            </a:r>
            <a:r>
              <a:rPr lang="en-US" b="1" dirty="0" smtClean="0"/>
              <a:t> entitlement to carry richer info</a:t>
            </a:r>
          </a:p>
          <a:p>
            <a:pPr lvl="1"/>
            <a:r>
              <a:rPr lang="en-US" dirty="0"/>
              <a:t>Accessible through </a:t>
            </a:r>
            <a:r>
              <a:rPr lang="en-US" dirty="0" smtClean="0"/>
              <a:t>eduGAIN</a:t>
            </a:r>
            <a:endParaRPr lang="en-US" dirty="0"/>
          </a:p>
          <a:p>
            <a:pPr lvl="1"/>
            <a:endParaRPr lang="en-US" b="1" dirty="0" smtClean="0"/>
          </a:p>
          <a:p>
            <a:r>
              <a:rPr lang="en-US" b="1" dirty="0" smtClean="0">
                <a:solidFill>
                  <a:srgbClr val="ED1556"/>
                </a:solidFill>
              </a:rPr>
              <a:t>eduTEAMS Identity </a:t>
            </a:r>
            <a:r>
              <a:rPr lang="en-US" b="1" dirty="0">
                <a:solidFill>
                  <a:srgbClr val="ED1556"/>
                </a:solidFill>
              </a:rPr>
              <a:t>H</a:t>
            </a:r>
            <a:r>
              <a:rPr lang="en-US" b="1" dirty="0" smtClean="0">
                <a:solidFill>
                  <a:srgbClr val="ED1556"/>
                </a:solidFill>
              </a:rPr>
              <a:t>ub</a:t>
            </a:r>
            <a:endParaRPr lang="en-US" b="1" dirty="0">
              <a:solidFill>
                <a:srgbClr val="ED1556"/>
              </a:solidFill>
            </a:endParaRPr>
          </a:p>
          <a:p>
            <a:pPr lvl="1"/>
            <a:r>
              <a:rPr lang="en-US" dirty="0"/>
              <a:t>One persistent (SAML) IdP for many ‘Guest’ Identity </a:t>
            </a:r>
            <a:r>
              <a:rPr lang="en-US" dirty="0" smtClean="0"/>
              <a:t>Providers</a:t>
            </a:r>
            <a:endParaRPr lang="en-US" dirty="0"/>
          </a:p>
          <a:p>
            <a:pPr lvl="1"/>
            <a:r>
              <a:rPr lang="en-US" dirty="0" smtClean="0"/>
              <a:t>Provides </a:t>
            </a:r>
            <a:r>
              <a:rPr lang="x-none" dirty="0" smtClean="0"/>
              <a:t>Account recovery</a:t>
            </a:r>
            <a:r>
              <a:rPr lang="en-US" dirty="0" smtClean="0"/>
              <a:t> if users change main a/c </a:t>
            </a:r>
          </a:p>
          <a:p>
            <a:pPr lvl="1"/>
            <a:r>
              <a:rPr lang="en-US" dirty="0" smtClean="0"/>
              <a:t>Available and accessible through eduGAIN</a:t>
            </a:r>
          </a:p>
          <a:p>
            <a:pPr lvl="1"/>
            <a:r>
              <a:rPr lang="en-US" dirty="0"/>
              <a:t>Supports Research and Scholarship Entity Category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F83E54"/>
                </a:solidFill>
              </a:rPr>
              <a:t>(Discovery Service</a:t>
            </a:r>
          </a:p>
          <a:p>
            <a:pPr lvl="1"/>
            <a:r>
              <a:rPr lang="en-US" dirty="0" smtClean="0"/>
              <a:t>Provided by CESNET)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118" y="1459293"/>
            <a:ext cx="3968148" cy="132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loud 57"/>
          <p:cNvSpPr/>
          <p:nvPr/>
        </p:nvSpPr>
        <p:spPr>
          <a:xfrm>
            <a:off x="266008" y="1499130"/>
            <a:ext cx="11413330" cy="4900527"/>
          </a:xfrm>
          <a:prstGeom prst="cloud">
            <a:avLst/>
          </a:prstGeom>
          <a:solidFill>
            <a:schemeClr val="bg1"/>
          </a:solidFill>
          <a:ln w="28575"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Arrow Connector 100"/>
          <p:cNvCxnSpPr>
            <a:stCxn id="59" idx="3"/>
            <a:endCxn id="73" idx="1"/>
          </p:cNvCxnSpPr>
          <p:nvPr/>
        </p:nvCxnSpPr>
        <p:spPr>
          <a:xfrm flipV="1">
            <a:off x="7420021" y="2104680"/>
            <a:ext cx="1374283" cy="1603611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6511142" y="2509698"/>
            <a:ext cx="908879" cy="2397185"/>
            <a:chOff x="5196841" y="2015781"/>
            <a:chExt cx="681659" cy="283309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9" name="Rounded Rectangle 58"/>
            <p:cNvSpPr/>
            <p:nvPr/>
          </p:nvSpPr>
          <p:spPr>
            <a:xfrm>
              <a:off x="5196841" y="2015781"/>
              <a:ext cx="681659" cy="2833090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6580" y="2321251"/>
              <a:ext cx="346249" cy="1995649"/>
            </a:xfrm>
            <a:prstGeom prst="rect">
              <a:avLst/>
            </a:prstGeom>
            <a:grp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SP or SP Proxy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eduTEAMS</a:t>
            </a:r>
            <a:r>
              <a:rPr lang="x-none" dirty="0" smtClean="0"/>
              <a:t> </a:t>
            </a:r>
            <a:r>
              <a:rPr lang="en-US" dirty="0" smtClean="0"/>
              <a:t>ecosystem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2051" name="Group 2050"/>
          <p:cNvGrpSpPr/>
          <p:nvPr/>
        </p:nvGrpSpPr>
        <p:grpSpPr>
          <a:xfrm>
            <a:off x="1852872" y="2769227"/>
            <a:ext cx="2908055" cy="1790628"/>
            <a:chOff x="341733" y="1917338"/>
            <a:chExt cx="2293441" cy="3609396"/>
          </a:xfrm>
        </p:grpSpPr>
        <p:sp>
          <p:nvSpPr>
            <p:cNvPr id="49" name="Rounded Rectangle 48"/>
            <p:cNvSpPr/>
            <p:nvPr/>
          </p:nvSpPr>
          <p:spPr>
            <a:xfrm>
              <a:off x="341733" y="1917338"/>
              <a:ext cx="2293441" cy="360939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1090" y="2830508"/>
              <a:ext cx="14964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eduTEAMS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Membership 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Management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635364" y="4517029"/>
            <a:ext cx="1942280" cy="730255"/>
            <a:chOff x="7323338" y="3660170"/>
            <a:chExt cx="1456710" cy="730255"/>
          </a:xfrm>
        </p:grpSpPr>
        <p:sp>
          <p:nvSpPr>
            <p:cNvPr id="69" name="Rounded Rectangle 68"/>
            <p:cNvSpPr/>
            <p:nvPr/>
          </p:nvSpPr>
          <p:spPr>
            <a:xfrm>
              <a:off x="7323338" y="3660170"/>
              <a:ext cx="1430647" cy="73025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323338" y="3736869"/>
              <a:ext cx="1456710" cy="65355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eduTEAMS Identity Hub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73" name="Rounded Rectangle 72"/>
          <p:cNvSpPr/>
          <p:nvPr/>
        </p:nvSpPr>
        <p:spPr>
          <a:xfrm>
            <a:off x="8794304" y="1828778"/>
            <a:ext cx="1347297" cy="5518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8897324" y="1932210"/>
            <a:ext cx="110617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3F5E"/>
                </a:solidFill>
              </a:rPr>
              <a:t>IdP</a:t>
            </a:r>
            <a:r>
              <a:rPr lang="en-GB" b="1" dirty="0" smtClean="0">
                <a:solidFill>
                  <a:srgbClr val="003F5E"/>
                </a:solidFill>
              </a:rPr>
              <a:t> </a:t>
            </a:r>
            <a:endParaRPr lang="en-GB" b="1" dirty="0">
              <a:solidFill>
                <a:srgbClr val="003F5E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160085" y="1821774"/>
            <a:ext cx="198838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003F5E"/>
                </a:solidFill>
              </a:rPr>
              <a:t>AuthN</a:t>
            </a:r>
            <a:r>
              <a:rPr lang="en-GB" sz="1600" b="1" dirty="0" smtClean="0">
                <a:solidFill>
                  <a:srgbClr val="003F5E"/>
                </a:solidFill>
              </a:rPr>
              <a:t>:</a:t>
            </a:r>
          </a:p>
          <a:p>
            <a:r>
              <a:rPr lang="en-GB" sz="1600" b="1" dirty="0" smtClean="0">
                <a:solidFill>
                  <a:srgbClr val="003F5E"/>
                </a:solidFill>
              </a:rPr>
              <a:t>ID + attributes </a:t>
            </a:r>
            <a:endParaRPr lang="en-GB" sz="1600" b="1" dirty="0">
              <a:solidFill>
                <a:srgbClr val="003F5E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4761402" y="3695508"/>
            <a:ext cx="1749740" cy="0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741" y="5009205"/>
            <a:ext cx="2576816" cy="633355"/>
          </a:xfrm>
          <a:prstGeom prst="rect">
            <a:avLst/>
          </a:prstGeom>
        </p:spPr>
      </p:pic>
      <p:cxnSp>
        <p:nvCxnSpPr>
          <p:cNvPr id="40" name="Straight Arrow Connector 39"/>
          <p:cNvCxnSpPr>
            <a:stCxn id="59" idx="3"/>
            <a:endCxn id="69" idx="0"/>
          </p:cNvCxnSpPr>
          <p:nvPr/>
        </p:nvCxnSpPr>
        <p:spPr>
          <a:xfrm>
            <a:off x="7420021" y="3708291"/>
            <a:ext cx="1169108" cy="808738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9" idx="2"/>
            <a:endCxn id="81" idx="0"/>
          </p:cNvCxnSpPr>
          <p:nvPr/>
        </p:nvCxnSpPr>
        <p:spPr>
          <a:xfrm>
            <a:off x="8589130" y="5247282"/>
            <a:ext cx="1296596" cy="682493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9" name="Group 2048"/>
          <p:cNvGrpSpPr/>
          <p:nvPr/>
        </p:nvGrpSpPr>
        <p:grpSpPr>
          <a:xfrm>
            <a:off x="8897324" y="5929774"/>
            <a:ext cx="1976803" cy="551804"/>
            <a:chOff x="6672993" y="5763206"/>
            <a:chExt cx="1482602" cy="551804"/>
          </a:xfrm>
        </p:grpSpPr>
        <p:sp>
          <p:nvSpPr>
            <p:cNvPr id="81" name="Rounded Rectangle 80"/>
            <p:cNvSpPr/>
            <p:nvPr/>
          </p:nvSpPr>
          <p:spPr>
            <a:xfrm>
              <a:off x="6672993" y="5763206"/>
              <a:ext cx="1482602" cy="55180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711625" y="5863756"/>
              <a:ext cx="1405337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External IdP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60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Straight Arrow Connector 100"/>
          <p:cNvCxnSpPr>
            <a:stCxn id="59" idx="0"/>
            <a:endCxn id="73" idx="1"/>
          </p:cNvCxnSpPr>
          <p:nvPr/>
        </p:nvCxnSpPr>
        <p:spPr>
          <a:xfrm flipV="1">
            <a:off x="7083113" y="1974793"/>
            <a:ext cx="1054985" cy="94496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886865" y="1728460"/>
            <a:ext cx="3196247" cy="681659"/>
            <a:chOff x="653427" y="2782961"/>
            <a:chExt cx="2397185" cy="805612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9" name="Rounded Rectangle 58"/>
            <p:cNvSpPr/>
            <p:nvPr/>
          </p:nvSpPr>
          <p:spPr>
            <a:xfrm rot="5400000">
              <a:off x="1449214" y="1987174"/>
              <a:ext cx="805612" cy="2397185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 rot="5400000">
              <a:off x="1579942" y="2324667"/>
              <a:ext cx="545614" cy="1688594"/>
            </a:xfrm>
            <a:prstGeom prst="rect">
              <a:avLst/>
            </a:prstGeom>
            <a:grp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Service Provider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Components</a:t>
            </a:r>
            <a:br>
              <a:rPr lang="en-GB" dirty="0" smtClean="0"/>
            </a:br>
            <a:r>
              <a:rPr lang="en-GB" b="0" i="1" dirty="0">
                <a:solidFill>
                  <a:schemeClr val="bg1"/>
                </a:solidFill>
              </a:rPr>
              <a:t>Membership Management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9" name="Rounded Rectangle 48"/>
          <p:cNvSpPr/>
          <p:nvPr/>
        </p:nvSpPr>
        <p:spPr>
          <a:xfrm>
            <a:off x="828945" y="2874175"/>
            <a:ext cx="3057921" cy="278172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  <p:grpSp>
        <p:nvGrpSpPr>
          <p:cNvPr id="5" name="Group 4"/>
          <p:cNvGrpSpPr/>
          <p:nvPr/>
        </p:nvGrpSpPr>
        <p:grpSpPr>
          <a:xfrm>
            <a:off x="2101825" y="3343808"/>
            <a:ext cx="1514872" cy="609980"/>
            <a:chOff x="1774334" y="2150870"/>
            <a:chExt cx="1204705" cy="624791"/>
          </a:xfrm>
          <a:pattFill prst="ltDnDiag">
            <a:fgClr>
              <a:srgbClr val="003F5E"/>
            </a:fgClr>
            <a:bgClr>
              <a:prstClr val="white"/>
            </a:bgClr>
          </a:pattFill>
        </p:grpSpPr>
        <p:sp>
          <p:nvSpPr>
            <p:cNvPr id="52" name="Rounded Rectangle 51"/>
            <p:cNvSpPr/>
            <p:nvPr/>
          </p:nvSpPr>
          <p:spPr>
            <a:xfrm>
              <a:off x="1774334" y="2150870"/>
              <a:ext cx="1204705" cy="624791"/>
            </a:xfrm>
            <a:prstGeom prst="roundRect">
              <a:avLst/>
            </a:prstGeom>
            <a:grpFill/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>
                <a:solidFill>
                  <a:schemeClr val="bg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59524" y="2299152"/>
              <a:ext cx="1034325" cy="31610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3F5E"/>
                  </a:solidFill>
                </a:rPr>
                <a:t>REST AA</a:t>
              </a:r>
              <a:endParaRPr lang="en-GB" sz="1400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102109" y="4027267"/>
            <a:ext cx="1514588" cy="568720"/>
            <a:chOff x="1774560" y="2923881"/>
            <a:chExt cx="1204479" cy="569272"/>
          </a:xfrm>
        </p:grpSpPr>
        <p:sp>
          <p:nvSpPr>
            <p:cNvPr id="99" name="Rounded Rectangle 98"/>
            <p:cNvSpPr/>
            <p:nvPr/>
          </p:nvSpPr>
          <p:spPr>
            <a:xfrm>
              <a:off x="1774560" y="2923881"/>
              <a:ext cx="1204479" cy="569272"/>
            </a:xfrm>
            <a:prstGeom prst="round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>
                <a:solidFill>
                  <a:schemeClr val="bg1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912052" y="3061983"/>
              <a:ext cx="929265" cy="307777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SAML AA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48594" y="3010828"/>
            <a:ext cx="823963" cy="1569733"/>
            <a:chOff x="932329" y="2269893"/>
            <a:chExt cx="655258" cy="2024907"/>
          </a:xfrm>
        </p:grpSpPr>
        <p:sp>
          <p:nvSpPr>
            <p:cNvPr id="9" name="Rounded Rectangle 8"/>
            <p:cNvSpPr/>
            <p:nvPr/>
          </p:nvSpPr>
          <p:spPr>
            <a:xfrm>
              <a:off x="932329" y="2269893"/>
              <a:ext cx="655258" cy="2024907"/>
            </a:xfrm>
            <a:prstGeom prst="roundRect">
              <a:avLst/>
            </a:prstGeom>
            <a:solidFill>
              <a:srgbClr val="ED1556"/>
            </a:solidFill>
            <a:ln>
              <a:solidFill>
                <a:srgbClr val="ED15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83110" y="2499308"/>
              <a:ext cx="587424" cy="1477327"/>
            </a:xfrm>
            <a:prstGeom prst="rect">
              <a:avLst/>
            </a:prstGeom>
            <a:solidFill>
              <a:srgbClr val="ED1556"/>
            </a:solidFill>
            <a:ln>
              <a:solidFill>
                <a:srgbClr val="ED1556"/>
              </a:solidFill>
            </a:ln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dirty="0" err="1" smtClean="0">
                  <a:solidFill>
                    <a:schemeClr val="bg1"/>
                  </a:solidFill>
                </a:rPr>
                <a:t>Comanage</a:t>
              </a:r>
              <a:r>
                <a:rPr lang="en-GB" dirty="0" smtClean="0">
                  <a:solidFill>
                    <a:schemeClr val="bg1"/>
                  </a:solidFill>
                </a:rPr>
                <a:t> v.20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277357" y="4708509"/>
            <a:ext cx="1995284" cy="947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eduTEAMS</a:t>
            </a:r>
          </a:p>
          <a:p>
            <a:pPr algn="ctr"/>
            <a:r>
              <a:rPr lang="en-US" b="1" dirty="0" smtClean="0">
                <a:solidFill>
                  <a:srgbClr val="003F5E"/>
                </a:solidFill>
              </a:rPr>
              <a:t>Membership </a:t>
            </a:r>
          </a:p>
          <a:p>
            <a:pPr algn="ctr"/>
            <a:r>
              <a:rPr lang="en-US" b="1" dirty="0" smtClean="0">
                <a:solidFill>
                  <a:srgbClr val="003F5E"/>
                </a:solidFill>
              </a:rPr>
              <a:t>Management</a:t>
            </a:r>
            <a:endParaRPr lang="en-GB" b="1" dirty="0">
              <a:solidFill>
                <a:srgbClr val="003F5E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7699997" y="2470698"/>
            <a:ext cx="1942280" cy="730255"/>
            <a:chOff x="7323338" y="3660170"/>
            <a:chExt cx="1456710" cy="730255"/>
          </a:xfrm>
        </p:grpSpPr>
        <p:sp>
          <p:nvSpPr>
            <p:cNvPr id="69" name="Rounded Rectangle 68"/>
            <p:cNvSpPr/>
            <p:nvPr/>
          </p:nvSpPr>
          <p:spPr>
            <a:xfrm>
              <a:off x="7323338" y="3660170"/>
              <a:ext cx="1430647" cy="73025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323338" y="3736869"/>
              <a:ext cx="1456710" cy="65355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eduTEAMS Identity Hub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73" name="Rounded Rectangle 72"/>
          <p:cNvSpPr/>
          <p:nvPr/>
        </p:nvSpPr>
        <p:spPr>
          <a:xfrm>
            <a:off x="8138098" y="1698891"/>
            <a:ext cx="1347297" cy="5518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8293839" y="1770607"/>
            <a:ext cx="110617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3F5E"/>
                </a:solidFill>
              </a:rPr>
              <a:t>IdP </a:t>
            </a:r>
            <a:endParaRPr lang="en-GB" b="1" dirty="0">
              <a:solidFill>
                <a:srgbClr val="003F5E"/>
              </a:solidFill>
            </a:endParaRPr>
          </a:p>
        </p:txBody>
      </p:sp>
      <p:cxnSp>
        <p:nvCxnSpPr>
          <p:cNvPr id="40" name="Straight Arrow Connector 39"/>
          <p:cNvCxnSpPr>
            <a:stCxn id="59" idx="0"/>
            <a:endCxn id="70" idx="1"/>
          </p:cNvCxnSpPr>
          <p:nvPr/>
        </p:nvCxnSpPr>
        <p:spPr>
          <a:xfrm>
            <a:off x="7083112" y="2069290"/>
            <a:ext cx="616885" cy="804885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9759303" y="1979851"/>
            <a:ext cx="199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Authenticate</a:t>
            </a:r>
            <a:endParaRPr lang="en-GB" b="1" dirty="0">
              <a:solidFill>
                <a:srgbClr val="003F5E"/>
              </a:solidFill>
            </a:endParaRPr>
          </a:p>
        </p:txBody>
      </p:sp>
      <p:cxnSp>
        <p:nvCxnSpPr>
          <p:cNvPr id="35" name="Curved Connector 34"/>
          <p:cNvCxnSpPr>
            <a:stCxn id="99" idx="3"/>
            <a:endCxn id="59" idx="3"/>
          </p:cNvCxnSpPr>
          <p:nvPr/>
        </p:nvCxnSpPr>
        <p:spPr>
          <a:xfrm flipV="1">
            <a:off x="3616697" y="2410118"/>
            <a:ext cx="1868292" cy="1901508"/>
          </a:xfrm>
          <a:prstGeom prst="curvedConnector2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/>
          <p:cNvCxnSpPr>
            <a:stCxn id="52" idx="3"/>
            <a:endCxn id="59" idx="3"/>
          </p:cNvCxnSpPr>
          <p:nvPr/>
        </p:nvCxnSpPr>
        <p:spPr>
          <a:xfrm flipV="1">
            <a:off x="3616697" y="2410119"/>
            <a:ext cx="1868292" cy="1238679"/>
          </a:xfrm>
          <a:prstGeom prst="curvedConnector2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947887" y="3486011"/>
            <a:ext cx="3297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Get persistent Identifier </a:t>
            </a:r>
          </a:p>
          <a:p>
            <a:pPr algn="ctr"/>
            <a:r>
              <a:rPr lang="en-US" b="1" dirty="0" smtClean="0">
                <a:solidFill>
                  <a:srgbClr val="003F5E"/>
                </a:solidFill>
              </a:rPr>
              <a:t>&amp; VO specific groups and attributes</a:t>
            </a:r>
            <a:endParaRPr lang="en-GB" b="1" dirty="0">
              <a:solidFill>
                <a:srgbClr val="003F5E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028843" y="1520666"/>
            <a:ext cx="1995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F5E"/>
                </a:solidFill>
              </a:rPr>
              <a:t>(1)</a:t>
            </a:r>
            <a:endParaRPr lang="en-GB" sz="3200" b="1" dirty="0">
              <a:solidFill>
                <a:srgbClr val="003F5E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08287" y="2662149"/>
            <a:ext cx="1995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F5E"/>
                </a:solidFill>
              </a:rPr>
              <a:t>(2)</a:t>
            </a:r>
            <a:endParaRPr lang="en-GB" sz="3200" b="1" dirty="0">
              <a:solidFill>
                <a:srgbClr val="003F5E"/>
              </a:solidFill>
            </a:endParaRPr>
          </a:p>
        </p:txBody>
      </p:sp>
      <p:grpSp>
        <p:nvGrpSpPr>
          <p:cNvPr id="32" name="Group 12"/>
          <p:cNvGrpSpPr/>
          <p:nvPr/>
        </p:nvGrpSpPr>
        <p:grpSpPr>
          <a:xfrm>
            <a:off x="4639058" y="5321536"/>
            <a:ext cx="3196247" cy="681659"/>
            <a:chOff x="653427" y="2782961"/>
            <a:chExt cx="2397185" cy="805612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33" name="Rounded Rectangle 58"/>
            <p:cNvSpPr/>
            <p:nvPr/>
          </p:nvSpPr>
          <p:spPr>
            <a:xfrm rot="5400000">
              <a:off x="1449214" y="1987174"/>
              <a:ext cx="805612" cy="2397185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11"/>
            <p:cNvSpPr txBox="1"/>
            <p:nvPr/>
          </p:nvSpPr>
          <p:spPr>
            <a:xfrm rot="5400000">
              <a:off x="1579942" y="2324667"/>
              <a:ext cx="545614" cy="1688594"/>
            </a:xfrm>
            <a:prstGeom prst="rect">
              <a:avLst/>
            </a:prstGeom>
            <a:grp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(NREN) proxy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cxnSp>
        <p:nvCxnSpPr>
          <p:cNvPr id="36" name="Curved Connector 34"/>
          <p:cNvCxnSpPr>
            <a:stCxn id="99" idx="3"/>
            <a:endCxn id="33" idx="1"/>
          </p:cNvCxnSpPr>
          <p:nvPr/>
        </p:nvCxnSpPr>
        <p:spPr>
          <a:xfrm>
            <a:off x="3616696" y="4311627"/>
            <a:ext cx="2620485" cy="1009909"/>
          </a:xfrm>
          <a:prstGeom prst="curvedConnector2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71"/>
          <p:cNvCxnSpPr>
            <a:stCxn id="52" idx="3"/>
            <a:endCxn id="33" idx="1"/>
          </p:cNvCxnSpPr>
          <p:nvPr/>
        </p:nvCxnSpPr>
        <p:spPr>
          <a:xfrm>
            <a:off x="3616696" y="3648797"/>
            <a:ext cx="2620485" cy="1672738"/>
          </a:xfrm>
          <a:prstGeom prst="curvedConnector2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fgeronde rechthoek 14"/>
          <p:cNvSpPr/>
          <p:nvPr/>
        </p:nvSpPr>
        <p:spPr>
          <a:xfrm>
            <a:off x="9259620" y="4392496"/>
            <a:ext cx="999365" cy="376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sp>
        <p:nvSpPr>
          <p:cNvPr id="42" name="Afgeronde rechthoek 41"/>
          <p:cNvSpPr/>
          <p:nvPr/>
        </p:nvSpPr>
        <p:spPr>
          <a:xfrm>
            <a:off x="9462820" y="4544896"/>
            <a:ext cx="999365" cy="376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sp>
        <p:nvSpPr>
          <p:cNvPr id="43" name="Afgeronde rechthoek 42"/>
          <p:cNvSpPr/>
          <p:nvPr/>
        </p:nvSpPr>
        <p:spPr>
          <a:xfrm>
            <a:off x="9666020" y="4697296"/>
            <a:ext cx="999365" cy="376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sp>
        <p:nvSpPr>
          <p:cNvPr id="44" name="Afgeronde rechthoek 43"/>
          <p:cNvSpPr/>
          <p:nvPr/>
        </p:nvSpPr>
        <p:spPr>
          <a:xfrm>
            <a:off x="9869220" y="4849696"/>
            <a:ext cx="999365" cy="376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SPs</a:t>
            </a:r>
            <a:endParaRPr lang="nl-NL" dirty="0" smtClean="0"/>
          </a:p>
        </p:txBody>
      </p:sp>
      <p:cxnSp>
        <p:nvCxnSpPr>
          <p:cNvPr id="45" name="Curved Connector 71"/>
          <p:cNvCxnSpPr>
            <a:stCxn id="33" idx="0"/>
            <a:endCxn id="15" idx="1"/>
          </p:cNvCxnSpPr>
          <p:nvPr/>
        </p:nvCxnSpPr>
        <p:spPr>
          <a:xfrm flipV="1">
            <a:off x="7835305" y="4580561"/>
            <a:ext cx="1424315" cy="1081805"/>
          </a:xfrm>
          <a:prstGeom prst="curvedConnector3">
            <a:avLst>
              <a:gd name="adj1" fmla="val 50000"/>
            </a:avLst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55"/>
          <p:cNvSpPr txBox="1"/>
          <p:nvPr/>
        </p:nvSpPr>
        <p:spPr>
          <a:xfrm>
            <a:off x="8027291" y="5053848"/>
            <a:ext cx="1995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SAML</a:t>
            </a:r>
          </a:p>
          <a:p>
            <a:pPr algn="ctr"/>
            <a:r>
              <a:rPr lang="en-US" b="1" dirty="0" smtClean="0">
                <a:solidFill>
                  <a:srgbClr val="003F5E"/>
                </a:solidFill>
              </a:rPr>
              <a:t>or OIDC</a:t>
            </a:r>
            <a:endParaRPr lang="en-GB" b="1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0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  <p:cxnSp>
        <p:nvCxnSpPr>
          <p:cNvPr id="19" name="Straight Arrow Connector 18"/>
          <p:cNvCxnSpPr>
            <a:stCxn id="17" idx="3"/>
            <a:endCxn id="39" idx="1"/>
          </p:cNvCxnSpPr>
          <p:nvPr/>
        </p:nvCxnSpPr>
        <p:spPr>
          <a:xfrm flipV="1">
            <a:off x="4676980" y="3075380"/>
            <a:ext cx="1265621" cy="978894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9" idx="3"/>
          </p:cNvCxnSpPr>
          <p:nvPr/>
        </p:nvCxnSpPr>
        <p:spPr>
          <a:xfrm flipV="1">
            <a:off x="8121588" y="3066718"/>
            <a:ext cx="1756507" cy="8663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99679" y="1784244"/>
            <a:ext cx="4077301" cy="4540060"/>
            <a:chOff x="121593" y="3363366"/>
            <a:chExt cx="3032998" cy="27055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464" y="5245174"/>
              <a:ext cx="1032736" cy="30374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099" y="5465089"/>
              <a:ext cx="855172" cy="47889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49403" y="4913939"/>
              <a:ext cx="521653" cy="21264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452" y="5277408"/>
              <a:ext cx="1365692" cy="24560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7377" y="5548637"/>
              <a:ext cx="452312" cy="420783"/>
            </a:xfrm>
            <a:prstGeom prst="rect">
              <a:avLst/>
            </a:prstGeom>
          </p:spPr>
        </p:pic>
        <p:sp>
          <p:nvSpPr>
            <p:cNvPr id="17" name="Rounded Rectangle 16"/>
            <p:cNvSpPr/>
            <p:nvPr/>
          </p:nvSpPr>
          <p:spPr>
            <a:xfrm>
              <a:off x="121593" y="3363366"/>
              <a:ext cx="3032998" cy="2705540"/>
            </a:xfrm>
            <a:prstGeom prst="roundRect">
              <a:avLst/>
            </a:prstGeom>
            <a:noFill/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56064" y="3971628"/>
              <a:ext cx="594395" cy="395543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6523" y="3961114"/>
              <a:ext cx="565703" cy="427402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578175" y="5569578"/>
              <a:ext cx="508683" cy="36753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577338" y="3939219"/>
              <a:ext cx="517910" cy="43690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68259" y="3934483"/>
              <a:ext cx="650168" cy="483675"/>
            </a:xfrm>
            <a:prstGeom prst="rect">
              <a:avLst/>
            </a:prstGeom>
          </p:spPr>
        </p:pic>
      </p:grpSp>
      <p:grpSp>
        <p:nvGrpSpPr>
          <p:cNvPr id="37" name="Group 36"/>
          <p:cNvGrpSpPr/>
          <p:nvPr/>
        </p:nvGrpSpPr>
        <p:grpSpPr>
          <a:xfrm>
            <a:off x="5942601" y="2666167"/>
            <a:ext cx="2178988" cy="819251"/>
            <a:chOff x="7323338" y="3660170"/>
            <a:chExt cx="1456710" cy="730253"/>
          </a:xfrm>
        </p:grpSpPr>
        <p:sp>
          <p:nvSpPr>
            <p:cNvPr id="38" name="Rounded Rectangle 37"/>
            <p:cNvSpPr/>
            <p:nvPr/>
          </p:nvSpPr>
          <p:spPr>
            <a:xfrm>
              <a:off x="7323338" y="3660170"/>
              <a:ext cx="1430647" cy="73025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23338" y="3736869"/>
              <a:ext cx="1456710" cy="57611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eduTEAMS Identity Hub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190390" y="2696556"/>
            <a:ext cx="154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Persistent ID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472472" y="3619740"/>
            <a:ext cx="1540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Account</a:t>
            </a:r>
          </a:p>
          <a:p>
            <a:r>
              <a:rPr lang="en-US" sz="1400" dirty="0" smtClean="0"/>
              <a:t>Recovery</a:t>
            </a:r>
            <a:endParaRPr lang="en-US" sz="1400" dirty="0"/>
          </a:p>
        </p:txBody>
      </p:sp>
      <p:cxnSp>
        <p:nvCxnSpPr>
          <p:cNvPr id="22" name="Elbow Connector 21"/>
          <p:cNvCxnSpPr>
            <a:endCxn id="32" idx="1"/>
          </p:cNvCxnSpPr>
          <p:nvPr/>
        </p:nvCxnSpPr>
        <p:spPr>
          <a:xfrm rot="16200000" flipH="1">
            <a:off x="6125582" y="3534459"/>
            <a:ext cx="427377" cy="2664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5400000" flipH="1" flipV="1">
            <a:off x="7406908" y="3557161"/>
            <a:ext cx="451589" cy="228595"/>
          </a:xfrm>
          <a:prstGeom prst="bentConnector3">
            <a:avLst>
              <a:gd name="adj1" fmla="val 7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194371" y="3178795"/>
            <a:ext cx="154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LOA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53570" y="2290338"/>
            <a:ext cx="1450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Implemented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971001" y="425934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Future, via </a:t>
            </a:r>
          </a:p>
          <a:p>
            <a:r>
              <a:rPr lang="en-GB" dirty="0" smtClean="0"/>
              <a:t>Oauth Support</a:t>
            </a:r>
            <a:endParaRPr lang="en-GB" dirty="0"/>
          </a:p>
        </p:txBody>
      </p:sp>
      <p:sp>
        <p:nvSpPr>
          <p:cNvPr id="36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Components 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Identity Hub</a:t>
            </a:r>
            <a:endParaRPr lang="en-GB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088" y="2249112"/>
            <a:ext cx="1515344" cy="151534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651" y="4215708"/>
            <a:ext cx="1071606" cy="10716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92087" y="2981356"/>
            <a:ext cx="92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linkedin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84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1" y="1502907"/>
            <a:ext cx="11736979" cy="5355093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83E54"/>
                </a:solidFill>
              </a:rPr>
              <a:t>Multi-tenant </a:t>
            </a:r>
            <a:r>
              <a:rPr lang="mr-IN" b="1" dirty="0" smtClean="0">
                <a:solidFill>
                  <a:srgbClr val="F83E54"/>
                </a:solidFill>
              </a:rPr>
              <a:t>–</a:t>
            </a:r>
            <a:r>
              <a:rPr lang="en-GB" b="1" dirty="0" smtClean="0">
                <a:solidFill>
                  <a:srgbClr val="F83E54"/>
                </a:solidFill>
              </a:rPr>
              <a:t> long tail</a:t>
            </a:r>
          </a:p>
          <a:p>
            <a:pPr lvl="1"/>
            <a:r>
              <a:rPr lang="en-GB" dirty="0" smtClean="0"/>
              <a:t>Membership management, ID Hub (Discovery)</a:t>
            </a:r>
          </a:p>
          <a:p>
            <a:pPr lvl="1"/>
            <a:r>
              <a:rPr lang="en-GB" dirty="0" smtClean="0"/>
              <a:t>Shared infra – every </a:t>
            </a:r>
            <a:r>
              <a:rPr lang="en-GB" dirty="0" err="1" smtClean="0"/>
              <a:t>collab</a:t>
            </a:r>
            <a:r>
              <a:rPr lang="en-GB" dirty="0" smtClean="0"/>
              <a:t> is a group</a:t>
            </a:r>
          </a:p>
          <a:p>
            <a:pPr lvl="1"/>
            <a:r>
              <a:rPr lang="en-GB" dirty="0" smtClean="0"/>
              <a:t>Free at point of use to groups (use sponsored by NRENs)</a:t>
            </a:r>
          </a:p>
          <a:p>
            <a:pPr lvl="1"/>
            <a:r>
              <a:rPr lang="en-GB" dirty="0" smtClean="0"/>
              <a:t>No contracts needed, no legal form required</a:t>
            </a:r>
          </a:p>
          <a:p>
            <a:pPr lvl="2"/>
            <a:r>
              <a:rPr lang="en-GB" dirty="0" smtClean="0"/>
              <a:t>Limitations on personal data etc.</a:t>
            </a:r>
          </a:p>
          <a:p>
            <a:r>
              <a:rPr lang="en-GB" b="1" dirty="0" smtClean="0">
                <a:solidFill>
                  <a:srgbClr val="F83E54"/>
                </a:solidFill>
              </a:rPr>
              <a:t>Single tenant </a:t>
            </a:r>
            <a:r>
              <a:rPr lang="mr-IN" b="1" dirty="0" smtClean="0">
                <a:solidFill>
                  <a:srgbClr val="F83E54"/>
                </a:solidFill>
              </a:rPr>
              <a:t>–</a:t>
            </a:r>
            <a:r>
              <a:rPr lang="en-GB" b="1" dirty="0" smtClean="0">
                <a:solidFill>
                  <a:srgbClr val="F83E54"/>
                </a:solidFill>
              </a:rPr>
              <a:t> complex VO needs, dedicated instance</a:t>
            </a:r>
          </a:p>
          <a:p>
            <a:pPr lvl="1"/>
            <a:r>
              <a:rPr lang="en-GB" dirty="0"/>
              <a:t>Membership management, ID Hub, </a:t>
            </a:r>
            <a:r>
              <a:rPr lang="en-GB" dirty="0" smtClean="0"/>
              <a:t>Discovery Dedicated instance on a VM</a:t>
            </a:r>
          </a:p>
          <a:p>
            <a:pPr lvl="1"/>
            <a:r>
              <a:rPr lang="en-GB" dirty="0" smtClean="0"/>
              <a:t>Greater control over data – contract needed.</a:t>
            </a:r>
          </a:p>
          <a:p>
            <a:pPr lvl="1"/>
            <a:r>
              <a:rPr lang="en-GB" dirty="0" smtClean="0"/>
              <a:t>Possibility </a:t>
            </a:r>
            <a:r>
              <a:rPr lang="en-GB" dirty="0"/>
              <a:t>on case by case basis to support  interface with more complex </a:t>
            </a:r>
            <a:r>
              <a:rPr lang="en-GB" dirty="0" smtClean="0"/>
              <a:t>systems</a:t>
            </a:r>
          </a:p>
          <a:p>
            <a:pPr lvl="2"/>
            <a:r>
              <a:rPr lang="en-GB" dirty="0" smtClean="0"/>
              <a:t>Lead time TBD depending on complexity of case – HEXXA/PERUN/Grouper/Other examples</a:t>
            </a:r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offerings available to pilot now.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53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eduTEAMS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Moving up the AAI stack </a:t>
            </a:r>
            <a:r>
              <a:rPr lang="mr-IN" b="0" i="1" dirty="0" smtClean="0">
                <a:solidFill>
                  <a:srgbClr val="FFFFFF"/>
                </a:solidFill>
              </a:rPr>
              <a:t>–</a:t>
            </a:r>
            <a:r>
              <a:rPr lang="en-GB" b="0" i="1" dirty="0" smtClean="0">
                <a:solidFill>
                  <a:srgbClr val="FFFFFF"/>
                </a:solidFill>
              </a:rPr>
              <a:t> from design to pilot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05839" y="1600095"/>
            <a:ext cx="11002994" cy="4351005"/>
            <a:chOff x="405839" y="1600095"/>
            <a:chExt cx="11002994" cy="4351005"/>
          </a:xfrm>
        </p:grpSpPr>
        <p:sp>
          <p:nvSpPr>
            <p:cNvPr id="6" name="Freeform 5"/>
            <p:cNvSpPr/>
            <p:nvPr/>
          </p:nvSpPr>
          <p:spPr>
            <a:xfrm>
              <a:off x="405839" y="1600095"/>
              <a:ext cx="4747170" cy="4351005"/>
            </a:xfrm>
            <a:custGeom>
              <a:avLst/>
              <a:gdLst>
                <a:gd name="connsiteX0" fmla="*/ 0 w 4747170"/>
                <a:gd name="connsiteY0" fmla="*/ 725182 h 4351005"/>
                <a:gd name="connsiteX1" fmla="*/ 725182 w 4747170"/>
                <a:gd name="connsiteY1" fmla="*/ 0 h 4351005"/>
                <a:gd name="connsiteX2" fmla="*/ 4021988 w 4747170"/>
                <a:gd name="connsiteY2" fmla="*/ 0 h 4351005"/>
                <a:gd name="connsiteX3" fmla="*/ 4747170 w 4747170"/>
                <a:gd name="connsiteY3" fmla="*/ 725182 h 4351005"/>
                <a:gd name="connsiteX4" fmla="*/ 4747170 w 4747170"/>
                <a:gd name="connsiteY4" fmla="*/ 3625823 h 4351005"/>
                <a:gd name="connsiteX5" fmla="*/ 4021988 w 4747170"/>
                <a:gd name="connsiteY5" fmla="*/ 4351005 h 4351005"/>
                <a:gd name="connsiteX6" fmla="*/ 725182 w 4747170"/>
                <a:gd name="connsiteY6" fmla="*/ 4351005 h 4351005"/>
                <a:gd name="connsiteX7" fmla="*/ 0 w 4747170"/>
                <a:gd name="connsiteY7" fmla="*/ 3625823 h 4351005"/>
                <a:gd name="connsiteX8" fmla="*/ 0 w 4747170"/>
                <a:gd name="connsiteY8" fmla="*/ 725182 h 435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170" h="4351005">
                  <a:moveTo>
                    <a:pt x="0" y="725182"/>
                  </a:moveTo>
                  <a:cubicBezTo>
                    <a:pt x="0" y="324675"/>
                    <a:pt x="324675" y="0"/>
                    <a:pt x="725182" y="0"/>
                  </a:cubicBezTo>
                  <a:lnTo>
                    <a:pt x="4021988" y="0"/>
                  </a:lnTo>
                  <a:cubicBezTo>
                    <a:pt x="4422495" y="0"/>
                    <a:pt x="4747170" y="324675"/>
                    <a:pt x="4747170" y="725182"/>
                  </a:cubicBezTo>
                  <a:lnTo>
                    <a:pt x="4747170" y="3625823"/>
                  </a:lnTo>
                  <a:cubicBezTo>
                    <a:pt x="4747170" y="4026330"/>
                    <a:pt x="4422495" y="4351005"/>
                    <a:pt x="4021988" y="4351005"/>
                  </a:cubicBezTo>
                  <a:lnTo>
                    <a:pt x="725182" y="4351005"/>
                  </a:lnTo>
                  <a:cubicBezTo>
                    <a:pt x="324675" y="4351005"/>
                    <a:pt x="0" y="4026330"/>
                    <a:pt x="0" y="3625823"/>
                  </a:cubicBezTo>
                  <a:lnTo>
                    <a:pt x="0" y="72518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6219" tIns="296219" rIns="296219" bIns="296219" numCol="1" spcCol="1270" anchor="t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Research communities and e-Infrastructures</a:t>
              </a:r>
              <a:endParaRPr lang="en-US" sz="28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AARC2-as-VO (Pilot committed)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err="1" smtClean="0"/>
                <a:t>LifeScience</a:t>
              </a:r>
              <a:r>
                <a:rPr lang="en-US" sz="2000" kern="1200" dirty="0" smtClean="0"/>
                <a:t> AAI (Integrated e-infra proposal)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Umbrella (Pilot underway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EUDAT (Pilot committed 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EGI (Pilot committed)* </a:t>
              </a:r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kern="1200" dirty="0" smtClean="0"/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dirty="0"/>
                <a:t>*</a:t>
              </a:r>
              <a:r>
                <a:rPr lang="en-US" sz="2000" kern="1200" dirty="0" smtClean="0"/>
                <a:t> as part of AARC2 interoperability activity)</a:t>
              </a:r>
              <a:endParaRPr lang="en-US" sz="2000" kern="1200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6479970" y="1600095"/>
              <a:ext cx="4928863" cy="4351005"/>
            </a:xfrm>
            <a:custGeom>
              <a:avLst/>
              <a:gdLst>
                <a:gd name="connsiteX0" fmla="*/ 0 w 4378531"/>
                <a:gd name="connsiteY0" fmla="*/ 725182 h 4351005"/>
                <a:gd name="connsiteX1" fmla="*/ 725182 w 4378531"/>
                <a:gd name="connsiteY1" fmla="*/ 0 h 4351005"/>
                <a:gd name="connsiteX2" fmla="*/ 3653349 w 4378531"/>
                <a:gd name="connsiteY2" fmla="*/ 0 h 4351005"/>
                <a:gd name="connsiteX3" fmla="*/ 4378531 w 4378531"/>
                <a:gd name="connsiteY3" fmla="*/ 725182 h 4351005"/>
                <a:gd name="connsiteX4" fmla="*/ 4378531 w 4378531"/>
                <a:gd name="connsiteY4" fmla="*/ 3625823 h 4351005"/>
                <a:gd name="connsiteX5" fmla="*/ 3653349 w 4378531"/>
                <a:gd name="connsiteY5" fmla="*/ 4351005 h 4351005"/>
                <a:gd name="connsiteX6" fmla="*/ 725182 w 4378531"/>
                <a:gd name="connsiteY6" fmla="*/ 4351005 h 4351005"/>
                <a:gd name="connsiteX7" fmla="*/ 0 w 4378531"/>
                <a:gd name="connsiteY7" fmla="*/ 3625823 h 4351005"/>
                <a:gd name="connsiteX8" fmla="*/ 0 w 4378531"/>
                <a:gd name="connsiteY8" fmla="*/ 725182 h 435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78531" h="4351005">
                  <a:moveTo>
                    <a:pt x="0" y="725182"/>
                  </a:moveTo>
                  <a:cubicBezTo>
                    <a:pt x="0" y="324675"/>
                    <a:pt x="324675" y="0"/>
                    <a:pt x="725182" y="0"/>
                  </a:cubicBezTo>
                  <a:lnTo>
                    <a:pt x="3653349" y="0"/>
                  </a:lnTo>
                  <a:cubicBezTo>
                    <a:pt x="4053856" y="0"/>
                    <a:pt x="4378531" y="324675"/>
                    <a:pt x="4378531" y="725182"/>
                  </a:cubicBezTo>
                  <a:lnTo>
                    <a:pt x="4378531" y="3625823"/>
                  </a:lnTo>
                  <a:cubicBezTo>
                    <a:pt x="4378531" y="4026330"/>
                    <a:pt x="4053856" y="4351005"/>
                    <a:pt x="3653349" y="4351005"/>
                  </a:cubicBezTo>
                  <a:lnTo>
                    <a:pt x="725182" y="4351005"/>
                  </a:lnTo>
                  <a:cubicBezTo>
                    <a:pt x="324675" y="4351005"/>
                    <a:pt x="0" y="4026330"/>
                    <a:pt x="0" y="3625823"/>
                  </a:cubicBezTo>
                  <a:lnTo>
                    <a:pt x="0" y="72518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6219" tIns="296219" rIns="296219" bIns="296219" numCol="1" spcCol="1270" anchor="t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NRENS</a:t>
              </a:r>
              <a:endParaRPr lang="en-US" sz="28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JISC (Pilot committed)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Moonshot Pathfinder project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SURFnet (Pilot committed)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Science Collaboration Zone project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GARR (Pilot interest)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SWITCH (Pilot interest)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SWITCH </a:t>
              </a:r>
              <a:r>
                <a:rPr lang="en-US" sz="2000" kern="1200" dirty="0" err="1" smtClean="0"/>
                <a:t>eduID</a:t>
              </a:r>
              <a:r>
                <a:rPr lang="en-US" sz="2000" kern="1200" dirty="0" smtClean="0"/>
                <a:t> 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</a:t>
              </a:r>
              <a:r>
                <a:rPr lang="en-US" sz="2000" kern="1200" dirty="0" err="1" smtClean="0"/>
                <a:t>Personalised</a:t>
              </a:r>
              <a:r>
                <a:rPr lang="en-US" sz="2000" kern="1200" dirty="0" smtClean="0"/>
                <a:t> Health Network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Data Science Center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National Supercomputing Centre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000" kern="1200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850" y="3286686"/>
            <a:ext cx="1209470" cy="12094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62" y="4620186"/>
            <a:ext cx="1200646" cy="12006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867" y="1910854"/>
            <a:ext cx="1209436" cy="12094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970" y="4683687"/>
            <a:ext cx="1215324" cy="12153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85" y="3392520"/>
            <a:ext cx="1206095" cy="12060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252" y="1989077"/>
            <a:ext cx="1206761" cy="120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4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8621</TotalTime>
  <Words>680</Words>
  <Application>Microsoft Macintosh PowerPoint</Application>
  <PresentationFormat>Widescreen</PresentationFormat>
  <Paragraphs>153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Mangal</vt:lpstr>
      <vt:lpstr>Verdana</vt:lpstr>
      <vt:lpstr>Arial</vt:lpstr>
      <vt:lpstr>GEANT Association</vt:lpstr>
      <vt:lpstr>Communities you represent </vt:lpstr>
      <vt:lpstr>About your AAI</vt:lpstr>
      <vt:lpstr>PowerPoint Presentation</vt:lpstr>
      <vt:lpstr>Components – LEGO approach Advanced Users choose how much of the platform they want</vt:lpstr>
      <vt:lpstr>eduTEAMS ecosystem</vt:lpstr>
      <vt:lpstr>Components Membership Management</vt:lpstr>
      <vt:lpstr>PowerPoint Presentation</vt:lpstr>
      <vt:lpstr>Service offerings available to pilot now.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Ann Harding</cp:lastModifiedBy>
  <cp:revision>122</cp:revision>
  <cp:lastPrinted>2015-05-01T10:30:08Z</cp:lastPrinted>
  <dcterms:created xsi:type="dcterms:W3CDTF">2015-04-29T14:13:57Z</dcterms:created>
  <dcterms:modified xsi:type="dcterms:W3CDTF">2017-11-29T13:20:08Z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