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5"/>
  </p:sldMasterIdLst>
  <p:notesMasterIdLst>
    <p:notesMasterId r:id="rId28"/>
  </p:notesMasterIdLst>
  <p:sldIdLst>
    <p:sldId id="278" r:id="rId6"/>
    <p:sldId id="308" r:id="rId7"/>
    <p:sldId id="284" r:id="rId8"/>
    <p:sldId id="307" r:id="rId9"/>
    <p:sldId id="287" r:id="rId10"/>
    <p:sldId id="305" r:id="rId11"/>
    <p:sldId id="290" r:id="rId12"/>
    <p:sldId id="291" r:id="rId13"/>
    <p:sldId id="292" r:id="rId14"/>
    <p:sldId id="293" r:id="rId15"/>
    <p:sldId id="294" r:id="rId16"/>
    <p:sldId id="295" r:id="rId17"/>
    <p:sldId id="300" r:id="rId18"/>
    <p:sldId id="314" r:id="rId19"/>
    <p:sldId id="296" r:id="rId20"/>
    <p:sldId id="297" r:id="rId21"/>
    <p:sldId id="311" r:id="rId22"/>
    <p:sldId id="310" r:id="rId23"/>
    <p:sldId id="309" r:id="rId24"/>
    <p:sldId id="301" r:id="rId25"/>
    <p:sldId id="313" r:id="rId26"/>
    <p:sldId id="302" r:id="rId27"/>
  </p:sldIdLst>
  <p:sldSz cx="9144000" cy="6858000" type="screen4x3"/>
  <p:notesSz cx="6735763" cy="98663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F5D"/>
    <a:srgbClr val="ED1556"/>
    <a:srgbClr val="FFFFFF"/>
    <a:srgbClr val="004361"/>
    <a:srgbClr val="D5ABC9"/>
    <a:srgbClr val="003F5E"/>
    <a:srgbClr val="1C4161"/>
    <a:srgbClr val="013F5E"/>
    <a:srgbClr val="0043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353" autoAdjust="0"/>
    <p:restoredTop sz="96956"/>
  </p:normalViewPr>
  <p:slideViewPr>
    <p:cSldViewPr snapToGrid="0">
      <p:cViewPr varScale="1">
        <p:scale>
          <a:sx n="85" d="100"/>
          <a:sy n="85" d="100"/>
        </p:scale>
        <p:origin x="1344" y="6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theme" Target="theme/theme1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1D8A83-A817-41E3-A602-3B517E18334E}" type="datetimeFigureOut">
              <a:rPr lang="en-GB" smtClean="0"/>
              <a:t>01/06/2016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9350" y="1233488"/>
            <a:ext cx="4437063" cy="3328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3577" y="4748163"/>
            <a:ext cx="5388610" cy="38848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15373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BC110B-1C27-4A5B-8007-E6BF4BB6C5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17268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jpe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050" y="3094772"/>
            <a:ext cx="9186861" cy="3779897"/>
          </a:xfrm>
          <a:prstGeom prst="rect">
            <a:avLst/>
          </a:prstGeom>
        </p:spPr>
      </p:pic>
      <p:sp>
        <p:nvSpPr>
          <p:cNvPr id="5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930191" y="2448121"/>
            <a:ext cx="5096933" cy="375289"/>
          </a:xfrm>
        </p:spPr>
        <p:txBody>
          <a:bodyPr/>
          <a:lstStyle>
            <a:lvl1pPr marL="0" indent="0">
              <a:buNone/>
              <a:defRPr b="1" baseline="0"/>
            </a:lvl1pPr>
          </a:lstStyle>
          <a:p>
            <a:pPr lvl="0"/>
            <a:r>
              <a:rPr lang="en-US" dirty="0" smtClean="0"/>
              <a:t>Presenter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930191" y="4552754"/>
            <a:ext cx="5003270" cy="43634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 smtClean="0"/>
              <a:t>Event, Location</a:t>
            </a:r>
            <a:endParaRPr lang="en-GB" dirty="0"/>
          </a:p>
        </p:txBody>
      </p:sp>
      <p:sp>
        <p:nvSpPr>
          <p:cNvPr id="14" name="Rectangle 13"/>
          <p:cNvSpPr/>
          <p:nvPr userDrawn="1"/>
        </p:nvSpPr>
        <p:spPr>
          <a:xfrm>
            <a:off x="64168" y="272717"/>
            <a:ext cx="9023685" cy="119513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772258" y="770731"/>
            <a:ext cx="1834330" cy="977860"/>
          </a:xfrm>
          <a:prstGeom prst="rect">
            <a:avLst/>
          </a:prstGeom>
        </p:spPr>
      </p:pic>
      <p:sp>
        <p:nvSpPr>
          <p:cNvPr id="12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930191" y="1830667"/>
            <a:ext cx="5012795" cy="503459"/>
          </a:xfrm>
        </p:spPr>
        <p:txBody>
          <a:bodyPr>
            <a:normAutofit/>
          </a:bodyPr>
          <a:lstStyle>
            <a:lvl1pPr marL="0" indent="0">
              <a:buNone/>
              <a:defRPr sz="2600"/>
            </a:lvl1pPr>
          </a:lstStyle>
          <a:p>
            <a:pPr lvl="0"/>
            <a:r>
              <a:rPr lang="en-US" dirty="0" smtClean="0"/>
              <a:t>Subtitle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930191" y="1331495"/>
            <a:ext cx="5012795" cy="473242"/>
          </a:xfrm>
        </p:spPr>
        <p:txBody>
          <a:bodyPr>
            <a:noAutofit/>
          </a:bodyPr>
          <a:lstStyle>
            <a:lvl1pPr marL="0" indent="0">
              <a:buNone/>
              <a:defRPr sz="3200" b="1"/>
            </a:lvl1pPr>
          </a:lstStyle>
          <a:p>
            <a:pPr lvl="0"/>
            <a:r>
              <a:rPr lang="en-US" dirty="0" smtClean="0"/>
              <a:t>Title</a:t>
            </a:r>
          </a:p>
        </p:txBody>
      </p:sp>
      <p:sp>
        <p:nvSpPr>
          <p:cNvPr id="13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930191" y="4921723"/>
            <a:ext cx="5003270" cy="428319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 smtClean="0"/>
              <a:t>Date</a:t>
            </a:r>
            <a:endParaRPr lang="en-GB" dirty="0"/>
          </a:p>
        </p:txBody>
      </p:sp>
      <p:sp>
        <p:nvSpPr>
          <p:cNvPr id="16" name="Text Placeholder 4"/>
          <p:cNvSpPr>
            <a:spLocks noGrp="1"/>
          </p:cNvSpPr>
          <p:nvPr>
            <p:ph type="body" sz="quarter" idx="19" hasCustomPrompt="1"/>
          </p:nvPr>
        </p:nvSpPr>
        <p:spPr>
          <a:xfrm>
            <a:off x="930191" y="2821101"/>
            <a:ext cx="5096933" cy="347215"/>
          </a:xfrm>
        </p:spPr>
        <p:txBody>
          <a:bodyPr/>
          <a:lstStyle>
            <a:lvl1pPr marL="0" indent="0">
              <a:buNone/>
              <a:defRPr b="0" baseline="0"/>
            </a:lvl1pPr>
          </a:lstStyle>
          <a:p>
            <a:pPr lvl="0"/>
            <a:r>
              <a:rPr lang="en-US" dirty="0" smtClean="0"/>
              <a:t>Role in Project, GÉANT Project (if applicable)</a:t>
            </a:r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20" hasCustomPrompt="1"/>
          </p:nvPr>
        </p:nvSpPr>
        <p:spPr>
          <a:xfrm>
            <a:off x="930191" y="3166006"/>
            <a:ext cx="6613609" cy="347215"/>
          </a:xfrm>
        </p:spPr>
        <p:txBody>
          <a:bodyPr/>
          <a:lstStyle>
            <a:lvl1pPr marL="0" indent="0">
              <a:buNone/>
              <a:defRPr b="0" baseline="0"/>
            </a:lvl1pPr>
          </a:lstStyle>
          <a:p>
            <a:pPr lvl="0"/>
            <a:r>
              <a:rPr lang="en-US" dirty="0" smtClean="0"/>
              <a:t>Role in Organisation, Organisation Name (if Applicable)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21" hasCustomPrompt="1"/>
          </p:nvPr>
        </p:nvSpPr>
        <p:spPr>
          <a:xfrm>
            <a:off x="1115094" y="3682167"/>
            <a:ext cx="914400" cy="190399"/>
          </a:xfrm>
        </p:spPr>
        <p:txBody>
          <a:bodyPr>
            <a:normAutofit/>
          </a:bodyPr>
          <a:lstStyle>
            <a:lvl1pPr marL="0" indent="0">
              <a:buNone/>
              <a:defRPr sz="800"/>
            </a:lvl1pPr>
          </a:lstStyle>
          <a:p>
            <a:pPr lvl="0"/>
            <a:r>
              <a:rPr lang="en-US" dirty="0" smtClean="0"/>
              <a:t>Logo (optional)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64422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1716834"/>
            <a:ext cx="4629150" cy="414421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716834"/>
            <a:ext cx="3236119" cy="415215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41733" y="74646"/>
            <a:ext cx="720906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891881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yle Gu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" name="TextBox 1"/>
          <p:cNvSpPr txBox="1"/>
          <p:nvPr userDrawn="1"/>
        </p:nvSpPr>
        <p:spPr>
          <a:xfrm>
            <a:off x="489285" y="304799"/>
            <a:ext cx="555338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>
                <a:solidFill>
                  <a:srgbClr val="003F5D"/>
                </a:solidFill>
              </a:rPr>
              <a:t>Style</a:t>
            </a:r>
            <a:r>
              <a:rPr lang="en-GB" sz="2400" b="1" baseline="0" dirty="0" smtClean="0">
                <a:solidFill>
                  <a:srgbClr val="003F5D"/>
                </a:solidFill>
              </a:rPr>
              <a:t> Guide</a:t>
            </a:r>
          </a:p>
          <a:p>
            <a:r>
              <a:rPr lang="en-GB" sz="2400" baseline="0" dirty="0" smtClean="0">
                <a:solidFill>
                  <a:srgbClr val="ED1556"/>
                </a:solidFill>
              </a:rPr>
              <a:t>A Guide to Using the New GÉANT Template</a:t>
            </a:r>
            <a:endParaRPr lang="en-GB" sz="2400" dirty="0">
              <a:solidFill>
                <a:srgbClr val="ED1556"/>
              </a:solidFill>
            </a:endParaRPr>
          </a:p>
        </p:txBody>
      </p:sp>
      <p:sp>
        <p:nvSpPr>
          <p:cNvPr id="4" name="TextBox 3"/>
          <p:cNvSpPr txBox="1"/>
          <p:nvPr userDrawn="1"/>
        </p:nvSpPr>
        <p:spPr>
          <a:xfrm>
            <a:off x="585273" y="1331499"/>
            <a:ext cx="7612243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3F5D"/>
                </a:solidFill>
              </a:rPr>
              <a:t>This template is for use both to</a:t>
            </a:r>
            <a:r>
              <a:rPr lang="en-GB" baseline="0" dirty="0" smtClean="0">
                <a:solidFill>
                  <a:srgbClr val="003F5D"/>
                </a:solidFill>
              </a:rPr>
              <a:t> present information on behalf of the GÉANT Project (GN4-1) and for the organisation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baseline="0" dirty="0" smtClean="0">
              <a:solidFill>
                <a:srgbClr val="003F5D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aseline="0" dirty="0" smtClean="0">
                <a:solidFill>
                  <a:srgbClr val="003F5D"/>
                </a:solidFill>
              </a:rPr>
              <a:t>Font is Calibri and will auto-size. Avoid using a font size less than 18pt.  Main font colour is Teal, </a:t>
            </a:r>
            <a:r>
              <a:rPr lang="en-GB" baseline="0" dirty="0" smtClean="0">
                <a:solidFill>
                  <a:srgbClr val="ED1556"/>
                </a:solidFill>
              </a:rPr>
              <a:t>Subtitle colour is Crimson and should be used sparingly. </a:t>
            </a:r>
            <a:r>
              <a:rPr lang="en-GB" baseline="0" dirty="0" smtClean="0">
                <a:solidFill>
                  <a:srgbClr val="003F5D"/>
                </a:solidFill>
              </a:rPr>
              <a:t>If the colours are not shown in PowerPoint use the colour picker to select the correct colour from the logo or these samples</a:t>
            </a:r>
            <a:endParaRPr lang="en-GB" baseline="0" dirty="0" smtClean="0">
              <a:solidFill>
                <a:srgbClr val="ED1556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baseline="0" dirty="0" smtClean="0">
              <a:solidFill>
                <a:srgbClr val="ED1556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aseline="0" dirty="0" smtClean="0">
                <a:solidFill>
                  <a:srgbClr val="003F5D"/>
                </a:solidFill>
              </a:rPr>
              <a:t>The title slide has space for the speaker’s own organisation logo which should be no larger than the main GÉANT logo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baseline="0" dirty="0" smtClean="0">
              <a:solidFill>
                <a:srgbClr val="003F5D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aseline="0" dirty="0" smtClean="0">
                <a:solidFill>
                  <a:srgbClr val="003F5D"/>
                </a:solidFill>
              </a:rPr>
              <a:t>There are two end slide versions: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baseline="0" dirty="0" smtClean="0">
                <a:solidFill>
                  <a:srgbClr val="003F5D"/>
                </a:solidFill>
              </a:rPr>
              <a:t>One for Project (GN4-1) presentations which includes EU logo, copyright, and funding statement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baseline="0" dirty="0" smtClean="0">
                <a:solidFill>
                  <a:srgbClr val="003F5D"/>
                </a:solidFill>
              </a:rPr>
              <a:t>One for when presenting on behalf of the organisation</a:t>
            </a:r>
          </a:p>
          <a:p>
            <a:pPr marL="457200" lvl="1" indent="0">
              <a:buFont typeface="Arial" panose="020B0604020202020204" pitchFamily="34" charset="0"/>
              <a:buNone/>
            </a:pPr>
            <a:r>
              <a:rPr lang="en-GB" baseline="0" dirty="0" smtClean="0">
                <a:solidFill>
                  <a:srgbClr val="003F5D"/>
                </a:solidFill>
              </a:rPr>
              <a:t> </a:t>
            </a:r>
          </a:p>
          <a:p>
            <a:pPr marL="0" lvl="0" indent="0">
              <a:buFont typeface="Arial" panose="020B0604020202020204" pitchFamily="34" charset="0"/>
              <a:buNone/>
            </a:pPr>
            <a:r>
              <a:rPr lang="en-GB" baseline="0" dirty="0" smtClean="0">
                <a:solidFill>
                  <a:srgbClr val="003F5D"/>
                </a:solidFill>
              </a:rPr>
              <a:t>If in doubt contact your line manager for clarification on which version to use</a:t>
            </a:r>
            <a:endParaRPr lang="en-GB" dirty="0">
              <a:solidFill>
                <a:srgbClr val="003F5D"/>
              </a:solidFill>
            </a:endParaRPr>
          </a:p>
        </p:txBody>
      </p:sp>
      <p:sp>
        <p:nvSpPr>
          <p:cNvPr id="5" name="Oval 4"/>
          <p:cNvSpPr/>
          <p:nvPr userDrawn="1"/>
        </p:nvSpPr>
        <p:spPr>
          <a:xfrm>
            <a:off x="6448923" y="3046373"/>
            <a:ext cx="545432" cy="529390"/>
          </a:xfrm>
          <a:prstGeom prst="ellipse">
            <a:avLst/>
          </a:prstGeom>
          <a:solidFill>
            <a:srgbClr val="003F5D"/>
          </a:solidFill>
          <a:ln>
            <a:solidFill>
              <a:srgbClr val="003F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Oval 8"/>
          <p:cNvSpPr/>
          <p:nvPr userDrawn="1"/>
        </p:nvSpPr>
        <p:spPr>
          <a:xfrm>
            <a:off x="5694943" y="3046373"/>
            <a:ext cx="545432" cy="529390"/>
          </a:xfrm>
          <a:prstGeom prst="ellipse">
            <a:avLst/>
          </a:prstGeom>
          <a:solidFill>
            <a:srgbClr val="ED1556"/>
          </a:solidFill>
          <a:ln>
            <a:solidFill>
              <a:srgbClr val="ED155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80453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 for GN4 related presenta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7" name="Rectangle 16"/>
          <p:cNvSpPr/>
          <p:nvPr userDrawn="1"/>
        </p:nvSpPr>
        <p:spPr>
          <a:xfrm>
            <a:off x="0" y="-8021"/>
            <a:ext cx="9144000" cy="6858000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0" y="857250"/>
            <a:ext cx="9144000" cy="5143500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3" name="Rectangle 12"/>
          <p:cNvSpPr/>
          <p:nvPr userDrawn="1"/>
        </p:nvSpPr>
        <p:spPr>
          <a:xfrm>
            <a:off x="1941584" y="1024187"/>
            <a:ext cx="5602848" cy="3984690"/>
          </a:xfrm>
          <a:prstGeom prst="rect">
            <a:avLst/>
          </a:prstGeom>
          <a:blipFill dpi="0" rotWithShape="1">
            <a:blip r:embed="rId2">
              <a:alphaModFix amt="12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4" name="Title 3"/>
          <p:cNvSpPr txBox="1">
            <a:spLocks/>
          </p:cNvSpPr>
          <p:nvPr userDrawn="1"/>
        </p:nvSpPr>
        <p:spPr>
          <a:xfrm>
            <a:off x="0" y="2970258"/>
            <a:ext cx="9144000" cy="589228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kern="1200" baseline="0">
                <a:solidFill>
                  <a:srgbClr val="004361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algn="ctr"/>
            <a:r>
              <a:rPr lang="en-GB" sz="2100" b="0" dirty="0">
                <a:solidFill>
                  <a:schemeClr val="bg1"/>
                </a:solidFill>
              </a:rPr>
              <a:t>Thank </a:t>
            </a:r>
            <a:r>
              <a:rPr lang="en-GB" sz="2100" b="0" dirty="0" smtClean="0">
                <a:solidFill>
                  <a:schemeClr val="bg1"/>
                </a:solidFill>
              </a:rPr>
              <a:t>you</a:t>
            </a:r>
            <a:endParaRPr lang="en-GB" sz="2100" b="0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 userDrawn="1"/>
        </p:nvSpPr>
        <p:spPr>
          <a:xfrm>
            <a:off x="3002547" y="5294836"/>
            <a:ext cx="31157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 smtClean="0">
                <a:solidFill>
                  <a:schemeClr val="bg1"/>
                </a:solidFill>
              </a:rPr>
              <a:t>Networks </a:t>
            </a:r>
            <a:r>
              <a:rPr lang="en-GB" sz="1200" baseline="0" dirty="0" smtClean="0">
                <a:solidFill>
                  <a:schemeClr val="bg1"/>
                </a:solidFill>
              </a:rPr>
              <a:t>∙ Services ∙ People         </a:t>
            </a:r>
          </a:p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0" dirty="0" smtClean="0">
                <a:solidFill>
                  <a:schemeClr val="bg1"/>
                </a:solidFill>
              </a:rPr>
              <a:t>www.geant.org</a:t>
            </a:r>
          </a:p>
          <a:p>
            <a:pPr algn="ctr"/>
            <a:r>
              <a:rPr lang="en-GB" sz="1200" i="0" baseline="0" dirty="0" smtClean="0">
                <a:solidFill>
                  <a:schemeClr val="bg1"/>
                </a:solidFill>
              </a:rPr>
              <a:t> </a:t>
            </a:r>
            <a:endParaRPr lang="en-GB" sz="1200" i="0" dirty="0">
              <a:solidFill>
                <a:schemeClr val="bg1"/>
              </a:solidFill>
            </a:endParaRPr>
          </a:p>
        </p:txBody>
      </p:sp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4799" y="4773547"/>
            <a:ext cx="1219200" cy="529760"/>
          </a:xfrm>
          <a:prstGeom prst="rect">
            <a:avLst/>
          </a:prstGeom>
        </p:spPr>
      </p:pic>
      <p:sp>
        <p:nvSpPr>
          <p:cNvPr id="15" name="Content Placeholder 3"/>
          <p:cNvSpPr>
            <a:spLocks noGrp="1"/>
          </p:cNvSpPr>
          <p:nvPr>
            <p:ph sz="quarter" idx="12" hasCustomPrompt="1"/>
          </p:nvPr>
        </p:nvSpPr>
        <p:spPr>
          <a:xfrm>
            <a:off x="2070100" y="3559174"/>
            <a:ext cx="5003800" cy="428625"/>
          </a:xfrm>
        </p:spPr>
        <p:txBody>
          <a:bodyPr>
            <a:noAutofit/>
          </a:bodyPr>
          <a:lstStyle>
            <a:lvl1pPr marL="0" indent="0" algn="ctr">
              <a:buNone/>
              <a:defRPr sz="21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Optional “Any Questions?” Text here</a:t>
            </a:r>
          </a:p>
        </p:txBody>
      </p:sp>
      <p:sp>
        <p:nvSpPr>
          <p:cNvPr id="16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2674018" y="4222361"/>
            <a:ext cx="3795964" cy="263127"/>
          </a:xfrm>
        </p:spPr>
        <p:txBody>
          <a:bodyPr>
            <a:normAutofit/>
          </a:bodyPr>
          <a:lstStyle>
            <a:lvl1pPr marL="0" indent="0" algn="ctr">
              <a:buNone/>
              <a:defRPr sz="9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 smtClean="0"/>
              <a:t>Presenter email</a:t>
            </a:r>
            <a:endParaRPr lang="en-GB" dirty="0"/>
          </a:p>
        </p:txBody>
      </p:sp>
      <p:sp>
        <p:nvSpPr>
          <p:cNvPr id="18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341313" y="241300"/>
            <a:ext cx="8510812" cy="334200"/>
          </a:xfrm>
        </p:spPr>
        <p:txBody>
          <a:bodyPr/>
          <a:lstStyle>
            <a:lvl1pPr marL="0" indent="0">
              <a:buNone/>
              <a:defRPr baseline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This end slide to be used for all GN4-1 Presentations</a:t>
            </a:r>
            <a:endParaRPr lang="en-GB" dirty="0"/>
          </a:p>
        </p:txBody>
      </p:sp>
      <p:grpSp>
        <p:nvGrpSpPr>
          <p:cNvPr id="2" name="Group 1"/>
          <p:cNvGrpSpPr/>
          <p:nvPr userDrawn="1"/>
        </p:nvGrpSpPr>
        <p:grpSpPr>
          <a:xfrm>
            <a:off x="487364" y="6235404"/>
            <a:ext cx="8169272" cy="294664"/>
            <a:chOff x="245272" y="6235404"/>
            <a:chExt cx="8169272" cy="294664"/>
          </a:xfrm>
        </p:grpSpPr>
        <p:sp>
          <p:nvSpPr>
            <p:cNvPr id="22" name="TextBox 21"/>
            <p:cNvSpPr txBox="1"/>
            <p:nvPr userDrawn="1"/>
          </p:nvSpPr>
          <p:spPr>
            <a:xfrm>
              <a:off x="687414" y="6275014"/>
              <a:ext cx="772713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GB" sz="800" kern="1200" dirty="0" smtClean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This work is part of a project that has applied</a:t>
              </a:r>
              <a:r>
                <a:rPr lang="en-GB" sz="800" kern="1200" baseline="0" dirty="0" smtClean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 for </a:t>
              </a:r>
              <a:r>
                <a:rPr lang="en-GB" sz="800" kern="1200" dirty="0" smtClean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funding from the European Union’s Horizon 2020 research and innovation programme under Grant Agreement No. 691567 (GN4-1).</a:t>
              </a:r>
              <a:endParaRPr lang="en-GB" sz="800" dirty="0">
                <a:solidFill>
                  <a:schemeClr val="bg1"/>
                </a:solidFill>
              </a:endParaRPr>
            </a:p>
          </p:txBody>
        </p:sp>
        <p:pic>
          <p:nvPicPr>
            <p:cNvPr id="19" name="Picture 18"/>
            <p:cNvPicPr>
              <a:picLocks noChangeAspect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5272" y="6235404"/>
              <a:ext cx="433675" cy="2946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1185160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 for non project presenta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7" name="Rectangle 1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0" y="857250"/>
            <a:ext cx="9144000" cy="5143500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3" name="Rectangle 12"/>
          <p:cNvSpPr/>
          <p:nvPr userDrawn="1"/>
        </p:nvSpPr>
        <p:spPr>
          <a:xfrm>
            <a:off x="1941584" y="1024187"/>
            <a:ext cx="5602848" cy="3984690"/>
          </a:xfrm>
          <a:prstGeom prst="rect">
            <a:avLst/>
          </a:prstGeom>
          <a:blipFill dpi="0" rotWithShape="1">
            <a:blip r:embed="rId2">
              <a:alphaModFix amt="12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4" name="Title 3"/>
          <p:cNvSpPr txBox="1">
            <a:spLocks/>
          </p:cNvSpPr>
          <p:nvPr userDrawn="1"/>
        </p:nvSpPr>
        <p:spPr>
          <a:xfrm>
            <a:off x="0" y="2970258"/>
            <a:ext cx="9144000" cy="589228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kern="1200" baseline="0">
                <a:solidFill>
                  <a:srgbClr val="004361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algn="ctr"/>
            <a:r>
              <a:rPr lang="en-GB" sz="2100" b="0" dirty="0">
                <a:solidFill>
                  <a:schemeClr val="bg1"/>
                </a:solidFill>
              </a:rPr>
              <a:t>Thank </a:t>
            </a:r>
            <a:r>
              <a:rPr lang="en-GB" sz="2100" b="0" dirty="0" smtClean="0">
                <a:solidFill>
                  <a:schemeClr val="bg1"/>
                </a:solidFill>
              </a:rPr>
              <a:t>you</a:t>
            </a:r>
            <a:endParaRPr lang="en-GB" sz="2100" b="0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 userDrawn="1"/>
        </p:nvSpPr>
        <p:spPr>
          <a:xfrm>
            <a:off x="3002547" y="5623697"/>
            <a:ext cx="31157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 smtClean="0">
                <a:solidFill>
                  <a:schemeClr val="bg1"/>
                </a:solidFill>
              </a:rPr>
              <a:t>Networks </a:t>
            </a:r>
            <a:r>
              <a:rPr lang="en-GB" sz="1200" baseline="0" dirty="0" smtClean="0">
                <a:solidFill>
                  <a:schemeClr val="bg1"/>
                </a:solidFill>
              </a:rPr>
              <a:t>∙ Services ∙ People         </a:t>
            </a:r>
          </a:p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0" dirty="0" smtClean="0">
                <a:solidFill>
                  <a:schemeClr val="bg1"/>
                </a:solidFill>
              </a:rPr>
              <a:t>www.geant.org</a:t>
            </a:r>
          </a:p>
          <a:p>
            <a:pPr algn="ctr"/>
            <a:r>
              <a:rPr lang="en-GB" sz="1200" i="0" baseline="0" dirty="0" smtClean="0">
                <a:solidFill>
                  <a:schemeClr val="bg1"/>
                </a:solidFill>
              </a:rPr>
              <a:t> </a:t>
            </a:r>
            <a:endParaRPr lang="en-GB" sz="1200" i="0" dirty="0">
              <a:solidFill>
                <a:schemeClr val="bg1"/>
              </a:solidFill>
            </a:endParaRPr>
          </a:p>
        </p:txBody>
      </p:sp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4799" y="5102408"/>
            <a:ext cx="1219200" cy="529760"/>
          </a:xfrm>
          <a:prstGeom prst="rect">
            <a:avLst/>
          </a:prstGeom>
        </p:spPr>
      </p:pic>
      <p:sp>
        <p:nvSpPr>
          <p:cNvPr id="11" name="Content Placeholder 3"/>
          <p:cNvSpPr>
            <a:spLocks noGrp="1"/>
          </p:cNvSpPr>
          <p:nvPr>
            <p:ph sz="quarter" idx="12" hasCustomPrompt="1"/>
          </p:nvPr>
        </p:nvSpPr>
        <p:spPr>
          <a:xfrm>
            <a:off x="2070100" y="3559174"/>
            <a:ext cx="5003800" cy="428625"/>
          </a:xfrm>
        </p:spPr>
        <p:txBody>
          <a:bodyPr>
            <a:noAutofit/>
          </a:bodyPr>
          <a:lstStyle>
            <a:lvl1pPr marL="0" indent="0" algn="ctr">
              <a:buNone/>
              <a:defRPr sz="21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Optional “Any Questions?” Text here</a:t>
            </a:r>
          </a:p>
        </p:txBody>
      </p:sp>
      <p:sp>
        <p:nvSpPr>
          <p:cNvPr id="15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2674019" y="4227842"/>
            <a:ext cx="3795964" cy="263127"/>
          </a:xfrm>
        </p:spPr>
        <p:txBody>
          <a:bodyPr>
            <a:normAutofit/>
          </a:bodyPr>
          <a:lstStyle>
            <a:lvl1pPr marL="0" indent="0" algn="ctr">
              <a:buNone/>
              <a:defRPr sz="9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 smtClean="0"/>
              <a:t>Presenter email</a:t>
            </a:r>
            <a:endParaRPr lang="en-GB" dirty="0"/>
          </a:p>
        </p:txBody>
      </p:sp>
      <p:sp>
        <p:nvSpPr>
          <p:cNvPr id="16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341313" y="241300"/>
            <a:ext cx="8510812" cy="334200"/>
          </a:xfrm>
        </p:spPr>
        <p:txBody>
          <a:bodyPr/>
          <a:lstStyle>
            <a:lvl1pPr marL="0" indent="0">
              <a:buNone/>
              <a:defRPr baseline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This end slide to be used for all GÉANT Organisation Presentations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123395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000">
                <a:latin typeface="+mn-lt"/>
              </a:defRPr>
            </a:lvl1pPr>
            <a:lvl2pPr>
              <a:defRPr>
                <a:solidFill>
                  <a:srgbClr val="004361"/>
                </a:solidFill>
                <a:latin typeface="+mn-lt"/>
              </a:defRPr>
            </a:lvl2pPr>
            <a:lvl3pPr>
              <a:defRPr>
                <a:solidFill>
                  <a:srgbClr val="003F5E"/>
                </a:solidFill>
                <a:latin typeface="+mn-lt"/>
              </a:defRPr>
            </a:lvl3pPr>
            <a:lvl4pPr>
              <a:defRPr>
                <a:latin typeface="+mn-lt"/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41733" y="74646"/>
            <a:ext cx="720906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313993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1825625"/>
            <a:ext cx="4171950" cy="4351338"/>
          </a:xfrm>
        </p:spPr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>
            <a:lvl1pPr>
              <a:defRPr sz="2000"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08776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1951" y="1681163"/>
            <a:ext cx="413623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1951" y="2489201"/>
            <a:ext cx="4164806" cy="37004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341733" y="74646"/>
            <a:ext cx="720906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894822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6:33 Text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3376" y="1524000"/>
            <a:ext cx="5898092" cy="4652963"/>
          </a:xfrm>
        </p:spPr>
        <p:txBody>
          <a:bodyPr/>
          <a:lstStyle>
            <a:lvl1pPr>
              <a:defRPr sz="2000">
                <a:latin typeface="+mn-lt"/>
              </a:defRPr>
            </a:lvl1pPr>
            <a:lvl2pPr>
              <a:defRPr>
                <a:solidFill>
                  <a:srgbClr val="004361"/>
                </a:solidFill>
                <a:latin typeface="+mn-lt"/>
              </a:defRPr>
            </a:lvl2pPr>
            <a:lvl3pPr>
              <a:defRPr>
                <a:solidFill>
                  <a:srgbClr val="003F5E"/>
                </a:solidFill>
                <a:latin typeface="+mn-lt"/>
              </a:defRPr>
            </a:lvl3pPr>
            <a:lvl4pPr>
              <a:defRPr>
                <a:latin typeface="+mn-lt"/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41733" y="74646"/>
            <a:ext cx="720906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4" name="Straight Connector 3"/>
          <p:cNvCxnSpPr/>
          <p:nvPr userDrawn="1"/>
        </p:nvCxnSpPr>
        <p:spPr>
          <a:xfrm>
            <a:off x="6239933" y="1532467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6451593" y="1532467"/>
            <a:ext cx="2" cy="4682066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36513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6" name="Title Placeholder 1"/>
          <p:cNvSpPr>
            <a:spLocks noGrp="1"/>
          </p:cNvSpPr>
          <p:nvPr>
            <p:ph type="title"/>
          </p:nvPr>
        </p:nvSpPr>
        <p:spPr>
          <a:xfrm>
            <a:off x="341733" y="74646"/>
            <a:ext cx="720906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750773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p Image Bar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341733" y="74646"/>
            <a:ext cx="720906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2" name="Rectangle 1"/>
          <p:cNvSpPr/>
          <p:nvPr userDrawn="1"/>
        </p:nvSpPr>
        <p:spPr>
          <a:xfrm>
            <a:off x="0" y="1676400"/>
            <a:ext cx="9144000" cy="2165684"/>
          </a:xfrm>
          <a:prstGeom prst="rect">
            <a:avLst/>
          </a:prstGeom>
          <a:solidFill>
            <a:srgbClr val="004361"/>
          </a:solidFill>
          <a:ln>
            <a:solidFill>
              <a:srgbClr val="013F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352928" y="4083050"/>
            <a:ext cx="8406062" cy="2181392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725052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ttom Image Bar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341733" y="74646"/>
            <a:ext cx="720906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6" name="Rectangle 5"/>
          <p:cNvSpPr/>
          <p:nvPr userDrawn="1"/>
        </p:nvSpPr>
        <p:spPr>
          <a:xfrm>
            <a:off x="0" y="3858126"/>
            <a:ext cx="9144000" cy="2165684"/>
          </a:xfrm>
          <a:prstGeom prst="rect">
            <a:avLst/>
          </a:prstGeom>
          <a:solidFill>
            <a:srgbClr val="004361"/>
          </a:solidFill>
          <a:ln>
            <a:solidFill>
              <a:srgbClr val="013F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336215" y="1524586"/>
            <a:ext cx="8486943" cy="210093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72521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1651518"/>
            <a:ext cx="4629150" cy="4209532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642188"/>
            <a:ext cx="3236119" cy="42268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41733" y="74646"/>
            <a:ext cx="720906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340335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0201" y="203200"/>
            <a:ext cx="6780516" cy="9277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Slide Title</a:t>
            </a:r>
            <a:br>
              <a:rPr lang="en-US" dirty="0" smtClean="0"/>
            </a:br>
            <a:r>
              <a:rPr lang="en-US" dirty="0" smtClean="0"/>
              <a:t>subtitle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3375" y="1524000"/>
            <a:ext cx="8181975" cy="4652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96359" y="6406016"/>
            <a:ext cx="555766" cy="27487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426875" y="6413247"/>
            <a:ext cx="8362562" cy="0"/>
          </a:xfrm>
          <a:prstGeom prst="line">
            <a:avLst/>
          </a:prstGeom>
          <a:ln w="12700" cap="rnd">
            <a:solidFill>
              <a:srgbClr val="ED155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 userDrawn="1"/>
        </p:nvSpPr>
        <p:spPr>
          <a:xfrm>
            <a:off x="355599" y="6457890"/>
            <a:ext cx="31157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000" dirty="0" smtClean="0">
                <a:solidFill>
                  <a:srgbClr val="003F5E"/>
                </a:solidFill>
              </a:rPr>
              <a:t>Networks </a:t>
            </a:r>
            <a:r>
              <a:rPr lang="en-GB" sz="1000" baseline="0" dirty="0" smtClean="0">
                <a:solidFill>
                  <a:srgbClr val="003F5E"/>
                </a:solidFill>
              </a:rPr>
              <a:t>∙ Services ∙ People           </a:t>
            </a:r>
            <a:r>
              <a:rPr lang="en-GB" sz="1000" b="0" i="1" dirty="0" smtClean="0">
                <a:solidFill>
                  <a:srgbClr val="004361"/>
                </a:solidFill>
              </a:rPr>
              <a:t>www.geant.org</a:t>
            </a:r>
          </a:p>
          <a:p>
            <a:r>
              <a:rPr lang="en-GB" sz="1000" baseline="0" dirty="0" smtClean="0">
                <a:solidFill>
                  <a:srgbClr val="003F5E"/>
                </a:solidFill>
              </a:rPr>
              <a:t> </a:t>
            </a:r>
            <a:endParaRPr lang="en-GB" sz="1000" dirty="0">
              <a:solidFill>
                <a:srgbClr val="003F5E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4987" y="219648"/>
            <a:ext cx="1691439" cy="75992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590" y="1015675"/>
            <a:ext cx="8678778" cy="3140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2331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0" r:id="rId2"/>
    <p:sldLayoutId id="2147483652" r:id="rId3"/>
    <p:sldLayoutId id="2147483653" r:id="rId4"/>
    <p:sldLayoutId id="2147483660" r:id="rId5"/>
    <p:sldLayoutId id="2147483654" r:id="rId6"/>
    <p:sldLayoutId id="2147483655" r:id="rId7"/>
    <p:sldLayoutId id="2147483659" r:id="rId8"/>
    <p:sldLayoutId id="2147483656" r:id="rId9"/>
    <p:sldLayoutId id="2147483657" r:id="rId10"/>
    <p:sldLayoutId id="2147483663" r:id="rId11"/>
    <p:sldLayoutId id="2147483661" r:id="rId12"/>
    <p:sldLayoutId id="2147483662" r:id="rId13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b="1" kern="1200">
          <a:solidFill>
            <a:srgbClr val="004361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rgbClr val="0043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4361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003F5E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0043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0043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10" Type="http://schemas.openxmlformats.org/officeDocument/2006/relationships/image" Target="../media/image18.png"/><Relationship Id="rId4" Type="http://schemas.openxmlformats.org/officeDocument/2006/relationships/image" Target="../media/image12.png"/><Relationship Id="rId9" Type="http://schemas.openxmlformats.org/officeDocument/2006/relationships/image" Target="../media/image17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972259" y="2271927"/>
            <a:ext cx="5096933" cy="375289"/>
          </a:xfrm>
        </p:spPr>
        <p:txBody>
          <a:bodyPr/>
          <a:lstStyle/>
          <a:p>
            <a:r>
              <a:rPr lang="en-US" dirty="0"/>
              <a:t>Mandeep Saini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930191" y="4882827"/>
            <a:ext cx="5003270" cy="436340"/>
          </a:xfrm>
        </p:spPr>
        <p:txBody>
          <a:bodyPr/>
          <a:lstStyle/>
          <a:p>
            <a:r>
              <a:rPr lang="en-US" dirty="0" smtClean="0"/>
              <a:t>AARC/CORBEL Workshop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7"/>
          </p:nvPr>
        </p:nvSpPr>
        <p:spPr>
          <a:xfrm>
            <a:off x="972260" y="1192307"/>
            <a:ext cx="4765152" cy="662158"/>
          </a:xfrm>
        </p:spPr>
        <p:txBody>
          <a:bodyPr>
            <a:normAutofit fontScale="92500" lnSpcReduction="20000"/>
          </a:bodyPr>
          <a:lstStyle/>
          <a:p>
            <a:r>
              <a:rPr lang="en-GB" dirty="0" smtClean="0"/>
              <a:t>Collaborative Organisation Platform as a Service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8"/>
          </p:nvPr>
        </p:nvSpPr>
        <p:spPr>
          <a:xfrm>
            <a:off x="942891" y="5319167"/>
            <a:ext cx="5003270" cy="428319"/>
          </a:xfrm>
        </p:spPr>
        <p:txBody>
          <a:bodyPr/>
          <a:lstStyle/>
          <a:p>
            <a:r>
              <a:rPr lang="en-GB" dirty="0" smtClean="0"/>
              <a:t>June 1, 2016, Paris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0"/>
          </p:nvPr>
        </p:nvSpPr>
        <p:spPr>
          <a:xfrm>
            <a:off x="972259" y="2608369"/>
            <a:ext cx="6613609" cy="347215"/>
          </a:xfrm>
        </p:spPr>
        <p:txBody>
          <a:bodyPr>
            <a:normAutofit fontScale="92500" lnSpcReduction="10000"/>
          </a:bodyPr>
          <a:lstStyle/>
          <a:p>
            <a:r>
              <a:rPr lang="en-GB" dirty="0" smtClean="0"/>
              <a:t>Product Manager, GÉANT, U.K.</a:t>
            </a:r>
            <a:endParaRPr lang="en-GB" dirty="0"/>
          </a:p>
        </p:txBody>
      </p:sp>
      <p:sp>
        <p:nvSpPr>
          <p:cNvPr id="1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972259" y="2966617"/>
            <a:ext cx="5096933" cy="375289"/>
          </a:xfrm>
        </p:spPr>
        <p:txBody>
          <a:bodyPr/>
          <a:lstStyle/>
          <a:p>
            <a:r>
              <a:rPr lang="en-US" dirty="0" smtClean="0"/>
              <a:t>Niels Van Dijk</a:t>
            </a:r>
            <a:endParaRPr lang="en-GB" dirty="0"/>
          </a:p>
        </p:txBody>
      </p:sp>
      <p:sp>
        <p:nvSpPr>
          <p:cNvPr id="13" name="Text Placeholder 7"/>
          <p:cNvSpPr>
            <a:spLocks noGrp="1"/>
          </p:cNvSpPr>
          <p:nvPr>
            <p:ph type="body" sz="quarter" idx="20"/>
          </p:nvPr>
        </p:nvSpPr>
        <p:spPr>
          <a:xfrm>
            <a:off x="972259" y="3341906"/>
            <a:ext cx="6613609" cy="347215"/>
          </a:xfrm>
        </p:spPr>
        <p:txBody>
          <a:bodyPr>
            <a:normAutofit fontScale="92500" lnSpcReduction="10000"/>
          </a:bodyPr>
          <a:lstStyle/>
          <a:p>
            <a:r>
              <a:rPr lang="en-GB" dirty="0" smtClean="0"/>
              <a:t>Technical Product Manager, SURFnet, The Netherlands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40526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dirty="0" smtClean="0"/>
          </a:p>
          <a:p>
            <a:endParaRPr lang="en-US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10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C</a:t>
            </a:r>
            <a:r>
              <a:rPr lang="en-US" dirty="0" err="1" smtClean="0"/>
              <a:t>Opaas</a:t>
            </a:r>
            <a:r>
              <a:rPr lang="en-US" dirty="0" smtClean="0"/>
              <a:t> Market Analysis Results</a:t>
            </a:r>
            <a:endParaRPr lang="en-GB" dirty="0"/>
          </a:p>
        </p:txBody>
      </p:sp>
      <p:pic>
        <p:nvPicPr>
          <p:cNvPr id="5" name="Picture 4" descr="https://lh6.googleusercontent.com/aR6nW_iMoafXclcQAw7H7woElCP_44BsDpMVt1KZIKoUZs-BjuYHu7sx179D3w8sAxaEeJ3pMo9HXSHtehyyw_h1Uo3_iodhAJxcfbLtoFC-76HpXKH2n8yCqzd0v3RbZ_1t90Q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3477" y="1325146"/>
            <a:ext cx="5927321" cy="505066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34051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b="1" dirty="0" smtClean="0"/>
              <a:t>Persistent Identifier</a:t>
            </a:r>
            <a:endParaRPr lang="en-US" dirty="0" smtClean="0"/>
          </a:p>
          <a:p>
            <a:pPr lvl="1"/>
            <a:r>
              <a:rPr lang="en-US" dirty="0" smtClean="0"/>
              <a:t>Allows CO to identify the user even if (s)he changes IdP</a:t>
            </a:r>
            <a:endParaRPr lang="en-US" dirty="0"/>
          </a:p>
          <a:p>
            <a:r>
              <a:rPr lang="en-US" b="1" dirty="0"/>
              <a:t>C</a:t>
            </a:r>
            <a:r>
              <a:rPr lang="en-US" b="1" dirty="0" smtClean="0"/>
              <a:t>O Membership Registration</a:t>
            </a:r>
          </a:p>
          <a:p>
            <a:pPr lvl="1"/>
            <a:r>
              <a:rPr lang="en-US" dirty="0" smtClean="0"/>
              <a:t>Workflows for CO member registration </a:t>
            </a:r>
          </a:p>
          <a:p>
            <a:r>
              <a:rPr lang="en-US" b="1" dirty="0" smtClean="0"/>
              <a:t>‘External’ Identities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Many </a:t>
            </a:r>
            <a:r>
              <a:rPr lang="en-US" dirty="0"/>
              <a:t>C</a:t>
            </a:r>
            <a:r>
              <a:rPr lang="en-US" dirty="0" smtClean="0"/>
              <a:t>O users’ </a:t>
            </a:r>
            <a:r>
              <a:rPr lang="en-US" dirty="0" err="1" smtClean="0"/>
              <a:t>IdP</a:t>
            </a:r>
            <a:r>
              <a:rPr lang="en-US" dirty="0" smtClean="0"/>
              <a:t> will not be in </a:t>
            </a:r>
            <a:r>
              <a:rPr lang="en-US" dirty="0" err="1" smtClean="0"/>
              <a:t>eduGAIN</a:t>
            </a:r>
            <a:endParaRPr lang="en-US" dirty="0" smtClean="0"/>
          </a:p>
          <a:p>
            <a:r>
              <a:rPr lang="en-US" b="1" dirty="0" smtClean="0"/>
              <a:t>Attribute </a:t>
            </a:r>
            <a:r>
              <a:rPr lang="en-US" b="1" dirty="0"/>
              <a:t>Management</a:t>
            </a:r>
            <a:r>
              <a:rPr lang="en-US" dirty="0"/>
              <a:t> </a:t>
            </a:r>
          </a:p>
          <a:p>
            <a:pPr lvl="1"/>
            <a:r>
              <a:rPr lang="en-US" dirty="0" smtClean="0"/>
              <a:t>Attributes beyond the IdP are needed for CO roles and rights, or </a:t>
            </a:r>
          </a:p>
          <a:p>
            <a:pPr lvl="1"/>
            <a:r>
              <a:rPr lang="en-US" dirty="0" smtClean="0"/>
              <a:t>To provide extra context (e.g. ORCID, Grant number)</a:t>
            </a:r>
            <a:endParaRPr lang="en-US" b="1" dirty="0" smtClean="0"/>
          </a:p>
          <a:p>
            <a:r>
              <a:rPr lang="en-US" b="1" dirty="0" smtClean="0"/>
              <a:t>Group Management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Groups may also be used to define roles and rights </a:t>
            </a:r>
            <a:endParaRPr lang="en-US" dirty="0"/>
          </a:p>
          <a:p>
            <a:r>
              <a:rPr lang="en-US" b="1" dirty="0" smtClean="0">
                <a:solidFill>
                  <a:srgbClr val="003F5D"/>
                </a:solidFill>
              </a:rPr>
              <a:t>(de)Provisioning</a:t>
            </a:r>
            <a:r>
              <a:rPr lang="en-US" dirty="0" smtClean="0">
                <a:solidFill>
                  <a:srgbClr val="003F5D"/>
                </a:solidFill>
              </a:rPr>
              <a:t> </a:t>
            </a:r>
            <a:endParaRPr lang="en-US" dirty="0">
              <a:solidFill>
                <a:srgbClr val="003F5D"/>
              </a:solidFill>
            </a:endParaRPr>
          </a:p>
          <a:p>
            <a:pPr lvl="1"/>
            <a:r>
              <a:rPr lang="en-US" dirty="0" smtClean="0">
                <a:solidFill>
                  <a:srgbClr val="003F5D"/>
                </a:solidFill>
              </a:rPr>
              <a:t>Identity, attributes and groups need to be provided to Services</a:t>
            </a:r>
            <a:endParaRPr lang="en-US" dirty="0">
              <a:solidFill>
                <a:srgbClr val="003F5D"/>
              </a:solidFill>
            </a:endParaRPr>
          </a:p>
          <a:p>
            <a:r>
              <a:rPr lang="en-US" b="1" dirty="0"/>
              <a:t>Service Proxy and Attribute </a:t>
            </a:r>
            <a:r>
              <a:rPr lang="en-US" b="1" dirty="0" smtClean="0"/>
              <a:t>Aggregation</a:t>
            </a:r>
            <a:endParaRPr lang="en-US" dirty="0" smtClean="0"/>
          </a:p>
          <a:p>
            <a:pPr lvl="1"/>
            <a:r>
              <a:rPr lang="en-US" dirty="0" smtClean="0"/>
              <a:t>A </a:t>
            </a:r>
            <a:r>
              <a:rPr lang="en-US" dirty="0" err="1" smtClean="0"/>
              <a:t>centralised</a:t>
            </a:r>
            <a:r>
              <a:rPr lang="en-US" dirty="0" smtClean="0"/>
              <a:t> infrastructure to operate on behalf of the CO Service Providers</a:t>
            </a:r>
          </a:p>
          <a:p>
            <a:endParaRPr lang="en-US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11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COPaaS</a:t>
            </a:r>
            <a:r>
              <a:rPr lang="en-US" dirty="0" smtClean="0"/>
              <a:t> - Function </a:t>
            </a:r>
            <a:r>
              <a:rPr lang="en-US" dirty="0"/>
              <a:t>requirements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27969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33375" y="1524001"/>
            <a:ext cx="8181975" cy="475210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smtClean="0"/>
              <a:t>Basic Services</a:t>
            </a:r>
          </a:p>
          <a:p>
            <a:r>
              <a:rPr lang="en-US" dirty="0" smtClean="0"/>
              <a:t>Operated by </a:t>
            </a:r>
            <a:r>
              <a:rPr lang="en-US" dirty="0"/>
              <a:t>GÉANT </a:t>
            </a:r>
            <a:endParaRPr lang="en-US" dirty="0" smtClean="0"/>
          </a:p>
          <a:p>
            <a:r>
              <a:rPr lang="en-US" dirty="0" smtClean="0"/>
              <a:t>Multi tenant service</a:t>
            </a:r>
          </a:p>
          <a:p>
            <a:r>
              <a:rPr lang="en-US" dirty="0" smtClean="0"/>
              <a:t>Also for COs that are not legal entities </a:t>
            </a:r>
          </a:p>
          <a:p>
            <a:r>
              <a:rPr lang="en-US" dirty="0" smtClean="0"/>
              <a:t>Operated as a (set of) Services</a:t>
            </a:r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r>
              <a:rPr lang="en-US" b="1" dirty="0"/>
              <a:t>Advanced Services</a:t>
            </a:r>
          </a:p>
          <a:p>
            <a:r>
              <a:rPr lang="en-US" dirty="0"/>
              <a:t>Operated by GÉANT </a:t>
            </a:r>
            <a:r>
              <a:rPr lang="en-US" i="1" dirty="0"/>
              <a:t>on behalf of </a:t>
            </a:r>
            <a:r>
              <a:rPr lang="en-US" dirty="0" smtClean="0"/>
              <a:t>a </a:t>
            </a:r>
            <a:r>
              <a:rPr lang="en-US" i="1" dirty="0"/>
              <a:t>C</a:t>
            </a:r>
            <a:r>
              <a:rPr lang="en-US" i="1" dirty="0" smtClean="0"/>
              <a:t>O</a:t>
            </a:r>
          </a:p>
          <a:p>
            <a:r>
              <a:rPr lang="en-US" dirty="0" smtClean="0"/>
              <a:t>Single tenant service</a:t>
            </a:r>
            <a:endParaRPr lang="en-US" dirty="0"/>
          </a:p>
          <a:p>
            <a:r>
              <a:rPr lang="en-US" dirty="0" smtClean="0"/>
              <a:t>Somebody – a legal entity - </a:t>
            </a:r>
            <a:r>
              <a:rPr lang="en-US" dirty="0"/>
              <a:t>must take responsibility for </a:t>
            </a:r>
            <a:r>
              <a:rPr lang="en-US" dirty="0" smtClean="0"/>
              <a:t>the </a:t>
            </a:r>
            <a:r>
              <a:rPr lang="en-US" dirty="0"/>
              <a:t>data</a:t>
            </a:r>
          </a:p>
          <a:p>
            <a:r>
              <a:rPr lang="en-US" dirty="0"/>
              <a:t>Operates as </a:t>
            </a:r>
            <a:r>
              <a:rPr lang="en-US" dirty="0" smtClean="0"/>
              <a:t>per CO applications </a:t>
            </a:r>
            <a:r>
              <a:rPr lang="en-US" dirty="0"/>
              <a:t>on </a:t>
            </a:r>
            <a:r>
              <a:rPr lang="en-US" dirty="0" smtClean="0"/>
              <a:t>VM </a:t>
            </a:r>
            <a:r>
              <a:rPr lang="en-US" dirty="0"/>
              <a:t>‘boxes’ 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12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COPaaS</a:t>
            </a:r>
            <a:r>
              <a:rPr lang="en-US" dirty="0" smtClean="0"/>
              <a:t> Deployment model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03070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33375" y="1524001"/>
            <a:ext cx="8181975" cy="4752108"/>
          </a:xfrm>
        </p:spPr>
        <p:txBody>
          <a:bodyPr>
            <a:normAutofit/>
          </a:bodyPr>
          <a:lstStyle/>
          <a:p>
            <a:r>
              <a:rPr lang="en-US" b="1" dirty="0"/>
              <a:t>C</a:t>
            </a:r>
            <a:r>
              <a:rPr lang="en-US" b="1" dirty="0" smtClean="0"/>
              <a:t>O Membership service</a:t>
            </a:r>
            <a:endParaRPr lang="en-US" dirty="0" smtClean="0"/>
          </a:p>
          <a:p>
            <a:pPr lvl="1"/>
            <a:r>
              <a:rPr lang="en-US" dirty="0"/>
              <a:t>R</a:t>
            </a:r>
            <a:r>
              <a:rPr lang="en-US" dirty="0" smtClean="0"/>
              <a:t>egistry for </a:t>
            </a:r>
            <a:r>
              <a:rPr lang="en-US" b="1" dirty="0"/>
              <a:t>C</a:t>
            </a:r>
            <a:r>
              <a:rPr lang="en-US" b="1" dirty="0" smtClean="0"/>
              <a:t>O persistent Identifier</a:t>
            </a:r>
          </a:p>
          <a:p>
            <a:pPr lvl="1"/>
            <a:r>
              <a:rPr lang="en-US" dirty="0"/>
              <a:t>C</a:t>
            </a:r>
            <a:r>
              <a:rPr lang="en-US" dirty="0" smtClean="0"/>
              <a:t>O specific </a:t>
            </a:r>
            <a:r>
              <a:rPr lang="en-US" b="1" dirty="0" smtClean="0"/>
              <a:t>Workflows for onboarding</a:t>
            </a:r>
          </a:p>
          <a:p>
            <a:pPr lvl="1"/>
            <a:r>
              <a:rPr lang="en-US" b="1" dirty="0" smtClean="0"/>
              <a:t>Limited set of attributes</a:t>
            </a:r>
          </a:p>
          <a:p>
            <a:pPr lvl="1"/>
            <a:r>
              <a:rPr lang="en-US" dirty="0"/>
              <a:t>Accessible through </a:t>
            </a:r>
            <a:r>
              <a:rPr lang="en-US" dirty="0" err="1" smtClean="0"/>
              <a:t>eduGAIN</a:t>
            </a:r>
            <a:endParaRPr lang="en-US" dirty="0"/>
          </a:p>
          <a:p>
            <a:pPr lvl="1"/>
            <a:endParaRPr lang="en-US" b="1" dirty="0" smtClean="0"/>
          </a:p>
          <a:p>
            <a:r>
              <a:rPr lang="en-US" b="1" dirty="0"/>
              <a:t>Transparent External Identity proxy (</a:t>
            </a:r>
            <a:r>
              <a:rPr lang="en-US" b="1" dirty="0" smtClean="0"/>
              <a:t>TEIP</a:t>
            </a:r>
            <a:r>
              <a:rPr lang="en-US" b="1" dirty="0"/>
              <a:t>)</a:t>
            </a:r>
          </a:p>
          <a:p>
            <a:pPr lvl="1"/>
            <a:r>
              <a:rPr lang="en-US" dirty="0"/>
              <a:t>One persistent (SAML) IdP for many ‘Guest’ Identity Providers, including:</a:t>
            </a:r>
          </a:p>
          <a:p>
            <a:pPr lvl="2"/>
            <a:r>
              <a:rPr lang="en-US" dirty="0" smtClean="0"/>
              <a:t>Social (Google, Twitter, </a:t>
            </a:r>
            <a:r>
              <a:rPr lang="en-US" dirty="0" err="1" smtClean="0"/>
              <a:t>Linkedin</a:t>
            </a:r>
            <a:r>
              <a:rPr lang="en-US" dirty="0" smtClean="0"/>
              <a:t>, Facebook)</a:t>
            </a:r>
          </a:p>
          <a:p>
            <a:pPr lvl="2"/>
            <a:r>
              <a:rPr lang="en-US" dirty="0" smtClean="0"/>
              <a:t>NREN operated &amp; Commercial Guest IdPs (</a:t>
            </a:r>
            <a:r>
              <a:rPr lang="en-US" dirty="0" err="1" smtClean="0"/>
              <a:t>OpenIDP</a:t>
            </a:r>
            <a:r>
              <a:rPr lang="en-US" dirty="0" smtClean="0"/>
              <a:t>, UnitedID.org, eduID.se)</a:t>
            </a:r>
          </a:p>
          <a:p>
            <a:pPr lvl="2"/>
            <a:r>
              <a:rPr lang="en-US" dirty="0" err="1" smtClean="0"/>
              <a:t>eGOV</a:t>
            </a:r>
            <a:r>
              <a:rPr lang="en-US" dirty="0" smtClean="0"/>
              <a:t> (STORK)</a:t>
            </a:r>
          </a:p>
          <a:p>
            <a:pPr lvl="2"/>
            <a:r>
              <a:rPr lang="en-US" dirty="0" err="1" smtClean="0"/>
              <a:t>BankID</a:t>
            </a:r>
            <a:endParaRPr lang="en-US" dirty="0" smtClean="0"/>
          </a:p>
          <a:p>
            <a:pPr lvl="1"/>
            <a:r>
              <a:rPr lang="en-US" dirty="0" smtClean="0"/>
              <a:t>Provides LOA: </a:t>
            </a:r>
            <a:r>
              <a:rPr lang="en-US" dirty="0" err="1" smtClean="0"/>
              <a:t>eIDAS</a:t>
            </a:r>
            <a:r>
              <a:rPr lang="en-US" dirty="0" smtClean="0"/>
              <a:t> by default, others upon request from SP</a:t>
            </a:r>
          </a:p>
          <a:p>
            <a:pPr lvl="1"/>
            <a:r>
              <a:rPr lang="en-US" dirty="0" smtClean="0"/>
              <a:t>Available and accessible through eduGAIN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13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Basic </a:t>
            </a:r>
            <a:r>
              <a:rPr lang="en-US" dirty="0" smtClean="0"/>
              <a:t>Services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42863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14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Transparent External Identity proxy (TEIP)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3061867" y="2476164"/>
            <a:ext cx="1649506" cy="2491575"/>
            <a:chOff x="2187388" y="2062496"/>
            <a:chExt cx="1649506" cy="2491575"/>
          </a:xfrm>
        </p:grpSpPr>
        <p:sp>
          <p:nvSpPr>
            <p:cNvPr id="49" name="Rounded Rectangle 48"/>
            <p:cNvSpPr/>
            <p:nvPr/>
          </p:nvSpPr>
          <p:spPr>
            <a:xfrm>
              <a:off x="2187388" y="2062496"/>
              <a:ext cx="1649506" cy="2491575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rgbClr val="003F5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5" name="Group 4"/>
            <p:cNvGrpSpPr/>
            <p:nvPr/>
          </p:nvGrpSpPr>
          <p:grpSpPr>
            <a:xfrm>
              <a:off x="2336108" y="2289848"/>
              <a:ext cx="1342182" cy="774098"/>
              <a:chOff x="1774334" y="2150870"/>
              <a:chExt cx="1204705" cy="624791"/>
            </a:xfrm>
          </p:grpSpPr>
          <p:sp>
            <p:nvSpPr>
              <p:cNvPr id="52" name="Rounded Rectangle 51"/>
              <p:cNvSpPr/>
              <p:nvPr/>
            </p:nvSpPr>
            <p:spPr>
              <a:xfrm>
                <a:off x="1774334" y="2150870"/>
                <a:ext cx="1204705" cy="624791"/>
              </a:xfrm>
              <a:prstGeom prst="roundRect">
                <a:avLst/>
              </a:prstGeom>
              <a:solidFill>
                <a:srgbClr val="003F5D"/>
              </a:solidFill>
              <a:ln>
                <a:solidFill>
                  <a:srgbClr val="00436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chemeClr val="bg1"/>
                  </a:solidFill>
                </a:endParaRPr>
              </a:p>
            </p:txBody>
          </p:sp>
          <p:sp>
            <p:nvSpPr>
              <p:cNvPr id="53" name="TextBox 52"/>
              <p:cNvSpPr txBox="1"/>
              <p:nvPr/>
            </p:nvSpPr>
            <p:spPr>
              <a:xfrm>
                <a:off x="1866815" y="2357663"/>
                <a:ext cx="1034325" cy="185444"/>
              </a:xfrm>
              <a:prstGeom prst="rect">
                <a:avLst/>
              </a:prstGeom>
              <a:solidFill>
                <a:srgbClr val="003F5D"/>
              </a:solidFill>
              <a:ln>
                <a:solidFill>
                  <a:srgbClr val="00436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400" b="1" dirty="0" err="1" smtClean="0">
                    <a:solidFill>
                      <a:schemeClr val="bg1"/>
                    </a:solidFill>
                  </a:rPr>
                  <a:t>SaToSa</a:t>
                </a:r>
                <a:r>
                  <a:rPr lang="en-GB" sz="1400" b="1" dirty="0" smtClean="0">
                    <a:solidFill>
                      <a:schemeClr val="bg1"/>
                    </a:solidFill>
                  </a:rPr>
                  <a:t> Proxy</a:t>
                </a:r>
                <a:endParaRPr lang="en-GB" sz="1400" b="1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7" name="Group 6"/>
            <p:cNvGrpSpPr/>
            <p:nvPr/>
          </p:nvGrpSpPr>
          <p:grpSpPr>
            <a:xfrm>
              <a:off x="2344820" y="3191778"/>
              <a:ext cx="1357603" cy="694991"/>
              <a:chOff x="1763948" y="3352256"/>
              <a:chExt cx="1234575" cy="624791"/>
            </a:xfrm>
          </p:grpSpPr>
          <p:sp>
            <p:nvSpPr>
              <p:cNvPr id="54" name="Rounded Rectangle 53"/>
              <p:cNvSpPr/>
              <p:nvPr/>
            </p:nvSpPr>
            <p:spPr>
              <a:xfrm>
                <a:off x="1763948" y="3352256"/>
                <a:ext cx="1234575" cy="624791"/>
              </a:xfrm>
              <a:prstGeom prst="roundRect">
                <a:avLst/>
              </a:prstGeom>
              <a:solidFill>
                <a:srgbClr val="003F5D"/>
              </a:solidFill>
              <a:ln>
                <a:solidFill>
                  <a:srgbClr val="00436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chemeClr val="bg1"/>
                  </a:solidFill>
                </a:endParaRPr>
              </a:p>
            </p:txBody>
          </p:sp>
          <p:sp>
            <p:nvSpPr>
              <p:cNvPr id="55" name="TextBox 54"/>
              <p:cNvSpPr txBox="1"/>
              <p:nvPr/>
            </p:nvSpPr>
            <p:spPr>
              <a:xfrm>
                <a:off x="1811021" y="3448844"/>
                <a:ext cx="1110560" cy="212481"/>
              </a:xfrm>
              <a:prstGeom prst="rect">
                <a:avLst/>
              </a:prstGeom>
              <a:solidFill>
                <a:srgbClr val="003F5D"/>
              </a:solidFill>
              <a:ln>
                <a:solidFill>
                  <a:srgbClr val="00436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400" b="1" dirty="0" smtClean="0">
                    <a:solidFill>
                      <a:schemeClr val="bg1"/>
                    </a:solidFill>
                  </a:rPr>
                  <a:t>Account Recovery</a:t>
                </a:r>
                <a:endParaRPr lang="en-GB" sz="1400" b="1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1" name="TextBox 10"/>
            <p:cNvSpPr txBox="1"/>
            <p:nvPr/>
          </p:nvSpPr>
          <p:spPr>
            <a:xfrm>
              <a:off x="2429438" y="4108007"/>
              <a:ext cx="11717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b="1" dirty="0" smtClean="0">
                  <a:solidFill>
                    <a:srgbClr val="003F5E"/>
                  </a:solidFill>
                </a:rPr>
                <a:t>TEIP</a:t>
              </a:r>
              <a:endParaRPr lang="en-GB" b="1" dirty="0">
                <a:solidFill>
                  <a:srgbClr val="003F5E"/>
                </a:solidFill>
              </a:endParaRPr>
            </a:p>
          </p:txBody>
        </p:sp>
      </p:grpSp>
      <p:pic>
        <p:nvPicPr>
          <p:cNvPr id="1028" name="Picture 4" descr="Related imag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9722" y="1447263"/>
            <a:ext cx="762000" cy="8286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2" name="Group 41"/>
          <p:cNvGrpSpPr/>
          <p:nvPr/>
        </p:nvGrpSpPr>
        <p:grpSpPr>
          <a:xfrm>
            <a:off x="708710" y="3260373"/>
            <a:ext cx="997513" cy="708049"/>
            <a:chOff x="1774334" y="2150870"/>
            <a:chExt cx="1204705" cy="624791"/>
          </a:xfrm>
          <a:solidFill>
            <a:srgbClr val="004361"/>
          </a:solidFill>
        </p:grpSpPr>
        <p:sp>
          <p:nvSpPr>
            <p:cNvPr id="43" name="Rounded Rectangle 42"/>
            <p:cNvSpPr/>
            <p:nvPr/>
          </p:nvSpPr>
          <p:spPr>
            <a:xfrm>
              <a:off x="1774334" y="2150870"/>
              <a:ext cx="1204705" cy="624791"/>
            </a:xfrm>
            <a:prstGeom prst="roundRect">
              <a:avLst/>
            </a:prstGeom>
            <a:grpFill/>
            <a:ln>
              <a:solidFill>
                <a:srgbClr val="003F5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bg1"/>
                </a:solidFill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1866815" y="2357663"/>
              <a:ext cx="1034325" cy="185444"/>
            </a:xfrm>
            <a:prstGeom prst="rect">
              <a:avLst/>
            </a:prstGeom>
            <a:grpFill/>
            <a:ln>
              <a:solidFill>
                <a:srgbClr val="003F5D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b="1" dirty="0" smtClean="0">
                  <a:solidFill>
                    <a:schemeClr val="bg1"/>
                  </a:solidFill>
                </a:rPr>
                <a:t>SP</a:t>
              </a:r>
              <a:endParaRPr lang="en-GB" sz="14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7203142" y="2910227"/>
            <a:ext cx="1728299" cy="1655677"/>
            <a:chOff x="6928891" y="2775819"/>
            <a:chExt cx="1728299" cy="1655677"/>
          </a:xfrm>
        </p:grpSpPr>
        <p:grpSp>
          <p:nvGrpSpPr>
            <p:cNvPr id="34" name="Group 33"/>
            <p:cNvGrpSpPr/>
            <p:nvPr/>
          </p:nvGrpSpPr>
          <p:grpSpPr>
            <a:xfrm>
              <a:off x="6928891" y="2775819"/>
              <a:ext cx="1728299" cy="1655677"/>
              <a:chOff x="5196841" y="2015781"/>
              <a:chExt cx="681659" cy="2833090"/>
            </a:xfrm>
            <a:solidFill>
              <a:schemeClr val="tx2">
                <a:lumMod val="20000"/>
                <a:lumOff val="80000"/>
              </a:schemeClr>
            </a:solidFill>
          </p:grpSpPr>
          <p:sp>
            <p:nvSpPr>
              <p:cNvPr id="35" name="Rounded Rectangle 34"/>
              <p:cNvSpPr/>
              <p:nvPr/>
            </p:nvSpPr>
            <p:spPr>
              <a:xfrm>
                <a:off x="5196841" y="2015781"/>
                <a:ext cx="681659" cy="2833090"/>
              </a:xfrm>
              <a:prstGeom prst="roundRect">
                <a:avLst/>
              </a:prstGeom>
              <a:grpFill/>
              <a:ln>
                <a:solidFill>
                  <a:srgbClr val="003F5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6" name="TextBox 35"/>
              <p:cNvSpPr txBox="1"/>
              <p:nvPr/>
            </p:nvSpPr>
            <p:spPr>
              <a:xfrm>
                <a:off x="5679472" y="2620042"/>
                <a:ext cx="182085" cy="1569421"/>
              </a:xfrm>
              <a:prstGeom prst="rect">
                <a:avLst/>
              </a:prstGeom>
              <a:grpFill/>
            </p:spPr>
            <p:txBody>
              <a:bodyPr vert="vert270" wrap="square" rtlCol="0">
                <a:spAutoFit/>
              </a:bodyPr>
              <a:lstStyle/>
              <a:p>
                <a:pPr algn="ctr"/>
                <a:r>
                  <a:rPr lang="en-GB" sz="1400" b="1" dirty="0" smtClean="0">
                    <a:solidFill>
                      <a:srgbClr val="003F5E"/>
                    </a:solidFill>
                  </a:rPr>
                  <a:t>SAML2INT</a:t>
                </a:r>
                <a:r>
                  <a:rPr lang="en-GB" b="1" dirty="0" smtClean="0">
                    <a:solidFill>
                      <a:srgbClr val="003F5E"/>
                    </a:solidFill>
                  </a:rPr>
                  <a:t> </a:t>
                </a:r>
                <a:endParaRPr lang="en-GB" b="1" dirty="0">
                  <a:solidFill>
                    <a:srgbClr val="003F5E"/>
                  </a:solidFill>
                </a:endParaRPr>
              </a:p>
            </p:txBody>
          </p:sp>
        </p:grpSp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05450" y="2986602"/>
              <a:ext cx="1139381" cy="334693"/>
            </a:xfrm>
            <a:prstGeom prst="rect">
              <a:avLst/>
            </a:prstGeom>
          </p:spPr>
        </p:pic>
        <p:pic>
          <p:nvPicPr>
            <p:cNvPr id="48" name="Picture 2" descr="https://www.switch.ch/export/system/modules/ch.SWITCH.ocms.www/resources/images/logoHi.pn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12684" y="3495438"/>
              <a:ext cx="720840" cy="18421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5" name="TextBox 14"/>
            <p:cNvSpPr txBox="1"/>
            <p:nvPr/>
          </p:nvSpPr>
          <p:spPr>
            <a:xfrm>
              <a:off x="7830257" y="3433656"/>
              <a:ext cx="55314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 smtClean="0">
                  <a:solidFill>
                    <a:srgbClr val="002060"/>
                  </a:solidFill>
                </a:rPr>
                <a:t>VHO</a:t>
              </a:r>
              <a:endParaRPr lang="en-GB" sz="1400" dirty="0">
                <a:solidFill>
                  <a:srgbClr val="002060"/>
                </a:solidFill>
              </a:endParaRPr>
            </a:p>
          </p:txBody>
        </p:sp>
        <p:pic>
          <p:nvPicPr>
            <p:cNvPr id="1032" name="Picture 8" descr="Back Home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16087" y="3904528"/>
              <a:ext cx="957921" cy="3831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6" name="Group 25"/>
          <p:cNvGrpSpPr/>
          <p:nvPr/>
        </p:nvGrpSpPr>
        <p:grpSpPr>
          <a:xfrm>
            <a:off x="5908024" y="1261571"/>
            <a:ext cx="1724524" cy="1601850"/>
            <a:chOff x="5045762" y="1400209"/>
            <a:chExt cx="1724524" cy="1601850"/>
          </a:xfrm>
        </p:grpSpPr>
        <p:grpSp>
          <p:nvGrpSpPr>
            <p:cNvPr id="13" name="Group 12"/>
            <p:cNvGrpSpPr/>
            <p:nvPr/>
          </p:nvGrpSpPr>
          <p:grpSpPr>
            <a:xfrm>
              <a:off x="5045762" y="1400209"/>
              <a:ext cx="1724524" cy="1601850"/>
              <a:chOff x="5196841" y="2015781"/>
              <a:chExt cx="681659" cy="2833090"/>
            </a:xfrm>
            <a:solidFill>
              <a:schemeClr val="tx2">
                <a:lumMod val="20000"/>
                <a:lumOff val="80000"/>
              </a:schemeClr>
            </a:solidFill>
          </p:grpSpPr>
          <p:sp>
            <p:nvSpPr>
              <p:cNvPr id="59" name="Rounded Rectangle 58"/>
              <p:cNvSpPr/>
              <p:nvPr/>
            </p:nvSpPr>
            <p:spPr>
              <a:xfrm>
                <a:off x="5196841" y="2015781"/>
                <a:ext cx="681659" cy="2833090"/>
              </a:xfrm>
              <a:prstGeom prst="roundRect">
                <a:avLst/>
              </a:prstGeom>
              <a:grpFill/>
              <a:ln>
                <a:solidFill>
                  <a:srgbClr val="003F5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5644123" y="2262341"/>
                <a:ext cx="185418" cy="2203634"/>
              </a:xfrm>
              <a:prstGeom prst="rect">
                <a:avLst/>
              </a:prstGeom>
              <a:grpFill/>
            </p:spPr>
            <p:txBody>
              <a:bodyPr vert="vert270" wrap="square" rtlCol="0">
                <a:spAutoFit/>
              </a:bodyPr>
              <a:lstStyle/>
              <a:p>
                <a:pPr algn="ctr"/>
                <a:r>
                  <a:rPr lang="en-GB" sz="1400" b="1" dirty="0" smtClean="0">
                    <a:solidFill>
                      <a:srgbClr val="003F5E"/>
                    </a:solidFill>
                  </a:rPr>
                  <a:t>Social</a:t>
                </a:r>
              </a:p>
              <a:p>
                <a:pPr algn="ctr"/>
                <a:r>
                  <a:rPr lang="en-GB" sz="1400" b="1" dirty="0" smtClean="0">
                    <a:solidFill>
                      <a:srgbClr val="003F5E"/>
                    </a:solidFill>
                  </a:rPr>
                  <a:t>(OIDC &amp; </a:t>
                </a:r>
                <a:r>
                  <a:rPr lang="en-GB" sz="1400" b="1" dirty="0" err="1" smtClean="0">
                    <a:solidFill>
                      <a:srgbClr val="003F5E"/>
                    </a:solidFill>
                  </a:rPr>
                  <a:t>Oauth</a:t>
                </a:r>
                <a:r>
                  <a:rPr lang="en-GB" sz="1400" b="1" dirty="0" smtClean="0">
                    <a:solidFill>
                      <a:srgbClr val="003F5E"/>
                    </a:solidFill>
                  </a:rPr>
                  <a:t>) </a:t>
                </a:r>
                <a:endParaRPr lang="en-GB" sz="1400" b="1" dirty="0">
                  <a:solidFill>
                    <a:srgbClr val="003F5E"/>
                  </a:solidFill>
                </a:endParaRPr>
              </a:p>
            </p:txBody>
          </p:sp>
        </p:grpSp>
        <p:pic>
          <p:nvPicPr>
            <p:cNvPr id="1044" name="Picture 20" descr="http://www.thelogofactory.com/wp-content/uploads/2015/09/fixed-google-logo-font.pn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39652" y="1553340"/>
              <a:ext cx="838420" cy="27947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52" name="Picture 28" descr="http://www.underconsideration.com/brandnew/archives/facebook_2015_logo_detail.png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39651" y="2017126"/>
              <a:ext cx="838421" cy="29093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54" name="Picture 30" descr="https://content.linkedin.com/content/dam/brand/site/img/logo/logo-hero.png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39651" y="2461632"/>
              <a:ext cx="838421" cy="32247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5" name="Group 24"/>
          <p:cNvGrpSpPr/>
          <p:nvPr/>
        </p:nvGrpSpPr>
        <p:grpSpPr>
          <a:xfrm>
            <a:off x="5908024" y="4647988"/>
            <a:ext cx="1783149" cy="1622611"/>
            <a:chOff x="5045762" y="4554071"/>
            <a:chExt cx="1783149" cy="1622611"/>
          </a:xfrm>
        </p:grpSpPr>
        <p:grpSp>
          <p:nvGrpSpPr>
            <p:cNvPr id="37" name="Group 36"/>
            <p:cNvGrpSpPr/>
            <p:nvPr/>
          </p:nvGrpSpPr>
          <p:grpSpPr>
            <a:xfrm>
              <a:off x="5045762" y="4554071"/>
              <a:ext cx="1783149" cy="1622611"/>
              <a:chOff x="5196841" y="2015781"/>
              <a:chExt cx="681659" cy="2833090"/>
            </a:xfrm>
            <a:solidFill>
              <a:schemeClr val="tx2">
                <a:lumMod val="20000"/>
                <a:lumOff val="80000"/>
              </a:schemeClr>
            </a:solidFill>
          </p:grpSpPr>
          <p:sp>
            <p:nvSpPr>
              <p:cNvPr id="38" name="Rounded Rectangle 37"/>
              <p:cNvSpPr/>
              <p:nvPr/>
            </p:nvSpPr>
            <p:spPr>
              <a:xfrm>
                <a:off x="5196841" y="2015781"/>
                <a:ext cx="681659" cy="2833090"/>
              </a:xfrm>
              <a:prstGeom prst="roundRect">
                <a:avLst/>
              </a:prstGeom>
              <a:grpFill/>
              <a:ln>
                <a:solidFill>
                  <a:srgbClr val="003F5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9" name="TextBox 38"/>
              <p:cNvSpPr txBox="1"/>
              <p:nvPr/>
            </p:nvSpPr>
            <p:spPr>
              <a:xfrm>
                <a:off x="5707314" y="2302418"/>
                <a:ext cx="147667" cy="2259816"/>
              </a:xfrm>
              <a:prstGeom prst="rect">
                <a:avLst/>
              </a:prstGeom>
              <a:grpFill/>
            </p:spPr>
            <p:txBody>
              <a:bodyPr vert="vert270" wrap="square" rtlCol="0">
                <a:spAutoFit/>
              </a:bodyPr>
              <a:lstStyle/>
              <a:p>
                <a:pPr algn="ctr"/>
                <a:r>
                  <a:rPr lang="en-GB" sz="1400" b="1" dirty="0" err="1" smtClean="0">
                    <a:solidFill>
                      <a:srgbClr val="003F5D"/>
                    </a:solidFill>
                  </a:rPr>
                  <a:t>BankId</a:t>
                </a:r>
                <a:r>
                  <a:rPr lang="en-GB" sz="1400" b="1" dirty="0" smtClean="0">
                    <a:solidFill>
                      <a:srgbClr val="003F5D"/>
                    </a:solidFill>
                  </a:rPr>
                  <a:t> &amp; </a:t>
                </a:r>
                <a:r>
                  <a:rPr lang="en-US" sz="1400" b="1" dirty="0" err="1">
                    <a:solidFill>
                      <a:srgbClr val="003F5D"/>
                    </a:solidFill>
                  </a:rPr>
                  <a:t>eGOV</a:t>
                </a:r>
                <a:endParaRPr lang="en-GB" sz="1400" b="1" dirty="0">
                  <a:solidFill>
                    <a:srgbClr val="003F5D"/>
                  </a:solidFill>
                </a:endParaRPr>
              </a:p>
            </p:txBody>
          </p:sp>
        </p:grpSp>
        <p:pic>
          <p:nvPicPr>
            <p:cNvPr id="1056" name="Picture 32" descr="https://lh6.ggpht.com/QGeOZgi3N6keTZiFoEgEI60crCX2apUv6Tne-iqhLLIZ5J9mg5AzA6VOae6z6RIOZA=w300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39869" y="4690664"/>
              <a:ext cx="538203" cy="53820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58" name="Picture 34" descr="http://www.fakeid.co.uk/media/catalog/product/cache/1/slider_image/632x521/040ec09b1e35df139433887a97daa66f/f/1/f1-national-id-type-1.png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26334" y="5365376"/>
              <a:ext cx="914544" cy="62778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cxnSp>
        <p:nvCxnSpPr>
          <p:cNvPr id="29" name="Straight Arrow Connector 28"/>
          <p:cNvCxnSpPr/>
          <p:nvPr/>
        </p:nvCxnSpPr>
        <p:spPr>
          <a:xfrm flipV="1">
            <a:off x="5064082" y="3703820"/>
            <a:ext cx="1906418" cy="9066"/>
          </a:xfrm>
          <a:prstGeom prst="straightConnector1">
            <a:avLst/>
          </a:prstGeom>
          <a:ln w="19050">
            <a:solidFill>
              <a:srgbClr val="003F5D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/>
          <p:cNvCxnSpPr/>
          <p:nvPr/>
        </p:nvCxnSpPr>
        <p:spPr>
          <a:xfrm flipV="1">
            <a:off x="4867835" y="1955506"/>
            <a:ext cx="968189" cy="748010"/>
          </a:xfrm>
          <a:prstGeom prst="straightConnector1">
            <a:avLst/>
          </a:prstGeom>
          <a:ln w="19050">
            <a:solidFill>
              <a:srgbClr val="003F5D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/>
          <p:cNvCxnSpPr/>
          <p:nvPr/>
        </p:nvCxnSpPr>
        <p:spPr>
          <a:xfrm>
            <a:off x="4852868" y="4706341"/>
            <a:ext cx="998121" cy="674796"/>
          </a:xfrm>
          <a:prstGeom prst="straightConnector1">
            <a:avLst/>
          </a:prstGeom>
          <a:ln w="19050">
            <a:solidFill>
              <a:srgbClr val="003F5D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1" name="Straight Arrow Connector 2050"/>
          <p:cNvCxnSpPr/>
          <p:nvPr/>
        </p:nvCxnSpPr>
        <p:spPr>
          <a:xfrm>
            <a:off x="1207466" y="2476164"/>
            <a:ext cx="0" cy="644846"/>
          </a:xfrm>
          <a:prstGeom prst="straightConnector1">
            <a:avLst/>
          </a:prstGeom>
          <a:ln w="19050">
            <a:solidFill>
              <a:srgbClr val="003F5D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Arrow Connector 90"/>
          <p:cNvCxnSpPr/>
          <p:nvPr/>
        </p:nvCxnSpPr>
        <p:spPr>
          <a:xfrm>
            <a:off x="1706223" y="2514691"/>
            <a:ext cx="998121" cy="674796"/>
          </a:xfrm>
          <a:prstGeom prst="straightConnector1">
            <a:avLst/>
          </a:prstGeom>
          <a:ln w="19050">
            <a:solidFill>
              <a:srgbClr val="003F5D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03191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33375" y="1524001"/>
            <a:ext cx="8181975" cy="4752108"/>
          </a:xfrm>
        </p:spPr>
        <p:txBody>
          <a:bodyPr>
            <a:normAutofit/>
          </a:bodyPr>
          <a:lstStyle/>
          <a:p>
            <a:r>
              <a:rPr lang="en-US" b="1" dirty="0" smtClean="0"/>
              <a:t>(advanced) Attribute Management </a:t>
            </a:r>
            <a:endParaRPr lang="en-US" b="1" dirty="0"/>
          </a:p>
          <a:p>
            <a:pPr lvl="1"/>
            <a:r>
              <a:rPr lang="en-US" dirty="0" smtClean="0"/>
              <a:t>Whatever you can come up with</a:t>
            </a:r>
          </a:p>
          <a:p>
            <a:r>
              <a:rPr lang="en-US" b="1" dirty="0"/>
              <a:t>(advanced) </a:t>
            </a:r>
            <a:r>
              <a:rPr lang="en-US" b="1" dirty="0" smtClean="0"/>
              <a:t>Group Management </a:t>
            </a:r>
            <a:endParaRPr lang="en-US" b="1" dirty="0"/>
          </a:p>
          <a:p>
            <a:pPr lvl="1"/>
            <a:r>
              <a:rPr lang="en-US" dirty="0" smtClean="0"/>
              <a:t>Groups hierarchy etc.</a:t>
            </a:r>
          </a:p>
          <a:p>
            <a:r>
              <a:rPr lang="en-US" b="1" dirty="0" smtClean="0"/>
              <a:t>Provisioning </a:t>
            </a:r>
            <a:endParaRPr lang="en-US" b="1" dirty="0"/>
          </a:p>
          <a:p>
            <a:pPr lvl="1"/>
            <a:r>
              <a:rPr lang="en-US" dirty="0" smtClean="0"/>
              <a:t>For web and non-web resources, ‘application specific connectors’ </a:t>
            </a:r>
          </a:p>
          <a:p>
            <a:r>
              <a:rPr lang="en-US" b="1" dirty="0" smtClean="0"/>
              <a:t>Service </a:t>
            </a:r>
            <a:r>
              <a:rPr lang="en-US" b="1" dirty="0"/>
              <a:t>Proxy and Attribute </a:t>
            </a:r>
            <a:r>
              <a:rPr lang="en-US" b="1" dirty="0" smtClean="0"/>
              <a:t>Aggregation</a:t>
            </a:r>
            <a:endParaRPr lang="en-US" dirty="0" smtClean="0"/>
          </a:p>
          <a:p>
            <a:pPr lvl="1"/>
            <a:r>
              <a:rPr lang="en-US" dirty="0" smtClean="0"/>
              <a:t>To have a central point for technology and policy</a:t>
            </a:r>
          </a:p>
          <a:p>
            <a:pPr marL="342900" lvl="1" indent="-342900">
              <a:spcBef>
                <a:spcPts val="1000"/>
              </a:spcBef>
            </a:pPr>
            <a:r>
              <a:rPr lang="en-US" sz="2000" dirty="0" smtClean="0"/>
              <a:t>Accessible </a:t>
            </a:r>
            <a:r>
              <a:rPr lang="en-US" sz="2000" dirty="0"/>
              <a:t>through </a:t>
            </a:r>
            <a:r>
              <a:rPr lang="en-US" sz="2000" dirty="0" err="1" smtClean="0"/>
              <a:t>eduGAIN</a:t>
            </a:r>
            <a:endParaRPr lang="en-US" sz="2000" dirty="0" smtClean="0"/>
          </a:p>
          <a:p>
            <a:pPr marL="342900" lvl="1" indent="-342900">
              <a:spcBef>
                <a:spcPts val="1000"/>
              </a:spcBef>
            </a:pPr>
            <a:r>
              <a:rPr lang="en-US" sz="2000" dirty="0" smtClean="0"/>
              <a:t>May be delivered as a paid service</a:t>
            </a:r>
            <a:endParaRPr lang="en-US" sz="2000" dirty="0"/>
          </a:p>
          <a:p>
            <a:endParaRPr lang="en-US" b="1" dirty="0"/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15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Advanced Services</a:t>
            </a:r>
          </a:p>
        </p:txBody>
      </p:sp>
    </p:spTree>
    <p:extLst>
      <p:ext uri="{BB962C8B-B14F-4D97-AF65-F5344CB8AC3E}">
        <p14:creationId xmlns:p14="http://schemas.microsoft.com/office/powerpoint/2010/main" val="1942414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33375" y="1524001"/>
            <a:ext cx="8181975" cy="475210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smtClean="0"/>
              <a:t>Basic Services</a:t>
            </a:r>
          </a:p>
          <a:p>
            <a:r>
              <a:rPr lang="en-US" dirty="0"/>
              <a:t>C</a:t>
            </a:r>
            <a:r>
              <a:rPr lang="en-US" dirty="0" smtClean="0"/>
              <a:t>O </a:t>
            </a:r>
            <a:r>
              <a:rPr lang="en-US" dirty="0"/>
              <a:t>Membership </a:t>
            </a:r>
            <a:r>
              <a:rPr lang="en-US" dirty="0" smtClean="0"/>
              <a:t>service: </a:t>
            </a:r>
            <a:r>
              <a:rPr lang="en-US" dirty="0" err="1" smtClean="0"/>
              <a:t>COmanage</a:t>
            </a:r>
            <a:endParaRPr lang="en-US" dirty="0" smtClean="0"/>
          </a:p>
          <a:p>
            <a:r>
              <a:rPr lang="en-US" dirty="0" smtClean="0"/>
              <a:t>Transparent External </a:t>
            </a:r>
            <a:r>
              <a:rPr lang="en-US" dirty="0"/>
              <a:t>Identity </a:t>
            </a:r>
            <a:r>
              <a:rPr lang="en-US" dirty="0" smtClean="0"/>
              <a:t>Proxy (TEIP): </a:t>
            </a:r>
            <a:r>
              <a:rPr lang="en-US" dirty="0" err="1" smtClean="0"/>
              <a:t>SaToSa</a:t>
            </a:r>
            <a:endParaRPr lang="en-US" dirty="0"/>
          </a:p>
          <a:p>
            <a:endParaRPr lang="en-US" dirty="0" smtClean="0"/>
          </a:p>
          <a:p>
            <a:pPr marL="0" indent="0">
              <a:buNone/>
            </a:pPr>
            <a:r>
              <a:rPr lang="en-US" b="1" dirty="0"/>
              <a:t>Advanced Services</a:t>
            </a:r>
          </a:p>
          <a:p>
            <a:r>
              <a:rPr lang="en-US" dirty="0" smtClean="0"/>
              <a:t>Attributes and Groups: HEXAA, PERUN and </a:t>
            </a:r>
            <a:r>
              <a:rPr lang="en-US" dirty="0" err="1" smtClean="0"/>
              <a:t>COmanage</a:t>
            </a:r>
            <a:endParaRPr lang="en-US" dirty="0" smtClean="0"/>
          </a:p>
          <a:p>
            <a:r>
              <a:rPr lang="en-US" dirty="0" smtClean="0"/>
              <a:t>SP Proxy: OpenConext</a:t>
            </a:r>
            <a:endParaRPr lang="en-US" dirty="0"/>
          </a:p>
          <a:p>
            <a:endParaRPr lang="en-US" b="1" dirty="0"/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16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Tools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26885" y="1820661"/>
            <a:ext cx="1647825" cy="32385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53637" y="3588846"/>
            <a:ext cx="1139208" cy="34565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35317" y="4006520"/>
            <a:ext cx="1647825" cy="32385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53637" y="4426319"/>
            <a:ext cx="1244269" cy="378818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23241" y="4870881"/>
            <a:ext cx="1597315" cy="38217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896159" y="2535942"/>
            <a:ext cx="478316" cy="4783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7880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Cloud 57"/>
          <p:cNvSpPr/>
          <p:nvPr/>
        </p:nvSpPr>
        <p:spPr>
          <a:xfrm>
            <a:off x="4598676" y="1567023"/>
            <a:ext cx="4362060" cy="4498568"/>
          </a:xfrm>
          <a:prstGeom prst="cloud">
            <a:avLst/>
          </a:prstGeom>
          <a:solidFill>
            <a:schemeClr val="bg1"/>
          </a:solidFill>
          <a:ln w="28575">
            <a:solidFill>
              <a:srgbClr val="ED155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1" name="Straight Arrow Connector 100"/>
          <p:cNvCxnSpPr/>
          <p:nvPr/>
        </p:nvCxnSpPr>
        <p:spPr>
          <a:xfrm>
            <a:off x="6075968" y="3761333"/>
            <a:ext cx="1344707" cy="1"/>
          </a:xfrm>
          <a:prstGeom prst="straightConnector1">
            <a:avLst/>
          </a:prstGeom>
          <a:ln w="12700">
            <a:solidFill>
              <a:srgbClr val="003F5D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" name="Group 12"/>
          <p:cNvGrpSpPr/>
          <p:nvPr/>
        </p:nvGrpSpPr>
        <p:grpSpPr>
          <a:xfrm>
            <a:off x="5345447" y="2399762"/>
            <a:ext cx="681659" cy="2833090"/>
            <a:chOff x="5196841" y="2015781"/>
            <a:chExt cx="681659" cy="2833090"/>
          </a:xfrm>
          <a:solidFill>
            <a:schemeClr val="accent4">
              <a:lumMod val="20000"/>
              <a:lumOff val="80000"/>
            </a:schemeClr>
          </a:solidFill>
        </p:grpSpPr>
        <p:sp>
          <p:nvSpPr>
            <p:cNvPr id="59" name="Rounded Rectangle 58"/>
            <p:cNvSpPr/>
            <p:nvPr/>
          </p:nvSpPr>
          <p:spPr>
            <a:xfrm>
              <a:off x="5196841" y="2015781"/>
              <a:ext cx="681659" cy="2833090"/>
            </a:xfrm>
            <a:prstGeom prst="roundRect">
              <a:avLst/>
            </a:prstGeom>
            <a:grpFill/>
            <a:ln>
              <a:solidFill>
                <a:srgbClr val="003F5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5316580" y="2321251"/>
              <a:ext cx="461665" cy="1995648"/>
            </a:xfrm>
            <a:prstGeom prst="rect">
              <a:avLst/>
            </a:prstGeom>
            <a:grpFill/>
          </p:spPr>
          <p:txBody>
            <a:bodyPr vert="vert270" wrap="square" rtlCol="0">
              <a:spAutoFit/>
            </a:bodyPr>
            <a:lstStyle/>
            <a:p>
              <a:pPr algn="ctr"/>
              <a:r>
                <a:rPr lang="en-GB" b="1" dirty="0" smtClean="0">
                  <a:solidFill>
                    <a:srgbClr val="003F5E"/>
                  </a:solidFill>
                </a:rPr>
                <a:t>Service Provider </a:t>
              </a:r>
              <a:endParaRPr lang="en-GB" b="1" dirty="0">
                <a:solidFill>
                  <a:srgbClr val="003F5E"/>
                </a:solidFill>
              </a:endParaRPr>
            </a:p>
          </p:txBody>
        </p:sp>
      </p:grp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17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Architecture</a:t>
            </a:r>
            <a:endParaRPr lang="en-GB" dirty="0"/>
          </a:p>
        </p:txBody>
      </p:sp>
      <p:sp>
        <p:nvSpPr>
          <p:cNvPr id="49" name="Rounded Rectangle 48"/>
          <p:cNvSpPr/>
          <p:nvPr/>
        </p:nvSpPr>
        <p:spPr>
          <a:xfrm>
            <a:off x="476335" y="2330459"/>
            <a:ext cx="2701923" cy="2869027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003F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5" name="Group 4"/>
          <p:cNvGrpSpPr/>
          <p:nvPr/>
        </p:nvGrpSpPr>
        <p:grpSpPr>
          <a:xfrm>
            <a:off x="1689512" y="2523660"/>
            <a:ext cx="1136154" cy="608333"/>
            <a:chOff x="1774334" y="2150870"/>
            <a:chExt cx="1204705" cy="624791"/>
          </a:xfrm>
        </p:grpSpPr>
        <p:sp>
          <p:nvSpPr>
            <p:cNvPr id="52" name="Rounded Rectangle 51"/>
            <p:cNvSpPr/>
            <p:nvPr/>
          </p:nvSpPr>
          <p:spPr>
            <a:xfrm>
              <a:off x="1774334" y="2150870"/>
              <a:ext cx="1204705" cy="624791"/>
            </a:xfrm>
            <a:prstGeom prst="roundRect">
              <a:avLst/>
            </a:prstGeom>
            <a:solidFill>
              <a:srgbClr val="003F5D"/>
            </a:solidFill>
            <a:ln>
              <a:solidFill>
                <a:srgbClr val="00436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bg1"/>
                </a:solidFill>
              </a:endParaRPr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1859523" y="2299152"/>
              <a:ext cx="1034325" cy="307777"/>
            </a:xfrm>
            <a:prstGeom prst="rect">
              <a:avLst/>
            </a:prstGeom>
            <a:solidFill>
              <a:srgbClr val="003F5D"/>
            </a:solidFill>
            <a:ln>
              <a:solidFill>
                <a:srgbClr val="00436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b="1" dirty="0" smtClean="0">
                  <a:solidFill>
                    <a:schemeClr val="bg1"/>
                  </a:solidFill>
                </a:rPr>
                <a:t>VOOT</a:t>
              </a:r>
              <a:endParaRPr lang="en-GB" sz="14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1698516" y="3275614"/>
            <a:ext cx="1135941" cy="554277"/>
            <a:chOff x="1774560" y="2923881"/>
            <a:chExt cx="1204479" cy="569272"/>
          </a:xfrm>
        </p:grpSpPr>
        <p:sp>
          <p:nvSpPr>
            <p:cNvPr id="99" name="Rounded Rectangle 98"/>
            <p:cNvSpPr/>
            <p:nvPr/>
          </p:nvSpPr>
          <p:spPr>
            <a:xfrm>
              <a:off x="1774560" y="2923881"/>
              <a:ext cx="1204479" cy="569272"/>
            </a:xfrm>
            <a:prstGeom prst="roundRect">
              <a:avLst/>
            </a:prstGeom>
            <a:solidFill>
              <a:srgbClr val="003F5D"/>
            </a:solidFill>
            <a:ln>
              <a:solidFill>
                <a:srgbClr val="00436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bg1"/>
                </a:solidFill>
              </a:endParaRPr>
            </a:p>
          </p:txBody>
        </p:sp>
        <p:sp>
          <p:nvSpPr>
            <p:cNvPr id="100" name="TextBox 99"/>
            <p:cNvSpPr txBox="1"/>
            <p:nvPr/>
          </p:nvSpPr>
          <p:spPr>
            <a:xfrm>
              <a:off x="1912052" y="3061983"/>
              <a:ext cx="929265" cy="307777"/>
            </a:xfrm>
            <a:prstGeom prst="rect">
              <a:avLst/>
            </a:prstGeom>
            <a:solidFill>
              <a:srgbClr val="003F5D"/>
            </a:solidFill>
            <a:ln>
              <a:solidFill>
                <a:srgbClr val="00436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b="1" dirty="0" smtClean="0">
                  <a:solidFill>
                    <a:schemeClr val="bg1"/>
                  </a:solidFill>
                </a:rPr>
                <a:t>SAML AA</a:t>
              </a:r>
              <a:endParaRPr lang="en-GB" sz="14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1691972" y="3950226"/>
            <a:ext cx="1136154" cy="608333"/>
            <a:chOff x="1796429" y="3670009"/>
            <a:chExt cx="1204705" cy="624791"/>
          </a:xfrm>
        </p:grpSpPr>
        <p:sp>
          <p:nvSpPr>
            <p:cNvPr id="54" name="Rounded Rectangle 53"/>
            <p:cNvSpPr/>
            <p:nvPr/>
          </p:nvSpPr>
          <p:spPr>
            <a:xfrm>
              <a:off x="1796429" y="3670009"/>
              <a:ext cx="1204705" cy="624791"/>
            </a:xfrm>
            <a:prstGeom prst="roundRect">
              <a:avLst/>
            </a:prstGeom>
            <a:solidFill>
              <a:srgbClr val="003F5D"/>
            </a:solidFill>
            <a:ln>
              <a:solidFill>
                <a:srgbClr val="00436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bg1"/>
                </a:solidFill>
              </a:endParaRPr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1843501" y="3812579"/>
              <a:ext cx="1110560" cy="307777"/>
            </a:xfrm>
            <a:prstGeom prst="rect">
              <a:avLst/>
            </a:prstGeom>
            <a:solidFill>
              <a:srgbClr val="003F5D"/>
            </a:solidFill>
            <a:ln>
              <a:solidFill>
                <a:srgbClr val="00436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b="1" dirty="0" err="1" smtClean="0">
                  <a:solidFill>
                    <a:schemeClr val="bg1"/>
                  </a:solidFill>
                </a:rPr>
                <a:t>Oauth</a:t>
              </a:r>
              <a:endParaRPr lang="en-GB" sz="14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598419" y="2625214"/>
            <a:ext cx="617972" cy="1971568"/>
            <a:chOff x="932329" y="2269893"/>
            <a:chExt cx="655258" cy="2024907"/>
          </a:xfrm>
        </p:grpSpPr>
        <p:sp>
          <p:nvSpPr>
            <p:cNvPr id="9" name="Rounded Rectangle 8"/>
            <p:cNvSpPr/>
            <p:nvPr/>
          </p:nvSpPr>
          <p:spPr>
            <a:xfrm>
              <a:off x="932329" y="2269893"/>
              <a:ext cx="655258" cy="2024907"/>
            </a:xfrm>
            <a:prstGeom prst="roundRect">
              <a:avLst/>
            </a:prstGeom>
            <a:solidFill>
              <a:srgbClr val="ED1556"/>
            </a:solidFill>
            <a:ln>
              <a:solidFill>
                <a:srgbClr val="ED155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035355" y="2499307"/>
              <a:ext cx="461665" cy="1477328"/>
            </a:xfrm>
            <a:prstGeom prst="rect">
              <a:avLst/>
            </a:prstGeom>
            <a:solidFill>
              <a:srgbClr val="ED1556"/>
            </a:solidFill>
            <a:ln>
              <a:solidFill>
                <a:srgbClr val="ED1556"/>
              </a:solidFill>
            </a:ln>
          </p:spPr>
          <p:txBody>
            <a:bodyPr vert="vert270" wrap="square" rtlCol="0">
              <a:spAutoFit/>
            </a:bodyPr>
            <a:lstStyle/>
            <a:p>
              <a:pPr algn="ctr"/>
              <a:r>
                <a:rPr lang="en-GB" dirty="0" err="1" smtClean="0">
                  <a:solidFill>
                    <a:schemeClr val="bg1"/>
                  </a:solidFill>
                </a:rPr>
                <a:t>COmanage</a:t>
              </a:r>
              <a:endParaRPr lang="en-GB" dirty="0">
                <a:solidFill>
                  <a:schemeClr val="bg1"/>
                </a:solidFill>
              </a:endParaRPr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1053290" y="4678894"/>
            <a:ext cx="1496463" cy="3596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err="1" smtClean="0">
                <a:solidFill>
                  <a:srgbClr val="003F5E"/>
                </a:solidFill>
              </a:rPr>
              <a:t>COPaaS</a:t>
            </a:r>
            <a:endParaRPr lang="en-GB" b="1" dirty="0">
              <a:solidFill>
                <a:srgbClr val="003F5E"/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6275028" y="5082444"/>
            <a:ext cx="1172496" cy="369332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lang="en-GB" b="1" dirty="0" err="1" smtClean="0">
                <a:solidFill>
                  <a:srgbClr val="ED1556"/>
                </a:solidFill>
              </a:rPr>
              <a:t>eduGAIN</a:t>
            </a:r>
            <a:r>
              <a:rPr lang="en-GB" b="1" dirty="0" smtClean="0">
                <a:solidFill>
                  <a:srgbClr val="ED1556"/>
                </a:solidFill>
              </a:rPr>
              <a:t> </a:t>
            </a:r>
            <a:endParaRPr lang="en-GB" b="1" dirty="0">
              <a:solidFill>
                <a:srgbClr val="ED1556"/>
              </a:solidFill>
            </a:endParaRPr>
          </a:p>
        </p:txBody>
      </p:sp>
      <p:grpSp>
        <p:nvGrpSpPr>
          <p:cNvPr id="61" name="Group 60"/>
          <p:cNvGrpSpPr/>
          <p:nvPr/>
        </p:nvGrpSpPr>
        <p:grpSpPr>
          <a:xfrm>
            <a:off x="7451401" y="3895691"/>
            <a:ext cx="1028426" cy="496240"/>
            <a:chOff x="7751622" y="3660171"/>
            <a:chExt cx="1028426" cy="496240"/>
          </a:xfrm>
        </p:grpSpPr>
        <p:sp>
          <p:nvSpPr>
            <p:cNvPr id="69" name="Rounded Rectangle 68"/>
            <p:cNvSpPr/>
            <p:nvPr/>
          </p:nvSpPr>
          <p:spPr>
            <a:xfrm>
              <a:off x="7813227" y="3660171"/>
              <a:ext cx="940758" cy="496240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rgbClr val="003F5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7751622" y="3736868"/>
              <a:ext cx="1028426" cy="369332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ctr"/>
              <a:r>
                <a:rPr lang="en-GB" b="1" dirty="0" smtClean="0">
                  <a:solidFill>
                    <a:srgbClr val="003F5E"/>
                  </a:solidFill>
                </a:rPr>
                <a:t>TEIP</a:t>
              </a:r>
              <a:endParaRPr lang="en-GB" b="1" dirty="0">
                <a:solidFill>
                  <a:srgbClr val="003F5E"/>
                </a:solidFill>
              </a:endParaRPr>
            </a:p>
          </p:txBody>
        </p:sp>
      </p:grpSp>
      <p:sp>
        <p:nvSpPr>
          <p:cNvPr id="73" name="Rounded Rectangle 72"/>
          <p:cNvSpPr/>
          <p:nvPr/>
        </p:nvSpPr>
        <p:spPr>
          <a:xfrm>
            <a:off x="7469537" y="2999712"/>
            <a:ext cx="1010473" cy="551804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003F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4" name="TextBox 73"/>
          <p:cNvSpPr txBox="1"/>
          <p:nvPr/>
        </p:nvSpPr>
        <p:spPr>
          <a:xfrm>
            <a:off x="7568330" y="3072562"/>
            <a:ext cx="829632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vert="horz" wrap="square" rtlCol="0">
            <a:spAutoFit/>
          </a:bodyPr>
          <a:lstStyle/>
          <a:p>
            <a:pPr algn="ctr"/>
            <a:r>
              <a:rPr lang="en-GB" b="1" dirty="0" err="1" smtClean="0">
                <a:solidFill>
                  <a:srgbClr val="003F5E"/>
                </a:solidFill>
              </a:rPr>
              <a:t>IdP</a:t>
            </a:r>
            <a:r>
              <a:rPr lang="en-GB" b="1" dirty="0" smtClean="0">
                <a:solidFill>
                  <a:srgbClr val="003F5E"/>
                </a:solidFill>
              </a:rPr>
              <a:t> </a:t>
            </a:r>
            <a:endParaRPr lang="en-GB" b="1" dirty="0">
              <a:solidFill>
                <a:srgbClr val="003F5E"/>
              </a:solidFill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3241814" y="4392166"/>
            <a:ext cx="1849802" cy="646331"/>
          </a:xfrm>
          <a:prstGeom prst="rect">
            <a:avLst/>
          </a:prstGeom>
          <a:solidFill>
            <a:schemeClr val="bg1"/>
          </a:solidFill>
        </p:spPr>
        <p:txBody>
          <a:bodyPr vert="horz" wrap="square" rtlCol="0">
            <a:spAutoFit/>
          </a:bodyPr>
          <a:lstStyle/>
          <a:p>
            <a:pPr algn="ctr"/>
            <a:r>
              <a:rPr lang="en-GB" sz="1200" b="1" dirty="0" smtClean="0">
                <a:solidFill>
                  <a:srgbClr val="003F5E"/>
                </a:solidFill>
              </a:rPr>
              <a:t>CO persistent Identifier</a:t>
            </a:r>
          </a:p>
          <a:p>
            <a:pPr algn="ctr"/>
            <a:r>
              <a:rPr lang="en-GB" sz="1200" b="1" dirty="0" smtClean="0">
                <a:solidFill>
                  <a:srgbClr val="003F5E"/>
                </a:solidFill>
              </a:rPr>
              <a:t>+</a:t>
            </a:r>
          </a:p>
          <a:p>
            <a:pPr algn="ctr"/>
            <a:r>
              <a:rPr lang="en-GB" sz="1200" b="1" dirty="0" smtClean="0">
                <a:solidFill>
                  <a:srgbClr val="003F5E"/>
                </a:solidFill>
              </a:rPr>
              <a:t>CO attributes </a:t>
            </a:r>
            <a:endParaRPr lang="en-GB" sz="1200" b="1" dirty="0">
              <a:solidFill>
                <a:srgbClr val="003F5E"/>
              </a:solidFill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6144515" y="3186234"/>
            <a:ext cx="1270383" cy="46166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en-GB" sz="1200" b="1" dirty="0" err="1" smtClean="0">
                <a:solidFill>
                  <a:srgbClr val="003F5E"/>
                </a:solidFill>
              </a:rPr>
              <a:t>AuthN</a:t>
            </a:r>
            <a:r>
              <a:rPr lang="en-GB" sz="1200" b="1" dirty="0" smtClean="0">
                <a:solidFill>
                  <a:srgbClr val="003F5E"/>
                </a:solidFill>
              </a:rPr>
              <a:t>:</a:t>
            </a:r>
          </a:p>
          <a:p>
            <a:pPr algn="ctr"/>
            <a:r>
              <a:rPr lang="en-GB" sz="1200" b="1" dirty="0" smtClean="0">
                <a:solidFill>
                  <a:srgbClr val="003F5E"/>
                </a:solidFill>
              </a:rPr>
              <a:t>Id + attributes </a:t>
            </a:r>
            <a:endParaRPr lang="en-GB" sz="1200" b="1" dirty="0">
              <a:solidFill>
                <a:srgbClr val="003F5E"/>
              </a:solidFill>
            </a:endParaRPr>
          </a:p>
        </p:txBody>
      </p:sp>
      <p:cxnSp>
        <p:nvCxnSpPr>
          <p:cNvPr id="80" name="Straight Arrow Connector 79"/>
          <p:cNvCxnSpPr/>
          <p:nvPr/>
        </p:nvCxnSpPr>
        <p:spPr>
          <a:xfrm>
            <a:off x="2873860" y="4274124"/>
            <a:ext cx="2408031" cy="9655"/>
          </a:xfrm>
          <a:prstGeom prst="straightConnector1">
            <a:avLst/>
          </a:prstGeom>
          <a:ln w="12700">
            <a:solidFill>
              <a:srgbClr val="003F5D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/>
          <p:cNvCxnSpPr/>
          <p:nvPr/>
        </p:nvCxnSpPr>
        <p:spPr>
          <a:xfrm>
            <a:off x="2873860" y="3559913"/>
            <a:ext cx="2428488" cy="0"/>
          </a:xfrm>
          <a:prstGeom prst="straightConnector1">
            <a:avLst/>
          </a:prstGeom>
          <a:ln w="12700">
            <a:solidFill>
              <a:srgbClr val="003F5D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4" name="Straight Arrow Connector 2053"/>
          <p:cNvCxnSpPr/>
          <p:nvPr/>
        </p:nvCxnSpPr>
        <p:spPr>
          <a:xfrm>
            <a:off x="2853402" y="2827826"/>
            <a:ext cx="2428489" cy="9955"/>
          </a:xfrm>
          <a:prstGeom prst="straightConnector1">
            <a:avLst/>
          </a:prstGeom>
          <a:ln w="12700">
            <a:solidFill>
              <a:srgbClr val="003F5D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28807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18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 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1733" y="1400209"/>
            <a:ext cx="8597884" cy="4722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995357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AAI is complex, subject matter experts are required.</a:t>
            </a:r>
          </a:p>
          <a:p>
            <a:pPr marL="0" indent="0">
              <a:buNone/>
            </a:pPr>
            <a:endParaRPr lang="en-GB" dirty="0" smtClean="0"/>
          </a:p>
          <a:p>
            <a:r>
              <a:rPr lang="en-GB" dirty="0" smtClean="0"/>
              <a:t>Save time and efforts</a:t>
            </a:r>
          </a:p>
          <a:p>
            <a:pPr lvl="1"/>
            <a:r>
              <a:rPr lang="en-GB" dirty="0" smtClean="0"/>
              <a:t>Why to re-invent wheel?</a:t>
            </a:r>
          </a:p>
          <a:p>
            <a:pPr lvl="1"/>
            <a:r>
              <a:rPr lang="en-GB" dirty="0" smtClean="0"/>
              <a:t>Invest on research topics rather than building AAI</a:t>
            </a:r>
          </a:p>
          <a:p>
            <a:pPr marL="457200" lvl="1" indent="0">
              <a:buNone/>
            </a:pPr>
            <a:endParaRPr lang="en-GB" dirty="0" smtClean="0"/>
          </a:p>
          <a:p>
            <a:r>
              <a:rPr lang="en-GB" dirty="0" err="1" smtClean="0"/>
              <a:t>COPaaS</a:t>
            </a:r>
            <a:endParaRPr lang="en-GB" dirty="0" smtClean="0"/>
          </a:p>
          <a:p>
            <a:pPr lvl="1"/>
            <a:r>
              <a:rPr lang="en-GB" dirty="0"/>
              <a:t>D</a:t>
            </a:r>
            <a:r>
              <a:rPr lang="en-GB" dirty="0" smtClean="0"/>
              <a:t>elivery vehicle for trusted technologies.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19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What's in it for R&amp;E communities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5738" y="3737693"/>
            <a:ext cx="2408129" cy="2293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62764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Introduction</a:t>
            </a:r>
            <a:endParaRPr lang="en-GB" dirty="0"/>
          </a:p>
          <a:p>
            <a:r>
              <a:rPr lang="en-GB" dirty="0" smtClean="0"/>
              <a:t>Problem statement</a:t>
            </a:r>
          </a:p>
          <a:p>
            <a:r>
              <a:rPr lang="en-GB" dirty="0" err="1" smtClean="0"/>
              <a:t>COPaaS</a:t>
            </a:r>
            <a:r>
              <a:rPr lang="en-GB" dirty="0" smtClean="0"/>
              <a:t> offering</a:t>
            </a:r>
          </a:p>
          <a:p>
            <a:r>
              <a:rPr lang="en-GB" dirty="0" smtClean="0"/>
              <a:t>What's in it for R&amp;E communities?</a:t>
            </a:r>
          </a:p>
          <a:p>
            <a:r>
              <a:rPr lang="en-GB" dirty="0" smtClean="0"/>
              <a:t>Our roadmap</a:t>
            </a:r>
          </a:p>
          <a:p>
            <a:r>
              <a:rPr lang="en-GB" dirty="0" smtClean="0"/>
              <a:t>How to join us?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2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4149886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27891" y="1380566"/>
            <a:ext cx="8181975" cy="4752108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b="1" dirty="0" smtClean="0"/>
              <a:t>Q3 2016</a:t>
            </a:r>
          </a:p>
          <a:p>
            <a:r>
              <a:rPr lang="en-US" dirty="0" smtClean="0"/>
              <a:t>Delivery </a:t>
            </a:r>
            <a:r>
              <a:rPr lang="en-US" dirty="0"/>
              <a:t>Model </a:t>
            </a:r>
            <a:endParaRPr lang="en-US" dirty="0" smtClean="0"/>
          </a:p>
          <a:p>
            <a:r>
              <a:rPr lang="en-US" dirty="0" smtClean="0"/>
              <a:t>Deploy pilot platform</a:t>
            </a:r>
            <a:r>
              <a:rPr lang="sr-Latn-RS" dirty="0" smtClean="0"/>
              <a:t> </a:t>
            </a:r>
            <a:endParaRPr lang="en-US" dirty="0" smtClean="0"/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r>
              <a:rPr lang="en-US" b="1" dirty="0" smtClean="0"/>
              <a:t>Q4 2016</a:t>
            </a:r>
          </a:p>
          <a:p>
            <a:r>
              <a:rPr lang="en-US" dirty="0" smtClean="0"/>
              <a:t>Run pilots with Basic Services, in collaboration with AARC</a:t>
            </a:r>
            <a:endParaRPr lang="sr-Latn-RS" dirty="0" smtClean="0"/>
          </a:p>
          <a:p>
            <a:r>
              <a:rPr lang="en-US" dirty="0" smtClean="0"/>
              <a:t>Support application integrations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b="1" dirty="0" smtClean="0"/>
              <a:t>2017</a:t>
            </a:r>
          </a:p>
          <a:p>
            <a:r>
              <a:rPr lang="en-US" dirty="0"/>
              <a:t>Production service for Basic </a:t>
            </a:r>
            <a:r>
              <a:rPr lang="en-US" dirty="0" smtClean="0"/>
              <a:t>Services</a:t>
            </a:r>
          </a:p>
          <a:p>
            <a:r>
              <a:rPr lang="en-US" dirty="0" err="1" smtClean="0"/>
              <a:t>Finalise</a:t>
            </a:r>
            <a:r>
              <a:rPr lang="en-US" dirty="0" smtClean="0"/>
              <a:t> specification for Advanced Services</a:t>
            </a:r>
            <a:endParaRPr lang="en-US" dirty="0"/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r>
              <a:rPr lang="en-US" b="1" dirty="0" smtClean="0"/>
              <a:t>2018</a:t>
            </a:r>
          </a:p>
          <a:p>
            <a:r>
              <a:rPr lang="en-US" dirty="0" smtClean="0"/>
              <a:t>Deploy Pilots for Advanced Services </a:t>
            </a:r>
          </a:p>
          <a:p>
            <a:r>
              <a:rPr lang="en-US" dirty="0" smtClean="0"/>
              <a:t>Possibly: pick up new services as developed within GEANT, AARC or others</a:t>
            </a:r>
            <a:endParaRPr lang="en-US" dirty="0"/>
          </a:p>
          <a:p>
            <a:endParaRPr lang="en-US" b="1" dirty="0"/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20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</a:t>
            </a:r>
            <a:r>
              <a:rPr lang="en-US" dirty="0" smtClean="0"/>
              <a:t>oadmap</a:t>
            </a:r>
            <a:endParaRPr lang="en-GB" dirty="0"/>
          </a:p>
        </p:txBody>
      </p:sp>
      <p:pic>
        <p:nvPicPr>
          <p:cNvPr id="4098" name="Picture 2" descr="http://images.clipartpanda.com/roadmap-clipart-gg5950380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4992" y="1527642"/>
            <a:ext cx="1619250" cy="1619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66133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426508" y="2039470"/>
            <a:ext cx="5995707" cy="1568824"/>
          </a:xfrm>
        </p:spPr>
        <p:txBody>
          <a:bodyPr/>
          <a:lstStyle/>
          <a:p>
            <a:endParaRPr lang="en-GB" dirty="0" smtClean="0"/>
          </a:p>
          <a:p>
            <a:r>
              <a:rPr lang="en-GB" dirty="0" smtClean="0"/>
              <a:t>Interested to join </a:t>
            </a:r>
            <a:r>
              <a:rPr lang="en-GB" dirty="0" err="1" smtClean="0"/>
              <a:t>COPaaS</a:t>
            </a:r>
            <a:r>
              <a:rPr lang="en-GB" dirty="0" smtClean="0"/>
              <a:t> pilot or have any queries</a:t>
            </a:r>
          </a:p>
          <a:p>
            <a:pPr lvl="1"/>
            <a:r>
              <a:rPr lang="en-US" sz="1900" b="1" dirty="0" smtClean="0">
                <a:solidFill>
                  <a:srgbClr val="002060"/>
                </a:solidFill>
              </a:rPr>
              <a:t>Contact </a:t>
            </a:r>
            <a:r>
              <a:rPr lang="en-US" sz="1900" b="1" dirty="0">
                <a:solidFill>
                  <a:srgbClr val="002060"/>
                </a:solidFill>
              </a:rPr>
              <a:t>us:</a:t>
            </a:r>
            <a:r>
              <a:rPr lang="en-US" sz="1900" dirty="0">
                <a:solidFill>
                  <a:srgbClr val="002060"/>
                </a:solidFill>
              </a:rPr>
              <a:t> </a:t>
            </a:r>
            <a:r>
              <a:rPr lang="en-GB" sz="1900" dirty="0">
                <a:solidFill>
                  <a:srgbClr val="ED1556"/>
                </a:solidFill>
              </a:rPr>
              <a:t>vopaas@lists.geant.org</a:t>
            </a:r>
            <a:endParaRPr lang="en-US" sz="1700" dirty="0">
              <a:solidFill>
                <a:srgbClr val="ED1556"/>
              </a:solidFill>
            </a:endParaRPr>
          </a:p>
          <a:p>
            <a:pPr marL="457200" lvl="1" indent="0">
              <a:buNone/>
            </a:pP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21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Join Us</a:t>
            </a:r>
            <a:endParaRPr lang="en-GB" dirty="0"/>
          </a:p>
        </p:txBody>
      </p:sp>
      <p:pic>
        <p:nvPicPr>
          <p:cNvPr id="3074" name="Picture 2" descr="http://worldwisersport.org/wp_wwsc_E/wp-content/uploads/2013/04/join-us-415x25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4221" y="3608294"/>
            <a:ext cx="3952875" cy="2381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6384066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22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13084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GÉANT project </a:t>
            </a:r>
          </a:p>
          <a:p>
            <a:pPr lvl="1"/>
            <a:r>
              <a:rPr lang="en-GB" dirty="0" smtClean="0"/>
              <a:t>Europe’s </a:t>
            </a:r>
            <a:r>
              <a:rPr lang="en-GB" dirty="0"/>
              <a:t>leading collaboration on </a:t>
            </a:r>
            <a:r>
              <a:rPr lang="en-GB" dirty="0" smtClean="0"/>
              <a:t>network, related </a:t>
            </a:r>
            <a:r>
              <a:rPr lang="en-GB" dirty="0"/>
              <a:t>infrastructure and </a:t>
            </a:r>
            <a:r>
              <a:rPr lang="en-GB" dirty="0" smtClean="0"/>
              <a:t>services.</a:t>
            </a:r>
          </a:p>
          <a:p>
            <a:pPr marL="457200" lvl="1" indent="0">
              <a:buNone/>
            </a:pPr>
            <a:endParaRPr lang="en-US" dirty="0"/>
          </a:p>
          <a:p>
            <a:r>
              <a:rPr lang="en-US" dirty="0" smtClean="0"/>
              <a:t>C</a:t>
            </a:r>
            <a:r>
              <a:rPr lang="sr-Latn-RS" dirty="0" smtClean="0"/>
              <a:t>O Platform as a Service</a:t>
            </a:r>
            <a:endParaRPr lang="en-GB" dirty="0" smtClean="0"/>
          </a:p>
          <a:p>
            <a:pPr lvl="1"/>
            <a:r>
              <a:rPr lang="en-GB" dirty="0" smtClean="0"/>
              <a:t>Offers a </a:t>
            </a:r>
            <a:r>
              <a:rPr lang="en-GB" dirty="0"/>
              <a:t>simple, consistent way </a:t>
            </a:r>
            <a:r>
              <a:rPr lang="en-GB" dirty="0" smtClean="0"/>
              <a:t>for using </a:t>
            </a:r>
            <a:r>
              <a:rPr lang="en-GB" dirty="0"/>
              <a:t>federated services for </a:t>
            </a:r>
            <a:r>
              <a:rPr lang="en-GB" dirty="0" smtClean="0"/>
              <a:t>COs, including </a:t>
            </a:r>
            <a:r>
              <a:rPr lang="en-GB" dirty="0"/>
              <a:t>group management, attribute </a:t>
            </a:r>
            <a:r>
              <a:rPr lang="en-GB" dirty="0" smtClean="0"/>
              <a:t>authorities</a:t>
            </a:r>
            <a:r>
              <a:rPr lang="sr-Latn-RS" dirty="0" smtClean="0"/>
              <a:t>.</a:t>
            </a:r>
            <a:endParaRPr lang="en-GB" dirty="0" smtClean="0"/>
          </a:p>
          <a:p>
            <a:pPr lvl="1"/>
            <a:r>
              <a:rPr lang="en-US" dirty="0" smtClean="0"/>
              <a:t>To support uptake of federated technologies while improving the quality of AAI for </a:t>
            </a:r>
            <a:r>
              <a:rPr lang="en-US" dirty="0" err="1" smtClean="0"/>
              <a:t>COs.</a:t>
            </a:r>
            <a:endParaRPr lang="en-GB" dirty="0" smtClean="0"/>
          </a:p>
          <a:p>
            <a:pPr marL="457200" lvl="1" indent="0">
              <a:buNone/>
            </a:pPr>
            <a:endParaRPr lang="en-US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3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Introduction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78938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Organisational</a:t>
            </a:r>
            <a:r>
              <a:rPr lang="en-US" dirty="0" smtClean="0"/>
              <a:t> </a:t>
            </a:r>
            <a:r>
              <a:rPr lang="en-US" dirty="0"/>
              <a:t>representation of </a:t>
            </a:r>
            <a:r>
              <a:rPr lang="en-US" dirty="0" smtClean="0"/>
              <a:t>network </a:t>
            </a:r>
            <a:r>
              <a:rPr lang="en-US" dirty="0"/>
              <a:t>of people and </a:t>
            </a:r>
            <a:r>
              <a:rPr lang="en-US" dirty="0" smtClean="0"/>
              <a:t>resources</a:t>
            </a:r>
          </a:p>
          <a:p>
            <a:pPr lvl="1"/>
            <a:r>
              <a:rPr lang="en-GB" dirty="0"/>
              <a:t>S</a:t>
            </a:r>
            <a:r>
              <a:rPr lang="en-GB" dirty="0" smtClean="0"/>
              <a:t>pread </a:t>
            </a:r>
            <a:r>
              <a:rPr lang="en-GB" dirty="0"/>
              <a:t>across different organisations </a:t>
            </a:r>
            <a:r>
              <a:rPr lang="en-GB" dirty="0" smtClean="0"/>
              <a:t>in multiple </a:t>
            </a:r>
            <a:r>
              <a:rPr lang="en-GB" dirty="0"/>
              <a:t>geographical locations </a:t>
            </a:r>
            <a:endParaRPr lang="en-US" dirty="0"/>
          </a:p>
          <a:p>
            <a:pPr marL="457200" lvl="1" indent="0">
              <a:buNone/>
            </a:pPr>
            <a:endParaRPr lang="en-US" dirty="0"/>
          </a:p>
          <a:p>
            <a:r>
              <a:rPr lang="en-US" dirty="0" smtClean="0"/>
              <a:t>Enable group </a:t>
            </a:r>
            <a:r>
              <a:rPr lang="en-US" dirty="0"/>
              <a:t>of people to share </a:t>
            </a:r>
            <a:r>
              <a:rPr lang="en-US" dirty="0" smtClean="0"/>
              <a:t>set </a:t>
            </a:r>
            <a:r>
              <a:rPr lang="en-US" dirty="0"/>
              <a:t>of resources. 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Access to resources (or Services) often needs to be managed</a:t>
            </a:r>
          </a:p>
          <a:p>
            <a:pPr lvl="1"/>
            <a:r>
              <a:rPr lang="en-US" dirty="0"/>
              <a:t>R</a:t>
            </a:r>
            <a:r>
              <a:rPr lang="en-US" dirty="0" smtClean="0"/>
              <a:t>equires authentication and authorization.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4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Collaborative/Virtual </a:t>
            </a:r>
            <a:r>
              <a:rPr lang="en-US" dirty="0" err="1" smtClean="0"/>
              <a:t>Organisation</a:t>
            </a:r>
            <a:r>
              <a:rPr lang="en-US" dirty="0" smtClean="0"/>
              <a:t> (CO/VO)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41907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With </a:t>
            </a:r>
            <a:r>
              <a:rPr lang="en-US" dirty="0" smtClean="0"/>
              <a:t>Federated </a:t>
            </a:r>
            <a:r>
              <a:rPr lang="en-US" dirty="0"/>
              <a:t>Authentication </a:t>
            </a:r>
            <a:endParaRPr lang="en-US" dirty="0" smtClean="0"/>
          </a:p>
          <a:p>
            <a:pPr lvl="1"/>
            <a:r>
              <a:rPr lang="en-US" dirty="0" smtClean="0"/>
              <a:t>Home </a:t>
            </a:r>
            <a:r>
              <a:rPr lang="en-US" dirty="0" err="1"/>
              <a:t>o</a:t>
            </a:r>
            <a:r>
              <a:rPr lang="en-US" dirty="0" err="1" smtClean="0"/>
              <a:t>ragnisation</a:t>
            </a:r>
            <a:r>
              <a:rPr lang="en-US" dirty="0" smtClean="0"/>
              <a:t> operates </a:t>
            </a:r>
            <a:r>
              <a:rPr lang="en-US" dirty="0"/>
              <a:t>Identity provider (</a:t>
            </a:r>
            <a:r>
              <a:rPr lang="en-US" dirty="0" err="1" smtClean="0"/>
              <a:t>IdP</a:t>
            </a:r>
            <a:r>
              <a:rPr lang="en-US" dirty="0" smtClean="0"/>
              <a:t>)</a:t>
            </a:r>
            <a:endParaRPr lang="en-US" dirty="0"/>
          </a:p>
          <a:p>
            <a:pPr lvl="1"/>
            <a:r>
              <a:rPr lang="en-US" dirty="0" smtClean="0"/>
              <a:t>Allows authentication </a:t>
            </a:r>
            <a:r>
              <a:rPr lang="en-US" dirty="0"/>
              <a:t>towards a </a:t>
            </a:r>
            <a:r>
              <a:rPr lang="en-US" dirty="0" smtClean="0"/>
              <a:t>Service Provider</a:t>
            </a:r>
            <a:r>
              <a:rPr lang="sr-Latn-RS" dirty="0" smtClean="0"/>
              <a:t> (SP)</a:t>
            </a:r>
            <a:endParaRPr lang="en-GB" dirty="0" smtClean="0"/>
          </a:p>
          <a:p>
            <a:pPr marL="457200" lvl="1" indent="0">
              <a:buNone/>
            </a:pPr>
            <a:endParaRPr lang="en-GB" dirty="0" smtClean="0"/>
          </a:p>
          <a:p>
            <a:r>
              <a:rPr lang="en-US" dirty="0"/>
              <a:t>Identity </a:t>
            </a:r>
            <a:r>
              <a:rPr lang="en-US" dirty="0" smtClean="0"/>
              <a:t>Federations</a:t>
            </a:r>
          </a:p>
          <a:p>
            <a:pPr lvl="1"/>
            <a:r>
              <a:rPr lang="en-US" dirty="0" smtClean="0"/>
              <a:t>E.g. </a:t>
            </a:r>
            <a:r>
              <a:rPr lang="en-US" dirty="0" err="1" smtClean="0"/>
              <a:t>InCommon</a:t>
            </a:r>
            <a:r>
              <a:rPr lang="en-US" dirty="0" smtClean="0"/>
              <a:t> </a:t>
            </a:r>
            <a:r>
              <a:rPr lang="en-US" dirty="0"/>
              <a:t>or </a:t>
            </a:r>
            <a:r>
              <a:rPr lang="en-US" dirty="0" smtClean="0"/>
              <a:t>SURFconext, </a:t>
            </a:r>
          </a:p>
          <a:p>
            <a:pPr lvl="1"/>
            <a:r>
              <a:rPr lang="en-US" dirty="0" smtClean="0"/>
              <a:t>Provides </a:t>
            </a:r>
            <a:r>
              <a:rPr lang="en-US" dirty="0"/>
              <a:t>trust frameworks between </a:t>
            </a:r>
            <a:r>
              <a:rPr lang="en-US" dirty="0" smtClean="0"/>
              <a:t>SPs and </a:t>
            </a:r>
            <a:r>
              <a:rPr lang="en-US" dirty="0" err="1" smtClean="0"/>
              <a:t>IdPs</a:t>
            </a:r>
            <a:r>
              <a:rPr lang="sr-Latn-RS" dirty="0" smtClean="0"/>
              <a:t>.</a:t>
            </a:r>
            <a:endParaRPr lang="en-GB" dirty="0" smtClean="0"/>
          </a:p>
          <a:p>
            <a:pPr marL="457200" lvl="1" indent="0">
              <a:buNone/>
            </a:pPr>
            <a:endParaRPr lang="en-US" dirty="0"/>
          </a:p>
          <a:p>
            <a:r>
              <a:rPr lang="en-US" dirty="0" smtClean="0"/>
              <a:t>Inter-federation</a:t>
            </a:r>
            <a:endParaRPr lang="en-US" dirty="0"/>
          </a:p>
          <a:p>
            <a:pPr lvl="1"/>
            <a:r>
              <a:rPr lang="en-US" dirty="0" smtClean="0"/>
              <a:t>E.g. </a:t>
            </a:r>
            <a:r>
              <a:rPr lang="en-US" dirty="0" err="1" smtClean="0"/>
              <a:t>eduGAIN</a:t>
            </a:r>
            <a:r>
              <a:rPr lang="en-US" dirty="0"/>
              <a:t>, </a:t>
            </a:r>
            <a:endParaRPr lang="en-US" dirty="0" smtClean="0"/>
          </a:p>
          <a:p>
            <a:pPr lvl="1"/>
            <a:r>
              <a:rPr lang="en-US" dirty="0" smtClean="0"/>
              <a:t>Interconnects </a:t>
            </a:r>
            <a:r>
              <a:rPr lang="en-US" dirty="0"/>
              <a:t>n</a:t>
            </a:r>
            <a:r>
              <a:rPr lang="en-US" dirty="0" smtClean="0"/>
              <a:t>ational </a:t>
            </a:r>
            <a:r>
              <a:rPr lang="en-US" dirty="0"/>
              <a:t>identity federations</a:t>
            </a:r>
            <a:r>
              <a:rPr lang="en-US" dirty="0" smtClean="0"/>
              <a:t>.</a:t>
            </a:r>
          </a:p>
          <a:p>
            <a:pPr lvl="1"/>
            <a:r>
              <a:rPr lang="en-GB" dirty="0"/>
              <a:t>Successfully addresses authentication in heterogeneous environment. </a:t>
            </a:r>
          </a:p>
          <a:p>
            <a:pPr marL="457200" lvl="1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5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Collaborative </a:t>
            </a:r>
            <a:r>
              <a:rPr lang="en-US" dirty="0" err="1" smtClean="0"/>
              <a:t>Organisations</a:t>
            </a:r>
            <a:r>
              <a:rPr lang="sr-Latn-RS" dirty="0"/>
              <a:t> </a:t>
            </a:r>
            <a:r>
              <a:rPr lang="sr-Latn-RS" dirty="0" smtClean="0"/>
              <a:t>and AAI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69885" y="5953282"/>
            <a:ext cx="2682240" cy="694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5638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 </a:t>
            </a:r>
            <a:r>
              <a:rPr lang="en-US" dirty="0"/>
              <a:t>be able to grant access, a Service needs information beyond Authentication</a:t>
            </a:r>
          </a:p>
          <a:p>
            <a:r>
              <a:rPr lang="en-US" dirty="0" smtClean="0"/>
              <a:t>Identity </a:t>
            </a:r>
            <a:r>
              <a:rPr lang="en-US" dirty="0"/>
              <a:t>Federations </a:t>
            </a:r>
            <a:r>
              <a:rPr lang="en-US" dirty="0" smtClean="0"/>
              <a:t>often conveys it </a:t>
            </a:r>
            <a:r>
              <a:rPr lang="en-US" dirty="0"/>
              <a:t>using attributes</a:t>
            </a:r>
          </a:p>
          <a:p>
            <a:r>
              <a:rPr lang="en-US" dirty="0" smtClean="0"/>
              <a:t>However, often </a:t>
            </a:r>
            <a:r>
              <a:rPr lang="en-US" dirty="0"/>
              <a:t>attributes </a:t>
            </a:r>
            <a:r>
              <a:rPr lang="en-US" dirty="0" smtClean="0"/>
              <a:t>issued by home </a:t>
            </a:r>
            <a:r>
              <a:rPr lang="en-US" dirty="0" err="1" smtClean="0"/>
              <a:t>organisation</a:t>
            </a:r>
            <a:r>
              <a:rPr lang="en-US" dirty="0" smtClean="0"/>
              <a:t> alone </a:t>
            </a:r>
            <a:r>
              <a:rPr lang="en-US" dirty="0"/>
              <a:t>are not </a:t>
            </a:r>
            <a:r>
              <a:rPr lang="en-US" dirty="0" smtClean="0"/>
              <a:t>enough</a:t>
            </a:r>
          </a:p>
          <a:p>
            <a:pPr lvl="1"/>
            <a:r>
              <a:rPr lang="en-US" dirty="0" smtClean="0"/>
              <a:t>CO services </a:t>
            </a:r>
            <a:r>
              <a:rPr lang="en-US" dirty="0"/>
              <a:t>need attribute information in the context of the </a:t>
            </a:r>
            <a:r>
              <a:rPr lang="en-US" dirty="0" smtClean="0"/>
              <a:t>CO</a:t>
            </a:r>
            <a:endParaRPr lang="en-US" dirty="0"/>
          </a:p>
          <a:p>
            <a:r>
              <a:rPr lang="en-US" dirty="0" smtClean="0"/>
              <a:t>Requires COs to </a:t>
            </a:r>
            <a:r>
              <a:rPr lang="en-US" dirty="0"/>
              <a:t>manage and provide </a:t>
            </a:r>
            <a:r>
              <a:rPr lang="en-US" dirty="0" smtClean="0"/>
              <a:t>additional attribute towards Services, </a:t>
            </a:r>
            <a:r>
              <a:rPr lang="en-US" dirty="0"/>
              <a:t>independently from the </a:t>
            </a:r>
            <a:r>
              <a:rPr lang="en-US" dirty="0" smtClean="0"/>
              <a:t>home </a:t>
            </a:r>
            <a:r>
              <a:rPr lang="en-US" dirty="0" err="1" smtClean="0"/>
              <a:t>organisation</a:t>
            </a:r>
            <a:r>
              <a:rPr lang="en-US" dirty="0" smtClean="0"/>
              <a:t>.</a:t>
            </a:r>
            <a:endParaRPr lang="en-US" dirty="0"/>
          </a:p>
          <a:p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6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Collaborative </a:t>
            </a:r>
            <a:r>
              <a:rPr lang="en-US" dirty="0" err="1"/>
              <a:t>Organisations</a:t>
            </a:r>
            <a:r>
              <a:rPr lang="sr-Latn-RS" dirty="0"/>
              <a:t> and AAI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1387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/>
              <a:t>Goal</a:t>
            </a:r>
            <a:r>
              <a:rPr lang="en-US" dirty="0"/>
              <a:t>:</a:t>
            </a:r>
            <a:br>
              <a:rPr lang="en-US" dirty="0"/>
            </a:br>
            <a:r>
              <a:rPr lang="en-US" dirty="0"/>
              <a:t>Investigate the conditions that would allow GÉANT </a:t>
            </a:r>
            <a:r>
              <a:rPr lang="en-US" dirty="0" smtClean="0"/>
              <a:t>to provide </a:t>
            </a:r>
            <a:r>
              <a:rPr lang="en-US" dirty="0"/>
              <a:t>services </a:t>
            </a:r>
            <a:r>
              <a:rPr lang="en-US" dirty="0" smtClean="0"/>
              <a:t>for supporting COs</a:t>
            </a:r>
            <a:endParaRPr lang="en-US" dirty="0"/>
          </a:p>
          <a:p>
            <a:pPr lvl="1"/>
            <a:r>
              <a:rPr lang="en-US" dirty="0" smtClean="0"/>
              <a:t>Focus </a:t>
            </a:r>
            <a:r>
              <a:rPr lang="en-US" dirty="0"/>
              <a:t>on delivery of Technical services </a:t>
            </a:r>
          </a:p>
          <a:p>
            <a:pPr lvl="1"/>
            <a:r>
              <a:rPr lang="en-US" dirty="0" smtClean="0"/>
              <a:t>Out of scope:</a:t>
            </a:r>
          </a:p>
          <a:p>
            <a:pPr lvl="2"/>
            <a:r>
              <a:rPr lang="en-US" dirty="0" smtClean="0"/>
              <a:t>Technical development</a:t>
            </a:r>
          </a:p>
          <a:p>
            <a:pPr lvl="2"/>
            <a:r>
              <a:rPr lang="en-US" dirty="0" smtClean="0"/>
              <a:t>Policy </a:t>
            </a:r>
            <a:r>
              <a:rPr lang="en-US" dirty="0"/>
              <a:t>&amp; LOA </a:t>
            </a:r>
            <a:r>
              <a:rPr lang="en-US" dirty="0" smtClean="0"/>
              <a:t>development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  <a:p>
            <a:pPr marL="0" indent="0">
              <a:buNone/>
            </a:pPr>
            <a:r>
              <a:rPr lang="en-US" b="1" dirty="0"/>
              <a:t>Activities</a:t>
            </a:r>
            <a:r>
              <a:rPr lang="en-US" dirty="0"/>
              <a:t>:</a:t>
            </a:r>
          </a:p>
          <a:p>
            <a:pPr lvl="1"/>
            <a:r>
              <a:rPr lang="en-US" dirty="0" smtClean="0"/>
              <a:t>Collected </a:t>
            </a:r>
            <a:r>
              <a:rPr lang="en-US" dirty="0"/>
              <a:t>requirements and priorities with/from communities</a:t>
            </a:r>
          </a:p>
          <a:p>
            <a:pPr lvl="1"/>
            <a:r>
              <a:rPr lang="en-US" dirty="0" smtClean="0"/>
              <a:t>Evaluated </a:t>
            </a:r>
            <a:r>
              <a:rPr lang="en-US" i="1" dirty="0" smtClean="0"/>
              <a:t>existing</a:t>
            </a:r>
            <a:r>
              <a:rPr lang="en-US" dirty="0" smtClean="0"/>
              <a:t> </a:t>
            </a:r>
            <a:r>
              <a:rPr lang="en-US" dirty="0"/>
              <a:t>tools and technologies</a:t>
            </a:r>
          </a:p>
          <a:p>
            <a:pPr lvl="1"/>
            <a:r>
              <a:rPr lang="en-US" dirty="0" smtClean="0"/>
              <a:t>Looking </a:t>
            </a:r>
            <a:r>
              <a:rPr lang="en-US" dirty="0"/>
              <a:t>into delivery model</a:t>
            </a:r>
          </a:p>
          <a:p>
            <a:pPr lvl="1"/>
            <a:r>
              <a:rPr lang="en-US" dirty="0" smtClean="0"/>
              <a:t>Investigating </a:t>
            </a:r>
            <a:r>
              <a:rPr lang="en-US" dirty="0"/>
              <a:t>business case &amp; </a:t>
            </a:r>
            <a:r>
              <a:rPr lang="en-US" dirty="0" smtClean="0"/>
              <a:t>sustainability</a:t>
            </a:r>
          </a:p>
          <a:p>
            <a:pPr lvl="1"/>
            <a:r>
              <a:rPr lang="en-US" dirty="0"/>
              <a:t>Operations and Market</a:t>
            </a:r>
          </a:p>
          <a:p>
            <a:pPr lvl="1"/>
            <a:endParaRPr lang="en-US" dirty="0"/>
          </a:p>
          <a:p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7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</a:t>
            </a:r>
            <a:r>
              <a:rPr lang="en-US" dirty="0" smtClean="0"/>
              <a:t>O Platform as a Service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83633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COPaaS</a:t>
            </a:r>
            <a:r>
              <a:rPr lang="en-US" dirty="0"/>
              <a:t> conducted a survey </a:t>
            </a:r>
          </a:p>
          <a:p>
            <a:pPr lvl="1"/>
            <a:r>
              <a:rPr lang="en-US" dirty="0"/>
              <a:t>For several small and large Pan-European COs </a:t>
            </a:r>
          </a:p>
          <a:p>
            <a:pPr lvl="1"/>
            <a:r>
              <a:rPr lang="en-US" dirty="0"/>
              <a:t>Re-validates the FIM4R requirements</a:t>
            </a:r>
            <a:r>
              <a:rPr lang="sr-Latn-RS" dirty="0"/>
              <a:t>.</a:t>
            </a:r>
            <a:endParaRPr lang="en-US" dirty="0"/>
          </a:p>
          <a:p>
            <a:pPr lvl="1"/>
            <a:r>
              <a:rPr lang="en-US" dirty="0"/>
              <a:t>Results outlines functional requirements</a:t>
            </a:r>
            <a:r>
              <a:rPr lang="sr-Latn-RS" dirty="0" smtClean="0"/>
              <a:t>.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The </a:t>
            </a:r>
            <a:r>
              <a:rPr lang="en-US" dirty="0"/>
              <a:t>FIM4R paper (April 2012) </a:t>
            </a:r>
            <a:endParaRPr lang="en-US" dirty="0" smtClean="0"/>
          </a:p>
          <a:p>
            <a:pPr lvl="1"/>
            <a:r>
              <a:rPr lang="en-US" dirty="0" smtClean="0"/>
              <a:t>Outlines collective </a:t>
            </a:r>
            <a:r>
              <a:rPr lang="en-US" dirty="0"/>
              <a:t>requirements for using Federated AAI for C</a:t>
            </a:r>
            <a:r>
              <a:rPr lang="en-US" dirty="0" smtClean="0"/>
              <a:t>Os</a:t>
            </a:r>
            <a:r>
              <a:rPr lang="sr-Latn-RS" dirty="0"/>
              <a:t>.</a:t>
            </a:r>
            <a:r>
              <a:rPr lang="en-US" dirty="0" smtClean="0"/>
              <a:t> </a:t>
            </a:r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8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Requirements for building on </a:t>
            </a:r>
            <a:r>
              <a:rPr lang="en-US" dirty="0"/>
              <a:t>F</a:t>
            </a:r>
            <a:r>
              <a:rPr lang="en-US" dirty="0" smtClean="0"/>
              <a:t>ederated AAI as a CO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05690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Interviews and desk study conducted with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Umbrella</a:t>
            </a:r>
            <a:r>
              <a:rPr lang="en-US" dirty="0"/>
              <a:t>	</a:t>
            </a:r>
            <a:r>
              <a:rPr lang="en-US" dirty="0" smtClean="0"/>
              <a:t>		(Large </a:t>
            </a:r>
            <a:r>
              <a:rPr lang="en-US" dirty="0"/>
              <a:t>neutron and photon facilities)</a:t>
            </a:r>
          </a:p>
          <a:p>
            <a:pPr lvl="1"/>
            <a:r>
              <a:rPr lang="en-US" dirty="0" err="1"/>
              <a:t>CLASSe</a:t>
            </a:r>
            <a:r>
              <a:rPr lang="en-US" dirty="0"/>
              <a:t>	</a:t>
            </a:r>
            <a:r>
              <a:rPr lang="en-US" dirty="0" smtClean="0"/>
              <a:t>		(Shared </a:t>
            </a:r>
            <a:r>
              <a:rPr lang="en-US" dirty="0" err="1" smtClean="0"/>
              <a:t>IaaS</a:t>
            </a:r>
            <a:r>
              <a:rPr lang="en-US" dirty="0" smtClean="0"/>
              <a:t>)</a:t>
            </a:r>
            <a:endParaRPr lang="en-US" dirty="0"/>
          </a:p>
          <a:p>
            <a:pPr lvl="1"/>
            <a:r>
              <a:rPr lang="en-US" dirty="0"/>
              <a:t>DARIAH	</a:t>
            </a:r>
            <a:r>
              <a:rPr lang="en-US" dirty="0" smtClean="0"/>
              <a:t>		(</a:t>
            </a:r>
            <a:r>
              <a:rPr lang="en-US" dirty="0"/>
              <a:t>Humanities</a:t>
            </a:r>
            <a:r>
              <a:rPr lang="en-US" dirty="0" smtClean="0"/>
              <a:t>)</a:t>
            </a:r>
            <a:endParaRPr lang="en-US" dirty="0"/>
          </a:p>
          <a:p>
            <a:pPr lvl="1"/>
            <a:r>
              <a:rPr lang="en-US" dirty="0"/>
              <a:t>CERN	</a:t>
            </a:r>
            <a:r>
              <a:rPr lang="en-US" dirty="0" smtClean="0"/>
              <a:t>		(High </a:t>
            </a:r>
            <a:r>
              <a:rPr lang="en-US" dirty="0"/>
              <a:t>Energy Physics)</a:t>
            </a:r>
          </a:p>
          <a:p>
            <a:pPr lvl="1"/>
            <a:r>
              <a:rPr lang="en-US" dirty="0"/>
              <a:t>CLARIN	</a:t>
            </a:r>
            <a:r>
              <a:rPr lang="en-US" dirty="0" smtClean="0"/>
              <a:t>		(Humanities </a:t>
            </a:r>
            <a:r>
              <a:rPr lang="en-US" dirty="0"/>
              <a:t>and social sciences)</a:t>
            </a:r>
          </a:p>
          <a:p>
            <a:pPr lvl="1"/>
            <a:r>
              <a:rPr lang="en-US" dirty="0"/>
              <a:t>Virtual Campus Hub </a:t>
            </a:r>
            <a:r>
              <a:rPr lang="en-US" dirty="0" smtClean="0"/>
              <a:t>		(</a:t>
            </a:r>
            <a:r>
              <a:rPr lang="en-US" dirty="0"/>
              <a:t>eLearning, </a:t>
            </a:r>
            <a:r>
              <a:rPr lang="en-US" dirty="0" smtClean="0"/>
              <a:t>Renewable </a:t>
            </a:r>
            <a:r>
              <a:rPr lang="en-US" dirty="0"/>
              <a:t>Energy)</a:t>
            </a:r>
          </a:p>
          <a:p>
            <a:pPr lvl="1"/>
            <a:r>
              <a:rPr lang="en-US" dirty="0"/>
              <a:t>ELIXIR	</a:t>
            </a:r>
            <a:r>
              <a:rPr lang="en-US" dirty="0" smtClean="0"/>
              <a:t>		(</a:t>
            </a:r>
            <a:r>
              <a:rPr lang="en-US" dirty="0"/>
              <a:t>Life Sciences, </a:t>
            </a:r>
            <a:r>
              <a:rPr lang="en-US" dirty="0" smtClean="0"/>
              <a:t>Bioinformatics)</a:t>
            </a:r>
          </a:p>
          <a:p>
            <a:pPr lvl="1"/>
            <a:r>
              <a:rPr lang="en-US" dirty="0" smtClean="0"/>
              <a:t>GÉANT VAMPIRE 		(NREN collaboration).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Broad NREN/federation participation:</a:t>
            </a:r>
          </a:p>
          <a:p>
            <a:pPr marL="457200" lvl="1" indent="0">
              <a:buNone/>
            </a:pPr>
            <a:r>
              <a:rPr lang="en-US" dirty="0"/>
              <a:t>AMRES, CESNET, DFN/LRZ, GARR, IUCC, NIIF, RENATER</a:t>
            </a:r>
            <a:r>
              <a:rPr lang="en-US" dirty="0" smtClean="0"/>
              <a:t>, SUNET</a:t>
            </a:r>
            <a:r>
              <a:rPr lang="en-US" dirty="0"/>
              <a:t>, </a:t>
            </a:r>
            <a:r>
              <a:rPr lang="en-US" dirty="0" smtClean="0"/>
              <a:t>SURFnet, SWITCH</a:t>
            </a:r>
          </a:p>
          <a:p>
            <a:pPr marL="457200" lvl="1" indent="0">
              <a:buNone/>
            </a:pPr>
            <a:endParaRPr lang="en-US" dirty="0"/>
          </a:p>
          <a:p>
            <a:r>
              <a:rPr lang="en-US" sz="2100" dirty="0"/>
              <a:t>Market Analysis</a:t>
            </a:r>
          </a:p>
          <a:p>
            <a:pPr marL="0" indent="0">
              <a:buNone/>
            </a:pPr>
            <a:r>
              <a:rPr lang="en-US" sz="2100" dirty="0"/>
              <a:t> http://www.geant.org/Projects/GEANT_Project_GN4-1/deliverables/D9-2_Market-Analysis-for-Virtual-Organisation-Platform-as-a-Service.pdf</a:t>
            </a:r>
          </a:p>
          <a:p>
            <a:endParaRPr lang="en-US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9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C</a:t>
            </a:r>
            <a:r>
              <a:rPr lang="en-US" dirty="0" err="1" smtClean="0"/>
              <a:t>OPaaS</a:t>
            </a:r>
            <a:r>
              <a:rPr lang="en-US" dirty="0" smtClean="0"/>
              <a:t> </a:t>
            </a:r>
            <a:r>
              <a:rPr lang="en-US" dirty="0"/>
              <a:t>Market </a:t>
            </a:r>
            <a:r>
              <a:rPr lang="en-US" dirty="0" smtClean="0"/>
              <a:t>Analysis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85609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EANT Associatio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10D0992E-CCCF-45DB-AB26-A4F50B75E4D6}" vid="{C2252C9B-28CB-4431-8278-C26B15A7694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Version=15.0.0.0, Culture=neutral, PublicKeyToken=71e9bce111e9429c</Assembly>
    <Class>Microsoft.Office.DocumentManagement.Internal.DocIdHandler</Class>
    <Data/>
    <Filter/>
  </Receiver>
</spe:Receiver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FC14C35B6BD02428EFDFCF6B38DCCFF" ma:contentTypeVersion="3" ma:contentTypeDescription="Create a new document." ma:contentTypeScope="" ma:versionID="cb80918fe4a605eb18370ba55c5d957b">
  <xsd:schema xmlns:xsd="http://www.w3.org/2001/XMLSchema" xmlns:xs="http://www.w3.org/2001/XMLSchema" xmlns:p="http://schemas.microsoft.com/office/2006/metadata/properties" xmlns:ns1="http://schemas.microsoft.com/sharepoint/v3" xmlns:ns2="e7019c98-23ef-46f8-8434-cfd3a3bc7393" targetNamespace="http://schemas.microsoft.com/office/2006/metadata/properties" ma:root="true" ma:fieldsID="19d4d48c21c094bbdb8e7cf95f595ca6" ns1:_="" ns2:_="">
    <xsd:import namespace="http://schemas.microsoft.com/sharepoint/v3"/>
    <xsd:import namespace="e7019c98-23ef-46f8-8434-cfd3a3bc739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  <xsd:element ref="ns2:_dlc_DocId" minOccurs="0"/>
                <xsd:element ref="ns2:_dlc_DocIdUrl" minOccurs="0"/>
                <xsd:element ref="ns2:_dlc_DocIdPersist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Scheduling Start Date is a site column created by the Publishing feature. It is used to specify the date and time on which this page will first appear to site visitors.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Scheduling End Date is a site column created by the Publishing feature. It is used to specify the date and time on which this page will no longer appear to site visitors." ma:hidden="true" ma:internalName="PublishingExpirationDat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7019c98-23ef-46f8-8434-cfd3a3bc7393" elementFormDefault="qualified">
    <xsd:import namespace="http://schemas.microsoft.com/office/2006/documentManagement/types"/>
    <xsd:import namespace="http://schemas.microsoft.com/office/infopath/2007/PartnerControls"/>
    <xsd:element name="_dlc_DocId" ma:index="11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12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3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 ma:index="10" ma:displayName="Comments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  <_dlc_DocId xmlns="e7019c98-23ef-46f8-8434-cfd3a3bc7393">GN4PROJ-13-15</_dlc_DocId>
    <_dlc_DocIdUrl xmlns="e7019c98-23ef-46f8-8434-cfd3a3bc7393">
      <Url>https://intranet.geant.org/help-and-support/_layouts/15/DocIdRedir.aspx?ID=GN4PROJ-13-15</Url>
      <Description>GN4PROJ-13-15</Description>
    </_dlc_DocIdUrl>
  </documentManagement>
</p:properties>
</file>

<file path=customXml/itemProps1.xml><?xml version="1.0" encoding="utf-8"?>
<ds:datastoreItem xmlns:ds="http://schemas.openxmlformats.org/officeDocument/2006/customXml" ds:itemID="{22C07721-32FF-48B6-9D36-E09F4CC3A69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47CDDC3-53C5-49FD-9CC6-A95D5E6CF614}">
  <ds:schemaRefs>
    <ds:schemaRef ds:uri="http://schemas.microsoft.com/sharepoint/events"/>
  </ds:schemaRefs>
</ds:datastoreItem>
</file>

<file path=customXml/itemProps3.xml><?xml version="1.0" encoding="utf-8"?>
<ds:datastoreItem xmlns:ds="http://schemas.openxmlformats.org/officeDocument/2006/customXml" ds:itemID="{D0DDEFE0-7B91-432A-A6A7-ACD9A02E8EF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e7019c98-23ef-46f8-8434-cfd3a3bc739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4.xml><?xml version="1.0" encoding="utf-8"?>
<ds:datastoreItem xmlns:ds="http://schemas.openxmlformats.org/officeDocument/2006/customXml" ds:itemID="{59AA3960-760A-4B61-8C8B-DBF90F37C8C8}">
  <ds:schemaRefs>
    <ds:schemaRef ds:uri="http://schemas.microsoft.com/office/2006/documentManagement/types"/>
    <ds:schemaRef ds:uri="http://purl.org/dc/elements/1.1/"/>
    <ds:schemaRef ds:uri="http://purl.org/dc/terms/"/>
    <ds:schemaRef ds:uri="http://schemas.openxmlformats.org/package/2006/metadata/core-properties"/>
    <ds:schemaRef ds:uri="http://www.w3.org/XML/1998/namespace"/>
    <ds:schemaRef ds:uri="http://schemas.microsoft.com/sharepoint/v3"/>
    <ds:schemaRef ds:uri="http://schemas.microsoft.com/office/infopath/2007/PartnerControls"/>
    <ds:schemaRef ds:uri="e7019c98-23ef-46f8-8434-cfd3a3bc7393"/>
    <ds:schemaRef ds:uri="http://schemas.microsoft.com/office/2006/metadata/properties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Final GEANT Association template 16 9 widescreen</Template>
  <TotalTime>5743</TotalTime>
  <Words>875</Words>
  <Application>Microsoft Office PowerPoint</Application>
  <PresentationFormat>On-screen Show (4:3)</PresentationFormat>
  <Paragraphs>280</Paragraphs>
  <Slides>22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6" baseType="lpstr">
      <vt:lpstr>Arial</vt:lpstr>
      <vt:lpstr>Calibri</vt:lpstr>
      <vt:lpstr>Verdana</vt:lpstr>
      <vt:lpstr>GEANT Association</vt:lpstr>
      <vt:lpstr>PowerPoint Presentation</vt:lpstr>
      <vt:lpstr>Outline</vt:lpstr>
      <vt:lpstr>Introduction</vt:lpstr>
      <vt:lpstr>Collaborative/Virtual Organisation (CO/VO)</vt:lpstr>
      <vt:lpstr>Collaborative Organisations and AAI</vt:lpstr>
      <vt:lpstr>Collaborative Organisations and AAI</vt:lpstr>
      <vt:lpstr>CO Platform as a Service</vt:lpstr>
      <vt:lpstr>Requirements for building on Federated AAI as a CO</vt:lpstr>
      <vt:lpstr>COPaaS Market Analysis</vt:lpstr>
      <vt:lpstr>COpaas Market Analysis Results</vt:lpstr>
      <vt:lpstr>COPaaS - Function requirements</vt:lpstr>
      <vt:lpstr>COPaaS Deployment model </vt:lpstr>
      <vt:lpstr>Basic Services</vt:lpstr>
      <vt:lpstr>Transparent External Identity proxy (TEIP)</vt:lpstr>
      <vt:lpstr>Advanced Services</vt:lpstr>
      <vt:lpstr>Tools</vt:lpstr>
      <vt:lpstr>Architecture</vt:lpstr>
      <vt:lpstr> </vt:lpstr>
      <vt:lpstr>What's in it for R&amp;E communities</vt:lpstr>
      <vt:lpstr>Roadmap</vt:lpstr>
      <vt:lpstr>Join Us</vt:lpstr>
      <vt:lpstr>PowerPoint Presentation</vt:lpstr>
    </vt:vector>
  </TitlesOfParts>
  <Company>DANTE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Karl Meyer</dc:creator>
  <cp:lastModifiedBy>Mandeep Saini</cp:lastModifiedBy>
  <cp:revision>205</cp:revision>
  <cp:lastPrinted>2015-05-01T10:30:08Z</cp:lastPrinted>
  <dcterms:created xsi:type="dcterms:W3CDTF">2015-04-29T14:13:57Z</dcterms:created>
  <dcterms:modified xsi:type="dcterms:W3CDTF">2016-06-01T07:08:33Z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0x010100EFC14C35B6BD02428EFDFCF6B38DCCFF</vt:lpwstr>
  </property>
  <property fmtid="{D5CDD505-2E9C-101B-9397-08002B2CF9AE}" pid="3" name="_dlc_DocIdItemGuid">
    <vt:lpwstr>5dfef42f-72c4-4868-8596-52062fbf522b</vt:lpwstr>
  </property>
</Properties>
</file>