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64" r:id="rId3"/>
    <p:sldId id="263" r:id="rId4"/>
    <p:sldId id="268" r:id="rId5"/>
    <p:sldId id="267" r:id="rId6"/>
    <p:sldId id="271" r:id="rId7"/>
    <p:sldId id="284" r:id="rId8"/>
    <p:sldId id="272" r:id="rId9"/>
    <p:sldId id="274" r:id="rId10"/>
    <p:sldId id="266" r:id="rId11"/>
    <p:sldId id="281" r:id="rId12"/>
    <p:sldId id="282" r:id="rId13"/>
    <p:sldId id="286" r:id="rId14"/>
    <p:sldId id="285" r:id="rId15"/>
    <p:sldId id="283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3B235-A356-4EDD-B661-3740227078C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20817-5D4E-404A-A632-196827EA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05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71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10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20817-5D4E-404A-A632-196827EAD3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fld id="{F97C38C8-498F-DE4B-A07C-402487EA5A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/>
              <a:t>Your logo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7604"/>
            <a:ext cx="838199" cy="7203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of supporting education and research to</a:t>
            </a:r>
            <a:br>
              <a:rPr lang="en-US" dirty="0"/>
            </a:br>
            <a:r>
              <a:rPr lang="en-US" dirty="0"/>
              <a:t>make use of </a:t>
            </a:r>
            <a:r>
              <a:rPr lang="en-US" dirty="0" err="1"/>
              <a:t>eduGAIN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Ioannis Kakavas</a:t>
            </a:r>
            <a:r>
              <a:rPr lang="en-US" dirty="0"/>
              <a:t>, </a:t>
            </a:r>
            <a:r>
              <a:rPr lang="en-US" dirty="0" smtClean="0"/>
              <a:t>GRNET,GÉANT</a:t>
            </a:r>
            <a:endParaRPr lang="en-US" dirty="0"/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1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Work with research communities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9941" y="1218486"/>
            <a:ext cx="8153400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DARIAH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Humanities and  Social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Sciences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Bring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Dariah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services </a:t>
            </a:r>
            <a:r>
              <a:rPr lang="en-US" dirty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eduGAIN</a:t>
            </a:r>
            <a:r>
              <a:rPr lang="en-US" dirty="0">
                <a:latin typeface="Arial" pitchFamily="34" charset="0"/>
                <a:cs typeface="Arial" pitchFamily="34" charset="0"/>
              </a:rPr>
              <a:t> and help 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establishing GÉANT Data Protection Code 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of Conduct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ELIXIR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Life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Sciences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Access to European Genome Archive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>
                <a:latin typeface="Arial" pitchFamily="34" charset="0"/>
                <a:cs typeface="Arial" pitchFamily="34" charset="0"/>
              </a:rPr>
              <a:t>integration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>
                <a:latin typeface="Arial" pitchFamily="34" charset="0"/>
                <a:cs typeface="Arial" pitchFamily="34" charset="0"/>
              </a:rPr>
              <a:t>Resource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Entitlement Management </a:t>
            </a:r>
            <a:r>
              <a:rPr lang="en-US" dirty="0">
                <a:latin typeface="Arial" pitchFamily="34" charset="0"/>
                <a:cs typeface="Arial" pitchFamily="34" charset="0"/>
              </a:rPr>
              <a:t>System (REMS)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UMBRELLA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Photon/Neutron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research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Bridging for Umbrella/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eduGAIN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Moonshot </a:t>
            </a:r>
            <a:r>
              <a:rPr lang="en-US" dirty="0">
                <a:latin typeface="Arial" pitchFamily="34" charset="0"/>
                <a:cs typeface="Arial" pitchFamily="34" charset="0"/>
              </a:rPr>
              <a:t>pilot to provide SSH login with final goal to remotely control experiments.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288" y="1371600"/>
            <a:ext cx="2660671" cy="791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2895600"/>
            <a:ext cx="1944050" cy="10246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2837" y="4585447"/>
            <a:ext cx="2344726" cy="76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Work with research communities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5232" y="1600200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CERN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Connect </a:t>
            </a:r>
            <a:r>
              <a:rPr lang="en-US" dirty="0">
                <a:latin typeface="Arial" pitchFamily="34" charset="0"/>
                <a:cs typeface="Arial" pitchFamily="34" charset="0"/>
              </a:rPr>
              <a:t>CERN's ADFS-based web single 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sign-on system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eduGAIN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Bilateral login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ESA 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"</a:t>
            </a:r>
            <a:r>
              <a:rPr lang="en-US" dirty="0">
                <a:latin typeface="Arial" pitchFamily="34" charset="0"/>
                <a:cs typeface="Arial" pitchFamily="34" charset="0"/>
              </a:rPr>
              <a:t>Distributed"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organization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in 5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countries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Pilot project ended early 2015.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ESA is joining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eduGAIN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via IDEM (IT).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354" y="1736599"/>
            <a:ext cx="723691" cy="7224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305" y="3505200"/>
            <a:ext cx="1523790" cy="66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Work with research communities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5232" y="1600200"/>
            <a:ext cx="7543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CLARIN </a:t>
            </a:r>
            <a:r>
              <a:rPr lang="en-US" dirty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humanities and social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sciences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Service Provides published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eduGAIN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via DFN-AAI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Shibboleth SP custom error pages for insufficient attribute release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EIDA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seismic studies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Implementation of portal accessible via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eduGAIN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Enable secure and authenticated data retrieval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316" y="1219200"/>
            <a:ext cx="2203768" cy="12382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124200"/>
            <a:ext cx="1577468" cy="8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9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Services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6002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eduGAIN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isFederated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Check Tool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Is my target user group federated?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048000"/>
            <a:ext cx="6925982" cy="24818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0800" y="5638800"/>
            <a:ext cx="253787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Arial" pitchFamily="34" charset="0"/>
                <a:cs typeface="Arial" pitchFamily="34" charset="0"/>
              </a:rPr>
              <a:t>https://wiki.edugain.org/isFederatedCheck/</a:t>
            </a:r>
            <a:endParaRPr lang="el-GR" sz="9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Services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6002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eduGAIN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Access Check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Have I set up my Service Provider correctly?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950669"/>
            <a:ext cx="6690003" cy="21860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89544" y="5517136"/>
            <a:ext cx="18165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Arial" pitchFamily="34" charset="0"/>
                <a:cs typeface="Arial" pitchFamily="34" charset="0"/>
              </a:rPr>
              <a:t>https://access-check.edugain.org</a:t>
            </a:r>
            <a:endParaRPr lang="el-GR" sz="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1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Services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6002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eduGAIN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Attribute Release Check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Am I releasing the necessary attributes?</a:t>
            </a:r>
            <a:endParaRPr lang="el-GR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54307"/>
            <a:ext cx="6248400" cy="34828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554307"/>
            <a:ext cx="1333500" cy="109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campus IT do?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219200"/>
            <a:ext cx="75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Join your local federatrion</a:t>
            </a:r>
            <a:r>
              <a:rPr lang="en-US" sz="2800" baseline="30000" dirty="0"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Get your Identity Provider published in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eduGAIN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Support GEANT Code of Conduct entity category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Support REFEDS Research &amp; Scholarship entity category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Implement Attribute release based on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CoCo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R&amp;S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Check your attribute release policy </a:t>
            </a:r>
          </a:p>
          <a:p>
            <a:pPr marL="457200" indent="-457200">
              <a:buFont typeface="Arial" pitchFamily="34" charset="0"/>
              <a:buChar char="•"/>
            </a:pPr>
            <a:endParaRPr lang="el-GR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000" y="5638800"/>
            <a:ext cx="2743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[0] https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://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refeds.org/federations/federations-map </a:t>
            </a:r>
            <a:endParaRPr lang="el-GR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477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campus IT do?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219200"/>
            <a:ext cx="7543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Support your users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Enable collaboration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Of course keeping their privacy in mind</a:t>
            </a:r>
          </a:p>
          <a:p>
            <a:endParaRPr lang="el-GR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91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</a:t>
            </a:r>
            <a:r>
              <a:rPr lang="en-US" smtClean="0"/>
              <a:t>last thing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738312"/>
            <a:ext cx="476250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72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3600" y="27432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Questions / Comments </a:t>
            </a:r>
            <a:r>
              <a:rPr lang="en-US" sz="4000" dirty="0" smtClean="0"/>
              <a:t>?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74916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Quick </a:t>
            </a:r>
            <a:r>
              <a:rPr lang="en-US" sz="2800" dirty="0" err="1" smtClean="0"/>
              <a:t>eduGAIN</a:t>
            </a:r>
            <a:r>
              <a:rPr lang="en-US" sz="2800" dirty="0" smtClean="0"/>
              <a:t> primer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Challenges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Work with </a:t>
            </a:r>
            <a:r>
              <a:rPr lang="en-US" sz="2800" dirty="0"/>
              <a:t>research </a:t>
            </a:r>
            <a:r>
              <a:rPr lang="en-US" sz="2800" dirty="0" smtClean="0"/>
              <a:t>communities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Suggestions </a:t>
            </a:r>
            <a:r>
              <a:rPr lang="en-US" sz="2800" dirty="0"/>
              <a:t>and best practices</a:t>
            </a: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84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endParaRPr lang="el-G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47800"/>
            <a:ext cx="4038600" cy="200128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3886200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Service developed by the G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É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ANT project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Interconnects SAML2 Identity Federations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Simplifies access to resources and services</a:t>
            </a:r>
            <a:endParaRPr lang="el-G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3600" y="3365956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https://technical.edugain.org/status</a:t>
            </a:r>
            <a:endParaRPr lang="el-GR" sz="800" dirty="0"/>
          </a:p>
        </p:txBody>
      </p:sp>
    </p:spTree>
    <p:extLst>
      <p:ext uri="{BB962C8B-B14F-4D97-AF65-F5344CB8AC3E}">
        <p14:creationId xmlns:p14="http://schemas.microsoft.com/office/powerpoint/2010/main" val="200645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– The numbers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447800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38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participating national identity federations</a:t>
            </a: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continents</a:t>
            </a: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2079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Identity Providers</a:t>
            </a: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1197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Service Providers</a:t>
            </a:r>
            <a:endParaRPr lang="el-G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/>
              <a:t> </a:t>
            </a:r>
            <a:r>
              <a:rPr lang="en-US" dirty="0" smtClean="0"/>
              <a:t>benefits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Researchers gain access to a wide range of services</a:t>
            </a:r>
          </a:p>
          <a:p>
            <a:r>
              <a:rPr lang="en-US" dirty="0" smtClean="0"/>
              <a:t>Researchers can use existing credentials</a:t>
            </a:r>
          </a:p>
          <a:p>
            <a:r>
              <a:rPr lang="en-US" dirty="0"/>
              <a:t>S</a:t>
            </a:r>
            <a:r>
              <a:rPr lang="en-US" dirty="0" smtClean="0"/>
              <a:t>ervices gain exposure to an international audience</a:t>
            </a:r>
          </a:p>
          <a:p>
            <a:r>
              <a:rPr lang="en-US" dirty="0" smtClean="0"/>
              <a:t>Services can offer easier onboarding – no registration </a:t>
            </a:r>
          </a:p>
          <a:p>
            <a:r>
              <a:rPr lang="en-US" dirty="0" smtClean="0"/>
              <a:t>World wide collaboration 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Identity Providers coverage in </a:t>
            </a:r>
            <a:r>
              <a:rPr lang="en-US" dirty="0" err="1" smtClean="0"/>
              <a:t>eduGAIN</a:t>
            </a:r>
            <a:endParaRPr lang="en-US" dirty="0" smtClean="0"/>
          </a:p>
          <a:p>
            <a:pPr lvl="1"/>
            <a:r>
              <a:rPr lang="en-US" dirty="0" smtClean="0"/>
              <a:t>Not all federations participate in </a:t>
            </a:r>
            <a:r>
              <a:rPr lang="en-US" dirty="0" err="1" smtClean="0"/>
              <a:t>eduGAIN</a:t>
            </a:r>
            <a:endParaRPr lang="en-US" dirty="0" smtClean="0"/>
          </a:p>
          <a:p>
            <a:pPr lvl="1"/>
            <a:r>
              <a:rPr lang="en-US" dirty="0" smtClean="0"/>
              <a:t>Not all organizations participate in federations</a:t>
            </a:r>
          </a:p>
          <a:p>
            <a:pPr lvl="1"/>
            <a:r>
              <a:rPr lang="en-US" dirty="0" smtClean="0"/>
              <a:t>Not all participating organizations are published in </a:t>
            </a:r>
            <a:r>
              <a:rPr lang="en-US" dirty="0" err="1" smtClean="0"/>
              <a:t>eduGAIN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FIM specific competence and experience</a:t>
            </a:r>
          </a:p>
          <a:p>
            <a:pPr lvl="1"/>
            <a:r>
              <a:rPr lang="en-US" dirty="0" smtClean="0"/>
              <a:t>Complex topic with steep learning curve</a:t>
            </a:r>
          </a:p>
          <a:p>
            <a:pPr lvl="1"/>
            <a:r>
              <a:rPr lang="en-US" dirty="0" smtClean="0"/>
              <a:t>ROI not immediately clear </a:t>
            </a:r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95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LoA</a:t>
            </a:r>
            <a:r>
              <a:rPr lang="en-US" dirty="0" smtClean="0"/>
              <a:t> (or rather the lack thereof)</a:t>
            </a:r>
          </a:p>
          <a:p>
            <a:pPr lvl="1"/>
            <a:r>
              <a:rPr lang="en-US" dirty="0" smtClean="0"/>
              <a:t>Different, not standardized processes for identity vetting</a:t>
            </a:r>
          </a:p>
          <a:p>
            <a:pPr lvl="1"/>
            <a:r>
              <a:rPr lang="en-US" dirty="0" smtClean="0"/>
              <a:t>No adopted standard for levels of assurance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Attribute release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holy grail of federated </a:t>
            </a:r>
            <a:r>
              <a:rPr lang="en-US" dirty="0" smtClean="0"/>
              <a:t>identity</a:t>
            </a:r>
          </a:p>
          <a:p>
            <a:pPr lvl="1"/>
            <a:r>
              <a:rPr lang="en-US" dirty="0" smtClean="0"/>
              <a:t>Privacy </a:t>
            </a:r>
            <a:r>
              <a:rPr lang="en-US" dirty="0" err="1" smtClean="0"/>
              <a:t>vs</a:t>
            </a:r>
            <a:r>
              <a:rPr lang="en-US" dirty="0" smtClean="0"/>
              <a:t> Availability</a:t>
            </a:r>
            <a:endParaRPr lang="en-US" dirty="0"/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have you done?”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Worked closely with research communities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Implemented new services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Created material for training and guidance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Continuously support research communities and Campus IT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57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have you done?”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Defined frameworks to facilitate attribute release</a:t>
            </a:r>
          </a:p>
          <a:p>
            <a:pPr lvl="1"/>
            <a:r>
              <a:rPr lang="en-US" dirty="0"/>
              <a:t>GÉANT </a:t>
            </a:r>
            <a:r>
              <a:rPr lang="en-US" dirty="0" smtClean="0"/>
              <a:t>Code of Conduct</a:t>
            </a:r>
            <a:endParaRPr lang="en-US" dirty="0"/>
          </a:p>
          <a:p>
            <a:pPr lvl="1"/>
            <a:r>
              <a:rPr lang="en-US" dirty="0" smtClean="0"/>
              <a:t>Research and Scholarship</a:t>
            </a:r>
          </a:p>
          <a:p>
            <a:pPr marL="0" indent="0">
              <a:buNone/>
            </a:pPr>
            <a:r>
              <a:rPr lang="en-US" dirty="0" smtClean="0"/>
              <a:t>Work on Levels of Assurance</a:t>
            </a:r>
          </a:p>
          <a:p>
            <a:pPr marL="0" indent="0">
              <a:buNone/>
            </a:pPr>
            <a:r>
              <a:rPr lang="en-US" dirty="0" smtClean="0"/>
              <a:t>Interoperability and categorization of services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97C38C8-498F-DE4B-A07C-402487EA5A7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1980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4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383</Words>
  <Application>Microsoft Office PowerPoint</Application>
  <PresentationFormat>On-screen Show (4:3)</PresentationFormat>
  <Paragraphs>139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Challenges of supporting education and research to make use of eduGAIN</vt:lpstr>
      <vt:lpstr>Outline</vt:lpstr>
      <vt:lpstr>eduGAIN</vt:lpstr>
      <vt:lpstr>eduGAIN – The numbers</vt:lpstr>
      <vt:lpstr>eduGAIN benefits</vt:lpstr>
      <vt:lpstr>Challenges</vt:lpstr>
      <vt:lpstr>Challenges</vt:lpstr>
      <vt:lpstr>“What have you done?”</vt:lpstr>
      <vt:lpstr>“What have you done?”</vt:lpstr>
      <vt:lpstr>Work with research communities</vt:lpstr>
      <vt:lpstr>Work with research communities</vt:lpstr>
      <vt:lpstr>Work with research communities</vt:lpstr>
      <vt:lpstr>Services</vt:lpstr>
      <vt:lpstr>Services</vt:lpstr>
      <vt:lpstr>Services</vt:lpstr>
      <vt:lpstr>What can campus IT do?</vt:lpstr>
      <vt:lpstr>What can campus IT do?</vt:lpstr>
      <vt:lpstr>One last thing</vt:lpstr>
      <vt:lpstr>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auth</dc:creator>
  <cp:lastModifiedBy>Ioannis Kakavas</cp:lastModifiedBy>
  <cp:revision>31</cp:revision>
  <dcterms:created xsi:type="dcterms:W3CDTF">2013-10-09T21:01:30Z</dcterms:created>
  <dcterms:modified xsi:type="dcterms:W3CDTF">2016-06-09T06:18:46Z</dcterms:modified>
</cp:coreProperties>
</file>