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3"/>
  </p:notesMasterIdLst>
  <p:sldIdLst>
    <p:sldId id="278" r:id="rId6"/>
    <p:sldId id="298" r:id="rId7"/>
    <p:sldId id="284" r:id="rId8"/>
    <p:sldId id="299" r:id="rId9"/>
    <p:sldId id="301" r:id="rId10"/>
    <p:sldId id="302" r:id="rId11"/>
    <p:sldId id="285" r:id="rId12"/>
    <p:sldId id="288" r:id="rId13"/>
    <p:sldId id="290" r:id="rId14"/>
    <p:sldId id="292" r:id="rId15"/>
    <p:sldId id="293" r:id="rId16"/>
    <p:sldId id="304" r:id="rId17"/>
    <p:sldId id="294" r:id="rId18"/>
    <p:sldId id="305" r:id="rId19"/>
    <p:sldId id="306" r:id="rId20"/>
    <p:sldId id="307" r:id="rId21"/>
    <p:sldId id="283" r:id="rId2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374" autoAdjust="0"/>
  </p:normalViewPr>
  <p:slideViewPr>
    <p:cSldViewPr snapToGrid="0">
      <p:cViewPr>
        <p:scale>
          <a:sx n="80" d="100"/>
          <a:sy n="80" d="100"/>
        </p:scale>
        <p:origin x="-1056" y="1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13/06/2016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76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49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69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received 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30191" y="2756871"/>
            <a:ext cx="5096933" cy="375289"/>
          </a:xfrm>
        </p:spPr>
        <p:txBody>
          <a:bodyPr/>
          <a:lstStyle/>
          <a:p>
            <a:r>
              <a:rPr lang="en-US" smtClean="0"/>
              <a:t>Marina Adomeit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30191" y="5146504"/>
            <a:ext cx="5003270" cy="436340"/>
          </a:xfrm>
        </p:spPr>
        <p:txBody>
          <a:bodyPr/>
          <a:lstStyle/>
          <a:p>
            <a:r>
              <a:rPr lang="en-US" smtClean="0"/>
              <a:t>TNC16 Conference, Prague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930189" y="1830667"/>
            <a:ext cx="7631919" cy="503459"/>
          </a:xfrm>
        </p:spPr>
        <p:txBody>
          <a:bodyPr>
            <a:normAutofit fontScale="40000" lnSpcReduction="20000"/>
          </a:bodyPr>
          <a:lstStyle/>
          <a:p>
            <a:r>
              <a:rPr lang="en-GB" sz="7400"/>
              <a:t>Towards a platform for supporting collaboration</a:t>
            </a:r>
          </a:p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GÉANT VOPaaS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930191" y="5515473"/>
            <a:ext cx="5003270" cy="428319"/>
          </a:xfrm>
        </p:spPr>
        <p:txBody>
          <a:bodyPr/>
          <a:lstStyle/>
          <a:p>
            <a:r>
              <a:rPr lang="en-US" smtClean="0"/>
              <a:t>14.06.2016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930191" y="3129851"/>
            <a:ext cx="6218754" cy="347215"/>
          </a:xfrm>
        </p:spPr>
        <p:txBody>
          <a:bodyPr>
            <a:normAutofit fontScale="92500" lnSpcReduction="10000"/>
          </a:bodyPr>
          <a:lstStyle/>
          <a:p>
            <a:r>
              <a:rPr lang="en-US" smtClean="0"/>
              <a:t>Activity Leader</a:t>
            </a:r>
            <a:r>
              <a:rPr lang="sr-Latn-RS" smtClean="0"/>
              <a:t> of SA for T&amp;I services</a:t>
            </a:r>
            <a:r>
              <a:rPr lang="en-US" smtClean="0"/>
              <a:t>, AMRES, Serbia </a:t>
            </a:r>
            <a:endParaRPr lang="en-GB"/>
          </a:p>
        </p:txBody>
      </p:sp>
      <p:sp>
        <p:nvSpPr>
          <p:cNvPr id="9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2884" y="3506927"/>
            <a:ext cx="5096933" cy="375289"/>
          </a:xfrm>
        </p:spPr>
        <p:txBody>
          <a:bodyPr/>
          <a:lstStyle/>
          <a:p>
            <a:r>
              <a:rPr lang="en-US" dirty="0"/>
              <a:t>Mandeep Saini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912884" y="3843369"/>
            <a:ext cx="6613609" cy="347215"/>
          </a:xfrm>
        </p:spPr>
        <p:txBody>
          <a:bodyPr>
            <a:normAutofit fontScale="92500" lnSpcReduction="10000"/>
          </a:bodyPr>
          <a:lstStyle/>
          <a:p>
            <a:r>
              <a:rPr lang="en-GB" smtClean="0"/>
              <a:t>VOPaaS Product </a:t>
            </a:r>
            <a:r>
              <a:rPr lang="en-GB" dirty="0" smtClean="0"/>
              <a:t>Manager, GÉANT, U.K.</a:t>
            </a:r>
            <a:endParaRPr lang="en-GB" dirty="0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2884" y="4260992"/>
            <a:ext cx="5096933" cy="375289"/>
          </a:xfrm>
        </p:spPr>
        <p:txBody>
          <a:bodyPr/>
          <a:lstStyle/>
          <a:p>
            <a:r>
              <a:rPr lang="en-US" dirty="0" smtClean="0"/>
              <a:t>Niels Van Dijk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912884" y="4576906"/>
            <a:ext cx="6613609" cy="347215"/>
          </a:xfrm>
        </p:spPr>
        <p:txBody>
          <a:bodyPr>
            <a:normAutofit fontScale="92500" lnSpcReduction="10000"/>
          </a:bodyPr>
          <a:lstStyle/>
          <a:p>
            <a:r>
              <a:rPr lang="en-GB" smtClean="0"/>
              <a:t>VOPaaS Technical </a:t>
            </a:r>
            <a:r>
              <a:rPr lang="en-GB" dirty="0" smtClean="0"/>
              <a:t>Product Manager, SURFnet, The Netherlands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From the results of this </a:t>
            </a:r>
            <a:r>
              <a:rPr lang="sr-Latn-RS"/>
              <a:t>s</a:t>
            </a:r>
            <a:r>
              <a:rPr lang="en-US"/>
              <a:t>urvey, functional requirements were analyzed</a:t>
            </a:r>
            <a:r>
              <a:rPr lang="sr-Latn-RS"/>
              <a:t> and a</a:t>
            </a:r>
            <a:r>
              <a:rPr lang="en-US"/>
              <a:t> number of services were proposed to be put in place</a:t>
            </a:r>
            <a:endParaRPr lang="sr-Latn-RS"/>
          </a:p>
          <a:p>
            <a:pPr marL="0" indent="0" algn="ctr">
              <a:buNone/>
            </a:pPr>
            <a:r>
              <a:rPr lang="en-US">
                <a:solidFill>
                  <a:srgbClr val="ED1556"/>
                </a:solidFill>
              </a:rPr>
              <a:t>http</a:t>
            </a:r>
            <a:r>
              <a:rPr lang="en-US">
                <a:solidFill>
                  <a:srgbClr val="ED1556"/>
                </a:solidFill>
              </a:rPr>
              <a:t>://</a:t>
            </a:r>
            <a:r>
              <a:rPr lang="en-US" smtClean="0">
                <a:solidFill>
                  <a:srgbClr val="ED1556"/>
                </a:solidFill>
              </a:rPr>
              <a:t>www.geant.org/Projects/GEANT_Project_GN4-1/deliverables/D9-2_Market-Analysis-for-Virtual-Organisation-Platform-as-a-Service.pdf</a:t>
            </a:r>
            <a:endParaRPr lang="sr-Latn-RS" b="1">
              <a:solidFill>
                <a:srgbClr val="ED1556"/>
              </a:solidFill>
            </a:endParaRPr>
          </a:p>
          <a:p>
            <a:endParaRPr lang="sr-Latn-RS" b="1" smtClean="0">
              <a:solidFill>
                <a:srgbClr val="ED1556"/>
              </a:solidFill>
            </a:endParaRPr>
          </a:p>
          <a:p>
            <a:r>
              <a:rPr lang="en-US" b="1" smtClean="0">
                <a:solidFill>
                  <a:srgbClr val="ED1556"/>
                </a:solidFill>
              </a:rPr>
              <a:t>Basic Services</a:t>
            </a:r>
            <a:endParaRPr lang="sr-Latn-RS" b="1" smtClean="0">
              <a:solidFill>
                <a:srgbClr val="ED1556"/>
              </a:solidFill>
            </a:endParaRPr>
          </a:p>
          <a:p>
            <a:pPr lvl="1"/>
            <a:r>
              <a:rPr lang="sr-Latn-RS"/>
              <a:t>Offered to „smaller“ Collaborative organisations with generic AAI requirements</a:t>
            </a:r>
            <a:endParaRPr lang="en-US" dirty="0"/>
          </a:p>
          <a:p>
            <a:pPr lvl="1"/>
            <a:r>
              <a:rPr lang="en-US" dirty="0" smtClean="0"/>
              <a:t>Operated by </a:t>
            </a:r>
            <a:r>
              <a:rPr lang="en-US"/>
              <a:t>GÉANT </a:t>
            </a:r>
            <a:endParaRPr lang="en-US" smtClean="0"/>
          </a:p>
          <a:p>
            <a:pPr lvl="1"/>
            <a:r>
              <a:rPr lang="en-US" smtClean="0"/>
              <a:t>Multi tenant service</a:t>
            </a:r>
            <a:endParaRPr lang="en-US" dirty="0" smtClean="0"/>
          </a:p>
          <a:p>
            <a:pPr lvl="1"/>
            <a:r>
              <a:rPr lang="en-US" dirty="0" smtClean="0"/>
              <a:t>Also for VOs that are not legal entities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b="1" smtClean="0">
                <a:solidFill>
                  <a:srgbClr val="ED1556"/>
                </a:solidFill>
              </a:rPr>
              <a:t>Advanced</a:t>
            </a:r>
            <a:r>
              <a:rPr lang="sr-Latn-RS" sz="2400" b="1">
                <a:solidFill>
                  <a:srgbClr val="ED1556"/>
                </a:solidFill>
              </a:rPr>
              <a:t> </a:t>
            </a:r>
            <a:r>
              <a:rPr lang="en-US" b="1" smtClean="0">
                <a:solidFill>
                  <a:srgbClr val="ED1556"/>
                </a:solidFill>
              </a:rPr>
              <a:t>Services</a:t>
            </a:r>
            <a:endParaRPr lang="sr-Latn-RS" b="1" smtClean="0">
              <a:solidFill>
                <a:srgbClr val="ED1556"/>
              </a:solidFill>
            </a:endParaRPr>
          </a:p>
          <a:p>
            <a:pPr lvl="1"/>
            <a:r>
              <a:rPr lang="sr-Latn-RS"/>
              <a:t>Aimed to „larger“ Collaborative organisations with advance AAI requirements</a:t>
            </a:r>
            <a:endParaRPr lang="en-US" dirty="0"/>
          </a:p>
          <a:p>
            <a:pPr lvl="1"/>
            <a:r>
              <a:rPr lang="en-US" dirty="0"/>
              <a:t>Operated by GÉANT </a:t>
            </a:r>
            <a:r>
              <a:rPr lang="en-US" i="1" dirty="0"/>
              <a:t>on behalf of </a:t>
            </a:r>
            <a:r>
              <a:rPr lang="en-US" smtClean="0"/>
              <a:t>a </a:t>
            </a:r>
            <a:r>
              <a:rPr lang="en-US" i="1" smtClean="0"/>
              <a:t>VO</a:t>
            </a:r>
          </a:p>
          <a:p>
            <a:pPr lvl="1"/>
            <a:r>
              <a:rPr lang="en-US" smtClean="0"/>
              <a:t>Single tenant service</a:t>
            </a:r>
            <a:endParaRPr lang="en-US" dirty="0"/>
          </a:p>
          <a:p>
            <a:pPr lvl="1"/>
            <a:r>
              <a:rPr lang="en-US" dirty="0" smtClean="0"/>
              <a:t>Somebody – a legal entity - </a:t>
            </a:r>
            <a:r>
              <a:rPr lang="en-US" dirty="0"/>
              <a:t>must take responsibility for that data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</a:t>
            </a:r>
            <a:r>
              <a:rPr lang="en-US" smtClean="0"/>
              <a:t>model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10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r>
              <a:rPr lang="en-US" b="1" smtClean="0">
                <a:solidFill>
                  <a:srgbClr val="ED1556"/>
                </a:solidFill>
              </a:rPr>
              <a:t>VO </a:t>
            </a:r>
            <a:r>
              <a:rPr lang="en-US" b="1" dirty="0" smtClean="0">
                <a:solidFill>
                  <a:srgbClr val="ED1556"/>
                </a:solidFill>
              </a:rPr>
              <a:t>Membership service</a:t>
            </a:r>
            <a:endParaRPr lang="en-US" dirty="0" smtClean="0">
              <a:solidFill>
                <a:srgbClr val="ED1556"/>
              </a:solidFill>
            </a:endParaRPr>
          </a:p>
          <a:p>
            <a:pPr lvl="1"/>
            <a:r>
              <a:rPr lang="sr-Latn-RS" dirty="0" smtClean="0"/>
              <a:t>R</a:t>
            </a:r>
            <a:r>
              <a:rPr lang="en-US" smtClean="0"/>
              <a:t>egistry </a:t>
            </a:r>
            <a:r>
              <a:rPr lang="en-US" dirty="0" smtClean="0"/>
              <a:t>for </a:t>
            </a:r>
            <a:r>
              <a:rPr lang="en-US" b="1" dirty="0" smtClean="0"/>
              <a:t>VO persistent Identifier</a:t>
            </a:r>
          </a:p>
          <a:p>
            <a:pPr lvl="1"/>
            <a:r>
              <a:rPr lang="en-US" dirty="0" smtClean="0"/>
              <a:t>VO specific </a:t>
            </a:r>
            <a:r>
              <a:rPr lang="en-US" b="1" dirty="0" smtClean="0"/>
              <a:t>Workflows for onboarding</a:t>
            </a:r>
          </a:p>
          <a:p>
            <a:pPr lvl="1"/>
            <a:r>
              <a:rPr lang="en-US" b="1" dirty="0" smtClean="0"/>
              <a:t>Limited set of attributes</a:t>
            </a:r>
          </a:p>
          <a:p>
            <a:pPr lvl="1"/>
            <a:r>
              <a:rPr lang="en-US" dirty="0"/>
              <a:t>Accessible </a:t>
            </a:r>
            <a:r>
              <a:rPr lang="en-US"/>
              <a:t>through </a:t>
            </a:r>
            <a:r>
              <a:rPr lang="en-US" smtClean="0"/>
              <a:t>eduGAIN</a:t>
            </a:r>
            <a:endParaRPr lang="en-US" dirty="0"/>
          </a:p>
          <a:p>
            <a:pPr lvl="1"/>
            <a:endParaRPr lang="en-US" b="1" dirty="0" smtClean="0"/>
          </a:p>
          <a:p>
            <a:r>
              <a:rPr lang="en-US" b="1">
                <a:solidFill>
                  <a:srgbClr val="ED1556"/>
                </a:solidFill>
              </a:rPr>
              <a:t>Transparent External Identity proxy (</a:t>
            </a:r>
            <a:r>
              <a:rPr lang="en-US" b="1" smtClean="0">
                <a:solidFill>
                  <a:srgbClr val="ED1556"/>
                </a:solidFill>
              </a:rPr>
              <a:t>TEIP</a:t>
            </a:r>
            <a:r>
              <a:rPr lang="en-US" b="1">
                <a:solidFill>
                  <a:srgbClr val="ED1556"/>
                </a:solidFill>
              </a:rPr>
              <a:t>)</a:t>
            </a:r>
            <a:endParaRPr lang="en-US" b="1" dirty="0">
              <a:solidFill>
                <a:srgbClr val="ED1556"/>
              </a:solidFill>
            </a:endParaRPr>
          </a:p>
          <a:p>
            <a:pPr lvl="1"/>
            <a:r>
              <a:rPr lang="en-US" dirty="0"/>
              <a:t>One persistent (SAML) IdP for many ‘Guest’ Identity Providers, including:</a:t>
            </a:r>
          </a:p>
          <a:p>
            <a:pPr lvl="2"/>
            <a:r>
              <a:rPr lang="en-US" dirty="0" smtClean="0"/>
              <a:t>Social (Google, Twitter, </a:t>
            </a:r>
            <a:r>
              <a:rPr lang="en-US" dirty="0" err="1" smtClean="0"/>
              <a:t>Linkedin</a:t>
            </a:r>
            <a:r>
              <a:rPr lang="en-US" dirty="0" smtClean="0"/>
              <a:t>, Facebook)</a:t>
            </a:r>
          </a:p>
          <a:p>
            <a:pPr lvl="2"/>
            <a:r>
              <a:rPr lang="en-US" dirty="0" smtClean="0"/>
              <a:t>NREN operated &amp; Commercial Guest IdPs (</a:t>
            </a:r>
            <a:r>
              <a:rPr lang="en-US" dirty="0" err="1" smtClean="0"/>
              <a:t>OpenIDP</a:t>
            </a:r>
            <a:r>
              <a:rPr lang="en-US" dirty="0" smtClean="0"/>
              <a:t>, UnitedID.org, eduID.se)</a:t>
            </a:r>
          </a:p>
          <a:p>
            <a:pPr lvl="2"/>
            <a:r>
              <a:rPr lang="en-US" dirty="0" err="1" smtClean="0"/>
              <a:t>eGOV</a:t>
            </a:r>
            <a:r>
              <a:rPr lang="en-US" dirty="0" smtClean="0"/>
              <a:t> </a:t>
            </a:r>
            <a:r>
              <a:rPr lang="en-US" smtClean="0"/>
              <a:t>(</a:t>
            </a:r>
            <a:r>
              <a:rPr lang="en-US" smtClean="0"/>
              <a:t>STORK)</a:t>
            </a:r>
            <a:r>
              <a:rPr lang="sr-Latn-RS" smtClean="0"/>
              <a:t> and </a:t>
            </a:r>
            <a:r>
              <a:rPr lang="en-US" smtClean="0"/>
              <a:t>BankID</a:t>
            </a:r>
            <a:endParaRPr lang="en-US" dirty="0" smtClean="0"/>
          </a:p>
          <a:p>
            <a:pPr lvl="1"/>
            <a:r>
              <a:rPr lang="en-US" smtClean="0"/>
              <a:t>Provides </a:t>
            </a:r>
            <a:r>
              <a:rPr lang="sr-Latn-RS" smtClean="0"/>
              <a:t>Account recovery</a:t>
            </a:r>
            <a:endParaRPr lang="en-US" dirty="0" smtClean="0"/>
          </a:p>
          <a:p>
            <a:pPr lvl="1"/>
            <a:r>
              <a:rPr lang="en-US" dirty="0" smtClean="0"/>
              <a:t>Available and accessible through eduGAIN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</a:t>
            </a:r>
            <a:r>
              <a:rPr lang="en-US" dirty="0" smtClean="0"/>
              <a:t>Services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519" y="1992453"/>
            <a:ext cx="3595059" cy="6572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6529" y="4758281"/>
            <a:ext cx="834044" cy="8340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9957" y="5310769"/>
            <a:ext cx="478316" cy="4783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07779" y="4235061"/>
            <a:ext cx="1213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smtClean="0"/>
              <a:t>SaToSa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loud 57"/>
          <p:cNvSpPr/>
          <p:nvPr/>
        </p:nvSpPr>
        <p:spPr>
          <a:xfrm>
            <a:off x="4192411" y="1238844"/>
            <a:ext cx="4858632" cy="4679066"/>
          </a:xfrm>
          <a:prstGeom prst="cloud">
            <a:avLst/>
          </a:prstGeom>
          <a:solidFill>
            <a:schemeClr val="bg1"/>
          </a:solidFill>
          <a:ln w="28575"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6042212" y="3246390"/>
            <a:ext cx="1344707" cy="1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5172382" y="1953275"/>
            <a:ext cx="681659" cy="2833090"/>
            <a:chOff x="5196841" y="2015781"/>
            <a:chExt cx="681659" cy="2833090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59" name="Rounded Rectangle 58"/>
            <p:cNvSpPr/>
            <p:nvPr/>
          </p:nvSpPr>
          <p:spPr>
            <a:xfrm>
              <a:off x="5196841" y="2015781"/>
              <a:ext cx="681659" cy="2833090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16580" y="2321251"/>
              <a:ext cx="461665" cy="1995648"/>
            </a:xfrm>
            <a:prstGeom prst="rect">
              <a:avLst/>
            </a:prstGeom>
            <a:grp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Service Provider 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VOPaaS Basic Services Offering </a:t>
            </a:r>
            <a:r>
              <a:rPr lang="en-GB" smtClean="0"/>
              <a:t>Architecture</a:t>
            </a:r>
            <a:endParaRPr lang="en-GB" dirty="0"/>
          </a:p>
        </p:txBody>
      </p:sp>
      <p:sp>
        <p:nvSpPr>
          <p:cNvPr id="49" name="Rounded Rectangle 48"/>
          <p:cNvSpPr/>
          <p:nvPr/>
        </p:nvSpPr>
        <p:spPr>
          <a:xfrm>
            <a:off x="341733" y="1917338"/>
            <a:ext cx="2701923" cy="286902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671641" y="2166235"/>
            <a:ext cx="1136154" cy="608333"/>
            <a:chOff x="1774334" y="2150870"/>
            <a:chExt cx="1204705" cy="624791"/>
          </a:xfrm>
        </p:grpSpPr>
        <p:sp>
          <p:nvSpPr>
            <p:cNvPr id="52" name="Rounded Rectangle 51"/>
            <p:cNvSpPr/>
            <p:nvPr/>
          </p:nvSpPr>
          <p:spPr>
            <a:xfrm>
              <a:off x="1774334" y="2150870"/>
              <a:ext cx="1204705" cy="624791"/>
            </a:xfrm>
            <a:prstGeom prst="round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859523" y="2299152"/>
              <a:ext cx="1034325" cy="307777"/>
            </a:xfrm>
            <a:prstGeom prst="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</a:rPr>
                <a:t>VOOT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671854" y="2918884"/>
            <a:ext cx="1135941" cy="554277"/>
            <a:chOff x="1774560" y="2923881"/>
            <a:chExt cx="1204479" cy="569272"/>
          </a:xfrm>
        </p:grpSpPr>
        <p:sp>
          <p:nvSpPr>
            <p:cNvPr id="99" name="Rounded Rectangle 98"/>
            <p:cNvSpPr/>
            <p:nvPr/>
          </p:nvSpPr>
          <p:spPr>
            <a:xfrm>
              <a:off x="1774560" y="2923881"/>
              <a:ext cx="1204479" cy="569272"/>
            </a:xfrm>
            <a:prstGeom prst="round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912052" y="3061983"/>
              <a:ext cx="929265" cy="307777"/>
            </a:xfrm>
            <a:prstGeom prst="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</a:rPr>
                <a:t>SAML AA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692478" y="3645358"/>
            <a:ext cx="1136154" cy="608333"/>
            <a:chOff x="1796429" y="3670009"/>
            <a:chExt cx="1204705" cy="624791"/>
          </a:xfrm>
        </p:grpSpPr>
        <p:sp>
          <p:nvSpPr>
            <p:cNvPr id="54" name="Rounded Rectangle 53"/>
            <p:cNvSpPr/>
            <p:nvPr/>
          </p:nvSpPr>
          <p:spPr>
            <a:xfrm>
              <a:off x="1796429" y="3670009"/>
              <a:ext cx="1204705" cy="624791"/>
            </a:xfrm>
            <a:prstGeom prst="round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843501" y="3812579"/>
              <a:ext cx="1110560" cy="307777"/>
            </a:xfrm>
            <a:prstGeom prst="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err="1" smtClean="0">
                  <a:solidFill>
                    <a:schemeClr val="bg1"/>
                  </a:solidFill>
                </a:rPr>
                <a:t>Oauth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66163" y="2260606"/>
            <a:ext cx="617972" cy="1971568"/>
            <a:chOff x="932329" y="2269893"/>
            <a:chExt cx="655258" cy="2024907"/>
          </a:xfrm>
        </p:grpSpPr>
        <p:sp>
          <p:nvSpPr>
            <p:cNvPr id="9" name="Rounded Rectangle 8"/>
            <p:cNvSpPr/>
            <p:nvPr/>
          </p:nvSpPr>
          <p:spPr>
            <a:xfrm>
              <a:off x="932329" y="2269893"/>
              <a:ext cx="655258" cy="2024907"/>
            </a:xfrm>
            <a:prstGeom prst="roundRect">
              <a:avLst/>
            </a:prstGeom>
            <a:solidFill>
              <a:srgbClr val="ED1556"/>
            </a:solidFill>
            <a:ln>
              <a:solidFill>
                <a:srgbClr val="ED15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35355" y="2499307"/>
              <a:ext cx="461665" cy="1477328"/>
            </a:xfrm>
            <a:prstGeom prst="rect">
              <a:avLst/>
            </a:prstGeom>
            <a:solidFill>
              <a:srgbClr val="ED1556"/>
            </a:solidFill>
            <a:ln>
              <a:solidFill>
                <a:srgbClr val="ED1556"/>
              </a:solidFill>
            </a:ln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dirty="0" err="1" smtClean="0">
                  <a:solidFill>
                    <a:schemeClr val="bg1"/>
                  </a:solidFill>
                </a:rPr>
                <a:t>COmanage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45166" y="4412047"/>
            <a:ext cx="1496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b="1" smtClean="0">
                <a:solidFill>
                  <a:srgbClr val="003F5E"/>
                </a:solidFill>
              </a:rPr>
              <a:t>V</a:t>
            </a:r>
            <a:r>
              <a:rPr lang="en-GB" b="1" smtClean="0">
                <a:solidFill>
                  <a:srgbClr val="003F5E"/>
                </a:solidFill>
              </a:rPr>
              <a:t>OPaaS</a:t>
            </a:r>
            <a:endParaRPr lang="en-GB" b="1" dirty="0">
              <a:solidFill>
                <a:srgbClr val="003F5E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168300" y="4964934"/>
            <a:ext cx="1172496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ED1556"/>
                </a:solidFill>
              </a:rPr>
              <a:t>eduGAIN</a:t>
            </a:r>
            <a:r>
              <a:rPr lang="en-GB" b="1" dirty="0" smtClean="0">
                <a:solidFill>
                  <a:srgbClr val="ED1556"/>
                </a:solidFill>
              </a:rPr>
              <a:t> </a:t>
            </a:r>
            <a:endParaRPr lang="en-GB" b="1" dirty="0">
              <a:solidFill>
                <a:srgbClr val="ED1556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7472107" y="3413558"/>
            <a:ext cx="1028426" cy="496240"/>
            <a:chOff x="7751622" y="3660171"/>
            <a:chExt cx="1028426" cy="496240"/>
          </a:xfrm>
        </p:grpSpPr>
        <p:sp>
          <p:nvSpPr>
            <p:cNvPr id="69" name="Rounded Rectangle 68"/>
            <p:cNvSpPr/>
            <p:nvPr/>
          </p:nvSpPr>
          <p:spPr>
            <a:xfrm>
              <a:off x="7813227" y="3660171"/>
              <a:ext cx="940758" cy="49624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751622" y="3736868"/>
              <a:ext cx="1028426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TEIP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73" name="Rounded Rectangle 72"/>
          <p:cNvSpPr/>
          <p:nvPr/>
        </p:nvSpPr>
        <p:spPr>
          <a:xfrm>
            <a:off x="7481084" y="2523164"/>
            <a:ext cx="1010473" cy="5518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7550798" y="2610281"/>
            <a:ext cx="82963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003F5E"/>
                </a:solidFill>
              </a:rPr>
              <a:t>IdP</a:t>
            </a:r>
            <a:r>
              <a:rPr lang="en-GB" b="1" dirty="0" smtClean="0">
                <a:solidFill>
                  <a:srgbClr val="003F5E"/>
                </a:solidFill>
              </a:rPr>
              <a:t> </a:t>
            </a:r>
            <a:endParaRPr lang="en-GB" b="1" dirty="0">
              <a:solidFill>
                <a:srgbClr val="003F5E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001461" y="4008905"/>
            <a:ext cx="2250500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sr-Latn-RS" sz="1600" b="1" dirty="0" smtClean="0">
                <a:solidFill>
                  <a:srgbClr val="003F5E"/>
                </a:solidFill>
              </a:rPr>
              <a:t>V</a:t>
            </a:r>
            <a:r>
              <a:rPr lang="en-GB" sz="1600" b="1" smtClean="0">
                <a:solidFill>
                  <a:srgbClr val="003F5E"/>
                </a:solidFill>
              </a:rPr>
              <a:t>O </a:t>
            </a:r>
            <a:r>
              <a:rPr lang="en-GB" sz="1600" b="1" dirty="0" smtClean="0">
                <a:solidFill>
                  <a:srgbClr val="003F5E"/>
                </a:solidFill>
              </a:rPr>
              <a:t>persistent Identifier</a:t>
            </a:r>
          </a:p>
          <a:p>
            <a:pPr algn="ctr"/>
            <a:r>
              <a:rPr lang="en-GB" sz="1600" b="1" dirty="0" smtClean="0">
                <a:solidFill>
                  <a:srgbClr val="003F5E"/>
                </a:solidFill>
              </a:rPr>
              <a:t>+</a:t>
            </a:r>
          </a:p>
          <a:p>
            <a:pPr algn="ctr"/>
            <a:r>
              <a:rPr lang="sr-Latn-RS" sz="1600" b="1" dirty="0">
                <a:solidFill>
                  <a:srgbClr val="003F5E"/>
                </a:solidFill>
              </a:rPr>
              <a:t>V</a:t>
            </a:r>
            <a:r>
              <a:rPr lang="en-GB" sz="1600" b="1" smtClean="0">
                <a:solidFill>
                  <a:srgbClr val="003F5E"/>
                </a:solidFill>
              </a:rPr>
              <a:t>O </a:t>
            </a:r>
            <a:r>
              <a:rPr lang="en-GB" sz="1600" b="1" dirty="0" smtClean="0">
                <a:solidFill>
                  <a:srgbClr val="003F5E"/>
                </a:solidFill>
              </a:rPr>
              <a:t>attributes </a:t>
            </a:r>
            <a:endParaRPr lang="en-GB" sz="1600" b="1" dirty="0">
              <a:solidFill>
                <a:srgbClr val="003F5E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44549" y="2686857"/>
            <a:ext cx="149128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GB" sz="1600" b="1" dirty="0" err="1" smtClean="0">
                <a:solidFill>
                  <a:srgbClr val="003F5E"/>
                </a:solidFill>
              </a:rPr>
              <a:t>AuthN</a:t>
            </a:r>
            <a:r>
              <a:rPr lang="en-GB" sz="1600" b="1" dirty="0" smtClean="0">
                <a:solidFill>
                  <a:srgbClr val="003F5E"/>
                </a:solidFill>
              </a:rPr>
              <a:t>:</a:t>
            </a:r>
          </a:p>
          <a:p>
            <a:r>
              <a:rPr lang="en-GB" sz="1600" b="1" dirty="0" smtClean="0">
                <a:solidFill>
                  <a:srgbClr val="003F5E"/>
                </a:solidFill>
              </a:rPr>
              <a:t>Id + attributes </a:t>
            </a:r>
            <a:endParaRPr lang="en-GB" sz="1600" b="1" dirty="0">
              <a:solidFill>
                <a:srgbClr val="003F5E"/>
              </a:solidFill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2884090" y="3949526"/>
            <a:ext cx="2408031" cy="9655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2863633" y="3203183"/>
            <a:ext cx="2428488" cy="0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Straight Arrow Connector 2053"/>
          <p:cNvCxnSpPr/>
          <p:nvPr/>
        </p:nvCxnSpPr>
        <p:spPr>
          <a:xfrm>
            <a:off x="2863632" y="2460446"/>
            <a:ext cx="2428489" cy="9955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37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r>
              <a:rPr lang="en-US" b="1" smtClean="0">
                <a:solidFill>
                  <a:srgbClr val="ED1556"/>
                </a:solidFill>
              </a:rPr>
              <a:t>(</a:t>
            </a:r>
            <a:r>
              <a:rPr lang="en-US" b="1" dirty="0" smtClean="0">
                <a:solidFill>
                  <a:srgbClr val="ED1556"/>
                </a:solidFill>
              </a:rPr>
              <a:t>advanced) Attribute Management </a:t>
            </a:r>
            <a:r>
              <a:rPr lang="en-US" b="1" dirty="0" smtClean="0"/>
              <a:t>- </a:t>
            </a:r>
            <a:r>
              <a:rPr lang="en-US" dirty="0" smtClean="0"/>
              <a:t>Whatever you can come up with</a:t>
            </a:r>
          </a:p>
          <a:p>
            <a:r>
              <a:rPr lang="en-US" b="1" dirty="0">
                <a:solidFill>
                  <a:srgbClr val="ED1556"/>
                </a:solidFill>
              </a:rPr>
              <a:t>(advanced) </a:t>
            </a:r>
            <a:r>
              <a:rPr lang="en-US" b="1" dirty="0" smtClean="0">
                <a:solidFill>
                  <a:srgbClr val="ED1556"/>
                </a:solidFill>
              </a:rPr>
              <a:t>Group Management </a:t>
            </a:r>
            <a:r>
              <a:rPr lang="en-US" b="1" dirty="0" smtClean="0"/>
              <a:t>- </a:t>
            </a:r>
            <a:r>
              <a:rPr lang="en-US" dirty="0" smtClean="0"/>
              <a:t>Groups in groups, etc.</a:t>
            </a:r>
          </a:p>
          <a:p>
            <a:r>
              <a:rPr lang="en-US" b="1" dirty="0" smtClean="0">
                <a:solidFill>
                  <a:srgbClr val="ED1556"/>
                </a:solidFill>
              </a:rPr>
              <a:t>Provisioning </a:t>
            </a:r>
            <a:r>
              <a:rPr lang="en-US" b="1" dirty="0" smtClean="0"/>
              <a:t>-  </a:t>
            </a:r>
            <a:r>
              <a:rPr lang="en-US" dirty="0" smtClean="0"/>
              <a:t>For web and non-web resources, ‘application specific connectors’ </a:t>
            </a:r>
          </a:p>
          <a:p>
            <a:r>
              <a:rPr lang="en-US" b="1" dirty="0" smtClean="0">
                <a:solidFill>
                  <a:srgbClr val="ED1556"/>
                </a:solidFill>
              </a:rPr>
              <a:t>Service </a:t>
            </a:r>
            <a:r>
              <a:rPr lang="en-US" b="1" dirty="0">
                <a:solidFill>
                  <a:srgbClr val="ED1556"/>
                </a:solidFill>
              </a:rPr>
              <a:t>Proxy and Attribute </a:t>
            </a:r>
            <a:r>
              <a:rPr lang="en-US" b="1" smtClean="0">
                <a:solidFill>
                  <a:srgbClr val="ED1556"/>
                </a:solidFill>
              </a:rPr>
              <a:t>Aggregation </a:t>
            </a:r>
            <a:r>
              <a:rPr lang="en-US" smtClean="0"/>
              <a:t>–</a:t>
            </a:r>
            <a:r>
              <a:rPr lang="sr-Latn-RS" smtClean="0"/>
              <a:t> </a:t>
            </a:r>
            <a:r>
              <a:rPr lang="en-US" smtClean="0"/>
              <a:t>have </a:t>
            </a:r>
            <a:r>
              <a:rPr lang="en-US" dirty="0" smtClean="0"/>
              <a:t>a central point for technology and policy</a:t>
            </a:r>
          </a:p>
          <a:p>
            <a:pPr marL="342900" lvl="1" indent="-342900">
              <a:spcBef>
                <a:spcPts val="1000"/>
              </a:spcBef>
            </a:pPr>
            <a:r>
              <a:rPr lang="en-US" sz="2000" smtClean="0"/>
              <a:t>Accessible </a:t>
            </a:r>
            <a:r>
              <a:rPr lang="en-US" sz="2000"/>
              <a:t>through </a:t>
            </a:r>
            <a:r>
              <a:rPr lang="en-US" sz="2000" smtClean="0"/>
              <a:t>eduGAIN</a:t>
            </a:r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Services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15" y="4715881"/>
            <a:ext cx="1447454" cy="4391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4969" y="4715881"/>
            <a:ext cx="1568074" cy="477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3853" y="4757787"/>
            <a:ext cx="1881378" cy="4501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943" y="4712753"/>
            <a:ext cx="2419401" cy="44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81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smtClean="0">
                <a:solidFill>
                  <a:srgbClr val="ED1556"/>
                </a:solidFill>
              </a:rPr>
              <a:t>For R</a:t>
            </a:r>
            <a:r>
              <a:rPr lang="sr-Latn-RS" b="1" smtClean="0">
                <a:solidFill>
                  <a:srgbClr val="ED1556"/>
                </a:solidFill>
              </a:rPr>
              <a:t>&amp;E communities</a:t>
            </a:r>
            <a:endParaRPr lang="sr-Latn-RS" b="1" smtClean="0">
              <a:solidFill>
                <a:srgbClr val="ED1556"/>
              </a:solidFill>
            </a:endParaRPr>
          </a:p>
          <a:p>
            <a:pPr lvl="1"/>
            <a:r>
              <a:rPr lang="sr-Latn-RS" smtClean="0"/>
              <a:t>Deploying </a:t>
            </a:r>
            <a:r>
              <a:rPr lang="en-GB" smtClean="0"/>
              <a:t>AAI</a:t>
            </a:r>
            <a:r>
              <a:rPr lang="sr-Latn-RS" smtClean="0"/>
              <a:t> </a:t>
            </a:r>
            <a:r>
              <a:rPr lang="en-GB" smtClean="0"/>
              <a:t> </a:t>
            </a:r>
            <a:r>
              <a:rPr lang="en-GB" smtClean="0"/>
              <a:t>is </a:t>
            </a:r>
            <a:r>
              <a:rPr lang="en-GB" smtClean="0"/>
              <a:t>complex</a:t>
            </a:r>
            <a:r>
              <a:rPr lang="sr-Latn-RS" smtClean="0"/>
              <a:t> and</a:t>
            </a:r>
            <a:r>
              <a:rPr lang="en-GB" smtClean="0"/>
              <a:t> </a:t>
            </a:r>
            <a:r>
              <a:rPr lang="en-GB" dirty="0" smtClean="0"/>
              <a:t>subject matter experts </a:t>
            </a:r>
            <a:r>
              <a:rPr lang="en-GB" smtClean="0"/>
              <a:t>are </a:t>
            </a:r>
            <a:r>
              <a:rPr lang="en-GB" smtClean="0"/>
              <a:t>required</a:t>
            </a:r>
            <a:endParaRPr lang="en-GB" dirty="0" smtClean="0"/>
          </a:p>
          <a:p>
            <a:pPr lvl="1"/>
            <a:r>
              <a:rPr lang="sr-Latn-RS" smtClean="0"/>
              <a:t>Using VOPaaS as a AAI service offering will </a:t>
            </a:r>
            <a:r>
              <a:rPr lang="sr-Latn-RS"/>
              <a:t>s</a:t>
            </a:r>
            <a:r>
              <a:rPr lang="en-GB" smtClean="0"/>
              <a:t>ave </a:t>
            </a:r>
            <a:r>
              <a:rPr lang="en-GB" dirty="0" smtClean="0"/>
              <a:t>time </a:t>
            </a:r>
            <a:r>
              <a:rPr lang="en-GB" smtClean="0"/>
              <a:t>and </a:t>
            </a:r>
            <a:r>
              <a:rPr lang="en-GB" smtClean="0"/>
              <a:t>effort</a:t>
            </a:r>
            <a:endParaRPr lang="sr-Latn-RS" dirty="0"/>
          </a:p>
          <a:p>
            <a:pPr lvl="1"/>
            <a:r>
              <a:rPr lang="sr-Latn-RS" smtClean="0"/>
              <a:t>R&amp;E communities should focus on thier </a:t>
            </a:r>
            <a:r>
              <a:rPr lang="en-GB" smtClean="0"/>
              <a:t>research topics</a:t>
            </a:r>
            <a:r>
              <a:rPr lang="sr-Latn-RS" smtClean="0"/>
              <a:t>, rather</a:t>
            </a:r>
            <a:r>
              <a:rPr lang="en-GB" smtClean="0"/>
              <a:t> than </a:t>
            </a:r>
            <a:r>
              <a:rPr lang="en-GB" smtClean="0"/>
              <a:t>building </a:t>
            </a:r>
            <a:r>
              <a:rPr lang="en-GB" smtClean="0"/>
              <a:t>AAI</a:t>
            </a:r>
            <a:r>
              <a:rPr lang="sr-Latn-RS" smtClean="0"/>
              <a:t> solutions</a:t>
            </a:r>
            <a:endParaRPr lang="sr-Latn-RS" dirty="0"/>
          </a:p>
          <a:p>
            <a:pPr lvl="2"/>
            <a:endParaRPr lang="sr-Latn-RS" dirty="0" smtClean="0"/>
          </a:p>
          <a:p>
            <a:r>
              <a:rPr lang="sr-Latn-RS" b="1" smtClean="0">
                <a:solidFill>
                  <a:srgbClr val="ED1556"/>
                </a:solidFill>
              </a:rPr>
              <a:t>For Federation Operators</a:t>
            </a:r>
          </a:p>
          <a:p>
            <a:pPr lvl="1"/>
            <a:r>
              <a:rPr lang="sr-Latn-RS" smtClean="0"/>
              <a:t>Many Federation Operators dont have a way to support Collaborative organisations in which their communities are participating</a:t>
            </a:r>
          </a:p>
          <a:p>
            <a:pPr lvl="1"/>
            <a:r>
              <a:rPr lang="sr-Latn-RS" smtClean="0"/>
              <a:t>They can leverage their communities to the VOPaaS offering</a:t>
            </a:r>
          </a:p>
          <a:p>
            <a:pPr lvl="1"/>
            <a:r>
              <a:rPr lang="sr-Latn-RS" smtClean="0"/>
              <a:t>Federation Operators can still have a role in the VOPaaS delivery model:</a:t>
            </a:r>
          </a:p>
          <a:p>
            <a:pPr lvl="2"/>
            <a:r>
              <a:rPr lang="sr-Latn-RS" smtClean="0"/>
              <a:t>Support for enabling SPs to interconect with VOPaaS platform is needed</a:t>
            </a:r>
          </a:p>
          <a:p>
            <a:pPr lvl="2"/>
            <a:r>
              <a:rPr lang="sr-Latn-RS" smtClean="0"/>
              <a:t>Approve/sponsor requests for VOPaaS offering, intiated from their communities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What's in it for </a:t>
            </a:r>
            <a:r>
              <a:rPr lang="en-GB" smtClean="0"/>
              <a:t>R&amp;E </a:t>
            </a:r>
            <a:r>
              <a:rPr lang="en-GB" smtClean="0"/>
              <a:t>communities</a:t>
            </a:r>
            <a:r>
              <a:rPr lang="sr-Latn-RS" smtClean="0"/>
              <a:t> and Federation Operators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04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7891" y="1380566"/>
            <a:ext cx="8181975" cy="475210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ED1556"/>
                </a:solidFill>
              </a:rPr>
              <a:t>Q3 2016</a:t>
            </a:r>
            <a:endParaRPr lang="en-US" b="1" dirty="0" smtClean="0">
              <a:solidFill>
                <a:srgbClr val="ED1556"/>
              </a:solidFill>
            </a:endParaRPr>
          </a:p>
          <a:p>
            <a:r>
              <a:rPr lang="en-US" sz="2300" dirty="0" smtClean="0"/>
              <a:t>Delivery </a:t>
            </a:r>
            <a:r>
              <a:rPr lang="en-US" sz="2300" dirty="0"/>
              <a:t>Model </a:t>
            </a:r>
            <a:endParaRPr lang="en-US" sz="2300" dirty="0" smtClean="0"/>
          </a:p>
          <a:p>
            <a:r>
              <a:rPr lang="en-US" sz="2300" dirty="0" smtClean="0"/>
              <a:t>Deploy pilot </a:t>
            </a:r>
            <a:r>
              <a:rPr lang="en-US" sz="2300" smtClean="0"/>
              <a:t>platform</a:t>
            </a:r>
            <a:r>
              <a:rPr lang="sr-Latn-RS" sz="2300" smtClean="0"/>
              <a:t> </a:t>
            </a:r>
            <a:endParaRPr lang="en-US" sz="2300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sz="2400" b="1" smtClean="0">
                <a:solidFill>
                  <a:srgbClr val="ED1556"/>
                </a:solidFill>
              </a:rPr>
              <a:t>Q4 2016</a:t>
            </a:r>
            <a:endParaRPr lang="en-US" b="1" dirty="0" smtClean="0">
              <a:solidFill>
                <a:srgbClr val="ED1556"/>
              </a:solidFill>
            </a:endParaRPr>
          </a:p>
          <a:p>
            <a:r>
              <a:rPr lang="en-US" sz="2300" dirty="0"/>
              <a:t>Run pilots with Basic Services, in collaboration with AARC</a:t>
            </a:r>
            <a:endParaRPr lang="sr-Latn-RS" sz="2300" dirty="0"/>
          </a:p>
          <a:p>
            <a:r>
              <a:rPr lang="en-US" sz="2300" dirty="0"/>
              <a:t>Support application integrations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ED1556"/>
                </a:solidFill>
              </a:rPr>
              <a:t>2017</a:t>
            </a:r>
            <a:endParaRPr lang="en-US" b="1" dirty="0" smtClean="0">
              <a:solidFill>
                <a:srgbClr val="ED1556"/>
              </a:solidFill>
            </a:endParaRPr>
          </a:p>
          <a:p>
            <a:r>
              <a:rPr lang="en-US" sz="2300" dirty="0"/>
              <a:t>Production service for Basic </a:t>
            </a:r>
            <a:r>
              <a:rPr lang="en-US" sz="2300" dirty="0"/>
              <a:t>Services</a:t>
            </a:r>
          </a:p>
          <a:p>
            <a:r>
              <a:rPr lang="en-US" sz="2300" dirty="0" err="1"/>
              <a:t>Finalise</a:t>
            </a:r>
            <a:r>
              <a:rPr lang="en-US" sz="2300" dirty="0"/>
              <a:t> specification for </a:t>
            </a:r>
            <a:r>
              <a:rPr lang="en-US" sz="2300" dirty="0"/>
              <a:t>Advanced Services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sz="2400" b="1">
                <a:solidFill>
                  <a:srgbClr val="ED1556"/>
                </a:solidFill>
              </a:rPr>
              <a:t>2018</a:t>
            </a:r>
            <a:endParaRPr lang="en-US" sz="2400" b="1" dirty="0">
              <a:solidFill>
                <a:srgbClr val="ED1556"/>
              </a:solidFill>
            </a:endParaRPr>
          </a:p>
          <a:p>
            <a:r>
              <a:rPr lang="en-US" sz="2300" dirty="0" smtClean="0"/>
              <a:t>Deploy Pilots for Advanced Services </a:t>
            </a:r>
          </a:p>
          <a:p>
            <a:r>
              <a:rPr lang="en-US" sz="2300" smtClean="0"/>
              <a:t>Possibly: pick up new services as developed within GEANT, AARC or others</a:t>
            </a:r>
            <a:endParaRPr lang="en-US" sz="2300" smtClean="0"/>
          </a:p>
          <a:p>
            <a:endParaRPr lang="en-US" b="1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oadmap</a:t>
            </a:r>
            <a:endParaRPr lang="en-GB" dirty="0"/>
          </a:p>
        </p:txBody>
      </p:sp>
      <p:sp>
        <p:nvSpPr>
          <p:cNvPr id="7" name="AutoShape 8" descr="https://roadmunk.com/images/dataset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24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0649" y="2039470"/>
            <a:ext cx="7018317" cy="1568824"/>
          </a:xfrm>
        </p:spPr>
        <p:txBody>
          <a:bodyPr>
            <a:normAutofit lnSpcReduction="10000"/>
          </a:bodyPr>
          <a:lstStyle/>
          <a:p>
            <a:endParaRPr lang="en-GB" sz="2400" dirty="0" smtClean="0"/>
          </a:p>
          <a:p>
            <a:pPr marL="0" indent="0" algn="ctr">
              <a:buNone/>
            </a:pPr>
            <a:r>
              <a:rPr lang="en-GB" sz="2400" dirty="0" smtClean="0"/>
              <a:t>Interested to </a:t>
            </a:r>
            <a:r>
              <a:rPr lang="en-GB" sz="2400" smtClean="0"/>
              <a:t>join </a:t>
            </a:r>
            <a:r>
              <a:rPr lang="sr-Latn-RS" sz="2400" dirty="0" err="1" smtClean="0"/>
              <a:t>V</a:t>
            </a:r>
            <a:r>
              <a:rPr lang="en-GB" sz="2400" smtClean="0"/>
              <a:t>OPaaS </a:t>
            </a:r>
            <a:r>
              <a:rPr lang="en-GB" sz="2400" dirty="0" smtClean="0"/>
              <a:t>pilot or have any queries</a:t>
            </a:r>
          </a:p>
          <a:p>
            <a:pPr marL="457200" lvl="1" indent="0">
              <a:buNone/>
            </a:pPr>
            <a:r>
              <a:rPr lang="sr-Latn-RS" sz="2400" b="1" smtClean="0">
                <a:solidFill>
                  <a:srgbClr val="002060"/>
                </a:solidFill>
              </a:rPr>
              <a:t>   </a:t>
            </a:r>
          </a:p>
          <a:p>
            <a:pPr marL="457200" lvl="1" indent="0" algn="ctr">
              <a:buNone/>
            </a:pPr>
            <a:r>
              <a:rPr lang="en-US" sz="2400" b="1" smtClean="0">
                <a:solidFill>
                  <a:srgbClr val="002060"/>
                </a:solidFill>
              </a:rPr>
              <a:t>Contact </a:t>
            </a:r>
            <a:r>
              <a:rPr lang="en-US" sz="2400" b="1" dirty="0">
                <a:solidFill>
                  <a:srgbClr val="002060"/>
                </a:solidFill>
              </a:rPr>
              <a:t>us: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GB" sz="2400" dirty="0">
                <a:solidFill>
                  <a:srgbClr val="ED1556"/>
                </a:solidFill>
              </a:rPr>
              <a:t>vopaas@lists.geant.org</a:t>
            </a:r>
            <a:endParaRPr lang="en-US" sz="2400" dirty="0">
              <a:solidFill>
                <a:srgbClr val="ED1556"/>
              </a:solidFill>
            </a:endParaRPr>
          </a:p>
          <a:p>
            <a:pPr marL="457200" lvl="1" indent="0">
              <a:buNone/>
            </a:pP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Join </a:t>
            </a:r>
            <a:r>
              <a:rPr lang="sr-Latn-RS" smtClean="0"/>
              <a:t>VOPaaS pilot !</a:t>
            </a:r>
            <a:endParaRPr lang="en-GB" dirty="0"/>
          </a:p>
        </p:txBody>
      </p:sp>
      <p:pic>
        <p:nvPicPr>
          <p:cNvPr id="3074" name="Picture 2" descr="http://worldwisersport.org/wp_wwsc_E/wp-content/uploads/2013/04/join-us-415x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221" y="3608294"/>
            <a:ext cx="39528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50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041358" y="305910"/>
            <a:ext cx="5061285" cy="350836"/>
          </a:xfrm>
        </p:spPr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00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smtClean="0"/>
          </a:p>
          <a:p>
            <a:r>
              <a:rPr lang="en-GB" smtClean="0"/>
              <a:t>Introduction</a:t>
            </a:r>
            <a:endParaRPr lang="en-GB" dirty="0"/>
          </a:p>
          <a:p>
            <a:r>
              <a:rPr lang="en-GB" dirty="0" smtClean="0"/>
              <a:t>Problem statement</a:t>
            </a:r>
          </a:p>
          <a:p>
            <a:r>
              <a:rPr lang="en-GB" err="1"/>
              <a:t>V</a:t>
            </a:r>
            <a:r>
              <a:rPr lang="en-GB" smtClean="0"/>
              <a:t>OPaaS offering</a:t>
            </a:r>
            <a:endParaRPr lang="en-GB" dirty="0" smtClean="0"/>
          </a:p>
          <a:p>
            <a:r>
              <a:rPr lang="en-GB" dirty="0" smtClean="0"/>
              <a:t>Our roadmap</a:t>
            </a:r>
          </a:p>
          <a:p>
            <a:r>
              <a:rPr lang="en-GB" dirty="0" smtClean="0"/>
              <a:t>How to join us?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89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GÉANT project is </a:t>
            </a:r>
            <a:r>
              <a:rPr lang="en-GB"/>
              <a:t>Europe’s leading collaboration on </a:t>
            </a:r>
            <a:r>
              <a:rPr lang="en-GB" smtClean="0"/>
              <a:t>e</a:t>
            </a:r>
            <a:r>
              <a:rPr lang="sr-Latn-RS" smtClean="0"/>
              <a:t>-</a:t>
            </a:r>
            <a:r>
              <a:rPr lang="en-GB" smtClean="0"/>
              <a:t>infrastructure </a:t>
            </a:r>
            <a:r>
              <a:rPr lang="en-GB"/>
              <a:t>and services for the benefit of </a:t>
            </a:r>
            <a:r>
              <a:rPr lang="sr-Latn-RS" smtClean="0"/>
              <a:t>r</a:t>
            </a:r>
            <a:r>
              <a:rPr lang="en-GB" smtClean="0"/>
              <a:t>esearch </a:t>
            </a:r>
            <a:r>
              <a:rPr lang="en-GB"/>
              <a:t>and </a:t>
            </a:r>
            <a:r>
              <a:rPr lang="sr-Latn-RS"/>
              <a:t>e</a:t>
            </a:r>
            <a:r>
              <a:rPr lang="en-GB" smtClean="0"/>
              <a:t>ducation.</a:t>
            </a:r>
            <a:endParaRPr lang="en-US" dirty="0"/>
          </a:p>
          <a:p>
            <a:r>
              <a:rPr lang="en-GB"/>
              <a:t>eduGAIN </a:t>
            </a:r>
            <a:r>
              <a:rPr lang="en-GB" smtClean="0"/>
              <a:t>interconnects </a:t>
            </a:r>
            <a:r>
              <a:rPr lang="sr-Latn-RS" smtClean="0"/>
              <a:t>R&amp;E I</a:t>
            </a:r>
            <a:r>
              <a:rPr lang="en-GB" smtClean="0"/>
              <a:t>dentity </a:t>
            </a:r>
            <a:r>
              <a:rPr lang="en-GB"/>
              <a:t>federations around the world. </a:t>
            </a:r>
            <a:endParaRPr lang="sr-Latn-RS" smtClean="0"/>
          </a:p>
          <a:p>
            <a:r>
              <a:rPr lang="en-US" smtClean="0"/>
              <a:t>In order to support the uptake of federated technologies and enable more communities to use eduGAIN, GÉANT initated a task </a:t>
            </a:r>
            <a:r>
              <a:rPr lang="sr-Latn-RS" smtClean="0"/>
              <a:t>to develop and offer federation supporting services.</a:t>
            </a:r>
            <a:endParaRPr lang="en-US" smtClean="0"/>
          </a:p>
          <a:p>
            <a:r>
              <a:rPr lang="sr-Latn-RS" smtClean="0"/>
              <a:t>First service developed in this family was </a:t>
            </a:r>
            <a:r>
              <a:rPr lang="en-US" smtClean="0"/>
              <a:t>Federation as a Service </a:t>
            </a:r>
            <a:r>
              <a:rPr lang="sr-Latn-RS" smtClean="0"/>
              <a:t>- FaaS</a:t>
            </a:r>
            <a:r>
              <a:rPr lang="en-US" smtClean="0"/>
              <a:t> aimed to</a:t>
            </a:r>
            <a:r>
              <a:rPr lang="sr-Latn-RS" smtClean="0"/>
              <a:t> support</a:t>
            </a:r>
            <a:r>
              <a:rPr lang="en-US" smtClean="0"/>
              <a:t> federation operators</a:t>
            </a:r>
            <a:r>
              <a:rPr lang="sr-Latn-RS" smtClean="0"/>
              <a:t>. </a:t>
            </a:r>
            <a:endParaRPr lang="en-US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GÉANT</a:t>
            </a:r>
            <a:r>
              <a:rPr lang="sr-Latn-RS" smtClean="0"/>
              <a:t> and Trust &amp; Identity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8172" y="4924539"/>
            <a:ext cx="2682240" cy="69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8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sz="1000" smtClean="0"/>
          </a:p>
          <a:p>
            <a:r>
              <a:rPr lang="en-US" smtClean="0"/>
              <a:t>Organisation </a:t>
            </a:r>
            <a:r>
              <a:rPr lang="en-US"/>
              <a:t>of </a:t>
            </a:r>
            <a:r>
              <a:rPr lang="en-US" smtClean="0"/>
              <a:t>people </a:t>
            </a:r>
            <a:r>
              <a:rPr lang="en-US"/>
              <a:t>and </a:t>
            </a:r>
            <a:r>
              <a:rPr lang="en-US" smtClean="0"/>
              <a:t>resources</a:t>
            </a:r>
            <a:r>
              <a:rPr lang="sr-Latn-RS" smtClean="0"/>
              <a:t>, s</a:t>
            </a:r>
            <a:r>
              <a:rPr lang="en-GB" smtClean="0"/>
              <a:t>pread </a:t>
            </a:r>
            <a:r>
              <a:rPr lang="en-GB"/>
              <a:t>across </a:t>
            </a:r>
            <a:r>
              <a:rPr lang="en-GB" smtClean="0"/>
              <a:t>different</a:t>
            </a:r>
            <a:r>
              <a:rPr lang="sr-Latn-RS" smtClean="0"/>
              <a:t> </a:t>
            </a:r>
            <a:r>
              <a:rPr lang="en-GB" smtClean="0"/>
              <a:t>organisations </a:t>
            </a:r>
            <a:r>
              <a:rPr lang="en-GB" dirty="0" smtClean="0"/>
              <a:t>in multiple </a:t>
            </a:r>
            <a:r>
              <a:rPr lang="en-GB"/>
              <a:t>geographical </a:t>
            </a:r>
            <a:r>
              <a:rPr lang="en-GB" smtClean="0"/>
              <a:t>locations</a:t>
            </a:r>
            <a:r>
              <a:rPr lang="sr-Latn-RS"/>
              <a:t>.</a:t>
            </a:r>
            <a:endParaRPr lang="en-US" dirty="0"/>
          </a:p>
          <a:p>
            <a:r>
              <a:rPr lang="sr-Latn-RS" smtClean="0"/>
              <a:t>In order for Collaborative organisations to work together, its esential to </a:t>
            </a:r>
            <a:r>
              <a:rPr lang="sr-Latn-RS"/>
              <a:t>e</a:t>
            </a:r>
            <a:r>
              <a:rPr lang="en-US" smtClean="0"/>
              <a:t>nable </a:t>
            </a:r>
            <a:r>
              <a:rPr lang="en-US" dirty="0" smtClean="0"/>
              <a:t>group </a:t>
            </a:r>
            <a:r>
              <a:rPr lang="en-US" dirty="0"/>
              <a:t>of people </a:t>
            </a:r>
            <a:r>
              <a:rPr lang="en-US"/>
              <a:t>to </a:t>
            </a:r>
            <a:r>
              <a:rPr lang="sr-Latn-RS" smtClean="0"/>
              <a:t>access and </a:t>
            </a:r>
            <a:r>
              <a:rPr lang="en-US" smtClean="0"/>
              <a:t>share </a:t>
            </a:r>
            <a:r>
              <a:rPr lang="en-US" dirty="0" smtClean="0"/>
              <a:t>set </a:t>
            </a:r>
            <a:r>
              <a:rPr lang="en-US" dirty="0"/>
              <a:t>of resources</a:t>
            </a:r>
            <a:r>
              <a:rPr lang="en-US"/>
              <a:t>. </a:t>
            </a:r>
            <a:endParaRPr lang="en-US" dirty="0" smtClean="0"/>
          </a:p>
          <a:p>
            <a:r>
              <a:rPr lang="en-US" dirty="0" smtClean="0"/>
              <a:t>Access to resources (or Services) often needs to </a:t>
            </a:r>
            <a:r>
              <a:rPr lang="en-US" smtClean="0"/>
              <a:t>be managed</a:t>
            </a:r>
            <a:r>
              <a:rPr lang="sr-Latn-RS" smtClean="0"/>
              <a:t> and </a:t>
            </a:r>
            <a:r>
              <a:rPr lang="sr-Latn-RS"/>
              <a:t>r</a:t>
            </a:r>
            <a:r>
              <a:rPr lang="en-US" smtClean="0"/>
              <a:t>equires </a:t>
            </a:r>
            <a:r>
              <a:rPr lang="en-US" dirty="0" smtClean="0"/>
              <a:t>authentication and </a:t>
            </a:r>
            <a:r>
              <a:rPr lang="en-US" smtClean="0"/>
              <a:t>authorization.</a:t>
            </a:r>
            <a:endParaRPr lang="sr-Latn-RS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Collaborative</a:t>
            </a:r>
            <a:r>
              <a:rPr lang="sr-Latn-RS" smtClean="0"/>
              <a:t> </a:t>
            </a:r>
            <a:r>
              <a:rPr lang="en-US" smtClean="0"/>
              <a:t>Organisation</a:t>
            </a:r>
            <a:r>
              <a:rPr lang="sr-Latn-RS" smtClean="0"/>
              <a:t>s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125" y="3895105"/>
            <a:ext cx="4347133" cy="231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378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 smtClean="0">
                <a:solidFill>
                  <a:srgbClr val="ED1556"/>
                </a:solidFill>
              </a:rPr>
              <a:t>With </a:t>
            </a:r>
            <a:r>
              <a:rPr lang="en-US" b="1" dirty="0" smtClean="0">
                <a:solidFill>
                  <a:srgbClr val="ED1556"/>
                </a:solidFill>
              </a:rPr>
              <a:t>Federated </a:t>
            </a:r>
            <a:r>
              <a:rPr lang="en-US" b="1" dirty="0">
                <a:solidFill>
                  <a:srgbClr val="ED1556"/>
                </a:solidFill>
              </a:rPr>
              <a:t>Authentication </a:t>
            </a:r>
            <a:endParaRPr lang="en-US" b="1" dirty="0" smtClean="0">
              <a:solidFill>
                <a:srgbClr val="ED1556"/>
              </a:solidFill>
            </a:endParaRPr>
          </a:p>
          <a:p>
            <a:pPr lvl="1"/>
            <a:r>
              <a:rPr lang="en-US" smtClean="0"/>
              <a:t>Home or</a:t>
            </a:r>
            <a:r>
              <a:rPr lang="sr-Latn-RS" smtClean="0"/>
              <a:t>ga</a:t>
            </a:r>
            <a:r>
              <a:rPr lang="en-US" smtClean="0"/>
              <a:t>nisation </a:t>
            </a:r>
            <a:r>
              <a:rPr lang="en-US" dirty="0" smtClean="0"/>
              <a:t>operates </a:t>
            </a:r>
            <a:r>
              <a:rPr lang="en-US" dirty="0"/>
              <a:t>Identity provider (</a:t>
            </a:r>
            <a:r>
              <a:rPr lang="en-US" dirty="0" err="1" smtClean="0"/>
              <a:t>IdP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Allows authentication </a:t>
            </a:r>
            <a:r>
              <a:rPr lang="en-US" dirty="0"/>
              <a:t>towards a </a:t>
            </a:r>
            <a:r>
              <a:rPr lang="en-US" dirty="0" smtClean="0"/>
              <a:t>Service Provider</a:t>
            </a:r>
            <a:r>
              <a:rPr lang="sr-Latn-RS" dirty="0" smtClean="0"/>
              <a:t> (</a:t>
            </a:r>
            <a:r>
              <a:rPr lang="sr-Latn-RS" smtClean="0"/>
              <a:t>SP)</a:t>
            </a:r>
            <a:endParaRPr lang="en-GB" dirty="0" smtClean="0"/>
          </a:p>
          <a:p>
            <a:r>
              <a:rPr lang="en-US" b="1" dirty="0">
                <a:solidFill>
                  <a:srgbClr val="ED1556"/>
                </a:solidFill>
              </a:rPr>
              <a:t>Identity </a:t>
            </a:r>
            <a:r>
              <a:rPr lang="en-US" b="1" dirty="0" smtClean="0">
                <a:solidFill>
                  <a:srgbClr val="ED1556"/>
                </a:solidFill>
              </a:rPr>
              <a:t>Federations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InCommon</a:t>
            </a:r>
            <a:r>
              <a:rPr lang="en-US" dirty="0" smtClean="0"/>
              <a:t> </a:t>
            </a:r>
            <a:r>
              <a:rPr lang="en-US" dirty="0"/>
              <a:t>or </a:t>
            </a:r>
            <a:r>
              <a:rPr lang="en-US" dirty="0" smtClean="0"/>
              <a:t>SURFconext, </a:t>
            </a:r>
          </a:p>
          <a:p>
            <a:pPr lvl="1"/>
            <a:r>
              <a:rPr lang="en-US" smtClean="0"/>
              <a:t>Provides trust</a:t>
            </a:r>
            <a:r>
              <a:rPr lang="sr-Latn-RS" smtClean="0"/>
              <a:t> and technology</a:t>
            </a:r>
            <a:r>
              <a:rPr lang="en-US" smtClean="0"/>
              <a:t> </a:t>
            </a:r>
            <a:r>
              <a:rPr lang="en-US" dirty="0"/>
              <a:t>frameworks between </a:t>
            </a:r>
            <a:r>
              <a:rPr lang="en-US" dirty="0" smtClean="0"/>
              <a:t>SPs and </a:t>
            </a:r>
            <a:r>
              <a:rPr lang="en-US" err="1" smtClean="0"/>
              <a:t>IdPs</a:t>
            </a:r>
            <a:r>
              <a:rPr lang="sr-Latn-RS" smtClean="0"/>
              <a:t>.</a:t>
            </a:r>
            <a:endParaRPr lang="en-US" dirty="0"/>
          </a:p>
          <a:p>
            <a:r>
              <a:rPr lang="en-US" b="1" dirty="0" smtClean="0">
                <a:solidFill>
                  <a:srgbClr val="ED1556"/>
                </a:solidFill>
              </a:rPr>
              <a:t>Inter-federation</a:t>
            </a:r>
            <a:endParaRPr lang="en-US" b="1" dirty="0">
              <a:solidFill>
                <a:srgbClr val="ED1556"/>
              </a:solidFill>
            </a:endParaRP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eduGAIN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 smtClean="0"/>
              <a:t>Interconnects </a:t>
            </a:r>
            <a:r>
              <a:rPr lang="en-US" dirty="0"/>
              <a:t>n</a:t>
            </a:r>
            <a:r>
              <a:rPr lang="en-US" dirty="0" smtClean="0"/>
              <a:t>ational </a:t>
            </a:r>
            <a:r>
              <a:rPr lang="en-US" dirty="0"/>
              <a:t>identity federations</a:t>
            </a:r>
            <a:r>
              <a:rPr lang="en-US" dirty="0" smtClean="0"/>
              <a:t>.</a:t>
            </a:r>
          </a:p>
          <a:p>
            <a:pPr lvl="1"/>
            <a:r>
              <a:rPr lang="en-GB" dirty="0"/>
              <a:t>Successfully addresses authentication in heterogeneous environment</a:t>
            </a:r>
            <a:r>
              <a:rPr lang="en-GB"/>
              <a:t>. </a:t>
            </a:r>
            <a:endParaRPr lang="sr-Latn-RS" smtClean="0"/>
          </a:p>
          <a:p>
            <a:r>
              <a:rPr lang="sr-Latn-RS" b="1" smtClean="0">
                <a:solidFill>
                  <a:srgbClr val="ED1556"/>
                </a:solidFill>
              </a:rPr>
              <a:t>Collaboartive organisation</a:t>
            </a:r>
          </a:p>
          <a:p>
            <a:pPr lvl="1"/>
            <a:r>
              <a:rPr lang="sr-Latn-RS" smtClean="0"/>
              <a:t>Typically operates number of SPs</a:t>
            </a:r>
          </a:p>
          <a:p>
            <a:pPr lvl="1"/>
            <a:r>
              <a:rPr lang="en-US" smtClean="0"/>
              <a:t>Many </a:t>
            </a:r>
            <a:r>
              <a:rPr lang="en-US"/>
              <a:t>VOs have chosen to build the AAI infrastructure using the </a:t>
            </a:r>
            <a:r>
              <a:rPr lang="sr-Latn-RS" smtClean="0"/>
              <a:t>eduGAIN</a:t>
            </a:r>
            <a:endParaRPr lang="en-US"/>
          </a:p>
          <a:p>
            <a:pPr lvl="1"/>
            <a:r>
              <a:rPr lang="en-US"/>
              <a:t>Identity Federations and Identity providers are however traditionally focused on </a:t>
            </a:r>
            <a:r>
              <a:rPr lang="sr-Latn-RS"/>
              <a:t>c</a:t>
            </a:r>
            <a:r>
              <a:rPr lang="en-US"/>
              <a:t>ampus use cases, which introduces a number of </a:t>
            </a:r>
            <a:r>
              <a:rPr lang="en-US" smtClean="0"/>
              <a:t>challenges </a:t>
            </a:r>
            <a:r>
              <a:rPr lang="en-US"/>
              <a:t>in leveraging Federated </a:t>
            </a:r>
            <a:r>
              <a:rPr lang="en-US" smtClean="0"/>
              <a:t>AAI</a:t>
            </a:r>
            <a:r>
              <a:rPr lang="sr-Latn-RS" smtClean="0"/>
              <a:t> for Collaborative  organisations</a:t>
            </a:r>
            <a:endParaRPr lang="en-US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Federated Identity Stakeholders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9885" y="5953282"/>
            <a:ext cx="2682240" cy="69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6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smtClean="0">
                <a:solidFill>
                  <a:srgbClr val="ED1556"/>
                </a:solidFill>
              </a:rPr>
              <a:t>Challenges in Authentication space</a:t>
            </a:r>
            <a:endParaRPr lang="sr-Latn-RS" b="1">
              <a:solidFill>
                <a:srgbClr val="ED1556"/>
              </a:solidFill>
            </a:endParaRPr>
          </a:p>
          <a:p>
            <a:pPr lvl="1"/>
            <a:r>
              <a:rPr lang="sr-Latn-RS" smtClean="0"/>
              <a:t>Collaborative organisations work with people outside scope of R&amp;E communities as well</a:t>
            </a:r>
          </a:p>
          <a:p>
            <a:pPr lvl="1"/>
            <a:r>
              <a:rPr lang="sr-Latn-RS" smtClean="0"/>
              <a:t>Requires Collaborative organisations to peer with other non R&amp;E Identity providers (such as social identites provider) or maintain an additional Identity provider</a:t>
            </a:r>
          </a:p>
          <a:p>
            <a:pPr lvl="1"/>
            <a:endParaRPr lang="sr-Latn-RS" smtClean="0"/>
          </a:p>
          <a:p>
            <a:r>
              <a:rPr lang="sr-Latn-RS" b="1" smtClean="0">
                <a:solidFill>
                  <a:srgbClr val="ED1556"/>
                </a:solidFill>
              </a:rPr>
              <a:t>Challenges in Authorization space</a:t>
            </a:r>
          </a:p>
          <a:p>
            <a:pPr lvl="1"/>
            <a:r>
              <a:rPr lang="sr-Latn-RS" smtClean="0"/>
              <a:t>Services run by Collaborative organisations often</a:t>
            </a:r>
            <a:r>
              <a:rPr lang="en-US" smtClean="0"/>
              <a:t> need </a:t>
            </a:r>
            <a:r>
              <a:rPr lang="en-US"/>
              <a:t>attribute </a:t>
            </a:r>
            <a:r>
              <a:rPr lang="sr-Latn-RS" smtClean="0"/>
              <a:t>or group related </a:t>
            </a:r>
            <a:r>
              <a:rPr lang="en-US" smtClean="0"/>
              <a:t>information </a:t>
            </a:r>
            <a:r>
              <a:rPr lang="en-US" dirty="0"/>
              <a:t>in the context </a:t>
            </a:r>
            <a:r>
              <a:rPr lang="en-US"/>
              <a:t>of </a:t>
            </a:r>
            <a:r>
              <a:rPr lang="sr-Latn-RS" smtClean="0"/>
              <a:t>their collaboration, which are not issued by Identity providers</a:t>
            </a:r>
            <a:endParaRPr lang="en-US" dirty="0"/>
          </a:p>
          <a:p>
            <a:pPr lvl="1"/>
            <a:r>
              <a:rPr lang="en-US" smtClean="0"/>
              <a:t>Requires C</a:t>
            </a:r>
            <a:r>
              <a:rPr lang="sr-Latn-RS" smtClean="0"/>
              <a:t>ollaborative organisations</a:t>
            </a:r>
            <a:r>
              <a:rPr lang="en-US" smtClean="0"/>
              <a:t> </a:t>
            </a:r>
            <a:r>
              <a:rPr lang="en-US" dirty="0" smtClean="0"/>
              <a:t>to </a:t>
            </a:r>
            <a:r>
              <a:rPr lang="en-US" dirty="0"/>
              <a:t>manage and provide </a:t>
            </a:r>
            <a:r>
              <a:rPr lang="en-US" smtClean="0"/>
              <a:t>additional attribute</a:t>
            </a:r>
            <a:r>
              <a:rPr lang="sr-Latn-RS" smtClean="0"/>
              <a:t>s and groups</a:t>
            </a:r>
            <a:r>
              <a:rPr lang="en-US" smtClean="0"/>
              <a:t> towards</a:t>
            </a:r>
            <a:r>
              <a:rPr lang="sr-Latn-RS" smtClean="0"/>
              <a:t> their</a:t>
            </a:r>
            <a:r>
              <a:rPr lang="en-US" smtClean="0"/>
              <a:t> </a:t>
            </a:r>
            <a:r>
              <a:rPr lang="sr-Latn-RS" dirty="0"/>
              <a:t>s</a:t>
            </a:r>
            <a:r>
              <a:rPr lang="en-US" smtClean="0"/>
              <a:t>ervices, independently</a:t>
            </a:r>
            <a:r>
              <a:rPr lang="sr-Latn-RS" smtClean="0"/>
              <a:t> </a:t>
            </a:r>
            <a:r>
              <a:rPr lang="en-US" smtClean="0"/>
              <a:t>from </a:t>
            </a:r>
            <a:r>
              <a:rPr lang="en-US"/>
              <a:t>the </a:t>
            </a:r>
            <a:r>
              <a:rPr lang="sr-Latn-RS" smtClean="0"/>
              <a:t>Identity provider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Challenges for </a:t>
            </a:r>
            <a:r>
              <a:rPr lang="en-US" smtClean="0"/>
              <a:t>Collaborative Organisations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684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smtClean="0">
                <a:solidFill>
                  <a:srgbClr val="ED1556"/>
                </a:solidFill>
              </a:rPr>
              <a:t>Goal</a:t>
            </a:r>
            <a:endParaRPr lang="sr-Latn-RS" sz="2400" smtClean="0">
              <a:solidFill>
                <a:srgbClr val="ED1556"/>
              </a:solidFill>
            </a:endParaRPr>
          </a:p>
          <a:p>
            <a:pPr lvl="1"/>
            <a:r>
              <a:rPr lang="en-US" smtClean="0"/>
              <a:t>Investigate </a:t>
            </a:r>
            <a:r>
              <a:rPr lang="en-US" dirty="0"/>
              <a:t>the conditions that would allow GÉANT </a:t>
            </a:r>
            <a:r>
              <a:rPr lang="en-US" dirty="0" smtClean="0"/>
              <a:t>to provide </a:t>
            </a:r>
            <a:r>
              <a:rPr lang="en-US" dirty="0"/>
              <a:t>services to </a:t>
            </a:r>
            <a:r>
              <a:rPr lang="en-US"/>
              <a:t>support </a:t>
            </a:r>
            <a:r>
              <a:rPr lang="sr-Latn-RS" smtClean="0"/>
              <a:t>Collaborative </a:t>
            </a:r>
            <a:r>
              <a:rPr lang="sr-Latn-RS"/>
              <a:t>o</a:t>
            </a:r>
            <a:r>
              <a:rPr lang="en-US" smtClean="0"/>
              <a:t>rganisations</a:t>
            </a:r>
            <a:endParaRPr lang="en-US" dirty="0"/>
          </a:p>
          <a:p>
            <a:pPr lvl="1"/>
            <a:r>
              <a:rPr lang="en-US" dirty="0" smtClean="0"/>
              <a:t>Focus </a:t>
            </a:r>
            <a:r>
              <a:rPr lang="en-US" dirty="0"/>
              <a:t>on delivery </a:t>
            </a:r>
            <a:r>
              <a:rPr lang="en-US"/>
              <a:t>of </a:t>
            </a:r>
            <a:r>
              <a:rPr lang="sr-Latn-RS"/>
              <a:t>t</a:t>
            </a:r>
            <a:r>
              <a:rPr lang="en-US" smtClean="0"/>
              <a:t>echnical </a:t>
            </a:r>
            <a:r>
              <a:rPr lang="en-US"/>
              <a:t>services </a:t>
            </a:r>
            <a:endParaRPr lang="en-US" dirty="0"/>
          </a:p>
          <a:p>
            <a:pPr lvl="1"/>
            <a:r>
              <a:rPr lang="en-US" dirty="0" smtClean="0"/>
              <a:t>Out of scope:</a:t>
            </a:r>
          </a:p>
          <a:p>
            <a:pPr lvl="2"/>
            <a:r>
              <a:rPr lang="en-US" dirty="0" smtClean="0"/>
              <a:t>Technical development</a:t>
            </a:r>
          </a:p>
          <a:p>
            <a:pPr lvl="2"/>
            <a:r>
              <a:rPr lang="en-US" dirty="0" smtClean="0"/>
              <a:t>Policy </a:t>
            </a:r>
            <a:r>
              <a:rPr lang="en-US" dirty="0"/>
              <a:t>&amp; LOA </a:t>
            </a:r>
            <a:r>
              <a:rPr lang="en-US" dirty="0" smtClean="0"/>
              <a:t>development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b="1" smtClean="0">
                <a:solidFill>
                  <a:srgbClr val="ED1556"/>
                </a:solidFill>
              </a:rPr>
              <a:t>Activities</a:t>
            </a:r>
            <a:endParaRPr lang="en-US" dirty="0">
              <a:solidFill>
                <a:srgbClr val="ED1556"/>
              </a:solidFill>
            </a:endParaRPr>
          </a:p>
          <a:p>
            <a:pPr lvl="1"/>
            <a:r>
              <a:rPr lang="en-US" dirty="0"/>
              <a:t>Gather requirements and priorities with/from communities</a:t>
            </a:r>
          </a:p>
          <a:p>
            <a:pPr lvl="1"/>
            <a:r>
              <a:rPr lang="en-US" dirty="0"/>
              <a:t>Look at </a:t>
            </a:r>
            <a:r>
              <a:rPr lang="en-US" i="1" dirty="0"/>
              <a:t>existing</a:t>
            </a:r>
            <a:r>
              <a:rPr lang="en-US" dirty="0"/>
              <a:t> tools and technologies</a:t>
            </a:r>
          </a:p>
          <a:p>
            <a:pPr lvl="1"/>
            <a:r>
              <a:rPr lang="en-US" smtClean="0"/>
              <a:t>Look </a:t>
            </a:r>
            <a:r>
              <a:rPr lang="en-US" dirty="0"/>
              <a:t>into delivery model</a:t>
            </a:r>
          </a:p>
          <a:p>
            <a:pPr lvl="1"/>
            <a:r>
              <a:rPr lang="en-US" smtClean="0"/>
              <a:t>Investigate </a:t>
            </a:r>
            <a:r>
              <a:rPr lang="en-US" dirty="0"/>
              <a:t>business case </a:t>
            </a:r>
            <a:r>
              <a:rPr lang="en-US"/>
              <a:t>&amp; </a:t>
            </a:r>
            <a:r>
              <a:rPr lang="en-US" smtClean="0"/>
              <a:t>sustainability</a:t>
            </a:r>
            <a:endParaRPr lang="sr-Latn-RS" smtClean="0"/>
          </a:p>
          <a:p>
            <a:pPr lvl="1"/>
            <a:r>
              <a:rPr lang="sr-Latn-RS" smtClean="0"/>
              <a:t>Pilot with communities</a:t>
            </a:r>
            <a:endParaRPr lang="en-US" smtClean="0"/>
          </a:p>
          <a:p>
            <a:pPr lvl="1"/>
            <a:r>
              <a:rPr lang="en-US"/>
              <a:t>Operations and Market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 Platform as </a:t>
            </a:r>
            <a:r>
              <a:rPr lang="en-US" smtClean="0"/>
              <a:t>a Service</a:t>
            </a:r>
            <a:r>
              <a:rPr lang="sr-Latn-RS" smtClean="0"/>
              <a:t> - VOPaaS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777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7125" y="1417125"/>
            <a:ext cx="8181975" cy="4876797"/>
          </a:xfrm>
        </p:spPr>
        <p:txBody>
          <a:bodyPr>
            <a:normAutofit/>
          </a:bodyPr>
          <a:lstStyle/>
          <a:p>
            <a:r>
              <a:rPr lang="en-US" smtClean="0"/>
              <a:t>The </a:t>
            </a:r>
            <a:r>
              <a:rPr lang="en-US" dirty="0"/>
              <a:t>FIM4R paper (April 2012) was one of the first to articulate collective requirements for using Federated AAI </a:t>
            </a:r>
            <a:r>
              <a:rPr lang="en-US"/>
              <a:t>for </a:t>
            </a:r>
            <a:r>
              <a:rPr lang="en-US" smtClean="0"/>
              <a:t>VOs</a:t>
            </a:r>
            <a:r>
              <a:rPr lang="sr-Latn-RS"/>
              <a:t>.</a:t>
            </a:r>
            <a:r>
              <a:rPr lang="en-US" smtClean="0"/>
              <a:t> </a:t>
            </a:r>
            <a:endParaRPr lang="en-US" dirty="0" smtClean="0"/>
          </a:p>
          <a:p>
            <a:r>
              <a:rPr lang="en-US" smtClean="0"/>
              <a:t>The VOPaaS </a:t>
            </a:r>
            <a:r>
              <a:rPr lang="en-US" dirty="0" smtClean="0"/>
              <a:t>has performed a survey among several small and large Pan-European VOs to (re-)validate the </a:t>
            </a:r>
            <a:r>
              <a:rPr lang="en-US" smtClean="0"/>
              <a:t>FIM4R requirements</a:t>
            </a:r>
            <a:r>
              <a:rPr lang="sr-Latn-RS" smtClean="0"/>
              <a:t>.</a:t>
            </a:r>
          </a:p>
          <a:p>
            <a:endParaRPr lang="sr-Latn-RS"/>
          </a:p>
          <a:p>
            <a:endParaRPr lang="en-US" dirty="0" smtClean="0"/>
          </a:p>
          <a:p>
            <a:endParaRPr lang="sr-Latn-RS" smtClean="0"/>
          </a:p>
          <a:p>
            <a:endParaRPr lang="sr-Latn-RS"/>
          </a:p>
          <a:p>
            <a:endParaRPr lang="sr-Latn-RS" smtClean="0"/>
          </a:p>
          <a:p>
            <a:endParaRPr lang="sr-Latn-RS"/>
          </a:p>
          <a:p>
            <a:endParaRPr lang="sr-Latn-RS" smtClean="0"/>
          </a:p>
          <a:p>
            <a:endParaRPr lang="sr-Latn-RS" smtClean="0"/>
          </a:p>
          <a:p>
            <a:endParaRPr lang="en-US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VOPaaS Market Analysis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35" y="3217943"/>
            <a:ext cx="15430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944" y="4396105"/>
            <a:ext cx="1456583" cy="59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700" y="3083213"/>
            <a:ext cx="1244656" cy="113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71440" y="3155481"/>
            <a:ext cx="1206569" cy="1186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16" y="4160504"/>
            <a:ext cx="2050225" cy="84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629" y="4536188"/>
            <a:ext cx="32194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518" y="3083352"/>
            <a:ext cx="1947169" cy="84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65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VO</a:t>
            </a:r>
            <a:r>
              <a:rPr lang="sr-Latn-RS" smtClean="0"/>
              <a:t>P</a:t>
            </a:r>
            <a:r>
              <a:rPr lang="en-US" smtClean="0"/>
              <a:t>aa</a:t>
            </a:r>
            <a:r>
              <a:rPr lang="sr-Latn-RS"/>
              <a:t>S</a:t>
            </a:r>
            <a:r>
              <a:rPr lang="en-US" smtClean="0"/>
              <a:t> </a:t>
            </a:r>
            <a:r>
              <a:rPr lang="en-US" dirty="0" smtClean="0"/>
              <a:t>Market Analysis Results</a:t>
            </a:r>
            <a:endParaRPr lang="en-GB" dirty="0"/>
          </a:p>
        </p:txBody>
      </p:sp>
      <p:pic>
        <p:nvPicPr>
          <p:cNvPr id="5" name="Picture 4" descr="https://lh6.googleusercontent.com/aR6nW_iMoafXclcQAw7H7woElCP_44BsDpMVt1KZIKoUZs-BjuYHu7sx179D3w8sAxaEeJ3pMo9HXSHtehyyw_h1Uo3_iodhAJxcfbLtoFC-76HpXKH2n8yCqzd0v3RbZ_1t90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477" y="1325146"/>
            <a:ext cx="5927321" cy="50506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443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N7PTXPAKPZVS-515-44</_dlc_DocId>
    <_dlc_DocIdUrl xmlns="e2e8627e-9120-4592-bf70-1c86d23ddb27">
      <Url>https://intranet.geant.org/gn4/2/_layouts/15/DocIdRedir.aspx?ID=N7PTXPAKPZVS-515-44</Url>
      <Description>N7PTXPAKPZVS-515-44</Description>
    </_dlc_DocIdUrl>
    <Document_x0020_ID xmlns="33c70a20-266a-45ad-bf4a-dd457e1766d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5" ma:contentTypeDescription="Create a new document." ma:contentTypeScope="" ma:versionID="aa9dedfac51dbfaf631187338ad3d64f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f9046fdc503cccefc5fd392c89a9b321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33c70a20-266a-45ad-bf4a-dd457e1766dc"/>
    <ds:schemaRef ds:uri="e2e8627e-9120-4592-bf70-1c86d23ddb27"/>
  </ds:schemaRefs>
</ds:datastoreItem>
</file>

<file path=customXml/itemProps3.xml><?xml version="1.0" encoding="utf-8"?>
<ds:datastoreItem xmlns:ds="http://schemas.openxmlformats.org/officeDocument/2006/customXml" ds:itemID="{F94D76F1-9E0F-41D2-BE5E-2EADFA5311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F35FF61-88EF-4880-AEAC-AAECDBF2BDD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4703</TotalTime>
  <Words>926</Words>
  <Application>Microsoft Office PowerPoint</Application>
  <PresentationFormat>On-screen Show (4:3)</PresentationFormat>
  <Paragraphs>225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GEANT Association</vt:lpstr>
      <vt:lpstr>PowerPoint Presentation</vt:lpstr>
      <vt:lpstr>Outline</vt:lpstr>
      <vt:lpstr>GÉANT and Trust &amp; Identity </vt:lpstr>
      <vt:lpstr>Collaborative Organisations</vt:lpstr>
      <vt:lpstr>Federated Identity Stakeholders</vt:lpstr>
      <vt:lpstr>Challenges for Collaborative Organisations</vt:lpstr>
      <vt:lpstr>VO Platform as a Service - VOPaaS</vt:lpstr>
      <vt:lpstr>VOPaaS Market Analysis</vt:lpstr>
      <vt:lpstr>VOPaaS Market Analysis Results</vt:lpstr>
      <vt:lpstr>Deployment model </vt:lpstr>
      <vt:lpstr>Basic Services</vt:lpstr>
      <vt:lpstr>VOPaaS Basic Services Offering Architecture</vt:lpstr>
      <vt:lpstr>Advanced Services</vt:lpstr>
      <vt:lpstr>What's in it for R&amp;E communities and Federation Operators</vt:lpstr>
      <vt:lpstr>Roadmap</vt:lpstr>
      <vt:lpstr>Join VOPaaS pilot !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marina</cp:lastModifiedBy>
  <cp:revision>83</cp:revision>
  <cp:lastPrinted>2015-05-01T10:30:08Z</cp:lastPrinted>
  <dcterms:created xsi:type="dcterms:W3CDTF">2015-04-29T14:13:57Z</dcterms:created>
  <dcterms:modified xsi:type="dcterms:W3CDTF">2016-06-14T08:30:41Z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999a075a-d4b7-4603-b046-a7e75c997ab4</vt:lpwstr>
  </property>
</Properties>
</file>