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tiff" ContentType="image/tiff"/>
  <Default Extension="rels" ContentType="application/vnd.openxmlformats-package.relationships+xml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5"/>
  </p:sldMasterIdLst>
  <p:notesMasterIdLst>
    <p:notesMasterId r:id="rId26"/>
  </p:notesMasterIdLst>
  <p:sldIdLst>
    <p:sldId id="289" r:id="rId6"/>
    <p:sldId id="292" r:id="rId7"/>
    <p:sldId id="316" r:id="rId8"/>
    <p:sldId id="318" r:id="rId9"/>
    <p:sldId id="320" r:id="rId10"/>
    <p:sldId id="321" r:id="rId11"/>
    <p:sldId id="322" r:id="rId12"/>
    <p:sldId id="323" r:id="rId13"/>
    <p:sldId id="326" r:id="rId14"/>
    <p:sldId id="325" r:id="rId15"/>
    <p:sldId id="313" r:id="rId16"/>
    <p:sldId id="314" r:id="rId17"/>
    <p:sldId id="293" r:id="rId18"/>
    <p:sldId id="295" r:id="rId19"/>
    <p:sldId id="310" r:id="rId20"/>
    <p:sldId id="312" r:id="rId21"/>
    <p:sldId id="327" r:id="rId22"/>
    <p:sldId id="328" r:id="rId23"/>
    <p:sldId id="330" r:id="rId24"/>
    <p:sldId id="286" r:id="rId25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0E51"/>
    <a:srgbClr val="1C4161"/>
    <a:srgbClr val="004361"/>
    <a:srgbClr val="ED1556"/>
    <a:srgbClr val="003F5E"/>
    <a:srgbClr val="013F5E"/>
    <a:srgbClr val="FFFFFF"/>
    <a:srgbClr val="0043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71" autoAdjust="0"/>
    <p:restoredTop sz="75470" autoAdjust="0"/>
  </p:normalViewPr>
  <p:slideViewPr>
    <p:cSldViewPr snapToGrid="0">
      <p:cViewPr>
        <p:scale>
          <a:sx n="100" d="100"/>
          <a:sy n="100" d="100"/>
        </p:scale>
        <p:origin x="1064" y="136"/>
      </p:cViewPr>
      <p:guideLst>
        <p:guide orient="horz" pos="162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notesMaster" Target="notesMasters/notesMaster1.xml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customXml" Target="../customXml/item4.xml"/><Relationship Id="rId5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1D8A83-A817-41E3-A602-3B517E18334E}" type="datetimeFigureOut">
              <a:rPr lang="en-GB" smtClean="0"/>
              <a:t>20/09/2016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BC110B-1C27-4A5B-8007-E6BF4BB6C5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726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evolution of identity federations over the past 10 years has culminated in REFEDS and the GÉANT </a:t>
            </a:r>
            <a:r>
              <a:rPr lang="en-US" dirty="0" err="1" smtClean="0"/>
              <a:t>Harmonisation</a:t>
            </a:r>
            <a:r>
              <a:rPr lang="en-US" dirty="0" smtClean="0"/>
              <a:t> activity developing a suite of best practices and improvements for SAML Identity Providers, Service Providers, VOs and the </a:t>
            </a:r>
            <a:r>
              <a:rPr lang="en-US" dirty="0" err="1" smtClean="0"/>
              <a:t>eInfrastructure</a:t>
            </a:r>
            <a:r>
              <a:rPr lang="en-US" dirty="0" smtClean="0"/>
              <a:t> projects. </a:t>
            </a:r>
          </a:p>
          <a:p>
            <a:endParaRPr lang="en-US" dirty="0" smtClean="0"/>
          </a:p>
          <a:p>
            <a:r>
              <a:rPr lang="en-US" dirty="0" smtClean="0"/>
              <a:t>The uptake of these hasn't been universal and the adoption of some developments have been rather disappointing. </a:t>
            </a:r>
          </a:p>
          <a:p>
            <a:endParaRPr lang="en-US" dirty="0" smtClean="0"/>
          </a:p>
          <a:p>
            <a:r>
              <a:rPr lang="en-US" dirty="0" smtClean="0"/>
              <a:t>While the collective wisdom of the federated community believes these practices are a good idea - how can we enable widespread adoption of these practices and ensure their support is visible to the wider community. </a:t>
            </a:r>
          </a:p>
          <a:p>
            <a:endParaRPr lang="en-US" dirty="0" smtClean="0"/>
          </a:p>
          <a:p>
            <a:r>
              <a:rPr lang="en-US" dirty="0" smtClean="0"/>
              <a:t>REFEDS created some New Years Resolutions to engage the federation community behind a few simple practices as a first step in this direction. </a:t>
            </a:r>
          </a:p>
          <a:p>
            <a:endParaRPr lang="en-US" dirty="0" smtClean="0"/>
          </a:p>
          <a:p>
            <a:r>
              <a:rPr lang="en-US" dirty="0" smtClean="0"/>
              <a:t>This presentation will show how </a:t>
            </a:r>
            <a:r>
              <a:rPr lang="en-US" dirty="0" err="1" smtClean="0"/>
              <a:t>eduGAIN</a:t>
            </a:r>
            <a:r>
              <a:rPr lang="en-US" dirty="0" smtClean="0"/>
              <a:t> has been working to present the adoption of these (and other) best practices, highlight areas for improvement and push e-infrastructures toward their acceptance.</a:t>
            </a:r>
          </a:p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How far are we away from universal </a:t>
            </a:r>
            <a:r>
              <a:rPr lang="en-US" dirty="0" err="1" smtClean="0"/>
              <a:t>interfederation</a:t>
            </a:r>
            <a:r>
              <a:rPr lang="en-US" dirty="0" smtClean="0"/>
              <a:t>? </a:t>
            </a:r>
          </a:p>
          <a:p>
            <a:endParaRPr lang="en-US" dirty="0" smtClean="0"/>
          </a:p>
          <a:p>
            <a:r>
              <a:rPr lang="en-US" dirty="0" smtClean="0"/>
              <a:t>Who's succeeding and who is falling behind?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3249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1059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ea typeface="ＭＳ Ｐゴシック" charset="0"/>
                <a:cs typeface="ＭＳ Ｐゴシック" charset="0"/>
              </a:rPr>
              <a:t>Image: http://www.tshirtlaundry.com/assets/images/photos/UnderpantsGnome12_2009.jpg</a:t>
            </a:r>
          </a:p>
          <a:p>
            <a:r>
              <a:rPr lang="en-US">
                <a:ea typeface="ＭＳ Ｐゴシック" charset="0"/>
                <a:cs typeface="ＭＳ Ｐゴシック" charset="0"/>
              </a:rPr>
              <a:t>Page: http://www.tshirtlaundry.com/The-Underpants-Gnome_p_1441.html</a:t>
            </a:r>
            <a:br>
              <a:rPr lang="en-US">
                <a:ea typeface="ＭＳ Ｐゴシック" charset="0"/>
                <a:cs typeface="ＭＳ Ｐゴシック" charset="0"/>
              </a:rPr>
            </a:br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11059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bg2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>
                <a:solidFill>
                  <a:schemeClr val="bg2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400">
                <a:solidFill>
                  <a:schemeClr val="bg2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400">
                <a:solidFill>
                  <a:schemeClr val="bg2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400">
                <a:solidFill>
                  <a:schemeClr val="bg2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Helvetica CE" charset="0"/>
              <a:defRPr sz="1400">
                <a:solidFill>
                  <a:schemeClr val="bg2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Helvetica CE" charset="0"/>
              <a:defRPr sz="1400">
                <a:solidFill>
                  <a:schemeClr val="bg2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Helvetica CE" charset="0"/>
              <a:defRPr sz="1400">
                <a:solidFill>
                  <a:schemeClr val="bg2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Helvetica CE" charset="0"/>
              <a:defRPr sz="1400">
                <a:solidFill>
                  <a:schemeClr val="bg2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3E9F163D-0871-344F-BDB5-E1035595D075}" type="slidenum">
              <a:rPr lang="en-US" sz="1200">
                <a:latin typeface="Arial" charset="0"/>
              </a:rPr>
              <a:pPr eaLnBrk="1" hangingPunct="1"/>
              <a:t>2</a:t>
            </a:fld>
            <a:endParaRPr lang="en-US" sz="120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8882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79375" y="739775"/>
            <a:ext cx="6577013" cy="3700463"/>
          </a:xfrm>
          <a:ln/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Big growth in new federations – many have aspirations to join eduGAIN and interfederate.</a:t>
            </a: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B8A8F92E-5EF7-9D43-BEA5-B23A83468282}" type="slidenum">
              <a:rPr lang="en-GB" altLang="en-US">
                <a:latin typeface="Calibri" charset="0"/>
              </a:rPr>
              <a:pPr/>
              <a:t>13</a:t>
            </a:fld>
            <a:endParaRPr lang="en-GB" altLang="en-US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87923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79375" y="739775"/>
            <a:ext cx="6577013" cy="3700463"/>
          </a:xfrm>
          <a:ln/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dirty="0" smtClean="0">
                <a:ea typeface="ＭＳ Ｐゴシック" charset="-128"/>
              </a:rPr>
              <a:t>Australia: 1/252=</a:t>
            </a:r>
          </a:p>
          <a:p>
            <a:r>
              <a:rPr lang="en-US" altLang="en-US" dirty="0" smtClean="0">
                <a:ea typeface="ＭＳ Ｐゴシック" charset="-128"/>
              </a:rPr>
              <a:t>Brazil: </a:t>
            </a:r>
            <a:r>
              <a:rPr lang="is-IS" altLang="en-US" dirty="0" smtClean="0">
                <a:ea typeface="ＭＳ Ｐゴシック" charset="-128"/>
              </a:rPr>
              <a:t>127/162=78%</a:t>
            </a:r>
            <a:br>
              <a:rPr lang="is-IS" altLang="en-US" dirty="0" smtClean="0">
                <a:ea typeface="ＭＳ Ｐゴシック" charset="-128"/>
              </a:rPr>
            </a:br>
            <a:r>
              <a:rPr lang="is-IS" altLang="en-US" dirty="0" smtClean="0">
                <a:ea typeface="ＭＳ Ｐゴシック" charset="-128"/>
              </a:rPr>
              <a:t>USA: 482/3192 5720=8.4% (check</a:t>
            </a:r>
            <a:r>
              <a:rPr lang="is-IS" altLang="en-US" baseline="0" dirty="0" smtClean="0">
                <a:ea typeface="ＭＳ Ｐゴシック" charset="-128"/>
              </a:rPr>
              <a:t> this for eduGAIN content)</a:t>
            </a:r>
          </a:p>
          <a:p>
            <a:r>
              <a:rPr lang="is-IS" altLang="en-US" baseline="0" dirty="0" smtClean="0">
                <a:ea typeface="ＭＳ Ｐゴシック" charset="-128"/>
              </a:rPr>
              <a:t>UK: 3131</a:t>
            </a:r>
          </a:p>
          <a:p>
            <a:endParaRPr lang="en-US" altLang="en-US" dirty="0">
              <a:ea typeface="ＭＳ Ｐゴシック" charset="-128"/>
            </a:endParaRP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B8A8F92E-5EF7-9D43-BEA5-B23A83468282}" type="slidenum">
              <a:rPr lang="en-GB" altLang="en-US">
                <a:latin typeface="Calibri" charset="0"/>
              </a:rPr>
              <a:pPr/>
              <a:t>14</a:t>
            </a:fld>
            <a:endParaRPr lang="en-GB" altLang="en-US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0877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79375" y="739775"/>
            <a:ext cx="6577013" cy="3700463"/>
          </a:xfrm>
          <a:ln/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>
              <a:ea typeface="ＭＳ Ｐゴシック" charset="-128"/>
            </a:endParaRP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B8A8F92E-5EF7-9D43-BEA5-B23A83468282}" type="slidenum">
              <a:rPr lang="en-GB" altLang="en-US">
                <a:latin typeface="Calibri" charset="0"/>
              </a:rPr>
              <a:pPr/>
              <a:t>19</a:t>
            </a:fld>
            <a:endParaRPr lang="en-GB" altLang="en-US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78284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79"/>
          <a:stretch/>
        </p:blipFill>
        <p:spPr>
          <a:xfrm>
            <a:off x="0" y="1596504"/>
            <a:ext cx="9144000" cy="3546996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64169" y="204538"/>
            <a:ext cx="9023685" cy="8963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58388" y="475247"/>
            <a:ext cx="1568588" cy="836196"/>
          </a:xfrm>
          <a:prstGeom prst="rect">
            <a:avLst/>
          </a:prstGeom>
        </p:spPr>
      </p:pic>
      <p:sp>
        <p:nvSpPr>
          <p:cNvPr id="1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97644" y="1836091"/>
            <a:ext cx="3822700" cy="281467"/>
          </a:xfrm>
        </p:spPr>
        <p:txBody>
          <a:bodyPr/>
          <a:lstStyle>
            <a:lvl1pPr marL="0" indent="0">
              <a:buNone/>
              <a:defRPr b="1" baseline="0"/>
            </a:lvl1pPr>
          </a:lstStyle>
          <a:p>
            <a:pPr lvl="0"/>
            <a:r>
              <a:rPr lang="en-US" dirty="0" smtClean="0"/>
              <a:t>Presenter</a:t>
            </a:r>
          </a:p>
        </p:txBody>
      </p:sp>
      <p:sp>
        <p:nvSpPr>
          <p:cNvPr id="18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697643" y="3414566"/>
            <a:ext cx="3752453" cy="32725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Event, Location</a:t>
            </a:r>
            <a:endParaRPr lang="en-GB" dirty="0"/>
          </a:p>
        </p:txBody>
      </p:sp>
      <p:sp>
        <p:nvSpPr>
          <p:cNvPr id="19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697644" y="1373001"/>
            <a:ext cx="3759596" cy="377594"/>
          </a:xfrm>
        </p:spPr>
        <p:txBody>
          <a:bodyPr>
            <a:normAutofit/>
          </a:bodyPr>
          <a:lstStyle>
            <a:lvl1pPr marL="0" indent="0">
              <a:buNone/>
              <a:defRPr sz="1950"/>
            </a:lvl1pPr>
          </a:lstStyle>
          <a:p>
            <a:pPr lvl="0"/>
            <a:r>
              <a:rPr lang="en-US" dirty="0" smtClean="0"/>
              <a:t>Subtitle</a:t>
            </a:r>
          </a:p>
        </p:txBody>
      </p:sp>
      <p:sp>
        <p:nvSpPr>
          <p:cNvPr id="20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697644" y="998621"/>
            <a:ext cx="3759596" cy="354932"/>
          </a:xfrm>
        </p:spPr>
        <p:txBody>
          <a:bodyPr>
            <a:no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 dirty="0" smtClean="0"/>
              <a:t>Title</a:t>
            </a:r>
          </a:p>
        </p:txBody>
      </p:sp>
      <p:sp>
        <p:nvSpPr>
          <p:cNvPr id="21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697643" y="3691293"/>
            <a:ext cx="3752453" cy="32123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Date</a:t>
            </a:r>
            <a:endParaRPr lang="en-GB" dirty="0"/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697644" y="2115826"/>
            <a:ext cx="3822700" cy="260411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Project, GÉANT Project (if applicable)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697643" y="2374505"/>
            <a:ext cx="5029917" cy="260411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 Home Organisation, Organisation Name (if applicable)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836320" y="2761626"/>
            <a:ext cx="685800" cy="142799"/>
          </a:xfrm>
        </p:spPr>
        <p:txBody>
          <a:bodyPr>
            <a:normAutofit/>
          </a:bodyPr>
          <a:lstStyle>
            <a:lvl1pPr marL="0" indent="0">
              <a:buNone/>
              <a:defRPr sz="600"/>
            </a:lvl1pPr>
          </a:lstStyle>
          <a:p>
            <a:pPr lvl="0"/>
            <a:r>
              <a:rPr lang="en-US" dirty="0" smtClean="0"/>
              <a:t>Logo (optional)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442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38639"/>
            <a:ext cx="4629150" cy="3157149"/>
          </a:xfrm>
        </p:spPr>
        <p:txBody>
          <a:bodyPr/>
          <a:lstStyle>
            <a:lvl1pPr>
              <a:defRPr sz="1800"/>
            </a:lvl1pPr>
            <a:lvl2pPr>
              <a:defRPr sz="165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2" y="1231641"/>
            <a:ext cx="3236119" cy="3170100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40335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1287628"/>
            <a:ext cx="4629150" cy="3108163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Drag picture to placeholder or click icon to add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2" y="1287628"/>
            <a:ext cx="3236119" cy="311411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91881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Gu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" name="TextBox 4"/>
          <p:cNvSpPr txBox="1"/>
          <p:nvPr userDrawn="1"/>
        </p:nvSpPr>
        <p:spPr>
          <a:xfrm>
            <a:off x="366964" y="228600"/>
            <a:ext cx="42204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1" dirty="0" smtClean="0">
                <a:solidFill>
                  <a:srgbClr val="003F5D"/>
                </a:solidFill>
              </a:rPr>
              <a:t>Style</a:t>
            </a:r>
            <a:r>
              <a:rPr lang="en-GB" sz="1800" b="1" baseline="0" dirty="0" smtClean="0">
                <a:solidFill>
                  <a:srgbClr val="003F5D"/>
                </a:solidFill>
              </a:rPr>
              <a:t> Guide</a:t>
            </a:r>
          </a:p>
          <a:p>
            <a:r>
              <a:rPr lang="en-GB" sz="1800" baseline="0" dirty="0" smtClean="0">
                <a:solidFill>
                  <a:srgbClr val="ED1556"/>
                </a:solidFill>
              </a:rPr>
              <a:t>A Guide to Using the New GÉANT Template</a:t>
            </a:r>
            <a:endParaRPr lang="en-GB" sz="1800" dirty="0">
              <a:solidFill>
                <a:srgbClr val="ED1556"/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438955" y="998625"/>
            <a:ext cx="785740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3F5D"/>
                </a:solidFill>
              </a:rPr>
              <a:t>This template is a dual purpose template for use both to</a:t>
            </a:r>
            <a:r>
              <a:rPr lang="en-GB" sz="1400" baseline="0" dirty="0" smtClean="0">
                <a:solidFill>
                  <a:srgbClr val="003F5D"/>
                </a:solidFill>
              </a:rPr>
              <a:t> present information on behalf of the GÉANT Project (GN4-1) and for the organisation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400" baseline="0" dirty="0" smtClean="0">
                <a:solidFill>
                  <a:srgbClr val="003F5D"/>
                </a:solidFill>
              </a:rPr>
              <a:t>Because of this there are two end slide versions: 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GB" sz="1400" baseline="0" dirty="0" smtClean="0">
                <a:solidFill>
                  <a:srgbClr val="003F5D"/>
                </a:solidFill>
              </a:rPr>
              <a:t>One for Project (GN4-1) presentations which includes EU logo, copyright, and funding statement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GB" sz="1400" baseline="0" dirty="0" smtClean="0">
                <a:solidFill>
                  <a:srgbClr val="003F5D"/>
                </a:solidFill>
              </a:rPr>
              <a:t>One for when presenting on behalf of the organisation</a:t>
            </a:r>
          </a:p>
          <a:p>
            <a:pPr marL="214313" marR="0" lvl="0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="1" baseline="0" dirty="0" smtClean="0">
                <a:solidFill>
                  <a:srgbClr val="003F5D"/>
                </a:solidFill>
              </a:rPr>
              <a:t>All slide packs MUST include the correct end slide. </a:t>
            </a:r>
            <a:r>
              <a:rPr lang="en-GB" sz="1400" b="0" baseline="0" dirty="0" smtClean="0">
                <a:solidFill>
                  <a:srgbClr val="003F5D"/>
                </a:solidFill>
              </a:rPr>
              <a:t>(This slide need not be shown during the presentation but must be included in any electronic or hard copies distributed/submitted)</a:t>
            </a:r>
          </a:p>
          <a:p>
            <a:pPr marL="557213" marR="0" lvl="1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aseline="0" dirty="0" smtClean="0">
                <a:solidFill>
                  <a:srgbClr val="003F5D"/>
                </a:solidFill>
              </a:rPr>
              <a:t>Project participants must use the GN4-1 version with the EU funding statement.  This is a requirement of the EU funding agreement</a:t>
            </a:r>
          </a:p>
          <a:p>
            <a:pPr marL="557213" marR="0" lvl="1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aseline="0" dirty="0" smtClean="0">
                <a:solidFill>
                  <a:srgbClr val="003F5D"/>
                </a:solidFill>
              </a:rPr>
              <a:t>Staff from the GÉANT offices should ensure the correct end slide is used. If in doubt contact your line manager/activity leader for clarification on which version to use</a:t>
            </a:r>
          </a:p>
          <a:p>
            <a:pPr marL="214313" marR="0" lvl="0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sz="1400" baseline="0" dirty="0" smtClean="0">
              <a:solidFill>
                <a:srgbClr val="003F5D"/>
              </a:solidFill>
            </a:endParaRPr>
          </a:p>
          <a:p>
            <a:pPr marL="214313" marR="0" lvl="0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aseline="0" dirty="0" smtClean="0">
                <a:solidFill>
                  <a:srgbClr val="003F5D"/>
                </a:solidFill>
              </a:rPr>
              <a:t>The title slide has space for the speaker’s own role in their organisation, organisation name and an optional organisation logo which should be no larger than the main GÉANT logo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400" baseline="0" dirty="0" smtClean="0">
                <a:solidFill>
                  <a:srgbClr val="003F5D"/>
                </a:solidFill>
              </a:rPr>
              <a:t>Font is Calibri and will auto-size. Avoid using a font size less than 18pt.  Main font colour is Teal, </a:t>
            </a:r>
            <a:r>
              <a:rPr lang="en-GB" sz="1400" baseline="0" dirty="0" smtClean="0">
                <a:solidFill>
                  <a:srgbClr val="ED1556"/>
                </a:solidFill>
              </a:rPr>
              <a:t>Subtitle colour is Crimson and should be used sparingly. </a:t>
            </a:r>
            <a:r>
              <a:rPr lang="en-GB" sz="1400" baseline="0" dirty="0" smtClean="0">
                <a:solidFill>
                  <a:srgbClr val="003F5D"/>
                </a:solidFill>
              </a:rPr>
              <a:t>If the colours are not shown in PowerPoint use the </a:t>
            </a:r>
            <a:r>
              <a:rPr lang="en-GB" sz="1400" baseline="0" dirty="0" err="1" smtClean="0">
                <a:solidFill>
                  <a:srgbClr val="003F5D"/>
                </a:solidFill>
              </a:rPr>
              <a:t>eyedrop</a:t>
            </a:r>
            <a:r>
              <a:rPr lang="en-GB" sz="1400" baseline="0" dirty="0" smtClean="0">
                <a:solidFill>
                  <a:srgbClr val="003F5D"/>
                </a:solidFill>
              </a:rPr>
              <a:t> colour picker to select the correct colour from these samples</a:t>
            </a:r>
            <a:endParaRPr lang="en-GB" sz="1400" baseline="0" dirty="0" smtClean="0">
              <a:solidFill>
                <a:srgbClr val="ED1556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400" baseline="0" dirty="0" smtClean="0">
              <a:solidFill>
                <a:srgbClr val="ED1556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400" baseline="0" dirty="0" smtClean="0">
              <a:solidFill>
                <a:srgbClr val="003F5D"/>
              </a:solidFill>
            </a:endParaRPr>
          </a:p>
          <a:p>
            <a:pPr marL="342900" lvl="1" indent="0">
              <a:buFont typeface="Arial" panose="020B0604020202020204" pitchFamily="34" charset="0"/>
              <a:buNone/>
            </a:pPr>
            <a:r>
              <a:rPr lang="en-GB" sz="1400" baseline="0" dirty="0" smtClean="0">
                <a:solidFill>
                  <a:srgbClr val="003F5D"/>
                </a:solidFill>
              </a:rPr>
              <a:t> </a:t>
            </a:r>
          </a:p>
        </p:txBody>
      </p:sp>
      <p:sp>
        <p:nvSpPr>
          <p:cNvPr id="9" name="Oval 8"/>
          <p:cNvSpPr/>
          <p:nvPr userDrawn="1"/>
        </p:nvSpPr>
        <p:spPr>
          <a:xfrm>
            <a:off x="8355189" y="4224431"/>
            <a:ext cx="496936" cy="482321"/>
          </a:xfrm>
          <a:prstGeom prst="ellipse">
            <a:avLst/>
          </a:prstGeom>
          <a:solidFill>
            <a:srgbClr val="003F5D"/>
          </a:solidFill>
          <a:ln>
            <a:solidFill>
              <a:srgbClr val="003F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10" name="Oval 9"/>
          <p:cNvSpPr/>
          <p:nvPr userDrawn="1"/>
        </p:nvSpPr>
        <p:spPr>
          <a:xfrm>
            <a:off x="8355189" y="3587102"/>
            <a:ext cx="496936" cy="482321"/>
          </a:xfrm>
          <a:prstGeom prst="ellipse">
            <a:avLst/>
          </a:prstGeom>
          <a:solidFill>
            <a:srgbClr val="EC0E51"/>
          </a:solidFill>
          <a:ln>
            <a:solidFill>
              <a:srgbClr val="ED15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</p:spTree>
    <p:extLst>
      <p:ext uri="{BB962C8B-B14F-4D97-AF65-F5344CB8AC3E}">
        <p14:creationId xmlns:p14="http://schemas.microsoft.com/office/powerpoint/2010/main" val="15059465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GN4 related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227694"/>
            <a:ext cx="9144000" cy="441921"/>
          </a:xfrm>
          <a:prstGeom prst="rect">
            <a:avLst/>
          </a:prstGeom>
        </p:spPr>
        <p:txBody>
          <a:bodyPr vert="horz" lIns="51435" tIns="25718" rIns="51435" bIns="25718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1575" b="0" dirty="0">
                <a:solidFill>
                  <a:schemeClr val="bg1"/>
                </a:solidFill>
              </a:rPr>
              <a:t>Thank </a:t>
            </a:r>
            <a:r>
              <a:rPr lang="en-GB" sz="1575" b="0" dirty="0" smtClean="0">
                <a:solidFill>
                  <a:schemeClr val="bg1"/>
                </a:solidFill>
              </a:rPr>
              <a:t>you</a:t>
            </a:r>
            <a:endParaRPr lang="en-GB" sz="1575" b="0" dirty="0">
              <a:solidFill>
                <a:schemeClr val="bg1"/>
              </a:solidFill>
            </a:endParaRPr>
          </a:p>
        </p:txBody>
      </p:sp>
      <p:sp>
        <p:nvSpPr>
          <p:cNvPr id="26" name="Rectangle 25"/>
          <p:cNvSpPr/>
          <p:nvPr userDrawn="1"/>
        </p:nvSpPr>
        <p:spPr>
          <a:xfrm>
            <a:off x="2470932" y="747920"/>
            <a:ext cx="4202136" cy="2988518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grpSp>
        <p:nvGrpSpPr>
          <p:cNvPr id="29" name="Group 28"/>
          <p:cNvGrpSpPr/>
          <p:nvPr userDrawn="1"/>
        </p:nvGrpSpPr>
        <p:grpSpPr>
          <a:xfrm>
            <a:off x="3014134" y="3580162"/>
            <a:ext cx="3115734" cy="898800"/>
            <a:chOff x="4003396" y="4773547"/>
            <a:chExt cx="4154312" cy="1198400"/>
          </a:xfrm>
        </p:grpSpPr>
        <p:sp>
          <p:nvSpPr>
            <p:cNvPr id="21" name="TextBox 20"/>
            <p:cNvSpPr txBox="1"/>
            <p:nvPr userDrawn="1"/>
          </p:nvSpPr>
          <p:spPr>
            <a:xfrm>
              <a:off x="4003396" y="5294839"/>
              <a:ext cx="4154312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dirty="0" smtClean="0">
                  <a:solidFill>
                    <a:schemeClr val="bg1"/>
                  </a:solidFill>
                </a:rPr>
                <a:t>Networks </a:t>
              </a:r>
              <a:r>
                <a:rPr lang="en-GB" sz="900" baseline="0" dirty="0" smtClean="0">
                  <a:solidFill>
                    <a:schemeClr val="bg1"/>
                  </a:solidFill>
                </a:rPr>
                <a:t>∙ Services ∙ People         </a:t>
              </a:r>
            </a:p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b="0" i="0" dirty="0" smtClean="0">
                  <a:solidFill>
                    <a:schemeClr val="bg1"/>
                  </a:solidFill>
                </a:rPr>
                <a:t>www.geant.org</a:t>
              </a:r>
            </a:p>
            <a:p>
              <a:pPr algn="ctr"/>
              <a:r>
                <a:rPr lang="en-GB" sz="900" i="0" baseline="0" dirty="0" smtClean="0">
                  <a:solidFill>
                    <a:schemeClr val="bg1"/>
                  </a:solidFill>
                </a:rPr>
                <a:t> </a:t>
              </a:r>
              <a:endParaRPr lang="en-GB" sz="900" i="0" dirty="0">
                <a:solidFill>
                  <a:schemeClr val="bg1"/>
                </a:solidFill>
              </a:endParaRPr>
            </a:p>
          </p:txBody>
        </p:sp>
        <p:pic>
          <p:nvPicPr>
            <p:cNvPr id="28" name="Picture 27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0880" y="4773547"/>
              <a:ext cx="1219200" cy="529760"/>
            </a:xfrm>
            <a:prstGeom prst="rect">
              <a:avLst/>
            </a:prstGeom>
          </p:spPr>
        </p:pic>
      </p:grpSp>
      <p:grpSp>
        <p:nvGrpSpPr>
          <p:cNvPr id="2" name="Group 1"/>
          <p:cNvGrpSpPr/>
          <p:nvPr userDrawn="1"/>
        </p:nvGrpSpPr>
        <p:grpSpPr>
          <a:xfrm>
            <a:off x="1451592" y="4642549"/>
            <a:ext cx="6195932" cy="294664"/>
            <a:chOff x="1162308" y="4642549"/>
            <a:chExt cx="6195932" cy="294664"/>
          </a:xfrm>
        </p:grpSpPr>
        <p:sp>
          <p:nvSpPr>
            <p:cNvPr id="30" name="TextBox 29"/>
            <p:cNvSpPr txBox="1"/>
            <p:nvPr userDrawn="1"/>
          </p:nvSpPr>
          <p:spPr>
            <a:xfrm>
              <a:off x="1588712" y="4697548"/>
              <a:ext cx="576952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600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This</a:t>
              </a:r>
              <a:r>
                <a:rPr lang="en-GB" sz="600" kern="1200" baseline="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 work is part of a project that has received </a:t>
              </a:r>
              <a:r>
                <a:rPr lang="en-GB" sz="600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funding from the European Union’s Horizon 2020 research and innovation programme under Grant Agreement No. </a:t>
              </a:r>
              <a:r>
                <a:rPr lang="is-IS" sz="600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731122</a:t>
              </a:r>
              <a:r>
                <a:rPr lang="en-GB" sz="600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 </a:t>
              </a:r>
              <a:r>
                <a:rPr lang="en-GB" sz="600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(</a:t>
              </a:r>
              <a:r>
                <a:rPr lang="en-GB" sz="600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GN4-2).</a:t>
              </a:r>
              <a:endParaRPr lang="en-GB" sz="600" dirty="0">
                <a:solidFill>
                  <a:schemeClr val="bg1"/>
                </a:solidFill>
              </a:endParaRPr>
            </a:p>
          </p:txBody>
        </p:sp>
        <p:pic>
          <p:nvPicPr>
            <p:cNvPr id="31" name="Picture 30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62308" y="4642549"/>
              <a:ext cx="433675" cy="294664"/>
            </a:xfrm>
            <a:prstGeom prst="rect">
              <a:avLst/>
            </a:prstGeom>
          </p:spPr>
        </p:pic>
      </p:grpSp>
      <p:sp>
        <p:nvSpPr>
          <p:cNvPr id="13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674018" y="3068125"/>
            <a:ext cx="3795964" cy="263127"/>
          </a:xfrm>
        </p:spPr>
        <p:txBody>
          <a:bodyPr>
            <a:normAutofit/>
          </a:bodyPr>
          <a:lstStyle>
            <a:lvl1pPr marL="0" indent="0" algn="ctr">
              <a:buNone/>
              <a:defRPr sz="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2695575" y="2669381"/>
            <a:ext cx="3752850" cy="321469"/>
          </a:xfrm>
        </p:spPr>
        <p:txBody>
          <a:bodyPr>
            <a:noAutofit/>
          </a:bodyPr>
          <a:lstStyle>
            <a:lvl1pPr marL="0" indent="0" algn="ctr">
              <a:buNone/>
              <a:defRPr sz="1575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Optional “Any Questions?” Text here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41313" y="241300"/>
            <a:ext cx="8510812" cy="3342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This end slide to be used for all </a:t>
            </a:r>
            <a:r>
              <a:rPr lang="en-US" dirty="0" smtClean="0"/>
              <a:t>GN4-2 </a:t>
            </a:r>
            <a:r>
              <a:rPr lang="en-US" dirty="0" smtClean="0"/>
              <a:t>Presentations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85160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4767266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76C709F5-CF62-4D56-AA6B-707D89DE6E09}" type="datetime1">
              <a:rPr lang="en-GB" smtClean="0"/>
              <a:t>20/09/2016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4767266"/>
            <a:ext cx="30861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956BB-44CB-48D9-B368-9C62D89CA2E0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3"/>
          <p:cNvSpPr>
            <a:spLocks noGrp="1"/>
          </p:cNvSpPr>
          <p:nvPr>
            <p:ph type="title"/>
          </p:nvPr>
        </p:nvSpPr>
        <p:spPr>
          <a:xfrm>
            <a:off x="616512" y="91776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06684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1399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369219"/>
            <a:ext cx="4171950" cy="3263504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877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953" y="1260872"/>
            <a:ext cx="413623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1951" y="1866904"/>
            <a:ext cx="4164806" cy="277534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1878806"/>
            <a:ext cx="3887391" cy="27634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9482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:33 Text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376" y="1143003"/>
            <a:ext cx="5898092" cy="3489722"/>
          </a:xfrm>
        </p:spPr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6239933" y="1149350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6451594" y="1149350"/>
            <a:ext cx="2" cy="351155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651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5077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5843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2" name="Rectangle 1"/>
          <p:cNvSpPr/>
          <p:nvPr userDrawn="1"/>
        </p:nvSpPr>
        <p:spPr>
          <a:xfrm>
            <a:off x="0" y="1257300"/>
            <a:ext cx="9144000" cy="1624263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352930" y="3062288"/>
            <a:ext cx="8406062" cy="16360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25052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6" name="Rectangle 5"/>
          <p:cNvSpPr/>
          <p:nvPr userDrawn="1"/>
        </p:nvSpPr>
        <p:spPr>
          <a:xfrm>
            <a:off x="0" y="2893595"/>
            <a:ext cx="9144000" cy="1624263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36215" y="1143439"/>
            <a:ext cx="8486943" cy="157569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2521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jpg"/><Relationship Id="rId17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0201" y="152400"/>
            <a:ext cx="6780516" cy="6958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Slide Title</a:t>
            </a:r>
            <a:br>
              <a:rPr lang="en-US" dirty="0" smtClean="0"/>
            </a:br>
            <a:r>
              <a:rPr lang="en-US" dirty="0" smtClean="0"/>
              <a:t>subtitle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3377" y="1143003"/>
            <a:ext cx="8181975" cy="34897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96359" y="4804515"/>
            <a:ext cx="555766" cy="2061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426877" y="4809935"/>
            <a:ext cx="8362562" cy="0"/>
          </a:xfrm>
          <a:prstGeom prst="line">
            <a:avLst/>
          </a:prstGeom>
          <a:ln w="12700" cap="rnd">
            <a:solidFill>
              <a:srgbClr val="ED15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355599" y="4843418"/>
            <a:ext cx="311573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750" dirty="0" smtClean="0">
                <a:solidFill>
                  <a:srgbClr val="003F5E"/>
                </a:solidFill>
              </a:rPr>
              <a:t>Networks </a:t>
            </a:r>
            <a:r>
              <a:rPr lang="en-GB" sz="750" baseline="0" dirty="0" smtClean="0">
                <a:solidFill>
                  <a:srgbClr val="003F5E"/>
                </a:solidFill>
              </a:rPr>
              <a:t>∙ Services ∙ People           </a:t>
            </a:r>
            <a:r>
              <a:rPr lang="en-GB" sz="750" b="0" i="1" dirty="0" smtClean="0">
                <a:solidFill>
                  <a:srgbClr val="004361"/>
                </a:solidFill>
              </a:rPr>
              <a:t>www.geant.org</a:t>
            </a:r>
          </a:p>
          <a:p>
            <a:r>
              <a:rPr lang="en-GB" sz="750" baseline="0" dirty="0" smtClean="0">
                <a:solidFill>
                  <a:srgbClr val="003F5E"/>
                </a:solidFill>
              </a:rPr>
              <a:t> </a:t>
            </a:r>
            <a:endParaRPr lang="en-GB" sz="750" dirty="0">
              <a:solidFill>
                <a:srgbClr val="003F5E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590" y="761759"/>
            <a:ext cx="8678778" cy="23551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9894" y="164736"/>
            <a:ext cx="1268579" cy="569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33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0" r:id="rId2"/>
    <p:sldLayoutId id="2147483652" r:id="rId3"/>
    <p:sldLayoutId id="2147483653" r:id="rId4"/>
    <p:sldLayoutId id="2147483660" r:id="rId5"/>
    <p:sldLayoutId id="2147483654" r:id="rId6"/>
    <p:sldLayoutId id="2147483666" r:id="rId7"/>
    <p:sldLayoutId id="2147483655" r:id="rId8"/>
    <p:sldLayoutId id="2147483659" r:id="rId9"/>
    <p:sldLayoutId id="2147483656" r:id="rId10"/>
    <p:sldLayoutId id="2147483657" r:id="rId11"/>
    <p:sldLayoutId id="2147483663" r:id="rId12"/>
    <p:sldLayoutId id="2147483661" r:id="rId13"/>
    <p:sldLayoutId id="2147483665" r:id="rId14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1800" b="1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5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003F5E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jpeg"/><Relationship Id="rId3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Relationship Id="rId3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tiff"/><Relationship Id="rId4" Type="http://schemas.openxmlformats.org/officeDocument/2006/relationships/image" Target="../media/image29.png"/><Relationship Id="rId5" Type="http://schemas.openxmlformats.org/officeDocument/2006/relationships/image" Target="../media/image30.png"/><Relationship Id="rId6" Type="http://schemas.openxmlformats.org/officeDocument/2006/relationships/image" Target="../media/image31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Relationship Id="rId3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697644" y="2242491"/>
            <a:ext cx="3822700" cy="281467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Brook </a:t>
            </a:r>
            <a:r>
              <a:rPr lang="en-GB" dirty="0" smtClean="0"/>
              <a:t>Schofield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NORDUnet</a:t>
            </a:r>
            <a:r>
              <a:rPr lang="en-GB" dirty="0" smtClean="0"/>
              <a:t> 2016 Conference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697644" y="998621"/>
            <a:ext cx="5744720" cy="354932"/>
          </a:xfrm>
        </p:spPr>
        <p:txBody>
          <a:bodyPr/>
          <a:lstStyle/>
          <a:p>
            <a:r>
              <a:rPr lang="en-US" dirty="0"/>
              <a:t>Gaming e-Infrastructures to </a:t>
            </a:r>
            <a:r>
              <a:rPr lang="en-US" dirty="0" smtClean="0"/>
              <a:t>improve </a:t>
            </a:r>
            <a:r>
              <a:rPr lang="en-US" dirty="0" err="1" smtClean="0"/>
              <a:t>Interfederation</a:t>
            </a:r>
            <a:r>
              <a:rPr lang="en-US" dirty="0" smtClean="0"/>
              <a:t> </a:t>
            </a:r>
            <a:r>
              <a:rPr lang="en-US" dirty="0"/>
              <a:t>Readiness</a:t>
            </a:r>
          </a:p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GB" dirty="0" smtClean="0"/>
              <a:t>Helsinki, Finland </a:t>
            </a:r>
            <a:r>
              <a:rPr lang="mr-IN" dirty="0" smtClean="0"/>
              <a:t>–</a:t>
            </a:r>
            <a:r>
              <a:rPr lang="en-GB" dirty="0" smtClean="0"/>
              <a:t> 20</a:t>
            </a:r>
            <a:r>
              <a:rPr lang="en-GB" baseline="30000" dirty="0" smtClean="0"/>
              <a:t>th</a:t>
            </a:r>
            <a:r>
              <a:rPr lang="en-GB" dirty="0" smtClean="0"/>
              <a:t> September 2016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9"/>
          </p:nvPr>
        </p:nvSpPr>
        <p:spPr>
          <a:xfrm>
            <a:off x="697644" y="2522226"/>
            <a:ext cx="3822700" cy="260411"/>
          </a:xfrm>
        </p:spPr>
        <p:txBody>
          <a:bodyPr>
            <a:normAutofit fontScale="85000" lnSpcReduction="10000"/>
          </a:bodyPr>
          <a:lstStyle/>
          <a:p>
            <a:r>
              <a:rPr lang="en-GB" dirty="0" err="1" smtClean="0"/>
              <a:t>eduGAIN</a:t>
            </a:r>
            <a:r>
              <a:rPr lang="en-GB" dirty="0" smtClean="0"/>
              <a:t> Product Manager (or something like that).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9470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Discovery.REFEDS.org</a:t>
            </a:r>
            <a:endParaRPr lang="en-US" dirty="0"/>
          </a:p>
        </p:txBody>
      </p:sp>
      <p:pic>
        <p:nvPicPr>
          <p:cNvPr id="9218" name="Picture 2" descr="esolution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0201" y="974189"/>
            <a:ext cx="4330770" cy="3830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91" y="1203496"/>
            <a:ext cx="5130434" cy="3193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2537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Olympic Medal Tally </a:t>
            </a:r>
            <a:r>
              <a:rPr lang="mr-IN" dirty="0" smtClean="0"/>
              <a:t>–</a:t>
            </a:r>
            <a:r>
              <a:rPr lang="en-US" dirty="0" smtClean="0"/>
              <a:t> Rio 2016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8175" y="950705"/>
            <a:ext cx="4903775" cy="3864387"/>
          </a:xfrm>
          <a:prstGeom prst="rect">
            <a:avLst/>
          </a:prstGeom>
        </p:spPr>
      </p:pic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518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Olympic Medal Tally </a:t>
            </a:r>
            <a:r>
              <a:rPr lang="mr-IN" dirty="0"/>
              <a:t>–</a:t>
            </a:r>
            <a:r>
              <a:rPr lang="en-US" dirty="0"/>
              <a:t> Rio 2016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8175" y="950705"/>
            <a:ext cx="4903775" cy="3864387"/>
          </a:xfrm>
          <a:prstGeom prst="rect">
            <a:avLst/>
          </a:prstGeom>
        </p:spPr>
      </p:pic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8175" y="1315190"/>
            <a:ext cx="4922440" cy="3489325"/>
          </a:xfrm>
        </p:spPr>
      </p:pic>
      <p:sp>
        <p:nvSpPr>
          <p:cNvPr id="2" name="Right Arrow 1"/>
          <p:cNvSpPr/>
          <p:nvPr/>
        </p:nvSpPr>
        <p:spPr>
          <a:xfrm>
            <a:off x="455751" y="120089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Left Arrow 6"/>
          <p:cNvSpPr/>
          <p:nvPr/>
        </p:nvSpPr>
        <p:spPr>
          <a:xfrm>
            <a:off x="3170687" y="4422960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6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707" y="961943"/>
            <a:ext cx="7599493" cy="3838258"/>
          </a:xfrm>
        </p:spPr>
      </p:pic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/>
              <a:t>eduGAIN</a:t>
            </a:r>
            <a:r>
              <a:rPr lang="en-US" altLang="en-US" dirty="0"/>
              <a:t> &amp; Federation Status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19940" y="4245937"/>
            <a:ext cx="4455319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1200" kern="0" smtClean="0">
                <a:solidFill>
                  <a:srgbClr val="074359"/>
                </a:solidFill>
                <a:latin typeface="Arial"/>
                <a:ea typeface="ＭＳ Ｐゴシック"/>
              </a:rPr>
              <a:t>March 2016</a:t>
            </a:r>
            <a:endParaRPr lang="en-US" sz="1200" kern="0" dirty="0">
              <a:solidFill>
                <a:srgbClr val="074359"/>
              </a:solidFill>
              <a:latin typeface="Arial"/>
              <a:ea typeface="ＭＳ Ｐゴシック"/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542650" y="4264099"/>
            <a:ext cx="107156" cy="107156"/>
          </a:xfrm>
          <a:prstGeom prst="rect">
            <a:avLst/>
          </a:prstGeom>
          <a:solidFill>
            <a:srgbClr val="00435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686991"/>
            <a:endParaRPr lang="en-US" sz="1013"/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5270842" y="4255342"/>
            <a:ext cx="107156" cy="107156"/>
          </a:xfrm>
          <a:prstGeom prst="rect">
            <a:avLst/>
          </a:prstGeom>
          <a:solidFill>
            <a:srgbClr val="00899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686991"/>
            <a:endParaRPr lang="en-US" sz="1013"/>
          </a:p>
        </p:txBody>
      </p:sp>
      <p:sp>
        <p:nvSpPr>
          <p:cNvPr id="14" name="Rectangle 5"/>
          <p:cNvSpPr>
            <a:spLocks noChangeArrowheads="1"/>
          </p:cNvSpPr>
          <p:nvPr/>
        </p:nvSpPr>
        <p:spPr bwMode="auto">
          <a:xfrm>
            <a:off x="5267866" y="4418980"/>
            <a:ext cx="107156" cy="107156"/>
          </a:xfrm>
          <a:prstGeom prst="rect">
            <a:avLst/>
          </a:prstGeom>
          <a:solidFill>
            <a:srgbClr val="E0C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686991"/>
            <a:endParaRPr lang="en-US" sz="1013"/>
          </a:p>
        </p:txBody>
      </p:sp>
      <p:sp>
        <p:nvSpPr>
          <p:cNvPr id="15" name="Rectangle 6"/>
          <p:cNvSpPr>
            <a:spLocks noChangeArrowheads="1"/>
          </p:cNvSpPr>
          <p:nvPr/>
        </p:nvSpPr>
        <p:spPr bwMode="auto">
          <a:xfrm>
            <a:off x="3542650" y="4435054"/>
            <a:ext cx="107156" cy="108347"/>
          </a:xfrm>
          <a:prstGeom prst="rect">
            <a:avLst/>
          </a:prstGeom>
          <a:solidFill>
            <a:srgbClr val="BFDC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686991"/>
            <a:endParaRPr lang="en-US" sz="1013"/>
          </a:p>
        </p:txBody>
      </p:sp>
      <p:sp>
        <p:nvSpPr>
          <p:cNvPr id="16" name="Rectangle 15"/>
          <p:cNvSpPr/>
          <p:nvPr/>
        </p:nvSpPr>
        <p:spPr>
          <a:xfrm>
            <a:off x="3649805" y="4211023"/>
            <a:ext cx="1613297" cy="41549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1050" kern="0" dirty="0" smtClean="0">
                <a:solidFill>
                  <a:srgbClr val="074359"/>
                </a:solidFill>
                <a:latin typeface="Arial"/>
                <a:ea typeface="ＭＳ Ｐゴシック"/>
              </a:rPr>
              <a:t>3</a:t>
            </a:r>
            <a:r>
              <a:rPr lang="en-US" sz="1050" kern="0" dirty="0">
                <a:solidFill>
                  <a:srgbClr val="074359"/>
                </a:solidFill>
                <a:latin typeface="Arial"/>
                <a:ea typeface="ＭＳ Ｐゴシック"/>
              </a:rPr>
              <a:t>8</a:t>
            </a:r>
            <a:r>
              <a:rPr lang="en-US" sz="1050" kern="0" dirty="0" smtClean="0">
                <a:solidFill>
                  <a:srgbClr val="074359"/>
                </a:solidFill>
                <a:latin typeface="Arial"/>
                <a:ea typeface="ＭＳ Ｐゴシック"/>
              </a:rPr>
              <a:t> </a:t>
            </a:r>
            <a:r>
              <a:rPr lang="en-US" sz="1050" kern="0" dirty="0">
                <a:solidFill>
                  <a:srgbClr val="074359"/>
                </a:solidFill>
                <a:latin typeface="Arial"/>
                <a:ea typeface="ＭＳ Ｐゴシック"/>
              </a:rPr>
              <a:t>eduGAIN Members</a:t>
            </a:r>
          </a:p>
          <a:p>
            <a:pPr>
              <a:defRPr/>
            </a:pPr>
            <a:r>
              <a:rPr lang="en-US" sz="1050" kern="0" dirty="0">
                <a:solidFill>
                  <a:srgbClr val="074359"/>
                </a:solidFill>
                <a:latin typeface="Arial"/>
                <a:ea typeface="ＭＳ Ｐゴシック"/>
              </a:rPr>
              <a:t>  </a:t>
            </a:r>
            <a:r>
              <a:rPr lang="en-US" sz="1050" kern="0" dirty="0" smtClean="0">
                <a:solidFill>
                  <a:srgbClr val="074359"/>
                </a:solidFill>
                <a:latin typeface="Arial"/>
                <a:ea typeface="ＭＳ Ｐゴシック"/>
              </a:rPr>
              <a:t>5 </a:t>
            </a:r>
            <a:r>
              <a:rPr lang="en-US" sz="1050" kern="0" dirty="0">
                <a:solidFill>
                  <a:srgbClr val="074359"/>
                </a:solidFill>
                <a:latin typeface="Arial"/>
                <a:ea typeface="ＭＳ Ｐゴシック"/>
              </a:rPr>
              <a:t>Joining eduGAIN</a:t>
            </a:r>
          </a:p>
        </p:txBody>
      </p:sp>
      <p:sp>
        <p:nvSpPr>
          <p:cNvPr id="19" name="Rectangle 18"/>
          <p:cNvSpPr/>
          <p:nvPr/>
        </p:nvSpPr>
        <p:spPr>
          <a:xfrm>
            <a:off x="5378853" y="4196443"/>
            <a:ext cx="1816426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050" kern="0" dirty="0">
                <a:solidFill>
                  <a:srgbClr val="074359"/>
                </a:solidFill>
                <a:latin typeface="Arial"/>
                <a:ea typeface="ＭＳ Ｐゴシック"/>
              </a:rPr>
              <a:t>  8 Candidate Federations</a:t>
            </a:r>
            <a:endParaRPr lang="en-US" sz="1050" dirty="0"/>
          </a:p>
          <a:p>
            <a:pPr>
              <a:defRPr/>
            </a:pPr>
            <a:r>
              <a:rPr lang="en-US" sz="1050" kern="0" dirty="0" smtClean="0">
                <a:solidFill>
                  <a:srgbClr val="074359"/>
                </a:solidFill>
                <a:latin typeface="Arial"/>
                <a:ea typeface="ＭＳ Ｐゴシック"/>
              </a:rPr>
              <a:t>10 Known Federations</a:t>
            </a:r>
            <a:endParaRPr lang="en-US" sz="1050" kern="0" dirty="0">
              <a:solidFill>
                <a:srgbClr val="074359"/>
              </a:solidFill>
              <a:latin typeface="Arial"/>
              <a:ea typeface="ＭＳ Ｐゴシック"/>
            </a:endParaRPr>
          </a:p>
          <a:p>
            <a:pPr>
              <a:defRPr/>
            </a:pPr>
            <a:endParaRPr lang="en-US" sz="1050" kern="0" dirty="0">
              <a:solidFill>
                <a:srgbClr val="074359"/>
              </a:solidFill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14746984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707" y="961943"/>
            <a:ext cx="7599493" cy="3838258"/>
          </a:xfrm>
        </p:spPr>
      </p:pic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/>
              <a:t>eduGAIN</a:t>
            </a:r>
            <a:r>
              <a:rPr lang="en-US" altLang="en-US" dirty="0"/>
              <a:t> &amp; Federation </a:t>
            </a:r>
            <a:r>
              <a:rPr lang="en-US" altLang="en-US" dirty="0" smtClean="0"/>
              <a:t>Status (% of entities</a:t>
            </a:r>
            <a:r>
              <a:rPr lang="en-US" altLang="en-US" dirty="0" smtClean="0"/>
              <a:t>)</a:t>
            </a:r>
            <a:endParaRPr lang="en-US" altLang="en-US" dirty="0"/>
          </a:p>
        </p:txBody>
      </p:sp>
      <p:sp>
        <p:nvSpPr>
          <p:cNvPr id="11" name="Rectangle 10"/>
          <p:cNvSpPr/>
          <p:nvPr/>
        </p:nvSpPr>
        <p:spPr>
          <a:xfrm>
            <a:off x="719940" y="4245937"/>
            <a:ext cx="4455319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1200" kern="0" smtClean="0">
                <a:solidFill>
                  <a:srgbClr val="074359"/>
                </a:solidFill>
                <a:latin typeface="Arial"/>
                <a:ea typeface="ＭＳ Ｐゴシック"/>
              </a:rPr>
              <a:t>March 2016</a:t>
            </a:r>
            <a:endParaRPr lang="en-US" sz="1200" kern="0" dirty="0">
              <a:solidFill>
                <a:srgbClr val="074359"/>
              </a:solidFill>
              <a:latin typeface="Arial"/>
              <a:ea typeface="ＭＳ Ｐゴシック"/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542650" y="4264099"/>
            <a:ext cx="107156" cy="107156"/>
          </a:xfrm>
          <a:prstGeom prst="rect">
            <a:avLst/>
          </a:prstGeom>
          <a:solidFill>
            <a:srgbClr val="00435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686991"/>
            <a:endParaRPr lang="en-US" sz="1013"/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5270842" y="4255342"/>
            <a:ext cx="107156" cy="107156"/>
          </a:xfrm>
          <a:prstGeom prst="rect">
            <a:avLst/>
          </a:prstGeom>
          <a:solidFill>
            <a:srgbClr val="00899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686991"/>
            <a:endParaRPr lang="en-US" sz="1013"/>
          </a:p>
        </p:txBody>
      </p:sp>
      <p:sp>
        <p:nvSpPr>
          <p:cNvPr id="14" name="Rectangle 5"/>
          <p:cNvSpPr>
            <a:spLocks noChangeArrowheads="1"/>
          </p:cNvSpPr>
          <p:nvPr/>
        </p:nvSpPr>
        <p:spPr bwMode="auto">
          <a:xfrm>
            <a:off x="5267866" y="4418980"/>
            <a:ext cx="107156" cy="107156"/>
          </a:xfrm>
          <a:prstGeom prst="rect">
            <a:avLst/>
          </a:prstGeom>
          <a:solidFill>
            <a:srgbClr val="E0C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686991"/>
            <a:endParaRPr lang="en-US" sz="1013"/>
          </a:p>
        </p:txBody>
      </p:sp>
      <p:sp>
        <p:nvSpPr>
          <p:cNvPr id="15" name="Rectangle 6"/>
          <p:cNvSpPr>
            <a:spLocks noChangeArrowheads="1"/>
          </p:cNvSpPr>
          <p:nvPr/>
        </p:nvSpPr>
        <p:spPr bwMode="auto">
          <a:xfrm>
            <a:off x="3542650" y="4435054"/>
            <a:ext cx="107156" cy="108347"/>
          </a:xfrm>
          <a:prstGeom prst="rect">
            <a:avLst/>
          </a:prstGeom>
          <a:solidFill>
            <a:srgbClr val="BFDC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686991"/>
            <a:endParaRPr lang="en-US" sz="1013"/>
          </a:p>
        </p:txBody>
      </p:sp>
      <p:sp>
        <p:nvSpPr>
          <p:cNvPr id="16" name="Rectangle 15"/>
          <p:cNvSpPr/>
          <p:nvPr/>
        </p:nvSpPr>
        <p:spPr>
          <a:xfrm>
            <a:off x="3649805" y="4211023"/>
            <a:ext cx="1613297" cy="41549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1050" kern="0" dirty="0" smtClean="0">
                <a:solidFill>
                  <a:srgbClr val="074359"/>
                </a:solidFill>
                <a:latin typeface="Arial"/>
                <a:ea typeface="ＭＳ Ｐゴシック"/>
              </a:rPr>
              <a:t>3</a:t>
            </a:r>
            <a:r>
              <a:rPr lang="en-US" sz="1050" kern="0" dirty="0">
                <a:solidFill>
                  <a:srgbClr val="074359"/>
                </a:solidFill>
                <a:latin typeface="Arial"/>
                <a:ea typeface="ＭＳ Ｐゴシック"/>
              </a:rPr>
              <a:t>8</a:t>
            </a:r>
            <a:r>
              <a:rPr lang="en-US" sz="1050" kern="0" dirty="0" smtClean="0">
                <a:solidFill>
                  <a:srgbClr val="074359"/>
                </a:solidFill>
                <a:latin typeface="Arial"/>
                <a:ea typeface="ＭＳ Ｐゴシック"/>
              </a:rPr>
              <a:t> </a:t>
            </a:r>
            <a:r>
              <a:rPr lang="en-US" sz="1050" kern="0" dirty="0">
                <a:solidFill>
                  <a:srgbClr val="074359"/>
                </a:solidFill>
                <a:latin typeface="Arial"/>
                <a:ea typeface="ＭＳ Ｐゴシック"/>
              </a:rPr>
              <a:t>eduGAIN Members</a:t>
            </a:r>
          </a:p>
          <a:p>
            <a:pPr>
              <a:defRPr/>
            </a:pPr>
            <a:r>
              <a:rPr lang="en-US" sz="1050" kern="0" dirty="0">
                <a:solidFill>
                  <a:srgbClr val="074359"/>
                </a:solidFill>
                <a:latin typeface="Arial"/>
                <a:ea typeface="ＭＳ Ｐゴシック"/>
              </a:rPr>
              <a:t>  </a:t>
            </a:r>
            <a:r>
              <a:rPr lang="en-US" sz="1050" kern="0" dirty="0" smtClean="0">
                <a:solidFill>
                  <a:srgbClr val="074359"/>
                </a:solidFill>
                <a:latin typeface="Arial"/>
                <a:ea typeface="ＭＳ Ｐゴシック"/>
              </a:rPr>
              <a:t>5 </a:t>
            </a:r>
            <a:r>
              <a:rPr lang="en-US" sz="1050" kern="0" dirty="0">
                <a:solidFill>
                  <a:srgbClr val="074359"/>
                </a:solidFill>
                <a:latin typeface="Arial"/>
                <a:ea typeface="ＭＳ Ｐゴシック"/>
              </a:rPr>
              <a:t>Joining eduGAIN</a:t>
            </a:r>
          </a:p>
        </p:txBody>
      </p:sp>
      <p:sp>
        <p:nvSpPr>
          <p:cNvPr id="19" name="Rectangle 18"/>
          <p:cNvSpPr/>
          <p:nvPr/>
        </p:nvSpPr>
        <p:spPr>
          <a:xfrm>
            <a:off x="5378853" y="4196443"/>
            <a:ext cx="1816426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050" kern="0" dirty="0">
                <a:solidFill>
                  <a:srgbClr val="074359"/>
                </a:solidFill>
                <a:latin typeface="Arial"/>
                <a:ea typeface="ＭＳ Ｐゴシック"/>
              </a:rPr>
              <a:t>  8 Candidate Federations</a:t>
            </a:r>
            <a:endParaRPr lang="en-US" sz="1050" dirty="0"/>
          </a:p>
          <a:p>
            <a:pPr>
              <a:defRPr/>
            </a:pPr>
            <a:r>
              <a:rPr lang="en-US" sz="1050" kern="0" dirty="0" smtClean="0">
                <a:solidFill>
                  <a:srgbClr val="074359"/>
                </a:solidFill>
                <a:latin typeface="Arial"/>
                <a:ea typeface="ＭＳ Ｐゴシック"/>
              </a:rPr>
              <a:t>10 Known Federations</a:t>
            </a:r>
            <a:endParaRPr lang="en-US" sz="1050" kern="0" dirty="0">
              <a:solidFill>
                <a:srgbClr val="074359"/>
              </a:solidFill>
              <a:latin typeface="Arial"/>
              <a:ea typeface="ＭＳ Ｐゴシック"/>
            </a:endParaRPr>
          </a:p>
          <a:p>
            <a:pPr>
              <a:defRPr/>
            </a:pPr>
            <a:endParaRPr lang="en-US" sz="1050" kern="0" dirty="0">
              <a:solidFill>
                <a:srgbClr val="074359"/>
              </a:solidFill>
              <a:latin typeface="Arial"/>
              <a:ea typeface="ＭＳ Ｐゴシック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878595" y="3682313"/>
            <a:ext cx="9308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0.3%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165655" y="1775253"/>
            <a:ext cx="9308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15%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415945" y="3213984"/>
            <a:ext cx="9308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78%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916888" y="1754420"/>
            <a:ext cx="9308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chemeClr val="bg1"/>
                </a:solidFill>
              </a:rPr>
              <a:t>29%</a:t>
            </a:r>
            <a:endParaRPr lang="en-US" sz="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275703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JS: </a:t>
            </a:r>
            <a:r>
              <a:rPr lang="en-US" dirty="0" err="1" smtClean="0"/>
              <a:t>bitHound</a:t>
            </a:r>
            <a:r>
              <a:rPr lang="en-US" dirty="0" smtClean="0"/>
              <a:t>, Code Climate</a:t>
            </a:r>
          </a:p>
          <a:p>
            <a:r>
              <a:rPr lang="en-US" dirty="0" smtClean="0"/>
              <a:t>PHP, Python, Ruby/Rails:</a:t>
            </a:r>
            <a:br>
              <a:rPr lang="en-US" dirty="0" smtClean="0"/>
            </a:br>
            <a:r>
              <a:rPr lang="en-US" dirty="0" smtClean="0"/>
              <a:t>Scrutinizer-CI, </a:t>
            </a:r>
            <a:r>
              <a:rPr lang="en-US" dirty="0" err="1" smtClean="0"/>
              <a:t>Codacy</a:t>
            </a:r>
            <a:r>
              <a:rPr lang="en-US" dirty="0" smtClean="0"/>
              <a:t>,</a:t>
            </a:r>
            <a:br>
              <a:rPr lang="en-US" dirty="0" smtClean="0"/>
            </a:br>
            <a:r>
              <a:rPr lang="en-US" dirty="0" smtClean="0"/>
              <a:t>Code Climate</a:t>
            </a:r>
          </a:p>
          <a:p>
            <a:r>
              <a:rPr lang="en-US" dirty="0" smtClean="0"/>
              <a:t>Scala, CSS: </a:t>
            </a:r>
            <a:r>
              <a:rPr lang="en-US" dirty="0" err="1" smtClean="0"/>
              <a:t>Codacy</a:t>
            </a:r>
            <a:endParaRPr lang="en-US" dirty="0" smtClean="0"/>
          </a:p>
          <a:p>
            <a:r>
              <a:rPr lang="is-IS" dirty="0" smtClean="0"/>
              <a:t>…and more!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15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Raft of code quality tools</a:t>
            </a:r>
            <a:endParaRPr lang="en-GB" dirty="0"/>
          </a:p>
        </p:txBody>
      </p:sp>
      <p:pic>
        <p:nvPicPr>
          <p:cNvPr id="3076" name="Picture 4" descr="ttps://www.bithound.io/img/features/priority-boxes@2x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3707" y="1276926"/>
            <a:ext cx="3609975" cy="1111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8925" y="1050157"/>
            <a:ext cx="894347" cy="894347"/>
          </a:xfrm>
          <a:prstGeom prst="rect">
            <a:avLst/>
          </a:prstGeom>
        </p:spPr>
      </p:pic>
      <p:pic>
        <p:nvPicPr>
          <p:cNvPr id="3080" name="Picture 8" descr="ttps://scrutinizer-ci.com/images/tour/project/home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1018" y="2376220"/>
            <a:ext cx="3702533" cy="2342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mmediate results,&lt;br /&gt; right in your pull&amp;nbsp;requests.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0830" y="3563829"/>
            <a:ext cx="3830233" cy="1053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14488" y="2746163"/>
            <a:ext cx="2171700" cy="552450"/>
          </a:xfrm>
          <a:prstGeom prst="rect">
            <a:avLst/>
          </a:prstGeom>
          <a:solidFill>
            <a:schemeClr val="accent1"/>
          </a:solidFill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9517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000" dirty="0" smtClean="0"/>
              <a:t>Convinced </a:t>
            </a:r>
            <a:r>
              <a:rPr lang="en-US" sz="2000" dirty="0" err="1" smtClean="0"/>
              <a:t>LeifJ</a:t>
            </a:r>
            <a:r>
              <a:rPr lang="en-US" sz="2000" dirty="0" smtClean="0"/>
              <a:t> </a:t>
            </a:r>
            <a:r>
              <a:rPr lang="en-US" sz="2000" dirty="0" smtClean="0"/>
              <a:t>to use </a:t>
            </a:r>
            <a:br>
              <a:rPr lang="en-US" sz="2000" dirty="0" smtClean="0"/>
            </a:br>
            <a:r>
              <a:rPr lang="en-US" sz="2000" dirty="0" err="1" smtClean="0"/>
              <a:t>landscape.io</a:t>
            </a:r>
            <a:r>
              <a:rPr lang="en-US" sz="2000" dirty="0" smtClean="0"/>
              <a:t> to check </a:t>
            </a:r>
            <a:br>
              <a:rPr lang="en-US" sz="2000" dirty="0" smtClean="0"/>
            </a:br>
            <a:r>
              <a:rPr lang="en-US" sz="2000" dirty="0" smtClean="0"/>
              <a:t>code quality of </a:t>
            </a:r>
            <a:r>
              <a:rPr lang="en-US" sz="2000" dirty="0" err="1" smtClean="0"/>
              <a:t>pyFF.io</a:t>
            </a:r>
            <a:endParaRPr lang="en-US" sz="2000" dirty="0" smtClean="0"/>
          </a:p>
          <a:p>
            <a:endParaRPr lang="en-US" sz="2000" dirty="0"/>
          </a:p>
          <a:p>
            <a:r>
              <a:rPr lang="en-US" sz="2000" dirty="0" smtClean="0"/>
              <a:t>Quality rose from 76%</a:t>
            </a:r>
            <a:br>
              <a:rPr lang="en-US" sz="2000" dirty="0" smtClean="0"/>
            </a:br>
            <a:r>
              <a:rPr lang="en-US" sz="2000" dirty="0" smtClean="0"/>
              <a:t>to 83% in one night!</a:t>
            </a:r>
          </a:p>
          <a:p>
            <a:pPr lvl="1"/>
            <a:r>
              <a:rPr lang="en-US" sz="1700" dirty="0" smtClean="0"/>
              <a:t>3am bedtime</a:t>
            </a:r>
            <a:endParaRPr lang="en-US" sz="2000" dirty="0"/>
          </a:p>
          <a:p>
            <a:endParaRPr lang="en-US" sz="2000" dirty="0" smtClean="0"/>
          </a:p>
          <a:p>
            <a:r>
              <a:rPr lang="en-US" sz="2000" dirty="0" smtClean="0"/>
              <a:t>Additional tools now </a:t>
            </a:r>
            <a:br>
              <a:rPr lang="en-US" sz="2000" dirty="0" smtClean="0"/>
            </a:br>
            <a:r>
              <a:rPr lang="en-US" sz="2000" dirty="0" smtClean="0"/>
              <a:t>in use.</a:t>
            </a:r>
            <a:r>
              <a:rPr lang="en-US" sz="2000" dirty="0" smtClean="0"/>
              <a:t/>
            </a:r>
            <a:br>
              <a:rPr lang="en-US" sz="2000" dirty="0" smtClean="0"/>
            </a:br>
            <a:endParaRPr lang="en-US" sz="2000" dirty="0" smtClean="0"/>
          </a:p>
          <a:p>
            <a:endParaRPr lang="en-US" sz="2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16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Gamed Leif Johansson </a:t>
            </a:r>
            <a:r>
              <a:rPr lang="en-US" dirty="0" smtClean="0"/>
              <a:t>to see if it works!</a:t>
            </a:r>
            <a:endParaRPr lang="en-GB" dirty="0"/>
          </a:p>
        </p:txBody>
      </p:sp>
      <p:pic>
        <p:nvPicPr>
          <p:cNvPr id="1026" name="Picture 2" descr="ttps://landscape-io-dev.s3.amazonaws.com/img/screenshot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3407" y="1019249"/>
            <a:ext cx="4643558" cy="3699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6669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4474249" y="1563036"/>
            <a:ext cx="4099993" cy="2649656"/>
            <a:chOff x="2374367" y="1563036"/>
            <a:chExt cx="4099993" cy="2649656"/>
          </a:xfrm>
        </p:grpSpPr>
        <p:pic>
          <p:nvPicPr>
            <p:cNvPr id="12290" name="Picture 2" descr="IRTFI-logo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74367" y="1563036"/>
              <a:ext cx="4099993" cy="26496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Rectangle 4"/>
            <p:cNvSpPr/>
            <p:nvPr/>
          </p:nvSpPr>
          <p:spPr>
            <a:xfrm>
              <a:off x="2641600" y="1765300"/>
              <a:ext cx="635000" cy="8128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17</a:t>
            </a:fld>
            <a:endParaRPr lang="en-GB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Combination of Security Practices that can be assessed or asserted.</a:t>
            </a:r>
          </a:p>
          <a:p>
            <a:endParaRPr lang="en-US" sz="2000" dirty="0"/>
          </a:p>
          <a:p>
            <a:r>
              <a:rPr lang="en-US" sz="2000" dirty="0" smtClean="0"/>
              <a:t>Opportunity wider assessment using tools:</a:t>
            </a:r>
          </a:p>
          <a:p>
            <a:pPr lvl="1"/>
            <a:r>
              <a:rPr lang="en-US" sz="1850" dirty="0" smtClean="0"/>
              <a:t>SSL Labs Security Assessment</a:t>
            </a:r>
          </a:p>
          <a:p>
            <a:pPr lvl="1"/>
            <a:r>
              <a:rPr lang="en-US" sz="1850" dirty="0" smtClean="0"/>
              <a:t>Software Fingerprinting</a:t>
            </a:r>
          </a:p>
          <a:p>
            <a:pPr lvl="1"/>
            <a:r>
              <a:rPr lang="en-US" sz="1850" dirty="0" smtClean="0"/>
              <a:t>Metadata Description of SAML support</a:t>
            </a:r>
          </a:p>
          <a:p>
            <a:pPr lvl="1"/>
            <a:r>
              <a:rPr lang="en-US" sz="1850" dirty="0" smtClean="0"/>
              <a:t>Incident Response Readiness</a:t>
            </a:r>
          </a:p>
          <a:p>
            <a:pPr lvl="1"/>
            <a:r>
              <a:rPr lang="mr-IN" sz="1850" dirty="0" smtClean="0"/>
              <a:t>…</a:t>
            </a:r>
            <a:r>
              <a:rPr lang="en-US" sz="1850" dirty="0" smtClean="0"/>
              <a:t>more metrics.</a:t>
            </a:r>
            <a:endParaRPr lang="en-US" sz="185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SIRTFI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7127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18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Who's succeeding and who is falling behind</a:t>
            </a:r>
            <a:r>
              <a:rPr lang="en-US" dirty="0" smtClean="0"/>
              <a:t>?</a:t>
            </a:r>
            <a:endParaRPr lang="en-US" dirty="0"/>
          </a:p>
        </p:txBody>
      </p:sp>
      <p:pic>
        <p:nvPicPr>
          <p:cNvPr id="5" name="Picture 4" descr="eduGAIN_cmyk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35" t="39981" r="40211" b="55135"/>
          <a:stretch>
            <a:fillRect/>
          </a:stretch>
        </p:blipFill>
        <p:spPr bwMode="auto">
          <a:xfrm>
            <a:off x="990600" y="1766888"/>
            <a:ext cx="7150100" cy="2106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3264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405" y="968533"/>
            <a:ext cx="7676515" cy="3838258"/>
          </a:xfrm>
        </p:spPr>
      </p:pic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 smtClean="0"/>
              <a:t>eduGAIN</a:t>
            </a:r>
            <a:endParaRPr lang="en-US" altLang="en-US" dirty="0"/>
          </a:p>
        </p:txBody>
      </p:sp>
      <p:sp>
        <p:nvSpPr>
          <p:cNvPr id="11" name="Rectangle 10"/>
          <p:cNvSpPr/>
          <p:nvPr/>
        </p:nvSpPr>
        <p:spPr>
          <a:xfrm>
            <a:off x="719940" y="4245937"/>
            <a:ext cx="4455319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1200" kern="0" dirty="0" smtClean="0">
                <a:solidFill>
                  <a:srgbClr val="074359"/>
                </a:solidFill>
                <a:latin typeface="Arial"/>
                <a:ea typeface="ＭＳ Ｐゴシック"/>
              </a:rPr>
              <a:t>September 2016</a:t>
            </a:r>
            <a:endParaRPr lang="en-US" sz="1200" kern="0" dirty="0">
              <a:solidFill>
                <a:srgbClr val="074359"/>
              </a:solidFill>
              <a:latin typeface="Arial"/>
              <a:ea typeface="ＭＳ Ｐゴシック"/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542650" y="4264099"/>
            <a:ext cx="107156" cy="107156"/>
          </a:xfrm>
          <a:prstGeom prst="rect">
            <a:avLst/>
          </a:prstGeom>
          <a:solidFill>
            <a:srgbClr val="00435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686991"/>
            <a:endParaRPr lang="en-US" sz="1013"/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5270842" y="4255342"/>
            <a:ext cx="107156" cy="107156"/>
          </a:xfrm>
          <a:prstGeom prst="rect">
            <a:avLst/>
          </a:prstGeom>
          <a:solidFill>
            <a:srgbClr val="00899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686991"/>
            <a:endParaRPr lang="en-US" sz="1013"/>
          </a:p>
        </p:txBody>
      </p:sp>
      <p:sp>
        <p:nvSpPr>
          <p:cNvPr id="14" name="Rectangle 5"/>
          <p:cNvSpPr>
            <a:spLocks noChangeArrowheads="1"/>
          </p:cNvSpPr>
          <p:nvPr/>
        </p:nvSpPr>
        <p:spPr bwMode="auto">
          <a:xfrm>
            <a:off x="5267866" y="4418980"/>
            <a:ext cx="107156" cy="107156"/>
          </a:xfrm>
          <a:prstGeom prst="rect">
            <a:avLst/>
          </a:prstGeom>
          <a:solidFill>
            <a:srgbClr val="E0C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686991"/>
            <a:endParaRPr lang="en-US" sz="1013"/>
          </a:p>
        </p:txBody>
      </p:sp>
      <p:sp>
        <p:nvSpPr>
          <p:cNvPr id="15" name="Rectangle 6"/>
          <p:cNvSpPr>
            <a:spLocks noChangeArrowheads="1"/>
          </p:cNvSpPr>
          <p:nvPr/>
        </p:nvSpPr>
        <p:spPr bwMode="auto">
          <a:xfrm>
            <a:off x="3542650" y="4435054"/>
            <a:ext cx="107156" cy="108347"/>
          </a:xfrm>
          <a:prstGeom prst="rect">
            <a:avLst/>
          </a:prstGeom>
          <a:solidFill>
            <a:srgbClr val="BFDC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686991"/>
            <a:endParaRPr lang="en-US" sz="1013"/>
          </a:p>
        </p:txBody>
      </p:sp>
      <p:sp>
        <p:nvSpPr>
          <p:cNvPr id="16" name="Rectangle 15"/>
          <p:cNvSpPr/>
          <p:nvPr/>
        </p:nvSpPr>
        <p:spPr>
          <a:xfrm>
            <a:off x="3649805" y="4211023"/>
            <a:ext cx="1613297" cy="41549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1050" kern="0" dirty="0" smtClean="0">
                <a:solidFill>
                  <a:srgbClr val="074359"/>
                </a:solidFill>
                <a:latin typeface="Arial"/>
                <a:ea typeface="ＭＳ Ｐゴシック"/>
              </a:rPr>
              <a:t>3</a:t>
            </a:r>
            <a:r>
              <a:rPr lang="en-US" sz="1050" kern="0" dirty="0">
                <a:solidFill>
                  <a:srgbClr val="074359"/>
                </a:solidFill>
                <a:latin typeface="Arial"/>
                <a:ea typeface="ＭＳ Ｐゴシック"/>
              </a:rPr>
              <a:t>8</a:t>
            </a:r>
            <a:r>
              <a:rPr lang="en-US" sz="1050" kern="0" dirty="0" smtClean="0">
                <a:solidFill>
                  <a:srgbClr val="074359"/>
                </a:solidFill>
                <a:latin typeface="Arial"/>
                <a:ea typeface="ＭＳ Ｐゴシック"/>
              </a:rPr>
              <a:t> </a:t>
            </a:r>
            <a:r>
              <a:rPr lang="en-US" sz="1050" kern="0" dirty="0">
                <a:solidFill>
                  <a:srgbClr val="074359"/>
                </a:solidFill>
                <a:latin typeface="Arial"/>
                <a:ea typeface="ＭＳ Ｐゴシック"/>
              </a:rPr>
              <a:t>eduGAIN Members</a:t>
            </a:r>
          </a:p>
          <a:p>
            <a:pPr>
              <a:defRPr/>
            </a:pPr>
            <a:r>
              <a:rPr lang="en-US" sz="1050" kern="0" dirty="0">
                <a:solidFill>
                  <a:srgbClr val="074359"/>
                </a:solidFill>
                <a:latin typeface="Arial"/>
                <a:ea typeface="ＭＳ Ｐゴシック"/>
              </a:rPr>
              <a:t>  </a:t>
            </a:r>
            <a:r>
              <a:rPr lang="en-US" sz="1050" kern="0" dirty="0">
                <a:solidFill>
                  <a:srgbClr val="074359"/>
                </a:solidFill>
                <a:latin typeface="Arial"/>
                <a:ea typeface="ＭＳ Ｐゴシック"/>
              </a:rPr>
              <a:t>6</a:t>
            </a:r>
            <a:r>
              <a:rPr lang="en-US" sz="1050" kern="0" dirty="0" smtClean="0">
                <a:solidFill>
                  <a:srgbClr val="074359"/>
                </a:solidFill>
                <a:latin typeface="Arial"/>
                <a:ea typeface="ＭＳ Ｐゴシック"/>
              </a:rPr>
              <a:t> </a:t>
            </a:r>
            <a:r>
              <a:rPr lang="en-US" sz="1050" kern="0" dirty="0">
                <a:solidFill>
                  <a:srgbClr val="074359"/>
                </a:solidFill>
                <a:latin typeface="Arial"/>
                <a:ea typeface="ＭＳ Ｐゴシック"/>
              </a:rPr>
              <a:t>Joining eduGAIN</a:t>
            </a:r>
          </a:p>
        </p:txBody>
      </p:sp>
      <p:sp>
        <p:nvSpPr>
          <p:cNvPr id="19" name="Rectangle 18"/>
          <p:cNvSpPr/>
          <p:nvPr/>
        </p:nvSpPr>
        <p:spPr>
          <a:xfrm>
            <a:off x="5378853" y="4196443"/>
            <a:ext cx="1816426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050" kern="0" dirty="0">
                <a:solidFill>
                  <a:srgbClr val="074359"/>
                </a:solidFill>
                <a:latin typeface="Arial"/>
                <a:ea typeface="ＭＳ Ｐゴシック"/>
              </a:rPr>
              <a:t>  </a:t>
            </a:r>
            <a:r>
              <a:rPr lang="en-US" sz="1050" kern="0" dirty="0" smtClean="0">
                <a:solidFill>
                  <a:srgbClr val="074359"/>
                </a:solidFill>
                <a:latin typeface="Arial"/>
                <a:ea typeface="ＭＳ Ｐゴシック"/>
              </a:rPr>
              <a:t>9 </a:t>
            </a:r>
            <a:r>
              <a:rPr lang="en-US" sz="1050" kern="0" dirty="0">
                <a:solidFill>
                  <a:srgbClr val="074359"/>
                </a:solidFill>
                <a:latin typeface="Arial"/>
                <a:ea typeface="ＭＳ Ｐゴシック"/>
              </a:rPr>
              <a:t>Candidate Federations</a:t>
            </a:r>
            <a:endParaRPr lang="en-US" sz="1050" dirty="0"/>
          </a:p>
          <a:p>
            <a:pPr>
              <a:defRPr/>
            </a:pPr>
            <a:r>
              <a:rPr lang="en-US" sz="1050" kern="0" dirty="0" smtClean="0">
                <a:solidFill>
                  <a:srgbClr val="074359"/>
                </a:solidFill>
                <a:latin typeface="Arial"/>
                <a:ea typeface="ＭＳ Ｐゴシック"/>
              </a:rPr>
              <a:t>12</a:t>
            </a:r>
            <a:r>
              <a:rPr lang="en-US" sz="1050" kern="0" dirty="0" smtClean="0">
                <a:solidFill>
                  <a:srgbClr val="074359"/>
                </a:solidFill>
                <a:latin typeface="Arial"/>
                <a:ea typeface="ＭＳ Ｐゴシック"/>
              </a:rPr>
              <a:t> </a:t>
            </a:r>
            <a:r>
              <a:rPr lang="en-US" sz="1050" kern="0" dirty="0" smtClean="0">
                <a:solidFill>
                  <a:srgbClr val="074359"/>
                </a:solidFill>
                <a:latin typeface="Arial"/>
                <a:ea typeface="ＭＳ Ｐゴシック"/>
              </a:rPr>
              <a:t>Known Federations</a:t>
            </a:r>
            <a:endParaRPr lang="en-US" sz="1050" kern="0" dirty="0">
              <a:solidFill>
                <a:srgbClr val="074359"/>
              </a:solidFill>
              <a:latin typeface="Arial"/>
              <a:ea typeface="ＭＳ Ｐゴシック"/>
            </a:endParaRPr>
          </a:p>
          <a:p>
            <a:pPr>
              <a:defRPr/>
            </a:pPr>
            <a:endParaRPr lang="en-US" sz="1050" kern="0" dirty="0">
              <a:solidFill>
                <a:srgbClr val="074359"/>
              </a:solidFill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82421554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>
                <a:latin typeface="Arial" charset="0"/>
              </a:rPr>
              <a:t>In </a:t>
            </a:r>
            <a:r>
              <a:rPr lang="fi-FI" dirty="0" err="1" smtClean="0">
                <a:latin typeface="Arial" charset="0"/>
              </a:rPr>
              <a:t>the</a:t>
            </a:r>
            <a:r>
              <a:rPr lang="fi-FI" dirty="0" smtClean="0">
                <a:latin typeface="Arial" charset="0"/>
              </a:rPr>
              <a:t> </a:t>
            </a:r>
            <a:r>
              <a:rPr lang="fi-FI" dirty="0" err="1" smtClean="0">
                <a:latin typeface="Arial" charset="0"/>
              </a:rPr>
              <a:t>beginning</a:t>
            </a:r>
            <a:r>
              <a:rPr lang="fi-FI" dirty="0" smtClean="0">
                <a:latin typeface="Arial" charset="0"/>
              </a:rPr>
              <a:t>: </a:t>
            </a:r>
            <a:r>
              <a:rPr lang="fi-FI" dirty="0" err="1" smtClean="0">
                <a:latin typeface="Arial" charset="0"/>
              </a:rPr>
              <a:t>e</a:t>
            </a:r>
            <a:r>
              <a:rPr lang="fi-FI" dirty="0" err="1" smtClean="0"/>
              <a:t>duGAIN</a:t>
            </a:r>
            <a:r>
              <a:rPr lang="fi-FI" dirty="0" smtClean="0"/>
              <a:t> in 3 </a:t>
            </a:r>
            <a:r>
              <a:rPr lang="fi-FI" dirty="0" err="1" smtClean="0"/>
              <a:t>easy</a:t>
            </a:r>
            <a:r>
              <a:rPr lang="fi-FI" dirty="0" smtClean="0"/>
              <a:t> </a:t>
            </a:r>
            <a:r>
              <a:rPr lang="fi-FI" dirty="0" err="1" smtClean="0"/>
              <a:t>steps</a:t>
            </a:r>
            <a:endParaRPr lang="fi-FI" dirty="0"/>
          </a:p>
        </p:txBody>
      </p:sp>
      <p:pic>
        <p:nvPicPr>
          <p:cNvPr id="6656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5" y="1006080"/>
            <a:ext cx="4766072" cy="3374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6563" name="Freeform 2"/>
          <p:cNvSpPr>
            <a:spLocks/>
          </p:cNvSpPr>
          <p:nvPr/>
        </p:nvSpPr>
        <p:spPr bwMode="auto">
          <a:xfrm>
            <a:off x="4775599" y="2194322"/>
            <a:ext cx="1244203" cy="485775"/>
          </a:xfrm>
          <a:custGeom>
            <a:avLst/>
            <a:gdLst>
              <a:gd name="T0" fmla="*/ 0 w 1659467"/>
              <a:gd name="T1" fmla="*/ 646818 h 358869"/>
              <a:gd name="T2" fmla="*/ 592667 w 1659467"/>
              <a:gd name="T3" fmla="*/ 463696 h 358869"/>
              <a:gd name="T4" fmla="*/ 643467 w 1659467"/>
              <a:gd name="T5" fmla="*/ 402655 h 358869"/>
              <a:gd name="T6" fmla="*/ 795867 w 1659467"/>
              <a:gd name="T7" fmla="*/ 280575 h 358869"/>
              <a:gd name="T8" fmla="*/ 846667 w 1659467"/>
              <a:gd name="T9" fmla="*/ 219533 h 358869"/>
              <a:gd name="T10" fmla="*/ 965200 w 1659467"/>
              <a:gd name="T11" fmla="*/ 158492 h 358869"/>
              <a:gd name="T12" fmla="*/ 1032934 w 1659467"/>
              <a:gd name="T13" fmla="*/ 97453 h 358869"/>
              <a:gd name="T14" fmla="*/ 1185334 w 1659467"/>
              <a:gd name="T15" fmla="*/ 5892 h 358869"/>
              <a:gd name="T16" fmla="*/ 1591734 w 1659467"/>
              <a:gd name="T17" fmla="*/ 127973 h 358869"/>
              <a:gd name="T18" fmla="*/ 1642534 w 1659467"/>
              <a:gd name="T19" fmla="*/ 189014 h 358869"/>
              <a:gd name="T20" fmla="*/ 1659467 w 1659467"/>
              <a:gd name="T21" fmla="*/ 280575 h 358869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659467" h="358869">
                <a:moveTo>
                  <a:pt x="0" y="358869"/>
                </a:moveTo>
                <a:cubicBezTo>
                  <a:pt x="197556" y="325002"/>
                  <a:pt x="396529" y="298561"/>
                  <a:pt x="592667" y="257269"/>
                </a:cubicBezTo>
                <a:cubicBezTo>
                  <a:pt x="612582" y="253076"/>
                  <a:pt x="625797" y="233499"/>
                  <a:pt x="643467" y="223402"/>
                </a:cubicBezTo>
                <a:cubicBezTo>
                  <a:pt x="769155" y="151579"/>
                  <a:pt x="650713" y="228246"/>
                  <a:pt x="795867" y="155669"/>
                </a:cubicBezTo>
                <a:cubicBezTo>
                  <a:pt x="814070" y="146568"/>
                  <a:pt x="828464" y="130903"/>
                  <a:pt x="846667" y="121802"/>
                </a:cubicBezTo>
                <a:cubicBezTo>
                  <a:pt x="887594" y="101338"/>
                  <a:pt x="921810" y="104206"/>
                  <a:pt x="965200" y="87935"/>
                </a:cubicBezTo>
                <a:cubicBezTo>
                  <a:pt x="988836" y="79072"/>
                  <a:pt x="1009867" y="64321"/>
                  <a:pt x="1032934" y="54069"/>
                </a:cubicBezTo>
                <a:cubicBezTo>
                  <a:pt x="1114923" y="17630"/>
                  <a:pt x="1106706" y="22926"/>
                  <a:pt x="1185334" y="3269"/>
                </a:cubicBezTo>
                <a:cubicBezTo>
                  <a:pt x="1586236" y="23314"/>
                  <a:pt x="1425074" y="-48040"/>
                  <a:pt x="1591734" y="71002"/>
                </a:cubicBezTo>
                <a:cubicBezTo>
                  <a:pt x="1608295" y="82831"/>
                  <a:pt x="1625601" y="93580"/>
                  <a:pt x="1642534" y="104869"/>
                </a:cubicBezTo>
                <a:lnTo>
                  <a:pt x="1659467" y="155669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sz="1013"/>
          </a:p>
        </p:txBody>
      </p:sp>
      <p:sp>
        <p:nvSpPr>
          <p:cNvPr id="14" name="Rectangle 13"/>
          <p:cNvSpPr/>
          <p:nvPr/>
        </p:nvSpPr>
        <p:spPr>
          <a:xfrm rot="20113350">
            <a:off x="4783247" y="1964619"/>
            <a:ext cx="2059474" cy="415498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x-none" sz="2100" b="1" dirty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halkduster"/>
              </a:rPr>
              <a:t>Federations</a:t>
            </a:r>
          </a:p>
        </p:txBody>
      </p:sp>
      <p:sp>
        <p:nvSpPr>
          <p:cNvPr id="66566" name="TextBox 3"/>
          <p:cNvSpPr txBox="1">
            <a:spLocks noChangeArrowheads="1"/>
          </p:cNvSpPr>
          <p:nvPr/>
        </p:nvSpPr>
        <p:spPr bwMode="auto">
          <a:xfrm>
            <a:off x="1331119" y="4605338"/>
            <a:ext cx="42124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bg2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>
                <a:solidFill>
                  <a:schemeClr val="bg2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400">
                <a:solidFill>
                  <a:schemeClr val="bg2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400">
                <a:solidFill>
                  <a:schemeClr val="bg2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400">
                <a:solidFill>
                  <a:schemeClr val="bg2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Helvetica CE" charset="0"/>
              <a:defRPr sz="1400">
                <a:solidFill>
                  <a:schemeClr val="bg2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Helvetica CE" charset="0"/>
              <a:defRPr sz="1400">
                <a:solidFill>
                  <a:schemeClr val="bg2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Helvetica CE" charset="0"/>
              <a:defRPr sz="1400">
                <a:solidFill>
                  <a:schemeClr val="bg2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Helvetica CE" charset="0"/>
              <a:defRPr sz="1400">
                <a:solidFill>
                  <a:schemeClr val="bg2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900"/>
              <a:t>http://www.tshirtlaundry.com/The-Underpants-Gnome_p_1441.html</a:t>
            </a:r>
            <a:br>
              <a:rPr lang="en-US" sz="900"/>
            </a:b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111537764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err="1" smtClean="0"/>
              <a:t>Brook.Schofield@GEANT.org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8250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3</a:t>
            </a:fld>
            <a:endParaRPr lang="en-GB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Early days of </a:t>
            </a:r>
            <a:r>
              <a:rPr lang="en-US" dirty="0" err="1" smtClean="0"/>
              <a:t>eduGAIN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9817" y="944357"/>
            <a:ext cx="5775932" cy="3864387"/>
          </a:xfrm>
          <a:prstGeom prst="rect">
            <a:avLst/>
          </a:prstGeom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341735" y="3768799"/>
            <a:ext cx="107156" cy="107156"/>
          </a:xfrm>
          <a:prstGeom prst="rect">
            <a:avLst/>
          </a:prstGeom>
          <a:solidFill>
            <a:srgbClr val="00435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686991"/>
            <a:endParaRPr lang="en-US" sz="1013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340879" y="4127614"/>
            <a:ext cx="107156" cy="107156"/>
          </a:xfrm>
          <a:prstGeom prst="rect">
            <a:avLst/>
          </a:prstGeom>
          <a:solidFill>
            <a:srgbClr val="00899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686991"/>
            <a:endParaRPr lang="en-US" sz="1013"/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337903" y="4291252"/>
            <a:ext cx="107156" cy="107156"/>
          </a:xfrm>
          <a:prstGeom prst="rect">
            <a:avLst/>
          </a:prstGeom>
          <a:solidFill>
            <a:srgbClr val="E0C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686991"/>
            <a:endParaRPr lang="en-US" sz="1013"/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341735" y="3939754"/>
            <a:ext cx="107156" cy="108347"/>
          </a:xfrm>
          <a:prstGeom prst="rect">
            <a:avLst/>
          </a:prstGeom>
          <a:solidFill>
            <a:srgbClr val="BFDC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686991"/>
            <a:endParaRPr lang="en-US" sz="1013"/>
          </a:p>
        </p:txBody>
      </p:sp>
      <p:sp>
        <p:nvSpPr>
          <p:cNvPr id="9" name="Rectangle 8"/>
          <p:cNvSpPr/>
          <p:nvPr/>
        </p:nvSpPr>
        <p:spPr>
          <a:xfrm>
            <a:off x="448890" y="4068715"/>
            <a:ext cx="1816426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050" kern="0" dirty="0" smtClean="0">
                <a:solidFill>
                  <a:srgbClr val="074359"/>
                </a:solidFill>
                <a:latin typeface="Arial"/>
                <a:ea typeface="ＭＳ Ｐゴシック"/>
              </a:rPr>
              <a:t>Candidate Federation</a:t>
            </a:r>
            <a:endParaRPr lang="en-US" sz="1050" dirty="0"/>
          </a:p>
          <a:p>
            <a:pPr>
              <a:defRPr/>
            </a:pPr>
            <a:r>
              <a:rPr lang="en-US" sz="1050" kern="0" dirty="0" smtClean="0">
                <a:solidFill>
                  <a:srgbClr val="074359"/>
                </a:solidFill>
                <a:latin typeface="Arial"/>
                <a:ea typeface="ＭＳ Ｐゴシック"/>
              </a:rPr>
              <a:t>Known Federation</a:t>
            </a:r>
            <a:endParaRPr lang="en-US" sz="1050" kern="0" dirty="0">
              <a:solidFill>
                <a:srgbClr val="074359"/>
              </a:solidFill>
              <a:latin typeface="Arial"/>
              <a:ea typeface="ＭＳ Ｐゴシック"/>
            </a:endParaRPr>
          </a:p>
          <a:p>
            <a:pPr>
              <a:defRPr/>
            </a:pPr>
            <a:endParaRPr lang="en-US" sz="1050" kern="0" dirty="0">
              <a:solidFill>
                <a:srgbClr val="074359"/>
              </a:solidFill>
              <a:latin typeface="Arial"/>
              <a:ea typeface="ＭＳ Ｐゴシック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48890" y="3715723"/>
            <a:ext cx="1613297" cy="41549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1050" kern="0" dirty="0" err="1" smtClean="0">
                <a:solidFill>
                  <a:srgbClr val="074359"/>
                </a:solidFill>
                <a:latin typeface="Arial"/>
                <a:ea typeface="ＭＳ Ｐゴシック"/>
              </a:rPr>
              <a:t>eduGAIN</a:t>
            </a:r>
            <a:r>
              <a:rPr lang="en-US" sz="1050" kern="0" dirty="0" smtClean="0">
                <a:solidFill>
                  <a:srgbClr val="074359"/>
                </a:solidFill>
                <a:latin typeface="Arial"/>
                <a:ea typeface="ＭＳ Ｐゴシック"/>
              </a:rPr>
              <a:t> Member</a:t>
            </a:r>
            <a:endParaRPr lang="en-US" sz="1050" kern="0" dirty="0">
              <a:solidFill>
                <a:srgbClr val="074359"/>
              </a:solidFill>
              <a:latin typeface="Arial"/>
              <a:ea typeface="ＭＳ Ｐゴシック"/>
            </a:endParaRPr>
          </a:p>
          <a:p>
            <a:pPr>
              <a:defRPr/>
            </a:pPr>
            <a:r>
              <a:rPr lang="en-US" sz="1050" kern="0" dirty="0" smtClean="0">
                <a:solidFill>
                  <a:srgbClr val="074359"/>
                </a:solidFill>
                <a:latin typeface="Arial"/>
                <a:ea typeface="ＭＳ Ｐゴシック"/>
              </a:rPr>
              <a:t>Joining </a:t>
            </a:r>
            <a:r>
              <a:rPr lang="en-US" sz="1050" kern="0" dirty="0">
                <a:solidFill>
                  <a:srgbClr val="074359"/>
                </a:solidFill>
                <a:latin typeface="Arial"/>
                <a:ea typeface="ＭＳ Ｐゴシック"/>
              </a:rPr>
              <a:t>eduGAIN</a:t>
            </a:r>
          </a:p>
        </p:txBody>
      </p:sp>
    </p:spTree>
    <p:extLst>
      <p:ext uri="{BB962C8B-B14F-4D97-AF65-F5344CB8AC3E}">
        <p14:creationId xmlns:p14="http://schemas.microsoft.com/office/powerpoint/2010/main" val="1022089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9817" y="944357"/>
            <a:ext cx="5775932" cy="386438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9817" y="944357"/>
            <a:ext cx="5775932" cy="3864387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4</a:t>
            </a:fld>
            <a:endParaRPr lang="en-GB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eduGAIN</a:t>
            </a:r>
            <a:r>
              <a:rPr lang="en-US" dirty="0" smtClean="0"/>
              <a:t> Initial Growth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5985" y="944357"/>
            <a:ext cx="5775932" cy="3864387"/>
          </a:xfrm>
          <a:prstGeom prst="rect">
            <a:avLst/>
          </a:prstGeom>
        </p:spPr>
      </p:pic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341735" y="3768799"/>
            <a:ext cx="107156" cy="107156"/>
          </a:xfrm>
          <a:prstGeom prst="rect">
            <a:avLst/>
          </a:prstGeom>
          <a:solidFill>
            <a:srgbClr val="00435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686991"/>
            <a:endParaRPr lang="en-US" sz="1013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340879" y="4127614"/>
            <a:ext cx="107156" cy="107156"/>
          </a:xfrm>
          <a:prstGeom prst="rect">
            <a:avLst/>
          </a:prstGeom>
          <a:solidFill>
            <a:srgbClr val="00899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686991"/>
            <a:endParaRPr lang="en-US" sz="1013"/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337903" y="4291252"/>
            <a:ext cx="107156" cy="107156"/>
          </a:xfrm>
          <a:prstGeom prst="rect">
            <a:avLst/>
          </a:prstGeom>
          <a:solidFill>
            <a:srgbClr val="E0C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686991"/>
            <a:endParaRPr lang="en-US" sz="1013"/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341735" y="3939754"/>
            <a:ext cx="107156" cy="108347"/>
          </a:xfrm>
          <a:prstGeom prst="rect">
            <a:avLst/>
          </a:prstGeom>
          <a:solidFill>
            <a:srgbClr val="BFDC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686991"/>
            <a:endParaRPr lang="en-US" sz="1013"/>
          </a:p>
        </p:txBody>
      </p:sp>
      <p:sp>
        <p:nvSpPr>
          <p:cNvPr id="12" name="Rectangle 11"/>
          <p:cNvSpPr/>
          <p:nvPr/>
        </p:nvSpPr>
        <p:spPr>
          <a:xfrm>
            <a:off x="448890" y="4068715"/>
            <a:ext cx="1816426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050" kern="0" dirty="0" smtClean="0">
                <a:solidFill>
                  <a:srgbClr val="074359"/>
                </a:solidFill>
                <a:latin typeface="Arial"/>
                <a:ea typeface="ＭＳ Ｐゴシック"/>
              </a:rPr>
              <a:t>Candidate Federation</a:t>
            </a:r>
            <a:endParaRPr lang="en-US" sz="1050" dirty="0"/>
          </a:p>
          <a:p>
            <a:pPr>
              <a:defRPr/>
            </a:pPr>
            <a:r>
              <a:rPr lang="en-US" sz="1050" kern="0" dirty="0" smtClean="0">
                <a:solidFill>
                  <a:srgbClr val="074359"/>
                </a:solidFill>
                <a:latin typeface="Arial"/>
                <a:ea typeface="ＭＳ Ｐゴシック"/>
              </a:rPr>
              <a:t>Known Federation</a:t>
            </a:r>
            <a:endParaRPr lang="en-US" sz="1050" kern="0" dirty="0">
              <a:solidFill>
                <a:srgbClr val="074359"/>
              </a:solidFill>
              <a:latin typeface="Arial"/>
              <a:ea typeface="ＭＳ Ｐゴシック"/>
            </a:endParaRPr>
          </a:p>
          <a:p>
            <a:pPr>
              <a:defRPr/>
            </a:pPr>
            <a:endParaRPr lang="en-US" sz="1050" kern="0" dirty="0">
              <a:solidFill>
                <a:srgbClr val="074359"/>
              </a:solidFill>
              <a:latin typeface="Arial"/>
              <a:ea typeface="ＭＳ Ｐゴシック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48890" y="3715723"/>
            <a:ext cx="1613297" cy="41549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1050" kern="0" dirty="0" err="1" smtClean="0">
                <a:solidFill>
                  <a:srgbClr val="074359"/>
                </a:solidFill>
                <a:latin typeface="Arial"/>
                <a:ea typeface="ＭＳ Ｐゴシック"/>
              </a:rPr>
              <a:t>eduGAIN</a:t>
            </a:r>
            <a:r>
              <a:rPr lang="en-US" sz="1050" kern="0" dirty="0" smtClean="0">
                <a:solidFill>
                  <a:srgbClr val="074359"/>
                </a:solidFill>
                <a:latin typeface="Arial"/>
                <a:ea typeface="ＭＳ Ｐゴシック"/>
              </a:rPr>
              <a:t> Member</a:t>
            </a:r>
            <a:endParaRPr lang="en-US" sz="1050" kern="0" dirty="0">
              <a:solidFill>
                <a:srgbClr val="074359"/>
              </a:solidFill>
              <a:latin typeface="Arial"/>
              <a:ea typeface="ＭＳ Ｐゴシック"/>
            </a:endParaRPr>
          </a:p>
          <a:p>
            <a:pPr>
              <a:defRPr/>
            </a:pPr>
            <a:r>
              <a:rPr lang="en-US" sz="1050" kern="0" dirty="0" smtClean="0">
                <a:solidFill>
                  <a:srgbClr val="074359"/>
                </a:solidFill>
                <a:latin typeface="Arial"/>
                <a:ea typeface="ＭＳ Ｐゴシック"/>
              </a:rPr>
              <a:t>Joining </a:t>
            </a:r>
            <a:r>
              <a:rPr lang="en-US" sz="1050" kern="0" dirty="0">
                <a:solidFill>
                  <a:srgbClr val="074359"/>
                </a:solidFill>
                <a:latin typeface="Arial"/>
                <a:ea typeface="ＭＳ Ｐゴシック"/>
              </a:rPr>
              <a:t>eduGAIN</a:t>
            </a:r>
          </a:p>
        </p:txBody>
      </p:sp>
      <p:pic>
        <p:nvPicPr>
          <p:cNvPr id="2050" name="Picture 2" descr="ttp://www.eduid.lu/media/eduid_200pix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2816" y="2333625"/>
            <a:ext cx="1905000" cy="542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7395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REFEDS New Year’s Resolutions 2016</a:t>
            </a:r>
            <a:endParaRPr lang="en-US" dirty="0"/>
          </a:p>
        </p:txBody>
      </p:sp>
      <p:pic>
        <p:nvPicPr>
          <p:cNvPr id="3074" name="Picture 2" descr="ttps://refeds.org/wp-content/uploads/2015/12/Resolutions-jpg.jpe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1" r="31" b="49930"/>
          <a:stretch/>
        </p:blipFill>
        <p:spPr bwMode="auto">
          <a:xfrm>
            <a:off x="1789200" y="991895"/>
            <a:ext cx="5267040" cy="37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0438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#1 &amp; #6 relate to Attributes </a:t>
            </a:r>
            <a:r>
              <a:rPr lang="mr-IN" dirty="0" smtClean="0"/>
              <a:t>–</a:t>
            </a:r>
            <a:r>
              <a:rPr lang="en-US" dirty="0" smtClean="0"/>
              <a:t> Lukas will cover that soon!</a:t>
            </a:r>
            <a:endParaRPr lang="en-US" dirty="0"/>
          </a:p>
        </p:txBody>
      </p:sp>
      <p:pic>
        <p:nvPicPr>
          <p:cNvPr id="4098" name="Picture 2" descr="esolution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2" y="999359"/>
            <a:ext cx="4073605" cy="3765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esolution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7607" y="1054103"/>
            <a:ext cx="4531666" cy="3617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0821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Our community software is great!</a:t>
            </a:r>
          </a:p>
          <a:p>
            <a:endParaRPr lang="en-US" dirty="0"/>
          </a:p>
          <a:p>
            <a:r>
              <a:rPr lang="en-US" dirty="0" smtClean="0"/>
              <a:t>We find bugs!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mr-IN" dirty="0" smtClean="0"/>
              <a:t>…</a:t>
            </a:r>
            <a:r>
              <a:rPr lang="en-US" dirty="0" smtClean="0"/>
              <a:t>and fix them.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Keep your software up to date!</a:t>
            </a:r>
            <a:endParaRPr lang="en-US" dirty="0"/>
          </a:p>
        </p:txBody>
      </p:sp>
      <p:pic>
        <p:nvPicPr>
          <p:cNvPr id="5122" name="Picture 2" descr="esolution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3327" y="1018497"/>
            <a:ext cx="4381725" cy="3700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0456" y="3549926"/>
            <a:ext cx="29845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0064" y="2052541"/>
            <a:ext cx="1866900" cy="197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 descr="python.sh-600x600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604" y="1502349"/>
            <a:ext cx="2051720" cy="2051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5154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esolution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0580" y="999359"/>
            <a:ext cx="4334622" cy="3795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000" dirty="0"/>
              <a:t>The SAML 2.0 protocol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celebrated its </a:t>
            </a:r>
            <a:r>
              <a:rPr lang="en-US" sz="2000" dirty="0"/>
              <a:t>10th anniversary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on </a:t>
            </a:r>
            <a:r>
              <a:rPr lang="en-US" sz="2000" dirty="0"/>
              <a:t>15th March 2015. </a:t>
            </a:r>
            <a:endParaRPr lang="en-US" sz="2000" dirty="0" smtClean="0"/>
          </a:p>
          <a:p>
            <a:endParaRPr lang="en-US" sz="2000" dirty="0"/>
          </a:p>
          <a:p>
            <a:r>
              <a:rPr lang="en-US" sz="2000" dirty="0" smtClean="0"/>
              <a:t>Despite this </a:t>
            </a:r>
            <a:r>
              <a:rPr lang="en-US" sz="2000" dirty="0"/>
              <a:t>10 year period, there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are </a:t>
            </a:r>
            <a:r>
              <a:rPr lang="en-US" sz="2000" dirty="0"/>
              <a:t>still many entities in federations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using </a:t>
            </a:r>
            <a:r>
              <a:rPr lang="en-US" sz="2000" dirty="0"/>
              <a:t>SAML </a:t>
            </a:r>
            <a:r>
              <a:rPr lang="en-US" sz="2000" dirty="0" smtClean="0"/>
              <a:t>1.</a:t>
            </a:r>
          </a:p>
          <a:p>
            <a:endParaRPr lang="en-US" sz="2000" dirty="0" smtClean="0"/>
          </a:p>
          <a:p>
            <a:r>
              <a:rPr lang="en-US" sz="2000" dirty="0" err="1" smtClean="0"/>
              <a:t>eduGAIN</a:t>
            </a:r>
            <a:endParaRPr lang="en-US" sz="2000" dirty="0"/>
          </a:p>
          <a:p>
            <a:pPr lvl="1"/>
            <a:r>
              <a:rPr lang="en-US" sz="1850" dirty="0" smtClean="0"/>
              <a:t>SAML1.0 </a:t>
            </a:r>
            <a:r>
              <a:rPr lang="mr-IN" sz="1850" dirty="0" smtClean="0"/>
              <a:t>–</a:t>
            </a:r>
            <a:r>
              <a:rPr lang="en-US" sz="1850" dirty="0" smtClean="0"/>
              <a:t> 1 </a:t>
            </a:r>
            <a:r>
              <a:rPr lang="en-US" sz="1850" dirty="0" err="1" smtClean="0"/>
              <a:t>IdP</a:t>
            </a:r>
            <a:r>
              <a:rPr lang="en-US" sz="1850" dirty="0" smtClean="0"/>
              <a:t> / </a:t>
            </a:r>
            <a:r>
              <a:rPr lang="cs-CZ" sz="1850" dirty="0" smtClean="0"/>
              <a:t>694 </a:t>
            </a:r>
            <a:r>
              <a:rPr lang="cs-CZ" sz="1850" dirty="0" err="1" smtClean="0"/>
              <a:t>SPs</a:t>
            </a:r>
            <a:endParaRPr lang="en-US" sz="1850" dirty="0" smtClean="0"/>
          </a:p>
          <a:p>
            <a:pPr lvl="1"/>
            <a:r>
              <a:rPr lang="en-US" sz="1850" dirty="0" smtClean="0"/>
              <a:t>SAML1.1 </a:t>
            </a:r>
            <a:r>
              <a:rPr lang="mr-IN" sz="1850" dirty="0" smtClean="0"/>
              <a:t>–</a:t>
            </a:r>
            <a:r>
              <a:rPr lang="en-US" sz="1850" dirty="0" smtClean="0"/>
              <a:t> </a:t>
            </a:r>
            <a:r>
              <a:rPr lang="fi-FI" sz="1850" dirty="0" smtClean="0"/>
              <a:t>1798 </a:t>
            </a:r>
            <a:r>
              <a:rPr lang="fi-FI" sz="1850" dirty="0" err="1" smtClean="0"/>
              <a:t>IdP</a:t>
            </a:r>
            <a:r>
              <a:rPr lang="fi-FI" sz="1850" dirty="0" err="1"/>
              <a:t>s</a:t>
            </a:r>
            <a:r>
              <a:rPr lang="fi-FI" sz="1850" dirty="0" smtClean="0"/>
              <a:t> / </a:t>
            </a:r>
            <a:r>
              <a:rPr lang="is-IS" sz="1850" dirty="0" smtClean="0"/>
              <a:t>1048 SPs</a:t>
            </a:r>
            <a:endParaRPr lang="en-US" sz="185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SAML2 is over 10 years old!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4486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Opt-in vs Opt-out</a:t>
            </a:r>
          </a:p>
          <a:p>
            <a:endParaRPr lang="en-US" sz="2000" dirty="0"/>
          </a:p>
          <a:p>
            <a:r>
              <a:rPr lang="en-US" sz="2000" dirty="0" smtClean="0"/>
              <a:t>What ever you choose</a:t>
            </a:r>
            <a:r>
              <a:rPr lang="mr-IN" sz="2000" dirty="0" smtClean="0"/>
              <a:t>…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/>
              <a:t/>
            </a:r>
            <a:br>
              <a:rPr lang="en-US" sz="2000" dirty="0"/>
            </a:br>
            <a:r>
              <a:rPr lang="mr-IN" sz="2000" dirty="0" smtClean="0"/>
              <a:t>…</a:t>
            </a:r>
            <a:r>
              <a:rPr lang="en-US" sz="2000" dirty="0" smtClean="0"/>
              <a:t> understand why you made that </a:t>
            </a:r>
            <a:br>
              <a:rPr lang="en-US" sz="2000" dirty="0" smtClean="0"/>
            </a:br>
            <a:r>
              <a:rPr lang="en-US" sz="2000" dirty="0" smtClean="0"/>
              <a:t>choice!</a:t>
            </a:r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Participation is not just for federations!</a:t>
            </a:r>
            <a:endParaRPr lang="en-US" dirty="0"/>
          </a:p>
        </p:txBody>
      </p:sp>
      <p:pic>
        <p:nvPicPr>
          <p:cNvPr id="10242" name="Picture 2" descr="esolution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6103" y="983913"/>
            <a:ext cx="4279249" cy="3540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7001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%C3%89ANT PPT template 169 (widescreen) format_GEANT template 16 9 forma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0D0992E-CCCF-45DB-AB26-A4F50B75E4D6}" vid="{C2252C9B-28CB-4431-8278-C26B15A769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FC14C35B6BD02428EFDFCF6B38DCCFF" ma:contentTypeVersion="3" ma:contentTypeDescription="Create a new document." ma:contentTypeScope="" ma:versionID="cb80918fe4a605eb18370ba55c5d957b">
  <xsd:schema xmlns:xsd="http://www.w3.org/2001/XMLSchema" xmlns:xs="http://www.w3.org/2001/XMLSchema" xmlns:p="http://schemas.microsoft.com/office/2006/metadata/properties" xmlns:ns1="http://schemas.microsoft.com/sharepoint/v3" xmlns:ns2="e7019c98-23ef-46f8-8434-cfd3a3bc7393" targetNamespace="http://schemas.microsoft.com/office/2006/metadata/properties" ma:root="true" ma:fieldsID="19d4d48c21c094bbdb8e7cf95f595ca6" ns1:_="" ns2:_="">
    <xsd:import namespace="http://schemas.microsoft.com/sharepoint/v3"/>
    <xsd:import namespace="e7019c98-23ef-46f8-8434-cfd3a3bc739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019c98-23ef-46f8-8434-cfd3a3bc7393" elementFormDefault="qualified">
    <xsd:import namespace="http://schemas.microsoft.com/office/2006/documentManagement/types"/>
    <xsd:import namespace="http://schemas.microsoft.com/office/infopath/2007/PartnerControls"/>
    <xsd:element name="_dlc_DocId" ma:index="11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2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3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 ma:index="10" ma:displayName="Comments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_dlc_DocId xmlns="e7019c98-23ef-46f8-8434-cfd3a3bc7393">GN4PROJ-13-16</_dlc_DocId>
    <_dlc_DocIdUrl xmlns="e7019c98-23ef-46f8-8434-cfd3a3bc7393">
      <Url>https://intranet.geant.org/help-and-support/_layouts/15/DocIdRedir.aspx?ID=GN4PROJ-13-16</Url>
      <Description>GN4PROJ-13-16</Description>
    </_dlc_DocIdUrl>
  </documentManagement>
</p:propertie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54E8D75-8AF6-4906-9862-16846F3CF792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F2E35BE0-4019-4082-B1C6-2E4ACDDEA26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e7019c98-23ef-46f8-8434-cfd3a3bc739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9AA3960-760A-4B61-8C8B-DBF90F37C8C8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e7019c98-23ef-46f8-8434-cfd3a3bc7393"/>
  </ds:schemaRefs>
</ds:datastoreItem>
</file>

<file path=customXml/itemProps4.xml><?xml version="1.0" encoding="utf-8"?>
<ds:datastoreItem xmlns:ds="http://schemas.openxmlformats.org/officeDocument/2006/customXml" ds:itemID="{22C07721-32FF-48B6-9D36-E09F4CC3A69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G%C3%89ANT PPT template 169 (widescreen) format_GEANT template 16 9 format.potx</Template>
  <TotalTime>4138</TotalTime>
  <Words>492</Words>
  <Application>Microsoft Macintosh PowerPoint</Application>
  <PresentationFormat>On-screen Show (16:9)</PresentationFormat>
  <Paragraphs>126</Paragraphs>
  <Slides>20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Calibri</vt:lpstr>
      <vt:lpstr>Chalkduster</vt:lpstr>
      <vt:lpstr>ＭＳ Ｐゴシック</vt:lpstr>
      <vt:lpstr>Verdana</vt:lpstr>
      <vt:lpstr>Arial</vt:lpstr>
      <vt:lpstr>G%C3%89ANT PPT template 169 (widescreen) format_GEANT template 16 9 format</vt:lpstr>
      <vt:lpstr>PowerPoint Presentation</vt:lpstr>
      <vt:lpstr>In the beginning: eduGAIN in 3 easy steps</vt:lpstr>
      <vt:lpstr>Early days of eduGAIN</vt:lpstr>
      <vt:lpstr>eduGAIN Initial Growth</vt:lpstr>
      <vt:lpstr>REFEDS New Year’s Resolutions 2016</vt:lpstr>
      <vt:lpstr>#1 &amp; #6 relate to Attributes – Lukas will cover that soon!</vt:lpstr>
      <vt:lpstr>Keep your software up to date!</vt:lpstr>
      <vt:lpstr>SAML2 is over 10 years old!</vt:lpstr>
      <vt:lpstr>Participation is not just for federations!</vt:lpstr>
      <vt:lpstr>Discovery.REFEDS.org</vt:lpstr>
      <vt:lpstr>Olympic Medal Tally – Rio 2016</vt:lpstr>
      <vt:lpstr>Olympic Medal Tally – Rio 2016</vt:lpstr>
      <vt:lpstr>eduGAIN &amp; Federation Status</vt:lpstr>
      <vt:lpstr>eduGAIN &amp; Federation Status (% of entities)</vt:lpstr>
      <vt:lpstr>Raft of code quality tools</vt:lpstr>
      <vt:lpstr>Gamed Leif Johansson to see if it works!</vt:lpstr>
      <vt:lpstr>SIRTFI</vt:lpstr>
      <vt:lpstr>Who's succeeding and who is falling behind?</vt:lpstr>
      <vt:lpstr>eduGAIN</vt:lpstr>
      <vt:lpstr>PowerPoint Presentation</vt:lpstr>
    </vt:vector>
  </TitlesOfParts>
  <Company>DANTE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 Meyer</dc:creator>
  <cp:keywords/>
  <dc:description>change to funding information Nov 2015</dc:description>
  <cp:lastModifiedBy>Brook Schofield</cp:lastModifiedBy>
  <cp:revision>309</cp:revision>
  <dcterms:created xsi:type="dcterms:W3CDTF">2015-04-29T14:13:57Z</dcterms:created>
  <dcterms:modified xsi:type="dcterms:W3CDTF">2016-09-20T05:42:02Z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0x010100EFC14C35B6BD02428EFDFCF6B38DCCFF</vt:lpwstr>
  </property>
  <property fmtid="{D5CDD505-2E9C-101B-9397-08002B2CF9AE}" pid="3" name="_dlc_DocIdItemGuid">
    <vt:lpwstr>44859268-e552-4f71-81b4-ca39bd175d99</vt:lpwstr>
  </property>
</Properties>
</file>