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6"/>
  </p:notesMasterIdLst>
  <p:sldIdLst>
    <p:sldId id="279" r:id="rId6"/>
    <p:sldId id="285" r:id="rId7"/>
    <p:sldId id="284" r:id="rId8"/>
    <p:sldId id="283" r:id="rId9"/>
    <p:sldId id="286" r:id="rId10"/>
    <p:sldId id="287" r:id="rId11"/>
    <p:sldId id="289" r:id="rId12"/>
    <p:sldId id="288" r:id="rId13"/>
    <p:sldId id="280" r:id="rId14"/>
    <p:sldId id="282" r:id="rId15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0"/>
    <a:srgbClr val="ED1556"/>
    <a:srgbClr val="004361"/>
    <a:srgbClr val="1C4161"/>
    <a:srgbClr val="003F5D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67" y="7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28/08/2017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lt-LT" sz="2100" b="0" dirty="0" smtClean="0">
                <a:solidFill>
                  <a:schemeClr val="bg1"/>
                </a:solidFill>
              </a:rPr>
              <a:t>Dėkui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iš 10</a:t>
            </a:r>
            <a:endParaRPr lang="en-GB" dirty="0" smtClean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r>
              <a:rPr lang="lt-LT" dirty="0" smtClean="0"/>
              <a:t> i 10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o vietos rezervavimo ženkla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t-LT" dirty="0" smtClean="0"/>
              <a:t>Andrej Šliamin</a:t>
            </a:r>
            <a:endParaRPr lang="lt-LT" dirty="0"/>
          </a:p>
        </p:txBody>
      </p:sp>
      <p:sp>
        <p:nvSpPr>
          <p:cNvPr id="6" name="Teksto vietos rezervavimo ženklas 5"/>
          <p:cNvSpPr>
            <a:spLocks noGrp="1"/>
          </p:cNvSpPr>
          <p:nvPr>
            <p:ph type="body" sz="quarter" idx="12"/>
          </p:nvPr>
        </p:nvSpPr>
        <p:spPr>
          <a:xfrm>
            <a:off x="930190" y="4552754"/>
            <a:ext cx="5478847" cy="436340"/>
          </a:xfrm>
        </p:spPr>
        <p:txBody>
          <a:bodyPr>
            <a:normAutofit/>
          </a:bodyPr>
          <a:lstStyle/>
          <a:p>
            <a:r>
              <a:rPr lang="lt-LT" dirty="0" smtClean="0"/>
              <a:t>22 LITNET konferencija / </a:t>
            </a:r>
            <a:r>
              <a:rPr lang="lt-LT" dirty="0"/>
              <a:t>Penkininkų k., Trakų r. sav.</a:t>
            </a:r>
          </a:p>
        </p:txBody>
      </p:sp>
      <p:sp>
        <p:nvSpPr>
          <p:cNvPr id="8" name="Teksto vietos rezervavimo ženklas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lt-LT" dirty="0" smtClean="0"/>
              <a:t>Tapatybės patvirtinimo paslauga</a:t>
            </a:r>
            <a:endParaRPr lang="lt-LT" dirty="0"/>
          </a:p>
        </p:txBody>
      </p:sp>
      <p:sp>
        <p:nvSpPr>
          <p:cNvPr id="7" name="Teksto vietos rezervavimo ženklas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lt-LT" dirty="0" smtClean="0"/>
              <a:t>InAcademia</a:t>
            </a:r>
            <a:endParaRPr lang="lt-LT" dirty="0"/>
          </a:p>
        </p:txBody>
      </p:sp>
      <p:sp>
        <p:nvSpPr>
          <p:cNvPr id="9" name="Teksto vietos rezervavimo ženklas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lt-LT" dirty="0" smtClean="0"/>
              <a:t>2017 rugpjūčio 28-29 d.</a:t>
            </a:r>
            <a:endParaRPr lang="lt-LT" dirty="0"/>
          </a:p>
        </p:txBody>
      </p:sp>
      <p:sp>
        <p:nvSpPr>
          <p:cNvPr id="10" name="Teksto vietos rezervavimo ženklas 9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lt-LT" dirty="0" smtClean="0"/>
              <a:t>Projekto analitikas</a:t>
            </a:r>
            <a:r>
              <a:rPr lang="en-GB" dirty="0" smtClean="0"/>
              <a:t>, </a:t>
            </a:r>
            <a:r>
              <a:rPr lang="en-GB" dirty="0"/>
              <a:t>GN4-3</a:t>
            </a:r>
          </a:p>
          <a:p>
            <a:endParaRPr lang="lt-LT" dirty="0"/>
          </a:p>
        </p:txBody>
      </p:sp>
      <p:sp>
        <p:nvSpPr>
          <p:cNvPr id="3" name="Skaidrės numerio vietos rezervavimo ženklas 2"/>
          <p:cNvSpPr>
            <a:spLocks noGrp="1"/>
          </p:cNvSpPr>
          <p:nvPr>
            <p:ph type="sldNum" sz="quarter" idx="4294967295"/>
          </p:nvPr>
        </p:nvSpPr>
        <p:spPr>
          <a:xfrm>
            <a:off x="8588375" y="6405563"/>
            <a:ext cx="555625" cy="274637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86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lt-LT" dirty="0" smtClean="0"/>
              <a:t>KLAUSIMAI?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06969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>
                <a:solidFill>
                  <a:srgbClr val="ED1556"/>
                </a:solidFill>
              </a:rPr>
              <a:t>Realiame pasaulyje</a:t>
            </a:r>
            <a:r>
              <a:rPr lang="lt-LT" dirty="0" smtClean="0"/>
              <a:t> studentai jau turi tapatybę patvirtinantį dokumentą – studento pažymėjimą.</a:t>
            </a:r>
          </a:p>
          <a:p>
            <a:pPr marL="0" indent="0">
              <a:buNone/>
            </a:pPr>
            <a:endParaRPr lang="lt-LT" dirty="0" smtClean="0"/>
          </a:p>
          <a:p>
            <a:pPr marL="0" indent="0">
              <a:buNone/>
            </a:pPr>
            <a:r>
              <a:rPr lang="lt-LT" dirty="0" smtClean="0">
                <a:solidFill>
                  <a:srgbClr val="ED1556"/>
                </a:solidFill>
              </a:rPr>
              <a:t>Virtualiame pasaulyje </a:t>
            </a:r>
            <a:r>
              <a:rPr lang="lt-LT" dirty="0" smtClean="0"/>
              <a:t>yra įmanoma pateikti dokumento kopiją, tačiau toks metodas yra nesaugus. Yra galimybė asmens duomenų nutekėjimui.</a:t>
            </a:r>
          </a:p>
          <a:p>
            <a:pPr marL="0" indent="0">
              <a:buNone/>
            </a:pPr>
            <a:endParaRPr lang="lt-LT" dirty="0" smtClean="0"/>
          </a:p>
          <a:p>
            <a:pPr marL="0" indent="0">
              <a:buNone/>
            </a:pPr>
            <a:r>
              <a:rPr lang="lt-LT" dirty="0" smtClean="0">
                <a:solidFill>
                  <a:srgbClr val="ED1556"/>
                </a:solidFill>
              </a:rPr>
              <a:t>InAcademia</a:t>
            </a:r>
            <a:r>
              <a:rPr lang="lt-LT" dirty="0" smtClean="0"/>
              <a:t> siūlo sprendimą – lengvai identifikuoti vartotoją, nepateikiant paslaugų tiekėjui jokių asmeninių duomenų.</a:t>
            </a:r>
          </a:p>
          <a:p>
            <a:pPr marL="0" indent="0">
              <a:buNone/>
            </a:pPr>
            <a:r>
              <a:rPr lang="lt-LT" dirty="0" smtClean="0"/>
              <a:t>Paslaugų tiekėjas įdiegia vieną mygtuką</a:t>
            </a:r>
          </a:p>
          <a:p>
            <a:pPr marL="0" indent="0">
              <a:buNone/>
            </a:pPr>
            <a:r>
              <a:rPr lang="lt-LT" dirty="0" smtClean="0"/>
              <a:t>Vartotojas prisijungia prie savo institucijos, kuri jį identifikuoja.</a:t>
            </a:r>
            <a:endParaRPr lang="lt-LT" dirty="0"/>
          </a:p>
        </p:txBody>
      </p:sp>
      <p:sp>
        <p:nvSpPr>
          <p:cNvPr id="3" name="Skaidrės numerio vietos rezervavimo ženkla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r>
              <a:rPr lang="lt-LT" dirty="0" smtClean="0"/>
              <a:t> iš 10</a:t>
            </a:r>
            <a:endParaRPr lang="en-GB" dirty="0"/>
          </a:p>
        </p:txBody>
      </p:sp>
      <p:sp>
        <p:nvSpPr>
          <p:cNvPr id="4" name="Pavadinima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Tapatybės patvirtinimas</a:t>
            </a:r>
            <a:endParaRPr lang="lt-LT" dirty="0"/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793" y="4355049"/>
            <a:ext cx="1301499" cy="36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90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kaidrės numerio vietos rezervavimo ženkla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r>
              <a:rPr lang="lt-LT" dirty="0" smtClean="0"/>
              <a:t> iš 10</a:t>
            </a:r>
            <a:endParaRPr lang="en-GB" dirty="0"/>
          </a:p>
        </p:txBody>
      </p:sp>
      <p:sp>
        <p:nvSpPr>
          <p:cNvPr id="4" name="Pavadinima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Tapatybės patvirtinimo procesas</a:t>
            </a:r>
            <a:endParaRPr lang="lt-LT" dirty="0"/>
          </a:p>
        </p:txBody>
      </p:sp>
      <p:sp>
        <p:nvSpPr>
          <p:cNvPr id="6" name="TextBox 5"/>
          <p:cNvSpPr txBox="1"/>
          <p:nvPr/>
        </p:nvSpPr>
        <p:spPr>
          <a:xfrm>
            <a:off x="341733" y="3356064"/>
            <a:ext cx="2019300" cy="677108"/>
          </a:xfrm>
          <a:prstGeom prst="rect">
            <a:avLst/>
          </a:prstGeom>
          <a:solidFill>
            <a:schemeClr val="bg1"/>
          </a:solidFill>
          <a:ln w="9525">
            <a:solidFill>
              <a:srgbClr val="003F5D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t-LT" sz="1900" dirty="0" smtClean="0">
                <a:solidFill>
                  <a:srgbClr val="003F5D"/>
                </a:solidFill>
              </a:rPr>
              <a:t>Paslaugų tiekėjas (RP)</a:t>
            </a:r>
            <a:endParaRPr lang="lt-LT" sz="1900" dirty="0">
              <a:solidFill>
                <a:srgbClr val="003F5D"/>
              </a:solidFill>
            </a:endParaRPr>
          </a:p>
        </p:txBody>
      </p:sp>
      <p:pic>
        <p:nvPicPr>
          <p:cNvPr id="10" name="Paveikslėlis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846" y="3356064"/>
            <a:ext cx="2667000" cy="685800"/>
          </a:xfrm>
          <a:prstGeom prst="rect">
            <a:avLst/>
          </a:prstGeom>
          <a:ln>
            <a:solidFill>
              <a:srgbClr val="1C416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Paveikslėlis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125" y="3356064"/>
            <a:ext cx="2667000" cy="695604"/>
          </a:xfrm>
          <a:prstGeom prst="rect">
            <a:avLst/>
          </a:prstGeom>
          <a:ln>
            <a:solidFill>
              <a:srgbClr val="00436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Alkūninė jungtis 12"/>
          <p:cNvCxnSpPr>
            <a:stCxn id="6" idx="0"/>
            <a:endCxn id="10" idx="1"/>
          </p:cNvCxnSpPr>
          <p:nvPr/>
        </p:nvCxnSpPr>
        <p:spPr>
          <a:xfrm rot="16200000" flipH="1">
            <a:off x="1985164" y="2722283"/>
            <a:ext cx="342900" cy="1610463"/>
          </a:xfrm>
          <a:prstGeom prst="bentConnector4">
            <a:avLst>
              <a:gd name="adj1" fmla="val -133934"/>
              <a:gd name="adj2" fmla="val 81347"/>
            </a:avLst>
          </a:prstGeom>
          <a:ln>
            <a:solidFill>
              <a:srgbClr val="004360"/>
            </a:solidFill>
            <a:prstDash val="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24382" y="2001795"/>
            <a:ext cx="1610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smtClean="0">
                <a:solidFill>
                  <a:srgbClr val="ED1556"/>
                </a:solidFill>
              </a:rPr>
              <a:t>1.</a:t>
            </a:r>
            <a:r>
              <a:rPr lang="lt-LT" dirty="0" smtClean="0">
                <a:solidFill>
                  <a:srgbClr val="004360"/>
                </a:solidFill>
              </a:rPr>
              <a:t> Ar vartotojas yra studentas?</a:t>
            </a:r>
            <a:endParaRPr lang="lt-LT" dirty="0">
              <a:solidFill>
                <a:srgbClr val="004360"/>
              </a:solidFill>
            </a:endParaRPr>
          </a:p>
        </p:txBody>
      </p:sp>
      <p:cxnSp>
        <p:nvCxnSpPr>
          <p:cNvPr id="30" name="Alkūninė jungtis 29"/>
          <p:cNvCxnSpPr>
            <a:stCxn id="10" idx="0"/>
            <a:endCxn id="9" idx="1"/>
          </p:cNvCxnSpPr>
          <p:nvPr/>
        </p:nvCxnSpPr>
        <p:spPr>
          <a:xfrm rot="16200000" flipH="1">
            <a:off x="5066334" y="2585076"/>
            <a:ext cx="347802" cy="1889779"/>
          </a:xfrm>
          <a:prstGeom prst="bentConnector4">
            <a:avLst>
              <a:gd name="adj1" fmla="val -139151"/>
              <a:gd name="adj2" fmla="val 88769"/>
            </a:avLst>
          </a:prstGeom>
          <a:ln>
            <a:solidFill>
              <a:srgbClr val="004360"/>
            </a:solidFill>
            <a:prstDash val="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168344" y="2054971"/>
            <a:ext cx="1889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smtClean="0">
                <a:solidFill>
                  <a:srgbClr val="ED1556"/>
                </a:solidFill>
              </a:rPr>
              <a:t>2.</a:t>
            </a:r>
            <a:r>
              <a:rPr lang="lt-LT" dirty="0" smtClean="0">
                <a:solidFill>
                  <a:srgbClr val="004360"/>
                </a:solidFill>
              </a:rPr>
              <a:t> Prisijungti ir patvirtinti narystę</a:t>
            </a:r>
            <a:endParaRPr lang="lt-LT" dirty="0">
              <a:solidFill>
                <a:srgbClr val="004360"/>
              </a:solidFill>
            </a:endParaRPr>
          </a:p>
        </p:txBody>
      </p:sp>
      <p:cxnSp>
        <p:nvCxnSpPr>
          <p:cNvPr id="38" name="Alkūninė jungtis 37"/>
          <p:cNvCxnSpPr>
            <a:stCxn id="9" idx="2"/>
            <a:endCxn id="10" idx="3"/>
          </p:cNvCxnSpPr>
          <p:nvPr/>
        </p:nvCxnSpPr>
        <p:spPr>
          <a:xfrm rot="5400000" flipH="1">
            <a:off x="6397384" y="2930427"/>
            <a:ext cx="352704" cy="1889779"/>
          </a:xfrm>
          <a:prstGeom prst="bentConnector4">
            <a:avLst>
              <a:gd name="adj1" fmla="val -127877"/>
              <a:gd name="adj2" fmla="val 90077"/>
            </a:avLst>
          </a:prstGeom>
          <a:ln>
            <a:solidFill>
              <a:srgbClr val="ED1556"/>
            </a:solidFill>
            <a:prstDash val="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Alkūninė jungtis 44"/>
          <p:cNvCxnSpPr>
            <a:stCxn id="10" idx="2"/>
            <a:endCxn id="6" idx="2"/>
          </p:cNvCxnSpPr>
          <p:nvPr/>
        </p:nvCxnSpPr>
        <p:spPr>
          <a:xfrm rot="5400000" flipH="1">
            <a:off x="2819019" y="2565537"/>
            <a:ext cx="8692" cy="2943963"/>
          </a:xfrm>
          <a:prstGeom prst="bentConnector3">
            <a:avLst>
              <a:gd name="adj1" fmla="val -5378474"/>
            </a:avLst>
          </a:prstGeom>
          <a:ln>
            <a:solidFill>
              <a:srgbClr val="ED1556"/>
            </a:solidFill>
            <a:prstDash val="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89715" y="4657157"/>
            <a:ext cx="2509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smtClean="0">
                <a:solidFill>
                  <a:srgbClr val="ED1556"/>
                </a:solidFill>
              </a:rPr>
              <a:t>3.</a:t>
            </a:r>
            <a:r>
              <a:rPr lang="lt-LT" dirty="0" smtClean="0">
                <a:solidFill>
                  <a:srgbClr val="004360"/>
                </a:solidFill>
              </a:rPr>
              <a:t> Institucija patvirtina: vartotojas yra studentas</a:t>
            </a:r>
            <a:endParaRPr lang="lt-LT" dirty="0">
              <a:solidFill>
                <a:srgbClr val="0043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886757" y="4657157"/>
            <a:ext cx="1873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smtClean="0">
                <a:solidFill>
                  <a:srgbClr val="ED1556"/>
                </a:solidFill>
              </a:rPr>
              <a:t>4.</a:t>
            </a:r>
            <a:r>
              <a:rPr lang="lt-LT" dirty="0" smtClean="0">
                <a:solidFill>
                  <a:srgbClr val="004360"/>
                </a:solidFill>
              </a:rPr>
              <a:t> Taip, vartotojas yra studentas</a:t>
            </a:r>
            <a:endParaRPr lang="lt-LT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6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smtClean="0">
                <a:solidFill>
                  <a:srgbClr val="ED1556"/>
                </a:solidFill>
              </a:rPr>
              <a:t>Tapatybės </a:t>
            </a:r>
            <a:r>
              <a:rPr lang="lt-LT" smtClean="0">
                <a:solidFill>
                  <a:srgbClr val="ED1556"/>
                </a:solidFill>
              </a:rPr>
              <a:t>tiekėjams</a:t>
            </a:r>
            <a:endParaRPr lang="lt-LT" dirty="0" smtClean="0">
              <a:solidFill>
                <a:srgbClr val="ED1556"/>
              </a:solidFill>
            </a:endParaRPr>
          </a:p>
          <a:p>
            <a:r>
              <a:rPr lang="lt-LT" dirty="0" smtClean="0"/>
              <a:t>SAML pagristas, jungiamasi per eduGAIN</a:t>
            </a:r>
          </a:p>
          <a:p>
            <a:r>
              <a:rPr lang="lt-LT" dirty="0" smtClean="0"/>
              <a:t>Minimalūs </a:t>
            </a:r>
            <a:r>
              <a:rPr lang="lt-LT" dirty="0" smtClean="0"/>
              <a:t>atributų reikalavimai (sumažinta rizika)</a:t>
            </a:r>
          </a:p>
          <a:p>
            <a:r>
              <a:rPr lang="lt-LT" dirty="0" smtClean="0"/>
              <a:t>Jokio asmeninių duomenų saugojimo pas tiekėją</a:t>
            </a:r>
          </a:p>
          <a:p>
            <a:r>
              <a:rPr lang="lt-LT" dirty="0" smtClean="0"/>
              <a:t>Vienas prisijungimas prie daugelio paslaugų tiekėjų (paprasčiau vartotojams, mažiau pastangų tapatybės tiekėjams)</a:t>
            </a:r>
          </a:p>
          <a:p>
            <a:pPr marL="0" indent="0">
              <a:buNone/>
            </a:pPr>
            <a:r>
              <a:rPr lang="lt-LT" dirty="0" smtClean="0">
                <a:solidFill>
                  <a:srgbClr val="ED1556"/>
                </a:solidFill>
              </a:rPr>
              <a:t>Paslaugų tiekėjams</a:t>
            </a:r>
          </a:p>
          <a:p>
            <a:r>
              <a:rPr lang="lt-LT" dirty="0" smtClean="0"/>
              <a:t>Lengvai suprantama OpenID Connect sąsaja (nereikalauja SAML žinių)</a:t>
            </a:r>
          </a:p>
          <a:p>
            <a:r>
              <a:rPr lang="lt-LT" dirty="0" smtClean="0"/>
              <a:t>Nereikia tiesiogiai bendrauti su federacijomis</a:t>
            </a:r>
          </a:p>
          <a:p>
            <a:r>
              <a:rPr lang="lt-LT" dirty="0" smtClean="0"/>
              <a:t>Supaprastinta eiga, suderinama eduGAIN kodeksu</a:t>
            </a:r>
          </a:p>
          <a:p>
            <a:r>
              <a:rPr lang="lt-LT" dirty="0" smtClean="0"/>
              <a:t>Naujų paslaugų tiekėjų lengvas patekimas į rinką kainodaros modelio dėka</a:t>
            </a:r>
            <a:endParaRPr lang="lt-LT" dirty="0"/>
          </a:p>
        </p:txBody>
      </p:sp>
      <p:sp>
        <p:nvSpPr>
          <p:cNvPr id="3" name="Skaidrės numerio vietos rezervavimo ženkla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r>
              <a:rPr lang="lt-LT" dirty="0" smtClean="0"/>
              <a:t> iš 10</a:t>
            </a:r>
            <a:endParaRPr lang="en-GB" dirty="0"/>
          </a:p>
        </p:txBody>
      </p:sp>
      <p:sp>
        <p:nvSpPr>
          <p:cNvPr id="4" name="Pavadinima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InAcademia privalumai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7506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Nuolaidos prekėms </a:t>
            </a:r>
            <a:r>
              <a:rPr lang="lt-LT" dirty="0" smtClean="0">
                <a:solidFill>
                  <a:srgbClr val="ED1556"/>
                </a:solidFill>
              </a:rPr>
              <a:t>el. parduotuvėse</a:t>
            </a:r>
          </a:p>
          <a:p>
            <a:r>
              <a:rPr lang="lt-LT" dirty="0" smtClean="0"/>
              <a:t>Nuolaidos </a:t>
            </a:r>
            <a:r>
              <a:rPr lang="lt-LT" dirty="0" smtClean="0">
                <a:solidFill>
                  <a:srgbClr val="ED1556"/>
                </a:solidFill>
              </a:rPr>
              <a:t>kasdienėms paslaugoms</a:t>
            </a:r>
            <a:r>
              <a:rPr lang="lt-LT" dirty="0" smtClean="0"/>
              <a:t>: el. transporto bilietas, sporto klubo abonementas, maistas į namus, telefono sąskaitos papildymas</a:t>
            </a:r>
          </a:p>
          <a:p>
            <a:r>
              <a:rPr lang="lt-LT" dirty="0" smtClean="0">
                <a:solidFill>
                  <a:srgbClr val="ED1556"/>
                </a:solidFill>
              </a:rPr>
              <a:t>Rezervacijos</a:t>
            </a:r>
            <a:r>
              <a:rPr lang="lt-LT" dirty="0" smtClean="0"/>
              <a:t> per internetą: bilietai į kiną, teatrą, viešbučių rezervavimas</a:t>
            </a:r>
          </a:p>
          <a:p>
            <a:r>
              <a:rPr lang="lt-LT" dirty="0" smtClean="0"/>
              <a:t>Nuolaidos </a:t>
            </a:r>
            <a:r>
              <a:rPr lang="lt-LT" dirty="0" smtClean="0">
                <a:solidFill>
                  <a:srgbClr val="ED1556"/>
                </a:solidFill>
              </a:rPr>
              <a:t>virtualioms paslaugoms ir produktams</a:t>
            </a:r>
            <a:r>
              <a:rPr lang="lt-LT" dirty="0" smtClean="0"/>
              <a:t>: „debesinės“ Google, Microsoft, Apple, Adobe paslaugos</a:t>
            </a:r>
          </a:p>
          <a:p>
            <a:r>
              <a:rPr lang="lt-LT" dirty="0" smtClean="0"/>
              <a:t>Savęs identifikavimas </a:t>
            </a:r>
            <a:r>
              <a:rPr lang="lt-LT" dirty="0" smtClean="0">
                <a:solidFill>
                  <a:srgbClr val="ED1556"/>
                </a:solidFill>
              </a:rPr>
              <a:t>socialinėse platformose</a:t>
            </a:r>
            <a:r>
              <a:rPr lang="lt-LT" dirty="0" smtClean="0"/>
              <a:t>, pvz. </a:t>
            </a:r>
            <a:r>
              <a:rPr lang="lt-LT" dirty="0"/>
              <a:t>LinkedIn, </a:t>
            </a:r>
            <a:r>
              <a:rPr lang="lt-LT" dirty="0" smtClean="0"/>
              <a:t>Mendeley, ResearchGate.</a:t>
            </a:r>
            <a:endParaRPr lang="lt-LT" dirty="0"/>
          </a:p>
        </p:txBody>
      </p:sp>
      <p:sp>
        <p:nvSpPr>
          <p:cNvPr id="3" name="Skaidrės numerio vietos rezervavimo ženkla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r>
              <a:rPr lang="lt-LT" dirty="0" smtClean="0"/>
              <a:t> iš 10</a:t>
            </a:r>
            <a:endParaRPr lang="en-GB" dirty="0"/>
          </a:p>
        </p:txBody>
      </p:sp>
      <p:sp>
        <p:nvSpPr>
          <p:cNvPr id="4" name="Pavadinima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Pritaikymo galimybės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5553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urinio vietos rezervavimo ženklas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lt-LT" dirty="0" smtClean="0">
                <a:solidFill>
                  <a:srgbClr val="ED1556"/>
                </a:solidFill>
              </a:rPr>
              <a:t>Elektroninė parduotuvė</a:t>
            </a:r>
          </a:p>
          <a:p>
            <a:r>
              <a:rPr lang="lt-LT" dirty="0" smtClean="0"/>
              <a:t>Wordpress TVS</a:t>
            </a:r>
          </a:p>
          <a:p>
            <a:r>
              <a:rPr lang="lt-LT" dirty="0" smtClean="0"/>
              <a:t>WooCommerce el. prekybos įskiepis</a:t>
            </a:r>
          </a:p>
          <a:p>
            <a:pPr marL="0" indent="0">
              <a:buNone/>
            </a:pPr>
            <a:endParaRPr lang="lt-LT" dirty="0" smtClean="0"/>
          </a:p>
          <a:p>
            <a:pPr marL="0" indent="0">
              <a:buNone/>
            </a:pPr>
            <a:r>
              <a:rPr lang="lt-LT" dirty="0" smtClean="0">
                <a:solidFill>
                  <a:srgbClr val="ED1556"/>
                </a:solidFill>
              </a:rPr>
              <a:t>InAcademia įskiepis</a:t>
            </a:r>
          </a:p>
          <a:p>
            <a:r>
              <a:rPr lang="lt-LT" dirty="0" err="1" smtClean="0"/>
              <a:t>OpenIDConnect</a:t>
            </a:r>
            <a:r>
              <a:rPr lang="lt-LT" dirty="0" smtClean="0"/>
              <a:t> ir </a:t>
            </a:r>
            <a:r>
              <a:rPr lang="lt-LT" dirty="0" err="1" smtClean="0"/>
              <a:t>phpseclib</a:t>
            </a:r>
            <a:r>
              <a:rPr lang="lt-LT" dirty="0" smtClean="0"/>
              <a:t> bibliotekos</a:t>
            </a:r>
            <a:endParaRPr lang="lt-LT" dirty="0"/>
          </a:p>
          <a:p>
            <a:r>
              <a:rPr lang="lt-LT" dirty="0" smtClean="0"/>
              <a:t>Viešai prieinama dalis: vartotojo tapatybės nustatymo mygtukas</a:t>
            </a:r>
          </a:p>
          <a:p>
            <a:r>
              <a:rPr lang="lt-LT" dirty="0" smtClean="0"/>
              <a:t>Administravimo dalis: mygtuko stiliaus, nuolaidos dydžio nustatymas</a:t>
            </a:r>
          </a:p>
          <a:p>
            <a:pPr marL="0" indent="0">
              <a:buNone/>
            </a:pPr>
            <a:endParaRPr lang="lt-LT" dirty="0"/>
          </a:p>
          <a:p>
            <a:r>
              <a:rPr lang="lt-LT" dirty="0" smtClean="0"/>
              <a:t>Lengvai suprantamas ir greitai pritaikomas kodas</a:t>
            </a:r>
          </a:p>
          <a:p>
            <a:r>
              <a:rPr lang="lt-LT" dirty="0" smtClean="0"/>
              <a:t>Lanksti biblioteka</a:t>
            </a:r>
          </a:p>
        </p:txBody>
      </p:sp>
      <p:sp>
        <p:nvSpPr>
          <p:cNvPr id="3" name="Skaidrės numerio vietos rezervavimo ženkla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r>
              <a:rPr lang="lt-LT" smtClean="0"/>
              <a:t> iš 10</a:t>
            </a:r>
            <a:endParaRPr lang="en-GB" dirty="0" smtClean="0"/>
          </a:p>
        </p:txBody>
      </p:sp>
      <p:sp>
        <p:nvSpPr>
          <p:cNvPr id="10" name="Pavadinima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Praktinis pritaikymas – WooCommerce 1/3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80686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kaidrės numerio vietos rezervavimo ženkla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r>
              <a:rPr lang="lt-LT" smtClean="0"/>
              <a:t> iš 10</a:t>
            </a:r>
            <a:endParaRPr lang="en-GB" dirty="0" smtClean="0"/>
          </a:p>
        </p:txBody>
      </p:sp>
      <p:sp>
        <p:nvSpPr>
          <p:cNvPr id="10" name="Pavadinima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Praktinis pritaikymas – WooCommerce 2/3</a:t>
            </a:r>
            <a:endParaRPr lang="lt-LT" dirty="0"/>
          </a:p>
        </p:txBody>
      </p:sp>
      <p:pic>
        <p:nvPicPr>
          <p:cNvPr id="11" name="Paveikslėlis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000" y="1566000"/>
            <a:ext cx="6891338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8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kaidrės numerio vietos rezervavimo ženkla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r>
              <a:rPr lang="lt-LT" smtClean="0"/>
              <a:t> iš 10</a:t>
            </a:r>
            <a:endParaRPr lang="en-GB" dirty="0" smtClean="0"/>
          </a:p>
        </p:txBody>
      </p:sp>
      <p:sp>
        <p:nvSpPr>
          <p:cNvPr id="10" name="Pavadinima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Praktinis pritaikymas – WooCommerce 3/3</a:t>
            </a:r>
            <a:endParaRPr lang="lt-LT" dirty="0"/>
          </a:p>
        </p:txBody>
      </p:sp>
      <p:pic>
        <p:nvPicPr>
          <p:cNvPr id="7" name="Paveikslėlis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000" y="1566000"/>
            <a:ext cx="6891338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2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urinio vietos rezervavimo ženklas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b="1" dirty="0" smtClean="0">
                <a:solidFill>
                  <a:srgbClr val="ED1556"/>
                </a:solidFill>
              </a:rPr>
              <a:t>Dalyviai</a:t>
            </a:r>
          </a:p>
          <a:p>
            <a:r>
              <a:rPr lang="lt-LT" dirty="0" smtClean="0"/>
              <a:t>Amazon Web Services</a:t>
            </a:r>
          </a:p>
          <a:p>
            <a:r>
              <a:rPr lang="lt-LT" dirty="0" smtClean="0"/>
              <a:t>Google Cloud kreditai</a:t>
            </a:r>
            <a:endParaRPr lang="lt-LT" dirty="0"/>
          </a:p>
          <a:p>
            <a:r>
              <a:rPr lang="lt-LT" dirty="0" smtClean="0"/>
              <a:t>„Royal </a:t>
            </a:r>
            <a:r>
              <a:rPr lang="lt-LT" dirty="0"/>
              <a:t>Dutch </a:t>
            </a:r>
            <a:r>
              <a:rPr lang="lt-LT" dirty="0" smtClean="0"/>
              <a:t>Library“ Nyderlanduose</a:t>
            </a:r>
          </a:p>
          <a:p>
            <a:r>
              <a:rPr lang="lt-LT" dirty="0"/>
              <a:t>Apie 10 ES komercinių </a:t>
            </a:r>
            <a:r>
              <a:rPr lang="lt-LT" dirty="0" smtClean="0"/>
              <a:t>subjektų</a:t>
            </a:r>
          </a:p>
          <a:p>
            <a:pPr marL="0" indent="0">
              <a:buNone/>
            </a:pPr>
            <a:endParaRPr lang="lt-LT" dirty="0" smtClean="0"/>
          </a:p>
          <a:p>
            <a:pPr marL="0" indent="0">
              <a:buNone/>
            </a:pPr>
            <a:r>
              <a:rPr lang="lt-LT" b="1" dirty="0" smtClean="0">
                <a:solidFill>
                  <a:srgbClr val="ED1556"/>
                </a:solidFill>
              </a:rPr>
              <a:t>Specifikacijos</a:t>
            </a:r>
          </a:p>
          <a:p>
            <a:r>
              <a:rPr lang="lt-LT" dirty="0" smtClean="0"/>
              <a:t>Testavimo periodas – bent 1 metai</a:t>
            </a:r>
          </a:p>
          <a:p>
            <a:r>
              <a:rPr lang="lt-LT" dirty="0" smtClean="0"/>
              <a:t>Iki 10.000.000 transakcijų</a:t>
            </a:r>
          </a:p>
          <a:p>
            <a:r>
              <a:rPr lang="lt-LT" dirty="0"/>
              <a:t>Apmokama GÉ​</a:t>
            </a:r>
            <a:r>
              <a:rPr lang="lt-LT" dirty="0" smtClean="0"/>
              <a:t>ANT projekto sąskaita (jokio transakcijų apmokestinimo testavimo metu)</a:t>
            </a:r>
          </a:p>
        </p:txBody>
      </p:sp>
      <p:sp>
        <p:nvSpPr>
          <p:cNvPr id="2" name="Skaidrės numerio vietos rezervavimo ženkla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9</a:t>
            </a:fld>
            <a:r>
              <a:rPr lang="lt-LT" dirty="0" smtClean="0"/>
              <a:t> iš 10</a:t>
            </a:r>
            <a:endParaRPr lang="en-GB" dirty="0"/>
          </a:p>
        </p:txBody>
      </p:sp>
      <p:sp>
        <p:nvSpPr>
          <p:cNvPr id="5" name="Pavadinima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InAcademia testavimas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71328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GN4PROJ-13-15</_dlc_DocId>
    <_dlc_DocIdUrl xmlns="e7019c98-23ef-46f8-8434-cfd3a3bc7393">
      <Url>https://intranet.geant.org/help-and-support/_layouts/15/DocIdRedir.aspx?ID=GN4PROJ-13-15</Url>
      <Description>GN4PROJ-13-15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7CDDC3-53C5-49FD-9CC6-A95D5E6CF61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schemas.microsoft.com/sharepoint/v3"/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e7019c98-23ef-46f8-8434-cfd3a3bc7393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D0DDEFE0-7B91-432A-A6A7-ACD9A02E8E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1965</TotalTime>
  <Words>392</Words>
  <Application>Microsoft Office PowerPoint</Application>
  <PresentationFormat>Demonstracija ekrane (4:3)</PresentationFormat>
  <Paragraphs>72</Paragraphs>
  <Slides>10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GEANT Association</vt:lpstr>
      <vt:lpstr>„PowerPoint“ pateiktis</vt:lpstr>
      <vt:lpstr>Tapatybės patvirtinimas</vt:lpstr>
      <vt:lpstr>Tapatybės patvirtinimo procesas</vt:lpstr>
      <vt:lpstr>InAcademia privalumai</vt:lpstr>
      <vt:lpstr>Pritaikymo galimybės</vt:lpstr>
      <vt:lpstr>Praktinis pritaikymas – WooCommerce 1/3</vt:lpstr>
      <vt:lpstr>Praktinis pritaikymas – WooCommerce 2/3</vt:lpstr>
      <vt:lpstr>Praktinis pritaikymas – WooCommerce 3/3</vt:lpstr>
      <vt:lpstr>InAcademia testavimas</vt:lpstr>
      <vt:lpstr>„PowerPoint“ pateiktis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Niels van Dijk</dc:creator>
  <cp:keywords>InAcademia GEANT</cp:keywords>
  <dc:description/>
  <cp:lastModifiedBy>Andrej Šliamin</cp:lastModifiedBy>
  <cp:revision>101</cp:revision>
  <cp:lastPrinted>2015-05-01T10:30:08Z</cp:lastPrinted>
  <dcterms:created xsi:type="dcterms:W3CDTF">2015-04-29T14:13:57Z</dcterms:created>
  <dcterms:modified xsi:type="dcterms:W3CDTF">2017-08-28T07:19:07Z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5dfef42f-72c4-4868-8596-52062fbf522b</vt:lpwstr>
  </property>
</Properties>
</file>