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41"/>
  </p:notesMasterIdLst>
  <p:sldIdLst>
    <p:sldId id="287" r:id="rId6"/>
    <p:sldId id="258" r:id="rId7"/>
    <p:sldId id="260" r:id="rId8"/>
    <p:sldId id="261" r:id="rId9"/>
    <p:sldId id="264" r:id="rId10"/>
    <p:sldId id="289" r:id="rId11"/>
    <p:sldId id="263" r:id="rId12"/>
    <p:sldId id="262" r:id="rId13"/>
    <p:sldId id="290" r:id="rId14"/>
    <p:sldId id="274" r:id="rId15"/>
    <p:sldId id="275" r:id="rId16"/>
    <p:sldId id="276" r:id="rId17"/>
    <p:sldId id="265" r:id="rId18"/>
    <p:sldId id="277" r:id="rId19"/>
    <p:sldId id="259" r:id="rId20"/>
    <p:sldId id="278" r:id="rId21"/>
    <p:sldId id="266" r:id="rId22"/>
    <p:sldId id="269" r:id="rId23"/>
    <p:sldId id="291" r:id="rId24"/>
    <p:sldId id="268" r:id="rId25"/>
    <p:sldId id="288" r:id="rId26"/>
    <p:sldId id="267" r:id="rId27"/>
    <p:sldId id="272" r:id="rId28"/>
    <p:sldId id="273" r:id="rId29"/>
    <p:sldId id="271" r:id="rId30"/>
    <p:sldId id="279" r:id="rId31"/>
    <p:sldId id="285" r:id="rId32"/>
    <p:sldId id="286" r:id="rId33"/>
    <p:sldId id="270" r:id="rId34"/>
    <p:sldId id="284" r:id="rId35"/>
    <p:sldId id="292" r:id="rId36"/>
    <p:sldId id="280" r:id="rId37"/>
    <p:sldId id="281" r:id="rId38"/>
    <p:sldId id="282" r:id="rId39"/>
    <p:sldId id="283" r:id="rId40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0E51"/>
    <a:srgbClr val="1C4161"/>
    <a:srgbClr val="004361"/>
    <a:srgbClr val="ED1556"/>
    <a:srgbClr val="003F5E"/>
    <a:srgbClr val="013F5E"/>
    <a:srgbClr val="FFFFFF"/>
    <a:srgbClr val="0043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67850" autoAdjust="0"/>
  </p:normalViewPr>
  <p:slideViewPr>
    <p:cSldViewPr snapToGrid="0">
      <p:cViewPr>
        <p:scale>
          <a:sx n="100" d="100"/>
          <a:sy n="100" d="100"/>
        </p:scale>
        <p:origin x="-1760" y="-144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customXml" Target="../customXml/item4.xml"/><Relationship Id="rId5" Type="http://schemas.openxmlformats.org/officeDocument/2006/relationships/slideMaster" Target="slideMasters/slideMaster1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haemmer:Desktop:Nordunet-EC-statistic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haemmer:Desktop:Nordunet-EC-statistic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R&amp;S</a:t>
            </a:r>
            <a:r>
              <a:rPr lang="en-US" baseline="0"/>
              <a:t> Support over time</a:t>
            </a:r>
            <a:endParaRPr lang="en-US"/>
          </a:p>
        </c:rich>
      </c:tx>
      <c:layout>
        <c:manualLayout>
          <c:xMode val="edge"/>
          <c:yMode val="edge"/>
          <c:x val="0.136993875765529"/>
          <c:y val="0.0324074074074074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57251804461942"/>
          <c:y val="0.212682926829268"/>
          <c:w val="0.691166666666667"/>
          <c:h val="0.431524449939484"/>
        </c:manualLayout>
      </c:layout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 SPs</c:v>
                </c:pt>
              </c:strCache>
            </c:strRef>
          </c:tx>
          <c:marker>
            <c:symbol val="none"/>
          </c:marker>
          <c:cat>
            <c:numRef>
              <c:f>Sheet1!$B$2:$B$14</c:f>
              <c:numCache>
                <c:formatCode>mm/yy</c:formatCode>
                <c:ptCount val="13"/>
                <c:pt idx="0">
                  <c:v>42257.0</c:v>
                </c:pt>
                <c:pt idx="1">
                  <c:v>42280.0</c:v>
                </c:pt>
                <c:pt idx="2">
                  <c:v>42319.0</c:v>
                </c:pt>
                <c:pt idx="3">
                  <c:v>42345.0</c:v>
                </c:pt>
                <c:pt idx="4">
                  <c:v>42401.0</c:v>
                </c:pt>
                <c:pt idx="5">
                  <c:v>42429.0</c:v>
                </c:pt>
                <c:pt idx="6">
                  <c:v>42440.0</c:v>
                </c:pt>
                <c:pt idx="7">
                  <c:v>42471.0</c:v>
                </c:pt>
                <c:pt idx="8">
                  <c:v>42500.0</c:v>
                </c:pt>
                <c:pt idx="9">
                  <c:v>42547.0</c:v>
                </c:pt>
                <c:pt idx="10">
                  <c:v>42563.0</c:v>
                </c:pt>
                <c:pt idx="11">
                  <c:v>42598.0</c:v>
                </c:pt>
                <c:pt idx="12">
                  <c:v>42621.0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46.0</c:v>
                </c:pt>
                <c:pt idx="1">
                  <c:v>51.0</c:v>
                </c:pt>
                <c:pt idx="2">
                  <c:v>58.0</c:v>
                </c:pt>
                <c:pt idx="3">
                  <c:v>61.0</c:v>
                </c:pt>
                <c:pt idx="4">
                  <c:v>65.0</c:v>
                </c:pt>
                <c:pt idx="5">
                  <c:v>80.0</c:v>
                </c:pt>
                <c:pt idx="6">
                  <c:v>81.0</c:v>
                </c:pt>
                <c:pt idx="7">
                  <c:v>87.0</c:v>
                </c:pt>
                <c:pt idx="8">
                  <c:v>91.0</c:v>
                </c:pt>
                <c:pt idx="9">
                  <c:v>96.0</c:v>
                </c:pt>
                <c:pt idx="10">
                  <c:v>97.0</c:v>
                </c:pt>
                <c:pt idx="11">
                  <c:v>105.0</c:v>
                </c:pt>
                <c:pt idx="12">
                  <c:v>115.0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 IdPs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cat>
            <c:numRef>
              <c:f>Sheet1!$B$2:$B$14</c:f>
              <c:numCache>
                <c:formatCode>mm/yy</c:formatCode>
                <c:ptCount val="13"/>
                <c:pt idx="0">
                  <c:v>42257.0</c:v>
                </c:pt>
                <c:pt idx="1">
                  <c:v>42280.0</c:v>
                </c:pt>
                <c:pt idx="2">
                  <c:v>42319.0</c:v>
                </c:pt>
                <c:pt idx="3">
                  <c:v>42345.0</c:v>
                </c:pt>
                <c:pt idx="4">
                  <c:v>42401.0</c:v>
                </c:pt>
                <c:pt idx="5">
                  <c:v>42429.0</c:v>
                </c:pt>
                <c:pt idx="6">
                  <c:v>42440.0</c:v>
                </c:pt>
                <c:pt idx="7">
                  <c:v>42471.0</c:v>
                </c:pt>
                <c:pt idx="8">
                  <c:v>42500.0</c:v>
                </c:pt>
                <c:pt idx="9">
                  <c:v>42547.0</c:v>
                </c:pt>
                <c:pt idx="10">
                  <c:v>42563.0</c:v>
                </c:pt>
                <c:pt idx="11">
                  <c:v>42598.0</c:v>
                </c:pt>
                <c:pt idx="12">
                  <c:v>42621.0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39.0</c:v>
                </c:pt>
                <c:pt idx="1">
                  <c:v>43.0</c:v>
                </c:pt>
                <c:pt idx="2">
                  <c:v>44.0</c:v>
                </c:pt>
                <c:pt idx="3">
                  <c:v>47.0</c:v>
                </c:pt>
                <c:pt idx="4">
                  <c:v>50.0</c:v>
                </c:pt>
                <c:pt idx="5">
                  <c:v>87.0</c:v>
                </c:pt>
                <c:pt idx="6">
                  <c:v>90.0</c:v>
                </c:pt>
                <c:pt idx="7">
                  <c:v>98.0</c:v>
                </c:pt>
                <c:pt idx="8">
                  <c:v>104.0</c:v>
                </c:pt>
                <c:pt idx="9">
                  <c:v>113.0</c:v>
                </c:pt>
                <c:pt idx="10">
                  <c:v>117.0</c:v>
                </c:pt>
                <c:pt idx="11">
                  <c:v>123.0</c:v>
                </c:pt>
                <c:pt idx="12">
                  <c:v>129.0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46211560"/>
        <c:axId val="-2146208520"/>
      </c:lineChart>
      <c:lineChart>
        <c:grouping val="standard"/>
        <c:varyColors val="0"/>
        <c:ser>
          <c:idx val="2"/>
          <c:order val="2"/>
          <c:tx>
            <c:strRef>
              <c:f>Sheet1!$E$1</c:f>
              <c:strCache>
                <c:ptCount val="1"/>
                <c:pt idx="0">
                  <c:v> Federations</c:v>
                </c:pt>
              </c:strCache>
            </c:strRef>
          </c:tx>
          <c:marker>
            <c:symbol val="none"/>
          </c:marker>
          <c:cat>
            <c:numRef>
              <c:f>Sheet1!$B$2:$B$14</c:f>
              <c:numCache>
                <c:formatCode>mm/yy</c:formatCode>
                <c:ptCount val="13"/>
                <c:pt idx="0">
                  <c:v>42257.0</c:v>
                </c:pt>
                <c:pt idx="1">
                  <c:v>42280.0</c:v>
                </c:pt>
                <c:pt idx="2">
                  <c:v>42319.0</c:v>
                </c:pt>
                <c:pt idx="3">
                  <c:v>42345.0</c:v>
                </c:pt>
                <c:pt idx="4">
                  <c:v>42401.0</c:v>
                </c:pt>
                <c:pt idx="5">
                  <c:v>42429.0</c:v>
                </c:pt>
                <c:pt idx="6">
                  <c:v>42440.0</c:v>
                </c:pt>
                <c:pt idx="7">
                  <c:v>42471.0</c:v>
                </c:pt>
                <c:pt idx="8">
                  <c:v>42500.0</c:v>
                </c:pt>
                <c:pt idx="9">
                  <c:v>42547.0</c:v>
                </c:pt>
                <c:pt idx="10">
                  <c:v>42563.0</c:v>
                </c:pt>
                <c:pt idx="11">
                  <c:v>42598.0</c:v>
                </c:pt>
                <c:pt idx="12">
                  <c:v>42621.0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8.0</c:v>
                </c:pt>
                <c:pt idx="1">
                  <c:v>11.0</c:v>
                </c:pt>
                <c:pt idx="2">
                  <c:v>11.0</c:v>
                </c:pt>
                <c:pt idx="3">
                  <c:v>13.0</c:v>
                </c:pt>
                <c:pt idx="4">
                  <c:v>13.0</c:v>
                </c:pt>
                <c:pt idx="5">
                  <c:v>15.0</c:v>
                </c:pt>
                <c:pt idx="6">
                  <c:v>15.0</c:v>
                </c:pt>
                <c:pt idx="7">
                  <c:v>15.0</c:v>
                </c:pt>
                <c:pt idx="8">
                  <c:v>16.0</c:v>
                </c:pt>
                <c:pt idx="9">
                  <c:v>16.0</c:v>
                </c:pt>
                <c:pt idx="10">
                  <c:v>16.0</c:v>
                </c:pt>
                <c:pt idx="11">
                  <c:v>16.0</c:v>
                </c:pt>
                <c:pt idx="12">
                  <c:v>16.0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46202280"/>
        <c:axId val="-2146205192"/>
      </c:lineChart>
      <c:dateAx>
        <c:axId val="-2146211560"/>
        <c:scaling>
          <c:orientation val="minMax"/>
        </c:scaling>
        <c:delete val="0"/>
        <c:axPos val="b"/>
        <c:numFmt formatCode="mm/yy" sourceLinked="1"/>
        <c:majorTickMark val="out"/>
        <c:minorTickMark val="none"/>
        <c:tickLblPos val="nextTo"/>
        <c:crossAx val="-2146208520"/>
        <c:crosses val="autoZero"/>
        <c:auto val="1"/>
        <c:lblOffset val="100"/>
        <c:baseTimeUnit val="days"/>
      </c:dateAx>
      <c:valAx>
        <c:axId val="-21462085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46211560"/>
        <c:crosses val="autoZero"/>
        <c:crossBetween val="between"/>
      </c:valAx>
      <c:valAx>
        <c:axId val="-214620519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 i="0">
                <a:solidFill>
                  <a:srgbClr val="97B653"/>
                </a:solidFill>
              </a:defRPr>
            </a:pPr>
            <a:endParaRPr lang="en-US"/>
          </a:p>
        </c:txPr>
        <c:crossAx val="-2146202280"/>
        <c:crosses val="max"/>
        <c:crossBetween val="between"/>
      </c:valAx>
      <c:dateAx>
        <c:axId val="-2146202280"/>
        <c:scaling>
          <c:orientation val="minMax"/>
        </c:scaling>
        <c:delete val="1"/>
        <c:axPos val="b"/>
        <c:numFmt formatCode="mm/yy" sourceLinked="1"/>
        <c:majorTickMark val="out"/>
        <c:minorTickMark val="none"/>
        <c:tickLblPos val="nextTo"/>
        <c:crossAx val="-2146205192"/>
        <c:crosses val="autoZero"/>
        <c:auto val="1"/>
        <c:lblOffset val="100"/>
        <c:baseTimeUnit val="days"/>
      </c:dateAx>
    </c:plotArea>
    <c:legend>
      <c:legendPos val="b"/>
      <c:layout>
        <c:manualLayout>
          <c:xMode val="edge"/>
          <c:yMode val="edge"/>
          <c:x val="0.234283490359221"/>
          <c:y val="0.839231540632893"/>
          <c:w val="0.537120794461271"/>
          <c:h val="0.0947307235180508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CoCo Support over time</a:t>
            </a:r>
          </a:p>
        </c:rich>
      </c:tx>
      <c:layout>
        <c:manualLayout>
          <c:xMode val="edge"/>
          <c:yMode val="edge"/>
          <c:x val="0.135677165354331"/>
          <c:y val="0.0416666666666667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Sheet1!$C$18</c:f>
              <c:strCache>
                <c:ptCount val="1"/>
                <c:pt idx="0">
                  <c:v> SPs</c:v>
                </c:pt>
              </c:strCache>
            </c:strRef>
          </c:tx>
          <c:marker>
            <c:symbol val="none"/>
          </c:marker>
          <c:cat>
            <c:numRef>
              <c:f>Sheet1!$B$19:$B$28</c:f>
              <c:numCache>
                <c:formatCode>mm/yy</c:formatCode>
                <c:ptCount val="10"/>
                <c:pt idx="0">
                  <c:v>42257.0</c:v>
                </c:pt>
                <c:pt idx="1">
                  <c:v>42280.0</c:v>
                </c:pt>
                <c:pt idx="2">
                  <c:v>42319.0</c:v>
                </c:pt>
                <c:pt idx="3">
                  <c:v>42345.0</c:v>
                </c:pt>
                <c:pt idx="4">
                  <c:v>42401.0</c:v>
                </c:pt>
                <c:pt idx="5">
                  <c:v>42440.0</c:v>
                </c:pt>
                <c:pt idx="6">
                  <c:v>42471.0</c:v>
                </c:pt>
                <c:pt idx="7">
                  <c:v>42500.0</c:v>
                </c:pt>
                <c:pt idx="8">
                  <c:v>42556.0</c:v>
                </c:pt>
                <c:pt idx="9">
                  <c:v>42598.0</c:v>
                </c:pt>
              </c:numCache>
            </c:numRef>
          </c:cat>
          <c:val>
            <c:numRef>
              <c:f>Sheet1!$C$19:$C$28</c:f>
              <c:numCache>
                <c:formatCode>General</c:formatCode>
                <c:ptCount val="10"/>
                <c:pt idx="0">
                  <c:v>63.0</c:v>
                </c:pt>
                <c:pt idx="1">
                  <c:v>65.0</c:v>
                </c:pt>
                <c:pt idx="2">
                  <c:v>75.0</c:v>
                </c:pt>
                <c:pt idx="3">
                  <c:v>74.0</c:v>
                </c:pt>
                <c:pt idx="4">
                  <c:v>78.0</c:v>
                </c:pt>
                <c:pt idx="5">
                  <c:v>79.0</c:v>
                </c:pt>
                <c:pt idx="6">
                  <c:v>83.0</c:v>
                </c:pt>
                <c:pt idx="7">
                  <c:v>85.0</c:v>
                </c:pt>
                <c:pt idx="8">
                  <c:v>85.0</c:v>
                </c:pt>
                <c:pt idx="9">
                  <c:v>88.0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Sheet1!$D$18</c:f>
              <c:strCache>
                <c:ptCount val="1"/>
                <c:pt idx="0">
                  <c:v> IdPs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cat>
            <c:numRef>
              <c:f>Sheet1!$B$19:$B$28</c:f>
              <c:numCache>
                <c:formatCode>mm/yy</c:formatCode>
                <c:ptCount val="10"/>
                <c:pt idx="0">
                  <c:v>42257.0</c:v>
                </c:pt>
                <c:pt idx="1">
                  <c:v>42280.0</c:v>
                </c:pt>
                <c:pt idx="2">
                  <c:v>42319.0</c:v>
                </c:pt>
                <c:pt idx="3">
                  <c:v>42345.0</c:v>
                </c:pt>
                <c:pt idx="4">
                  <c:v>42401.0</c:v>
                </c:pt>
                <c:pt idx="5">
                  <c:v>42440.0</c:v>
                </c:pt>
                <c:pt idx="6">
                  <c:v>42471.0</c:v>
                </c:pt>
                <c:pt idx="7">
                  <c:v>42500.0</c:v>
                </c:pt>
                <c:pt idx="8">
                  <c:v>42556.0</c:v>
                </c:pt>
                <c:pt idx="9">
                  <c:v>42598.0</c:v>
                </c:pt>
              </c:numCache>
            </c:numRef>
          </c:cat>
          <c:val>
            <c:numRef>
              <c:f>Sheet1!$D$19:$D$28</c:f>
              <c:numCache>
                <c:formatCode>General</c:formatCode>
                <c:ptCount val="10"/>
                <c:pt idx="0">
                  <c:v>43.0</c:v>
                </c:pt>
                <c:pt idx="1">
                  <c:v>46.0</c:v>
                </c:pt>
                <c:pt idx="2">
                  <c:v>47.0</c:v>
                </c:pt>
                <c:pt idx="3">
                  <c:v>51.0</c:v>
                </c:pt>
                <c:pt idx="4">
                  <c:v>52.0</c:v>
                </c:pt>
                <c:pt idx="5">
                  <c:v>60.0</c:v>
                </c:pt>
                <c:pt idx="6">
                  <c:v>68.0</c:v>
                </c:pt>
                <c:pt idx="7">
                  <c:v>70.0</c:v>
                </c:pt>
                <c:pt idx="8">
                  <c:v>77.0</c:v>
                </c:pt>
                <c:pt idx="9">
                  <c:v>85.0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46169032"/>
        <c:axId val="-2146166024"/>
      </c:lineChart>
      <c:lineChart>
        <c:grouping val="standard"/>
        <c:varyColors val="0"/>
        <c:ser>
          <c:idx val="2"/>
          <c:order val="2"/>
          <c:tx>
            <c:strRef>
              <c:f>Sheet1!$E$18</c:f>
              <c:strCache>
                <c:ptCount val="1"/>
                <c:pt idx="0">
                  <c:v> Federations</c:v>
                </c:pt>
              </c:strCache>
            </c:strRef>
          </c:tx>
          <c:marker>
            <c:symbol val="none"/>
          </c:marker>
          <c:cat>
            <c:numRef>
              <c:f>Sheet1!$B$19:$B$28</c:f>
              <c:numCache>
                <c:formatCode>mm/yy</c:formatCode>
                <c:ptCount val="10"/>
                <c:pt idx="0">
                  <c:v>42257.0</c:v>
                </c:pt>
                <c:pt idx="1">
                  <c:v>42280.0</c:v>
                </c:pt>
                <c:pt idx="2">
                  <c:v>42319.0</c:v>
                </c:pt>
                <c:pt idx="3">
                  <c:v>42345.0</c:v>
                </c:pt>
                <c:pt idx="4">
                  <c:v>42401.0</c:v>
                </c:pt>
                <c:pt idx="5">
                  <c:v>42440.0</c:v>
                </c:pt>
                <c:pt idx="6">
                  <c:v>42471.0</c:v>
                </c:pt>
                <c:pt idx="7">
                  <c:v>42500.0</c:v>
                </c:pt>
                <c:pt idx="8">
                  <c:v>42556.0</c:v>
                </c:pt>
                <c:pt idx="9">
                  <c:v>42598.0</c:v>
                </c:pt>
              </c:numCache>
            </c:numRef>
          </c:cat>
          <c:val>
            <c:numRef>
              <c:f>Sheet1!$E$19:$E$28</c:f>
              <c:numCache>
                <c:formatCode>General</c:formatCode>
                <c:ptCount val="10"/>
                <c:pt idx="0">
                  <c:v>13.0</c:v>
                </c:pt>
                <c:pt idx="1">
                  <c:v>15.0</c:v>
                </c:pt>
                <c:pt idx="2">
                  <c:v>16.0</c:v>
                </c:pt>
                <c:pt idx="3">
                  <c:v>15.0</c:v>
                </c:pt>
                <c:pt idx="4">
                  <c:v>15.0</c:v>
                </c:pt>
                <c:pt idx="5">
                  <c:v>16.0</c:v>
                </c:pt>
                <c:pt idx="6">
                  <c:v>16.0</c:v>
                </c:pt>
                <c:pt idx="7">
                  <c:v>15.0</c:v>
                </c:pt>
                <c:pt idx="8">
                  <c:v>15.0</c:v>
                </c:pt>
                <c:pt idx="9">
                  <c:v>15.0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46159784"/>
        <c:axId val="-2146162696"/>
      </c:lineChart>
      <c:dateAx>
        <c:axId val="-2146169032"/>
        <c:scaling>
          <c:orientation val="minMax"/>
        </c:scaling>
        <c:delete val="0"/>
        <c:axPos val="b"/>
        <c:numFmt formatCode="mm/yy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-2146166024"/>
        <c:crosses val="autoZero"/>
        <c:auto val="1"/>
        <c:lblOffset val="100"/>
        <c:baseTimeUnit val="days"/>
      </c:dateAx>
      <c:valAx>
        <c:axId val="-2146166024"/>
        <c:scaling>
          <c:orientation val="minMax"/>
          <c:max val="14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46169032"/>
        <c:crosses val="autoZero"/>
        <c:crossBetween val="between"/>
      </c:valAx>
      <c:valAx>
        <c:axId val="-214616269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 i="0">
                <a:solidFill>
                  <a:srgbClr val="97B653"/>
                </a:solidFill>
              </a:defRPr>
            </a:pPr>
            <a:endParaRPr lang="en-US"/>
          </a:p>
        </c:txPr>
        <c:crossAx val="-2146159784"/>
        <c:crosses val="max"/>
        <c:crossBetween val="between"/>
      </c:valAx>
      <c:dateAx>
        <c:axId val="-2146159784"/>
        <c:scaling>
          <c:orientation val="minMax"/>
        </c:scaling>
        <c:delete val="1"/>
        <c:axPos val="b"/>
        <c:numFmt formatCode="mm/yy" sourceLinked="1"/>
        <c:majorTickMark val="out"/>
        <c:minorTickMark val="none"/>
        <c:tickLblPos val="nextTo"/>
        <c:crossAx val="-2146162696"/>
        <c:crosses val="autoZero"/>
        <c:auto val="1"/>
        <c:lblOffset val="100"/>
        <c:baseTimeUnit val="days"/>
      </c:date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1D8A83-A817-41E3-A602-3B517E18334E}" type="datetimeFigureOut">
              <a:rPr lang="en-GB" smtClean="0"/>
              <a:t>17.09.16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C110B-1C27-4A5B-8007-E6BF4BB6C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726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79"/>
          <a:stretch/>
        </p:blipFill>
        <p:spPr>
          <a:xfrm>
            <a:off x="-44450" y="1596504"/>
            <a:ext cx="9232900" cy="3546996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64169" y="204538"/>
            <a:ext cx="9023685" cy="8963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58388" y="475247"/>
            <a:ext cx="1568588" cy="836196"/>
          </a:xfrm>
          <a:prstGeom prst="rect">
            <a:avLst/>
          </a:prstGeom>
        </p:spPr>
      </p:pic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97644" y="1836091"/>
            <a:ext cx="3822700" cy="281467"/>
          </a:xfrm>
        </p:spPr>
        <p:txBody>
          <a:bodyPr/>
          <a:lstStyle>
            <a:lvl1pPr marL="0" indent="0">
              <a:buNone/>
              <a:defRPr b="1" baseline="0"/>
            </a:lvl1pPr>
          </a:lstStyle>
          <a:p>
            <a:pPr lvl="0"/>
            <a:r>
              <a:rPr lang="en-US" dirty="0" smtClean="0"/>
              <a:t>Presenter</a:t>
            </a: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97643" y="3414566"/>
            <a:ext cx="3752453" cy="32725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Event, Location</a:t>
            </a:r>
            <a:endParaRPr lang="en-GB" dirty="0"/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697644" y="1373001"/>
            <a:ext cx="3759596" cy="377594"/>
          </a:xfrm>
        </p:spPr>
        <p:txBody>
          <a:bodyPr>
            <a:normAutofit/>
          </a:bodyPr>
          <a:lstStyle>
            <a:lvl1pPr marL="0" indent="0">
              <a:buNone/>
              <a:defRPr sz="1950"/>
            </a:lvl1pPr>
          </a:lstStyle>
          <a:p>
            <a:pPr lvl="0"/>
            <a:r>
              <a:rPr lang="en-US" dirty="0" smtClean="0"/>
              <a:t>Subtitle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97644" y="998621"/>
            <a:ext cx="3759596" cy="354932"/>
          </a:xfr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 dirty="0" smtClean="0"/>
              <a:t>Title</a:t>
            </a:r>
          </a:p>
        </p:txBody>
      </p:sp>
      <p:sp>
        <p:nvSpPr>
          <p:cNvPr id="21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697643" y="3691293"/>
            <a:ext cx="3752453" cy="32123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Date</a:t>
            </a:r>
            <a:endParaRPr lang="en-GB" dirty="0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697644" y="2115826"/>
            <a:ext cx="3822700" cy="260411"/>
          </a:xfrm>
        </p:spPr>
        <p:txBody>
          <a:bodyPr/>
          <a:lstStyle>
            <a:lvl1pPr marL="0" indent="0">
              <a:buNone/>
              <a:defRPr b="0" baseline="0"/>
            </a:lvl1pPr>
          </a:lstStyle>
          <a:p>
            <a:pPr lvl="0"/>
            <a:r>
              <a:rPr lang="en-US" dirty="0" smtClean="0"/>
              <a:t>Role in Project, GÉANT Project (if applicable)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697643" y="2374505"/>
            <a:ext cx="5029917" cy="260411"/>
          </a:xfrm>
        </p:spPr>
        <p:txBody>
          <a:bodyPr/>
          <a:lstStyle>
            <a:lvl1pPr marL="0" indent="0">
              <a:buNone/>
              <a:defRPr b="0" baseline="0"/>
            </a:lvl1pPr>
          </a:lstStyle>
          <a:p>
            <a:pPr lvl="0"/>
            <a:r>
              <a:rPr lang="en-US" dirty="0" smtClean="0"/>
              <a:t>Role in  Home Organisation, Organisation Name (if applicable)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320" y="2761626"/>
            <a:ext cx="685800" cy="142799"/>
          </a:xfrm>
        </p:spPr>
        <p:txBody>
          <a:bodyPr>
            <a:normAutofit/>
          </a:bodyPr>
          <a:lstStyle>
            <a:lvl1pPr marL="0" indent="0">
              <a:buNone/>
              <a:defRPr sz="600"/>
            </a:lvl1pPr>
          </a:lstStyle>
          <a:p>
            <a:pPr lvl="0"/>
            <a:r>
              <a:rPr lang="en-US" dirty="0" smtClean="0"/>
              <a:t>Logo (optional)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442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500">
                <a:latin typeface="+mn-lt"/>
              </a:defRPr>
            </a:lvl1pPr>
            <a:lvl2pPr>
              <a:defRPr>
                <a:solidFill>
                  <a:srgbClr val="004361"/>
                </a:solidFill>
                <a:latin typeface="+mn-lt"/>
              </a:defRPr>
            </a:lvl2pPr>
            <a:lvl3pPr>
              <a:defRPr>
                <a:solidFill>
                  <a:srgbClr val="003F5E"/>
                </a:solidFill>
                <a:latin typeface="+mn-lt"/>
              </a:defRPr>
            </a:lvl3pPr>
            <a:lvl4pPr>
              <a:defRPr>
                <a:latin typeface="+mn-lt"/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6F576E6A-F32A-4612-884C-86870357C6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341735" y="55987"/>
            <a:ext cx="720906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1399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369219"/>
            <a:ext cx="4171950" cy="3263504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defRPr sz="15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877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953" y="1260872"/>
            <a:ext cx="413623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1951" y="1866904"/>
            <a:ext cx="4164806" cy="277534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341735" y="55987"/>
            <a:ext cx="720906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9482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:33 Text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6" y="1143003"/>
            <a:ext cx="5898092" cy="3489722"/>
          </a:xfrm>
        </p:spPr>
        <p:txBody>
          <a:bodyPr/>
          <a:lstStyle>
            <a:lvl1pPr>
              <a:defRPr sz="1500">
                <a:latin typeface="+mn-lt"/>
              </a:defRPr>
            </a:lvl1pPr>
            <a:lvl2pPr>
              <a:defRPr>
                <a:solidFill>
                  <a:srgbClr val="004361"/>
                </a:solidFill>
                <a:latin typeface="+mn-lt"/>
              </a:defRPr>
            </a:lvl2pPr>
            <a:lvl3pPr>
              <a:defRPr>
                <a:solidFill>
                  <a:srgbClr val="003F5E"/>
                </a:solidFill>
                <a:latin typeface="+mn-lt"/>
              </a:defRPr>
            </a:lvl3pPr>
            <a:lvl4pPr>
              <a:defRPr>
                <a:latin typeface="+mn-lt"/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6F576E6A-F32A-4612-884C-86870357C6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341735" y="55987"/>
            <a:ext cx="720906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6239933" y="1149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6451594" y="1149350"/>
            <a:ext cx="2" cy="351155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651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341735" y="55987"/>
            <a:ext cx="720906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5077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584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Image Bar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341735" y="55987"/>
            <a:ext cx="720906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2" name="Rectangle 1"/>
          <p:cNvSpPr/>
          <p:nvPr userDrawn="1"/>
        </p:nvSpPr>
        <p:spPr>
          <a:xfrm>
            <a:off x="0" y="1257300"/>
            <a:ext cx="9144000" cy="1624263"/>
          </a:xfrm>
          <a:prstGeom prst="rect">
            <a:avLst/>
          </a:prstGeom>
          <a:solidFill>
            <a:srgbClr val="004361"/>
          </a:solidFill>
          <a:ln>
            <a:solidFill>
              <a:srgbClr val="013F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52930" y="3062288"/>
            <a:ext cx="8406062" cy="16360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2505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Image Bar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341735" y="55987"/>
            <a:ext cx="720906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2893595"/>
            <a:ext cx="9144000" cy="1624263"/>
          </a:xfrm>
          <a:prstGeom prst="rect">
            <a:avLst/>
          </a:prstGeom>
          <a:solidFill>
            <a:srgbClr val="004361"/>
          </a:solidFill>
          <a:ln>
            <a:solidFill>
              <a:srgbClr val="013F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36215" y="1143439"/>
            <a:ext cx="8486943" cy="15756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25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38639"/>
            <a:ext cx="4629150" cy="3157149"/>
          </a:xfrm>
        </p:spPr>
        <p:txBody>
          <a:bodyPr/>
          <a:lstStyle>
            <a:lvl1pPr>
              <a:defRPr sz="1800"/>
            </a:lvl1pPr>
            <a:lvl2pPr>
              <a:defRPr sz="165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231641"/>
            <a:ext cx="3236119" cy="317010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341735" y="55987"/>
            <a:ext cx="720906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4033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1287628"/>
            <a:ext cx="4629150" cy="3108163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287628"/>
            <a:ext cx="3236119" cy="311411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341735" y="55987"/>
            <a:ext cx="720906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9188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6F576E6A-F32A-4612-884C-86870357C6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extBox 4"/>
          <p:cNvSpPr txBox="1"/>
          <p:nvPr userDrawn="1"/>
        </p:nvSpPr>
        <p:spPr>
          <a:xfrm>
            <a:off x="366964" y="228600"/>
            <a:ext cx="42204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1" dirty="0" smtClean="0">
                <a:solidFill>
                  <a:srgbClr val="003F5D"/>
                </a:solidFill>
              </a:rPr>
              <a:t>Style</a:t>
            </a:r>
            <a:r>
              <a:rPr lang="en-GB" sz="1800" b="1" baseline="0" dirty="0" smtClean="0">
                <a:solidFill>
                  <a:srgbClr val="003F5D"/>
                </a:solidFill>
              </a:rPr>
              <a:t> Guide</a:t>
            </a:r>
          </a:p>
          <a:p>
            <a:r>
              <a:rPr lang="en-GB" sz="1800" baseline="0" dirty="0" smtClean="0">
                <a:solidFill>
                  <a:srgbClr val="ED1556"/>
                </a:solidFill>
              </a:rPr>
              <a:t>A Guide to Using the New GÉANT Template</a:t>
            </a:r>
            <a:endParaRPr lang="en-GB" sz="1800" dirty="0">
              <a:solidFill>
                <a:srgbClr val="ED1556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438955" y="998625"/>
            <a:ext cx="78574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003F5D"/>
                </a:solidFill>
              </a:rPr>
              <a:t>This template is a dual purpose template for use both to</a:t>
            </a:r>
            <a:r>
              <a:rPr lang="en-GB" sz="1400" baseline="0" dirty="0" smtClean="0">
                <a:solidFill>
                  <a:srgbClr val="003F5D"/>
                </a:solidFill>
              </a:rPr>
              <a:t> present information on behalf of the GÉANT Project (GN4-1) and for the organisation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400" baseline="0" dirty="0" smtClean="0">
                <a:solidFill>
                  <a:srgbClr val="003F5D"/>
                </a:solidFill>
              </a:rPr>
              <a:t>Because of this there are two end slide versions: 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GB" sz="1400" baseline="0" dirty="0" smtClean="0">
                <a:solidFill>
                  <a:srgbClr val="003F5D"/>
                </a:solidFill>
              </a:rPr>
              <a:t>One for Project (GN4-1) presentations which includes EU logo, copyright, and funding statement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GB" sz="1400" baseline="0" dirty="0" smtClean="0">
                <a:solidFill>
                  <a:srgbClr val="003F5D"/>
                </a:solidFill>
              </a:rPr>
              <a:t>One for when presenting on behalf of the organisation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400" b="1" baseline="0" dirty="0" smtClean="0">
                <a:solidFill>
                  <a:srgbClr val="003F5D"/>
                </a:solidFill>
              </a:rPr>
              <a:t>All slide packs MUST include the correct end slide. </a:t>
            </a:r>
            <a:r>
              <a:rPr lang="en-GB" sz="1400" b="0" baseline="0" dirty="0" smtClean="0">
                <a:solidFill>
                  <a:srgbClr val="003F5D"/>
                </a:solidFill>
              </a:rPr>
              <a:t>(This slide need not be shown during the presentation but must be included in any electronic or hard copies distributed/submitted)</a:t>
            </a:r>
          </a:p>
          <a:p>
            <a:pPr marL="557213" marR="0" lvl="1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400" baseline="0" dirty="0" smtClean="0">
                <a:solidFill>
                  <a:srgbClr val="003F5D"/>
                </a:solidFill>
              </a:rPr>
              <a:t>Project participants must use the GN4-1 version with the EU funding statement.  This is a requirement of the EU funding agreement</a:t>
            </a:r>
          </a:p>
          <a:p>
            <a:pPr marL="557213" marR="0" lvl="1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400" baseline="0" dirty="0" smtClean="0">
                <a:solidFill>
                  <a:srgbClr val="003F5D"/>
                </a:solidFill>
              </a:rPr>
              <a:t>Staff from the GÉANT offices should ensure the correct end slide is used. If in doubt contact your line manager/activity leader for clarification on which version to use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400" baseline="0" dirty="0" smtClean="0">
              <a:solidFill>
                <a:srgbClr val="003F5D"/>
              </a:solidFill>
            </a:endParaRP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400" baseline="0" dirty="0" smtClean="0">
                <a:solidFill>
                  <a:srgbClr val="003F5D"/>
                </a:solidFill>
              </a:rPr>
              <a:t>The title slide has space for the speaker’s own role in their organisation, organisation name and an optional organisation logo which should be no larger than the main GÉANT logo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400" baseline="0" dirty="0" smtClean="0">
                <a:solidFill>
                  <a:srgbClr val="003F5D"/>
                </a:solidFill>
              </a:rPr>
              <a:t>Font is Calibri and will auto-size. Avoid using a font size less than 18pt.  Main font colour is Teal, </a:t>
            </a:r>
            <a:r>
              <a:rPr lang="en-GB" sz="1400" baseline="0" dirty="0" smtClean="0">
                <a:solidFill>
                  <a:srgbClr val="ED1556"/>
                </a:solidFill>
              </a:rPr>
              <a:t>Subtitle colour is Crimson and should be used sparingly. </a:t>
            </a:r>
            <a:r>
              <a:rPr lang="en-GB" sz="1400" baseline="0" dirty="0" smtClean="0">
                <a:solidFill>
                  <a:srgbClr val="003F5D"/>
                </a:solidFill>
              </a:rPr>
              <a:t>If the colours are not shown in PowerPoint use the </a:t>
            </a:r>
            <a:r>
              <a:rPr lang="en-GB" sz="1400" baseline="0" dirty="0" err="1" smtClean="0">
                <a:solidFill>
                  <a:srgbClr val="003F5D"/>
                </a:solidFill>
              </a:rPr>
              <a:t>eyedrop</a:t>
            </a:r>
            <a:r>
              <a:rPr lang="en-GB" sz="1400" baseline="0" dirty="0" smtClean="0">
                <a:solidFill>
                  <a:srgbClr val="003F5D"/>
                </a:solidFill>
              </a:rPr>
              <a:t> colour picker to select the correct colour from these samples</a:t>
            </a:r>
            <a:endParaRPr lang="en-GB" sz="1400" baseline="0" dirty="0" smtClean="0">
              <a:solidFill>
                <a:srgbClr val="ED1556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sz="1400" baseline="0" dirty="0" smtClean="0">
              <a:solidFill>
                <a:srgbClr val="ED1556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sz="1400" baseline="0" dirty="0" smtClean="0">
              <a:solidFill>
                <a:srgbClr val="003F5D"/>
              </a:solidFill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GB" sz="1400" baseline="0" dirty="0" smtClean="0">
                <a:solidFill>
                  <a:srgbClr val="003F5D"/>
                </a:solidFill>
              </a:rPr>
              <a:t> </a:t>
            </a:r>
          </a:p>
        </p:txBody>
      </p:sp>
      <p:sp>
        <p:nvSpPr>
          <p:cNvPr id="9" name="Oval 8"/>
          <p:cNvSpPr/>
          <p:nvPr userDrawn="1"/>
        </p:nvSpPr>
        <p:spPr>
          <a:xfrm>
            <a:off x="8355189" y="4224431"/>
            <a:ext cx="496936" cy="482321"/>
          </a:xfrm>
          <a:prstGeom prst="ellipse">
            <a:avLst/>
          </a:prstGeom>
          <a:solidFill>
            <a:srgbClr val="003F5D"/>
          </a:solidFill>
          <a:ln>
            <a:solidFill>
              <a:srgbClr val="003F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10" name="Oval 9"/>
          <p:cNvSpPr/>
          <p:nvPr userDrawn="1"/>
        </p:nvSpPr>
        <p:spPr>
          <a:xfrm>
            <a:off x="8355189" y="3587102"/>
            <a:ext cx="496936" cy="482321"/>
          </a:xfrm>
          <a:prstGeom prst="ellipse">
            <a:avLst/>
          </a:prstGeom>
          <a:solidFill>
            <a:srgbClr val="EC0E51"/>
          </a:solidFill>
          <a:ln>
            <a:solidFill>
              <a:srgbClr val="ED15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</p:spTree>
    <p:extLst>
      <p:ext uri="{BB962C8B-B14F-4D97-AF65-F5344CB8AC3E}">
        <p14:creationId xmlns:p14="http://schemas.microsoft.com/office/powerpoint/2010/main" val="1505946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for GN4 related present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C4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 dirty="0"/>
          </a:p>
        </p:txBody>
      </p:sp>
      <p:sp>
        <p:nvSpPr>
          <p:cNvPr id="14" name="Title 3"/>
          <p:cNvSpPr txBox="1">
            <a:spLocks/>
          </p:cNvSpPr>
          <p:nvPr userDrawn="1"/>
        </p:nvSpPr>
        <p:spPr>
          <a:xfrm>
            <a:off x="0" y="2227694"/>
            <a:ext cx="9144000" cy="441921"/>
          </a:xfrm>
          <a:prstGeom prst="rect">
            <a:avLst/>
          </a:prstGeom>
        </p:spPr>
        <p:txBody>
          <a:bodyPr vert="horz" lIns="51435" tIns="25718" rIns="51435" bIns="2571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 baseline="0">
                <a:solidFill>
                  <a:srgbClr val="004361"/>
                </a:solidFill>
                <a:latin typeface="Calibri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r>
              <a:rPr lang="en-GB" sz="1575" b="0" dirty="0">
                <a:solidFill>
                  <a:schemeClr val="bg1"/>
                </a:solidFill>
              </a:rPr>
              <a:t>Thank </a:t>
            </a:r>
            <a:r>
              <a:rPr lang="en-GB" sz="1575" b="0" dirty="0" smtClean="0">
                <a:solidFill>
                  <a:schemeClr val="bg1"/>
                </a:solidFill>
              </a:rPr>
              <a:t>you</a:t>
            </a:r>
            <a:endParaRPr lang="en-GB" sz="1575" b="0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 userDrawn="1"/>
        </p:nvSpPr>
        <p:spPr>
          <a:xfrm>
            <a:off x="2470932" y="747920"/>
            <a:ext cx="4202136" cy="2988518"/>
          </a:xfrm>
          <a:prstGeom prst="rect">
            <a:avLst/>
          </a:prstGeom>
          <a:blipFill dpi="0" rotWithShape="1">
            <a:blip r:embed="rId2">
              <a:alphaModFix amt="1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3014134" y="3580162"/>
            <a:ext cx="3115734" cy="898800"/>
            <a:chOff x="4003396" y="4773547"/>
            <a:chExt cx="4154312" cy="1198400"/>
          </a:xfrm>
        </p:grpSpPr>
        <p:sp>
          <p:nvSpPr>
            <p:cNvPr id="21" name="TextBox 20"/>
            <p:cNvSpPr txBox="1"/>
            <p:nvPr userDrawn="1"/>
          </p:nvSpPr>
          <p:spPr>
            <a:xfrm>
              <a:off x="4003396" y="5294839"/>
              <a:ext cx="4154312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900" dirty="0" smtClean="0">
                  <a:solidFill>
                    <a:schemeClr val="bg1"/>
                  </a:solidFill>
                </a:rPr>
                <a:t>Networks </a:t>
              </a:r>
              <a:r>
                <a:rPr lang="en-GB" sz="900" baseline="0" dirty="0" smtClean="0">
                  <a:solidFill>
                    <a:schemeClr val="bg1"/>
                  </a:solidFill>
                </a:rPr>
                <a:t>∙ Services ∙ People         </a:t>
              </a:r>
            </a:p>
            <a:p>
              <a:pPr marL="0" marR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900" b="0" i="0" dirty="0" smtClean="0">
                  <a:solidFill>
                    <a:schemeClr val="bg1"/>
                  </a:solidFill>
                </a:rPr>
                <a:t>www.geant.org</a:t>
              </a:r>
            </a:p>
            <a:p>
              <a:pPr algn="ctr"/>
              <a:r>
                <a:rPr lang="en-GB" sz="900" i="0" baseline="0" dirty="0" smtClean="0">
                  <a:solidFill>
                    <a:schemeClr val="bg1"/>
                  </a:solidFill>
                </a:rPr>
                <a:t> </a:t>
              </a:r>
              <a:endParaRPr lang="en-GB" sz="900" i="0" dirty="0">
                <a:solidFill>
                  <a:schemeClr val="bg1"/>
                </a:solidFill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0880" y="4773547"/>
              <a:ext cx="1219200" cy="529760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 userDrawn="1"/>
        </p:nvGrpSpPr>
        <p:grpSpPr>
          <a:xfrm>
            <a:off x="1451592" y="4642549"/>
            <a:ext cx="6155858" cy="294664"/>
            <a:chOff x="1162308" y="4642549"/>
            <a:chExt cx="6155858" cy="294664"/>
          </a:xfrm>
        </p:grpSpPr>
        <p:sp>
          <p:nvSpPr>
            <p:cNvPr id="30" name="TextBox 29"/>
            <p:cNvSpPr txBox="1"/>
            <p:nvPr userDrawn="1"/>
          </p:nvSpPr>
          <p:spPr>
            <a:xfrm>
              <a:off x="1588712" y="4697548"/>
              <a:ext cx="572945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600" kern="1200" dirty="0" smtClean="0">
                  <a:solidFill>
                    <a:schemeClr val="bg1"/>
                  </a:solidFill>
                  <a:effectLst/>
                  <a:latin typeface="+mn-lt"/>
                  <a:ea typeface="+mn-ea"/>
                  <a:cs typeface="+mn-cs"/>
                </a:rPr>
                <a:t>This</a:t>
              </a:r>
              <a:r>
                <a:rPr lang="en-GB" sz="600" kern="1200" baseline="0" dirty="0" smtClean="0">
                  <a:solidFill>
                    <a:schemeClr val="bg1"/>
                  </a:solidFill>
                  <a:effectLst/>
                  <a:latin typeface="+mn-lt"/>
                  <a:ea typeface="+mn-ea"/>
                  <a:cs typeface="+mn-cs"/>
                </a:rPr>
                <a:t> work is part of a project that has received </a:t>
              </a:r>
              <a:r>
                <a:rPr lang="en-GB" sz="600" kern="1200" dirty="0" smtClean="0">
                  <a:solidFill>
                    <a:schemeClr val="bg1"/>
                  </a:solidFill>
                  <a:effectLst/>
                  <a:latin typeface="+mn-lt"/>
                  <a:ea typeface="+mn-ea"/>
                  <a:cs typeface="+mn-cs"/>
                </a:rPr>
                <a:t>funding from the European Union’s Horizon 2020 research and innovation programme under Grant Agreement No. </a:t>
              </a:r>
              <a:r>
                <a:rPr lang="en-GB" sz="600" kern="1200" dirty="0" smtClean="0">
                  <a:solidFill>
                    <a:schemeClr val="bg1"/>
                  </a:solidFill>
                  <a:effectLst/>
                  <a:latin typeface="+mn-lt"/>
                  <a:ea typeface="+mn-ea"/>
                  <a:cs typeface="+mn-cs"/>
                </a:rPr>
                <a:t>691567 (</a:t>
              </a:r>
              <a:r>
                <a:rPr lang="en-GB" sz="600" kern="1200" dirty="0" smtClean="0">
                  <a:solidFill>
                    <a:schemeClr val="bg1"/>
                  </a:solidFill>
                  <a:effectLst/>
                  <a:latin typeface="+mn-lt"/>
                  <a:ea typeface="+mn-ea"/>
                  <a:cs typeface="+mn-cs"/>
                </a:rPr>
                <a:t>GN4</a:t>
              </a:r>
              <a:r>
                <a:rPr lang="en-GB" sz="600" kern="1200" dirty="0" smtClean="0">
                  <a:solidFill>
                    <a:schemeClr val="bg1"/>
                  </a:solidFill>
                  <a:effectLst/>
                  <a:latin typeface="+mn-lt"/>
                  <a:ea typeface="+mn-ea"/>
                  <a:cs typeface="+mn-cs"/>
                </a:rPr>
                <a:t>-2)</a:t>
              </a:r>
              <a:r>
                <a:rPr lang="en-GB" sz="600" kern="1200" dirty="0" smtClean="0">
                  <a:solidFill>
                    <a:schemeClr val="bg1"/>
                  </a:solidFill>
                  <a:effectLst/>
                  <a:latin typeface="+mn-lt"/>
                  <a:ea typeface="+mn-ea"/>
                  <a:cs typeface="+mn-cs"/>
                </a:rPr>
                <a:t>.</a:t>
              </a:r>
              <a:endParaRPr lang="en-GB" sz="600" dirty="0">
                <a:solidFill>
                  <a:schemeClr val="bg1"/>
                </a:solidFill>
              </a:endParaRPr>
            </a:p>
          </p:txBody>
        </p:sp>
        <p:pic>
          <p:nvPicPr>
            <p:cNvPr id="31" name="Picture 30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308" y="4642549"/>
              <a:ext cx="433675" cy="294664"/>
            </a:xfrm>
            <a:prstGeom prst="rect">
              <a:avLst/>
            </a:prstGeom>
          </p:spPr>
        </p:pic>
      </p:grp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2674018" y="3068125"/>
            <a:ext cx="3795964" cy="263127"/>
          </a:xfrm>
        </p:spPr>
        <p:txBody>
          <a:bodyPr>
            <a:normAutofit/>
          </a:bodyPr>
          <a:lstStyle>
            <a:lvl1pPr marL="0" indent="0" algn="ctr">
              <a:buNone/>
              <a:defRPr sz="9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Presenter email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2695575" y="2669381"/>
            <a:ext cx="3752850" cy="321469"/>
          </a:xfrm>
        </p:spPr>
        <p:txBody>
          <a:bodyPr>
            <a:noAutofit/>
          </a:bodyPr>
          <a:lstStyle>
            <a:lvl1pPr marL="0" indent="0" algn="ctr">
              <a:buNone/>
              <a:defRPr sz="15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Optional “Any Questions?” Text here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3" y="241300"/>
            <a:ext cx="8510812" cy="3342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This end slide to be used for all GN4-1 Presentations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8516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76C709F5-CF62-4D56-AA6B-707D89DE6E09}" type="datetime1">
              <a:rPr lang="en-GB" smtClean="0"/>
              <a:t>17.09.16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itle Placeholder 13"/>
          <p:cNvSpPr>
            <a:spLocks noGrp="1"/>
          </p:cNvSpPr>
          <p:nvPr>
            <p:ph type="title"/>
          </p:nvPr>
        </p:nvSpPr>
        <p:spPr>
          <a:xfrm>
            <a:off x="616512" y="91776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0668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jpg"/><Relationship Id="rId17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0201" y="152400"/>
            <a:ext cx="6780516" cy="6958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Slide Title</a:t>
            </a:r>
            <a:br>
              <a:rPr lang="en-US" dirty="0" smtClean="0"/>
            </a:br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3377" y="1143003"/>
            <a:ext cx="8181975" cy="3489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96359" y="4804515"/>
            <a:ext cx="555766" cy="2061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76E6A-F32A-4612-884C-86870357C6B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26877" y="4809935"/>
            <a:ext cx="8362562" cy="0"/>
          </a:xfrm>
          <a:prstGeom prst="line">
            <a:avLst/>
          </a:prstGeom>
          <a:ln w="12700" cap="rnd">
            <a:solidFill>
              <a:srgbClr val="ED15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55599" y="4843418"/>
            <a:ext cx="31157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750" dirty="0" smtClean="0">
                <a:solidFill>
                  <a:srgbClr val="003F5E"/>
                </a:solidFill>
              </a:rPr>
              <a:t>Networks </a:t>
            </a:r>
            <a:r>
              <a:rPr lang="en-GB" sz="750" baseline="0" dirty="0" smtClean="0">
                <a:solidFill>
                  <a:srgbClr val="003F5E"/>
                </a:solidFill>
              </a:rPr>
              <a:t>∙ Services ∙ People           </a:t>
            </a:r>
            <a:r>
              <a:rPr lang="en-GB" sz="750" b="0" i="1" dirty="0" smtClean="0">
                <a:solidFill>
                  <a:srgbClr val="004361"/>
                </a:solidFill>
              </a:rPr>
              <a:t>www.geant.org</a:t>
            </a:r>
          </a:p>
          <a:p>
            <a:r>
              <a:rPr lang="en-GB" sz="750" baseline="0" dirty="0" smtClean="0">
                <a:solidFill>
                  <a:srgbClr val="003F5E"/>
                </a:solidFill>
              </a:rPr>
              <a:t> </a:t>
            </a:r>
            <a:endParaRPr lang="en-GB" sz="750" dirty="0">
              <a:solidFill>
                <a:srgbClr val="003F5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90" y="761759"/>
            <a:ext cx="8678778" cy="2355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894" y="164736"/>
            <a:ext cx="1268579" cy="56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33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0" r:id="rId2"/>
    <p:sldLayoutId id="2147483652" r:id="rId3"/>
    <p:sldLayoutId id="2147483653" r:id="rId4"/>
    <p:sldLayoutId id="2147483660" r:id="rId5"/>
    <p:sldLayoutId id="2147483654" r:id="rId6"/>
    <p:sldLayoutId id="2147483666" r:id="rId7"/>
    <p:sldLayoutId id="2147483655" r:id="rId8"/>
    <p:sldLayoutId id="2147483659" r:id="rId9"/>
    <p:sldLayoutId id="2147483656" r:id="rId10"/>
    <p:sldLayoutId id="2147483657" r:id="rId11"/>
    <p:sldLayoutId id="2147483663" r:id="rId12"/>
    <p:sldLayoutId id="2147483661" r:id="rId13"/>
    <p:sldLayoutId id="2147483665" r:id="rId14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00436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rgbClr val="004360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00436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rgbClr val="003F5E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rgbClr val="004360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rgbClr val="004360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efeds.org/federations/federations-map" TargetMode="External"/><Relationship Id="rId4" Type="http://schemas.openxmlformats.org/officeDocument/2006/relationships/hyperlink" Target="https://wiki.edugain.org/isFederatedCheck/Federations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echnical.edugain.org/status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ocs.google.com/document/d/1xkB3NY8MFY91g-LV8BtoX5HZBl9BZgrH_3-Nxj9sR04/edit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iki.edugain.org/How_to_configure_Shibboleth_SP_attribute_checker" TargetMode="External"/><Relationship Id="rId3" Type="http://schemas.openxmlformats.org/officeDocument/2006/relationships/hyperlink" Target="https://lindat.mff.cuni.cz/services/aaggreg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Relationship Id="rId3" Type="http://schemas.openxmlformats.org/officeDocument/2006/relationships/image" Target="../media/image1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refeds.org/category/research-and-scholarship" TargetMode="External"/><Relationship Id="rId3" Type="http://schemas.openxmlformats.org/officeDocument/2006/relationships/hyperlink" Target="https://wiki.refeds.org/display/CODE/Data+Protection+Code+of+Conduct+Home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arc-project.eu/workpackages/training-and-outreach/training-modules/training-for-identity-providers/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ayf.dk/en/about-wayf/consent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97644" y="2140885"/>
            <a:ext cx="3822700" cy="28146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Lukas Hämmerle / SWITCH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err="1"/>
              <a:t>NORDUnet</a:t>
            </a:r>
            <a:r>
              <a:rPr lang="en-US" dirty="0"/>
              <a:t> 2016 Conference, Helsinki</a:t>
            </a:r>
            <a:endParaRPr lang="en-US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697643" y="1373001"/>
            <a:ext cx="5872489" cy="726732"/>
          </a:xfrm>
        </p:spPr>
        <p:txBody>
          <a:bodyPr>
            <a:noAutofit/>
          </a:bodyPr>
          <a:lstStyle/>
          <a:p>
            <a:pPr marL="342900" indent="-342900">
              <a:buFontTx/>
              <a:buChar char="-"/>
            </a:pPr>
            <a:r>
              <a:rPr lang="en-US" sz="2200" dirty="0" smtClean="0"/>
              <a:t>Why </a:t>
            </a:r>
            <a:r>
              <a:rPr lang="en-US" sz="2200" dirty="0"/>
              <a:t>does this seem so difficult?</a:t>
            </a:r>
          </a:p>
          <a:p>
            <a:r>
              <a:rPr lang="en-US" sz="2200" dirty="0"/>
              <a:t>	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697643" y="998621"/>
            <a:ext cx="5608815" cy="344272"/>
          </a:xfrm>
        </p:spPr>
        <p:txBody>
          <a:bodyPr/>
          <a:lstStyle/>
          <a:p>
            <a:r>
              <a:rPr lang="en-US" dirty="0"/>
              <a:t>Releasing Attributes for Science!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smtClean="0"/>
              <a:t>20. September 2016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9"/>
          </p:nvPr>
        </p:nvSpPr>
        <p:spPr>
          <a:xfrm>
            <a:off x="697644" y="2420620"/>
            <a:ext cx="3822700" cy="26041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Task Leader eduGAIN Service Development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97643" y="2679299"/>
            <a:ext cx="5029917" cy="260411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eResearch</a:t>
            </a:r>
            <a:r>
              <a:rPr lang="en-US" dirty="0" smtClean="0"/>
              <a:t> </a:t>
            </a:r>
            <a:r>
              <a:rPr lang="en-US" dirty="0"/>
              <a:t>and Service </a:t>
            </a:r>
            <a:r>
              <a:rPr lang="en-US" dirty="0" smtClean="0"/>
              <a:t>Providers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588375" y="4803775"/>
            <a:ext cx="555625" cy="206375"/>
          </a:xfrm>
        </p:spPr>
        <p:txBody>
          <a:bodyPr/>
          <a:lstStyle/>
          <a:p>
            <a:fld id="{6F576E6A-F32A-4612-884C-86870357C6B4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11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495300" y="3124200"/>
            <a:ext cx="8305800" cy="571500"/>
            <a:chOff x="698500" y="1727200"/>
            <a:chExt cx="4229100" cy="495300"/>
          </a:xfrm>
        </p:grpSpPr>
        <p:sp>
          <p:nvSpPr>
            <p:cNvPr id="37" name="Rectangle 36"/>
            <p:cNvSpPr/>
            <p:nvPr/>
          </p:nvSpPr>
          <p:spPr>
            <a:xfrm>
              <a:off x="698500" y="1727200"/>
              <a:ext cx="2070100" cy="495300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5000">
                  <a:schemeClr val="accent5"/>
                </a:gs>
                <a:gs pos="100000">
                  <a:schemeClr val="accent5"/>
                </a:gs>
              </a:gsLst>
              <a:lin ang="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 flipH="1">
              <a:off x="2730500" y="1727200"/>
              <a:ext cx="2197100" cy="495300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5000">
                  <a:schemeClr val="accent5"/>
                </a:gs>
                <a:gs pos="100000">
                  <a:schemeClr val="accent5"/>
                </a:gs>
              </a:gsLst>
              <a:lin ang="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33400" y="2146300"/>
            <a:ext cx="6311900" cy="571500"/>
            <a:chOff x="698500" y="1727200"/>
            <a:chExt cx="4229100" cy="495300"/>
          </a:xfrm>
        </p:grpSpPr>
        <p:sp>
          <p:nvSpPr>
            <p:cNvPr id="34" name="Rectangle 33"/>
            <p:cNvSpPr/>
            <p:nvPr/>
          </p:nvSpPr>
          <p:spPr>
            <a:xfrm>
              <a:off x="698500" y="1727200"/>
              <a:ext cx="2070100" cy="495300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5000">
                  <a:schemeClr val="accent5"/>
                </a:gs>
                <a:gs pos="100000">
                  <a:schemeClr val="accent5"/>
                </a:gs>
              </a:gsLst>
              <a:lin ang="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 flipH="1">
              <a:off x="2730500" y="1727200"/>
              <a:ext cx="2197100" cy="495300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5000">
                  <a:schemeClr val="accent5"/>
                </a:gs>
                <a:gs pos="100000">
                  <a:schemeClr val="accent5"/>
                </a:gs>
              </a:gsLst>
              <a:lin ang="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44500" y="1181100"/>
            <a:ext cx="4622800" cy="571500"/>
            <a:chOff x="698500" y="1727200"/>
            <a:chExt cx="4229100" cy="495300"/>
          </a:xfrm>
        </p:grpSpPr>
        <p:sp>
          <p:nvSpPr>
            <p:cNvPr id="13" name="Rectangle 12"/>
            <p:cNvSpPr/>
            <p:nvPr/>
          </p:nvSpPr>
          <p:spPr>
            <a:xfrm>
              <a:off x="698500" y="1727200"/>
              <a:ext cx="2070100" cy="495300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5000">
                  <a:schemeClr val="accent5"/>
                </a:gs>
                <a:gs pos="100000">
                  <a:schemeClr val="accent5"/>
                </a:gs>
              </a:gsLst>
              <a:lin ang="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 flipH="1">
              <a:off x="2730500" y="1727200"/>
              <a:ext cx="2197100" cy="495300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5000">
                  <a:schemeClr val="accent5"/>
                </a:gs>
                <a:gs pos="100000">
                  <a:schemeClr val="accent5"/>
                </a:gs>
              </a:gsLst>
              <a:lin ang="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eduGAINs</a:t>
            </a:r>
            <a:r>
              <a:rPr lang="en-US" sz="2400" dirty="0" smtClean="0"/>
              <a:t> Problems over Time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71500" y="4203700"/>
            <a:ext cx="843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2011		2012		2013		2014		2015		2016</a:t>
            </a: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546100" y="1219200"/>
            <a:ext cx="43279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Insufficient Federation Coverage</a:t>
            </a:r>
          </a:p>
          <a:p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1500" y="2209800"/>
            <a:ext cx="33504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Insufficient </a:t>
            </a:r>
            <a:r>
              <a:rPr lang="en-US" sz="2400" b="1" dirty="0" smtClean="0">
                <a:solidFill>
                  <a:schemeClr val="bg1"/>
                </a:solidFill>
              </a:rPr>
              <a:t>IdP Coverage</a:t>
            </a:r>
            <a:endParaRPr lang="en-US" sz="2400" b="1" dirty="0">
              <a:solidFill>
                <a:schemeClr val="bg1"/>
              </a:solidFill>
            </a:endParaRPr>
          </a:p>
          <a:p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2300" y="3200400"/>
            <a:ext cx="39021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Insufficient </a:t>
            </a:r>
            <a:r>
              <a:rPr lang="en-US" sz="2400" b="1" dirty="0" smtClean="0">
                <a:solidFill>
                  <a:schemeClr val="bg1"/>
                </a:solidFill>
              </a:rPr>
              <a:t>Attribute Release</a:t>
            </a:r>
            <a:endParaRPr lang="en-US" sz="2400" b="1" dirty="0">
              <a:solidFill>
                <a:schemeClr val="bg1"/>
              </a:solidFill>
            </a:endParaRPr>
          </a:p>
          <a:p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42195" y="1020919"/>
            <a:ext cx="4268305" cy="900247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2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1800" b="1" dirty="0" smtClean="0">
                <a:solidFill>
                  <a:schemeClr val="accent6"/>
                </a:solidFill>
              </a:rPr>
              <a:t>Solved: </a:t>
            </a:r>
            <a:r>
              <a:rPr lang="en-US" sz="1800" b="1" dirty="0" smtClean="0">
                <a:hlinkClick r:id="rId2"/>
              </a:rPr>
              <a:t>38</a:t>
            </a:r>
            <a:r>
              <a:rPr lang="en-US" sz="1800" b="1" dirty="0" smtClean="0"/>
              <a:t> of </a:t>
            </a:r>
            <a:r>
              <a:rPr lang="en-US" sz="1800" b="1" dirty="0" smtClean="0">
                <a:hlinkClick r:id="rId3"/>
              </a:rPr>
              <a:t>44</a:t>
            </a:r>
            <a:r>
              <a:rPr lang="en-US" sz="1800" b="1" dirty="0" smtClean="0"/>
              <a:t> production federations are fully connected to </a:t>
            </a:r>
            <a:r>
              <a:rPr lang="en-US" sz="1800" b="1" dirty="0" smtClean="0"/>
              <a:t>eduGAIN. </a:t>
            </a:r>
            <a:r>
              <a:rPr lang="en-US" sz="1800" b="1" dirty="0" smtClean="0"/>
              <a:t>New federations directly start in eduGAIN!</a:t>
            </a:r>
            <a:endParaRPr lang="en-US" sz="1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077043" y="1965169"/>
            <a:ext cx="4268305" cy="1177245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2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1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Almost solved: </a:t>
            </a:r>
            <a:br>
              <a:rPr lang="en-US" sz="1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en-US" sz="1800" b="1" dirty="0" smtClean="0"/>
              <a:t>More than 50% of all IdPs of </a:t>
            </a:r>
            <a:r>
              <a:rPr lang="en-US" sz="1800" b="1" dirty="0" smtClean="0">
                <a:hlinkClick r:id="rId4"/>
              </a:rPr>
              <a:t>production </a:t>
            </a:r>
            <a:br>
              <a:rPr lang="en-US" sz="1800" b="1" dirty="0" smtClean="0">
                <a:hlinkClick r:id="rId4"/>
              </a:rPr>
            </a:br>
            <a:r>
              <a:rPr lang="en-US" sz="1800" b="1" dirty="0" smtClean="0">
                <a:hlinkClick r:id="rId4"/>
              </a:rPr>
              <a:t>federations</a:t>
            </a:r>
            <a:r>
              <a:rPr lang="en-US" sz="1800" b="1" dirty="0" smtClean="0"/>
              <a:t> </a:t>
            </a:r>
            <a:r>
              <a:rPr lang="en-US" sz="1800" b="1" dirty="0" smtClean="0"/>
              <a:t>world wide are in eduGAIN. </a:t>
            </a:r>
            <a:br>
              <a:rPr lang="en-US" sz="1800" b="1" dirty="0" smtClean="0"/>
            </a:br>
            <a:r>
              <a:rPr lang="en-US" sz="1800" b="1" dirty="0" smtClean="0"/>
              <a:t>Move from Opt-In to Opt-Out helped a lot!</a:t>
            </a:r>
            <a:endParaRPr lang="en-US" sz="1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621695" y="3277664"/>
            <a:ext cx="4420705" cy="346249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2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</a:rPr>
              <a:t>To be solved: </a:t>
            </a:r>
            <a:r>
              <a:rPr lang="en-US" sz="1800" b="1" dirty="0" smtClean="0"/>
              <a:t>... </a:t>
            </a:r>
            <a:r>
              <a:rPr lang="en-US" sz="1800" b="1" dirty="0" smtClean="0"/>
              <a:t>with help by </a:t>
            </a:r>
            <a:r>
              <a:rPr lang="en-US" sz="1800" b="1" dirty="0" smtClean="0"/>
              <a:t>some of you</a:t>
            </a:r>
            <a:endParaRPr lang="en-US" sz="1800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495300" y="3733800"/>
            <a:ext cx="8305800" cy="495300"/>
            <a:chOff x="495300" y="3733800"/>
            <a:chExt cx="8305800" cy="495300"/>
          </a:xfrm>
        </p:grpSpPr>
        <p:grpSp>
          <p:nvGrpSpPr>
            <p:cNvPr id="42" name="Group 41"/>
            <p:cNvGrpSpPr/>
            <p:nvPr/>
          </p:nvGrpSpPr>
          <p:grpSpPr>
            <a:xfrm>
              <a:off x="495300" y="3784600"/>
              <a:ext cx="8305800" cy="444500"/>
              <a:chOff x="698500" y="1727200"/>
              <a:chExt cx="4229100" cy="495300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698500" y="1727200"/>
                <a:ext cx="2070100" cy="495300"/>
              </a:xfrm>
              <a:prstGeom prst="rect">
                <a:avLst/>
              </a:prstGeom>
              <a:gradFill>
                <a:gsLst>
                  <a:gs pos="0">
                    <a:schemeClr val="bg1"/>
                  </a:gs>
                  <a:gs pos="15000">
                    <a:schemeClr val="accent5"/>
                  </a:gs>
                  <a:gs pos="100000">
                    <a:schemeClr val="accent5"/>
                  </a:gs>
                </a:gsLst>
                <a:lin ang="0" scaled="0"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 flipH="1">
                <a:off x="2730500" y="1727200"/>
                <a:ext cx="2197100" cy="495300"/>
              </a:xfrm>
              <a:prstGeom prst="rect">
                <a:avLst/>
              </a:prstGeom>
              <a:gradFill>
                <a:gsLst>
                  <a:gs pos="0">
                    <a:schemeClr val="bg1"/>
                  </a:gs>
                  <a:gs pos="15000">
                    <a:schemeClr val="accent5"/>
                  </a:gs>
                  <a:gs pos="100000">
                    <a:schemeClr val="accent5"/>
                  </a:gs>
                </a:gsLst>
                <a:lin ang="0" scaled="0"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622300" y="3733800"/>
              <a:ext cx="65998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Insufficient FIM know-how, Level of Assurance, ....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0089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services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577" r="-72648" b="26250"/>
          <a:stretch/>
        </p:blipFill>
        <p:spPr>
          <a:xfrm>
            <a:off x="406399" y="1039414"/>
            <a:ext cx="7099301" cy="369045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3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Why is attribute release topic important?</a:t>
            </a:r>
            <a:endParaRPr lang="en-US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2630611" y="1516514"/>
            <a:ext cx="3102927" cy="566644"/>
            <a:chOff x="3633911" y="1554614"/>
            <a:chExt cx="3102927" cy="566644"/>
          </a:xfrm>
        </p:grpSpPr>
        <p:cxnSp>
          <p:nvCxnSpPr>
            <p:cNvPr id="10" name="Straight Connector 9"/>
            <p:cNvCxnSpPr/>
            <p:nvPr/>
          </p:nvCxnSpPr>
          <p:spPr>
            <a:xfrm flipV="1">
              <a:off x="3746450" y="1578727"/>
              <a:ext cx="1655969" cy="542531"/>
            </a:xfrm>
            <a:prstGeom prst="line">
              <a:avLst/>
            </a:prstGeom>
            <a:ln w="5715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923302" y="1687234"/>
              <a:ext cx="1543426" cy="289349"/>
            </a:xfrm>
            <a:prstGeom prst="line">
              <a:avLst/>
            </a:prstGeom>
            <a:ln w="5715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3633911" y="1554614"/>
              <a:ext cx="3102927" cy="530915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en-US" sz="3000" b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Attributes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99000" y="1079500"/>
            <a:ext cx="41529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800" dirty="0" smtClean="0"/>
              <a:t>In 2012 only few services </a:t>
            </a:r>
            <a:r>
              <a:rPr lang="en-US" sz="1800" dirty="0" smtClean="0"/>
              <a:t>(&lt;100) were in </a:t>
            </a:r>
            <a:r>
              <a:rPr lang="en-US" sz="1800" dirty="0" smtClean="0"/>
              <a:t>eduGAIN (chicken and egg problem)</a:t>
            </a:r>
          </a:p>
          <a:p>
            <a:pPr marL="285750" indent="-285750">
              <a:buFont typeface="Arial"/>
              <a:buChar char="•"/>
            </a:pPr>
            <a:endParaRPr lang="en-US" sz="1800" dirty="0"/>
          </a:p>
          <a:p>
            <a:pPr marL="285750" indent="-285750">
              <a:buFont typeface="Arial"/>
              <a:buChar char="•"/>
            </a:pPr>
            <a:r>
              <a:rPr lang="en-US" sz="1800" dirty="0" smtClean="0"/>
              <a:t>From 2013 to 2016, Enabling Users task worked many small and large research communities to bring their services into </a:t>
            </a:r>
            <a:r>
              <a:rPr lang="en-US" sz="1800" dirty="0" smtClean="0"/>
              <a:t>eduGAIN ➔ More SPs in eduGAIN</a:t>
            </a:r>
            <a:endParaRPr lang="en-US" sz="1800" dirty="0" smtClean="0"/>
          </a:p>
          <a:p>
            <a:pPr marL="285750" indent="-285750">
              <a:buFont typeface="Arial"/>
              <a:buChar char="•"/>
            </a:pPr>
            <a:endParaRPr lang="en-US" sz="1800" dirty="0"/>
          </a:p>
          <a:p>
            <a:pPr marL="285750" indent="-285750">
              <a:buFont typeface="Arial"/>
              <a:buChar char="•"/>
            </a:pPr>
            <a:r>
              <a:rPr lang="en-US" sz="1800" dirty="0" smtClean="0"/>
              <a:t>However, often </a:t>
            </a:r>
            <a:r>
              <a:rPr lang="en-US" sz="1800" b="1" dirty="0" smtClean="0"/>
              <a:t>research communities are frustrated</a:t>
            </a:r>
            <a:r>
              <a:rPr lang="en-US" sz="1800" dirty="0" smtClean="0"/>
              <a:t> because their services don't get attributes of users!</a:t>
            </a:r>
          </a:p>
        </p:txBody>
      </p:sp>
    </p:spTree>
    <p:extLst>
      <p:ext uri="{BB962C8B-B14F-4D97-AF65-F5344CB8AC3E}">
        <p14:creationId xmlns:p14="http://schemas.microsoft.com/office/powerpoint/2010/main" val="3968865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3377" y="1904999"/>
            <a:ext cx="8181975" cy="27277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i="1" dirty="0" smtClean="0"/>
              <a:t>« Now </a:t>
            </a:r>
            <a:r>
              <a:rPr lang="en-US" sz="2400" i="1" dirty="0"/>
              <a:t>can LIGO have some attributes please? </a:t>
            </a:r>
            <a:r>
              <a:rPr lang="en-US" sz="2400" i="1" dirty="0" smtClean="0"/>
              <a:t>»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-- Scott </a:t>
            </a:r>
            <a:r>
              <a:rPr lang="en-US" sz="1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Koranda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lead architect for the LIGO Identity and Access </a:t>
            </a: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Management </a:t>
            </a: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12</a:t>
            </a: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2.2016 (just after discovery of gravitational waves)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4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Is it easier to proof that gravitational </a:t>
            </a:r>
            <a:br>
              <a:rPr lang="en-US" sz="2400" dirty="0" smtClean="0"/>
            </a:br>
            <a:r>
              <a:rPr lang="en-US" sz="2400" dirty="0" smtClean="0"/>
              <a:t>waves exist than getting attributes?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18528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3377" y="1778001"/>
            <a:ext cx="8181975" cy="2854724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l-PL" sz="2400" i="1" dirty="0" smtClean="0"/>
              <a:t>« For </a:t>
            </a:r>
            <a:r>
              <a:rPr lang="pl-PL" sz="2400" i="1" dirty="0"/>
              <a:t>the </a:t>
            </a:r>
            <a:r>
              <a:rPr lang="pl-PL" sz="2400" i="1" dirty="0" err="1"/>
              <a:t>record</a:t>
            </a:r>
            <a:r>
              <a:rPr lang="pl-PL" sz="2400" i="1" dirty="0"/>
              <a:t>, we </a:t>
            </a:r>
            <a:r>
              <a:rPr lang="pl-PL" sz="2400" i="1" dirty="0" err="1"/>
              <a:t>would</a:t>
            </a:r>
            <a:r>
              <a:rPr lang="pl-PL" sz="2400" i="1" dirty="0"/>
              <a:t> love to </a:t>
            </a:r>
            <a:r>
              <a:rPr lang="pl-PL" sz="2400" i="1" dirty="0" err="1"/>
              <a:t>use</a:t>
            </a:r>
            <a:r>
              <a:rPr lang="pl-PL" sz="2400" i="1" dirty="0"/>
              <a:t> </a:t>
            </a:r>
            <a:r>
              <a:rPr lang="pl-PL" sz="2400" i="1" dirty="0" err="1"/>
              <a:t>affiliation</a:t>
            </a:r>
            <a:r>
              <a:rPr lang="pl-PL" sz="2400" i="1" dirty="0"/>
              <a:t> </a:t>
            </a:r>
            <a:r>
              <a:rPr lang="pl-PL" sz="2400" i="1" dirty="0" err="1"/>
              <a:t>attribute</a:t>
            </a:r>
            <a:r>
              <a:rPr lang="pl-PL" sz="2400" i="1" dirty="0"/>
              <a:t>(s) </a:t>
            </a:r>
            <a:r>
              <a:rPr lang="pl-PL" sz="2400" i="1" dirty="0" err="1"/>
              <a:t>if</a:t>
            </a:r>
            <a:r>
              <a:rPr lang="pl-PL" sz="2400" i="1" dirty="0"/>
              <a:t> </a:t>
            </a:r>
            <a:r>
              <a:rPr lang="pl-PL" sz="2400" i="1" dirty="0" err="1"/>
              <a:t>they</a:t>
            </a:r>
            <a:r>
              <a:rPr lang="pl-PL" sz="2400" i="1" dirty="0"/>
              <a:t> </a:t>
            </a:r>
            <a:r>
              <a:rPr lang="pl-PL" sz="2400" i="1" dirty="0" err="1"/>
              <a:t>were</a:t>
            </a:r>
            <a:r>
              <a:rPr lang="pl-PL" sz="2400" i="1" dirty="0"/>
              <a:t> </a:t>
            </a:r>
            <a:r>
              <a:rPr lang="pl-PL" sz="2400" i="1" dirty="0" err="1"/>
              <a:t>released</a:t>
            </a:r>
            <a:r>
              <a:rPr lang="pl-PL" sz="2400" i="1" dirty="0"/>
              <a:t> by a </a:t>
            </a:r>
            <a:r>
              <a:rPr lang="pl-PL" sz="2400" i="1" dirty="0" err="1"/>
              <a:t>reasonable</a:t>
            </a:r>
            <a:r>
              <a:rPr lang="pl-PL" sz="2400" i="1" dirty="0"/>
              <a:t> </a:t>
            </a:r>
            <a:r>
              <a:rPr lang="pl-PL" sz="2400" i="1" dirty="0" err="1"/>
              <a:t>number</a:t>
            </a:r>
            <a:r>
              <a:rPr lang="pl-PL" sz="2400" i="1" dirty="0"/>
              <a:t> of IdPs </a:t>
            </a:r>
            <a:r>
              <a:rPr lang="pl-PL" sz="2400" i="1" dirty="0" err="1" smtClean="0"/>
              <a:t>which</a:t>
            </a:r>
            <a:r>
              <a:rPr lang="pl-PL" sz="2400" i="1" dirty="0" smtClean="0"/>
              <a:t> </a:t>
            </a:r>
            <a:r>
              <a:rPr lang="pl-PL" sz="2400" i="1" dirty="0" err="1"/>
              <a:t>is</a:t>
            </a:r>
            <a:r>
              <a:rPr lang="pl-PL" sz="2400" i="1" dirty="0"/>
              <a:t> not the </a:t>
            </a:r>
            <a:r>
              <a:rPr lang="pl-PL" sz="2400" i="1" dirty="0" err="1"/>
              <a:t>case</a:t>
            </a:r>
            <a:r>
              <a:rPr lang="pl-PL" sz="2400" i="1" dirty="0" smtClean="0"/>
              <a:t>! »</a:t>
            </a:r>
          </a:p>
          <a:p>
            <a:pPr marL="0" indent="0">
              <a:buNone/>
            </a:pPr>
            <a:r>
              <a:rPr lang="pl-PL" sz="2000" dirty="0" smtClean="0">
                <a:solidFill>
                  <a:srgbClr val="7F7F7F"/>
                </a:solidFill>
              </a:rPr>
              <a:t>-- </a:t>
            </a:r>
            <a:r>
              <a:rPr lang="pl-PL" sz="2000" dirty="0" err="1" smtClean="0">
                <a:solidFill>
                  <a:srgbClr val="7F7F7F"/>
                </a:solidFill>
              </a:rPr>
              <a:t>Jozef</a:t>
            </a:r>
            <a:r>
              <a:rPr lang="pl-PL" sz="2000" dirty="0" smtClean="0">
                <a:solidFill>
                  <a:srgbClr val="7F7F7F"/>
                </a:solidFill>
              </a:rPr>
              <a:t> </a:t>
            </a:r>
            <a:r>
              <a:rPr lang="pl-PL" sz="2000" dirty="0" err="1" smtClean="0">
                <a:solidFill>
                  <a:srgbClr val="7F7F7F"/>
                </a:solidFill>
              </a:rPr>
              <a:t>Misutka</a:t>
            </a:r>
            <a:r>
              <a:rPr lang="pl-PL" sz="2000" dirty="0" smtClean="0">
                <a:solidFill>
                  <a:srgbClr val="7F7F7F"/>
                </a:solidFill>
              </a:rPr>
              <a:t>, CLARIN Project, 16.3.2015</a:t>
            </a:r>
            <a:endParaRPr lang="pl-PL" sz="2000" dirty="0">
              <a:solidFill>
                <a:srgbClr val="7F7F7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5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smtClean="0"/>
              <a:t>Why is </a:t>
            </a:r>
            <a:r>
              <a:rPr lang="en-US" sz="2400" dirty="0" smtClean="0"/>
              <a:t>it (apparently) even hard for some IdPs to release </a:t>
            </a:r>
            <a:r>
              <a:rPr lang="en-US" sz="2400" dirty="0" err="1" smtClean="0"/>
              <a:t>unpersonal</a:t>
            </a:r>
            <a:r>
              <a:rPr lang="en-US" sz="2400" dirty="0" smtClean="0"/>
              <a:t> information to services used by researchers?</a:t>
            </a:r>
            <a:endParaRPr lang="en-US" sz="2400" dirty="0"/>
          </a:p>
        </p:txBody>
      </p:sp>
      <p:grpSp>
        <p:nvGrpSpPr>
          <p:cNvPr id="9" name="Group 8"/>
          <p:cNvGrpSpPr/>
          <p:nvPr/>
        </p:nvGrpSpPr>
        <p:grpSpPr>
          <a:xfrm>
            <a:off x="3352800" y="2209800"/>
            <a:ext cx="5295900" cy="1797110"/>
            <a:chOff x="3530600" y="-304800"/>
            <a:chExt cx="5295900" cy="1797110"/>
          </a:xfrm>
        </p:grpSpPr>
        <p:sp>
          <p:nvSpPr>
            <p:cNvPr id="6" name="TextBox 5"/>
            <p:cNvSpPr txBox="1"/>
            <p:nvPr/>
          </p:nvSpPr>
          <p:spPr>
            <a:xfrm>
              <a:off x="3530600" y="1092200"/>
              <a:ext cx="5295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EC0E51"/>
                  </a:solidFill>
                </a:rPr>
                <a:t>("staff", "student", "faculty", "affiliate",... )</a:t>
              </a:r>
              <a:endParaRPr lang="en-US" sz="2000" b="1" dirty="0">
                <a:solidFill>
                  <a:srgbClr val="EC0E51"/>
                </a:solidFill>
              </a:endParaRPr>
            </a:p>
          </p:txBody>
        </p:sp>
        <p:cxnSp>
          <p:nvCxnSpPr>
            <p:cNvPr id="8" name="Straight Connector 7"/>
            <p:cNvCxnSpPr/>
            <p:nvPr/>
          </p:nvCxnSpPr>
          <p:spPr>
            <a:xfrm flipH="1" flipV="1">
              <a:off x="6045200" y="-304800"/>
              <a:ext cx="342900" cy="1295400"/>
            </a:xfrm>
            <a:prstGeom prst="line">
              <a:avLst/>
            </a:prstGeom>
            <a:ln w="38100" cmpd="sng">
              <a:solidFill>
                <a:srgbClr val="EC0E5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2374900" y="4025900"/>
            <a:ext cx="5295900" cy="679510"/>
            <a:chOff x="2374900" y="4025900"/>
            <a:chExt cx="5295900" cy="679510"/>
          </a:xfrm>
        </p:grpSpPr>
        <p:cxnSp>
          <p:nvCxnSpPr>
            <p:cNvPr id="14" name="Straight Connector 13"/>
            <p:cNvCxnSpPr/>
            <p:nvPr/>
          </p:nvCxnSpPr>
          <p:spPr>
            <a:xfrm flipV="1">
              <a:off x="5219700" y="4025900"/>
              <a:ext cx="177800" cy="330200"/>
            </a:xfrm>
            <a:prstGeom prst="line">
              <a:avLst/>
            </a:prstGeom>
            <a:ln w="38100" cmpd="sng">
              <a:solidFill>
                <a:srgbClr val="EC0E5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2374900" y="4305300"/>
              <a:ext cx="5295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EC0E51"/>
                  </a:solidFill>
                </a:rPr>
                <a:t>This is </a:t>
              </a:r>
              <a:r>
                <a:rPr lang="en-US" sz="2000" b="1" dirty="0" err="1" smtClean="0">
                  <a:solidFill>
                    <a:srgbClr val="EC0E51"/>
                  </a:solidFill>
                </a:rPr>
                <a:t>unpersonal</a:t>
              </a:r>
              <a:r>
                <a:rPr lang="en-US" sz="2000" b="1" dirty="0" smtClean="0">
                  <a:solidFill>
                    <a:srgbClr val="EC0E51"/>
                  </a:solidFill>
                </a:rPr>
                <a:t> quite generic information!?</a:t>
              </a:r>
              <a:endParaRPr lang="en-US" sz="2000" b="1" dirty="0">
                <a:solidFill>
                  <a:srgbClr val="EC0E5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9188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b="1" dirty="0" smtClean="0"/>
          </a:p>
          <a:p>
            <a:pPr marL="0" indent="0">
              <a:buNone/>
            </a:pPr>
            <a:r>
              <a:rPr lang="en-US" sz="3200" b="1" dirty="0">
                <a:solidFill>
                  <a:srgbClr val="EC0E51"/>
                </a:solidFill>
              </a:rPr>
              <a:t>«</a:t>
            </a:r>
            <a:r>
              <a:rPr lang="en-US" sz="3200" b="1" dirty="0" smtClean="0">
                <a:solidFill>
                  <a:srgbClr val="EC0E51"/>
                </a:solidFill>
              </a:rPr>
              <a:t>... because of data protection/legal compliance/our data protection officer!»</a:t>
            </a:r>
          </a:p>
          <a:p>
            <a:pPr marL="0" indent="0">
              <a:buNone/>
            </a:pPr>
            <a:endParaRPr lang="en-US" sz="3200" b="1" dirty="0" smtClean="0"/>
          </a:p>
          <a:p>
            <a:pPr marL="0" indent="0">
              <a:buNone/>
            </a:pPr>
            <a:r>
              <a:rPr lang="en-US" sz="3200" b="1" dirty="0" smtClean="0"/>
              <a:t>Really?</a:t>
            </a:r>
            <a:endParaRPr lang="en-US" sz="32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(Alleged) No. 1 cause for attribute release issue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89655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3377" y="1650999"/>
            <a:ext cx="8181975" cy="2981725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l-PL" sz="2400" i="1" dirty="0"/>
              <a:t>«</a:t>
            </a:r>
            <a:r>
              <a:rPr lang="pl-PL" sz="2400" i="1" dirty="0" smtClean="0"/>
              <a:t> </a:t>
            </a:r>
            <a:r>
              <a:rPr lang="pl-PL" sz="2400" b="1" i="1" dirty="0" err="1" smtClean="0"/>
              <a:t>I'm</a:t>
            </a:r>
            <a:r>
              <a:rPr lang="pl-PL" sz="2400" b="1" i="1" dirty="0" smtClean="0"/>
              <a:t> </a:t>
            </a:r>
            <a:r>
              <a:rPr lang="pl-PL" sz="2400" b="1" i="1" dirty="0" err="1"/>
              <a:t>still</a:t>
            </a:r>
            <a:r>
              <a:rPr lang="pl-PL" sz="2400" b="1" i="1" dirty="0"/>
              <a:t> to </a:t>
            </a:r>
            <a:r>
              <a:rPr lang="pl-PL" sz="2400" b="1" i="1" dirty="0" err="1"/>
              <a:t>see</a:t>
            </a:r>
            <a:r>
              <a:rPr lang="pl-PL" sz="2400" b="1" i="1" dirty="0"/>
              <a:t> </a:t>
            </a:r>
            <a:r>
              <a:rPr lang="pl-PL" sz="2400" b="1" i="1" dirty="0" err="1"/>
              <a:t>any</a:t>
            </a:r>
            <a:r>
              <a:rPr lang="pl-PL" sz="2400" b="1" i="1" dirty="0"/>
              <a:t> </a:t>
            </a:r>
            <a:r>
              <a:rPr lang="pl-PL" sz="2400" b="1" i="1" dirty="0" err="1"/>
              <a:t>evidence</a:t>
            </a:r>
            <a:r>
              <a:rPr lang="pl-PL" sz="2400" b="1" i="1" dirty="0"/>
              <a:t> </a:t>
            </a:r>
            <a:r>
              <a:rPr lang="pl-PL" sz="2400" b="1" i="1" dirty="0" err="1"/>
              <a:t>that</a:t>
            </a:r>
            <a:r>
              <a:rPr lang="pl-PL" sz="2400" b="1" i="1" dirty="0"/>
              <a:t> </a:t>
            </a:r>
            <a:r>
              <a:rPr lang="pl-PL" sz="2400" b="1" i="1" dirty="0" err="1"/>
              <a:t>legal</a:t>
            </a:r>
            <a:r>
              <a:rPr lang="pl-PL" sz="2400" b="1" i="1" dirty="0"/>
              <a:t> </a:t>
            </a:r>
            <a:r>
              <a:rPr lang="pl-PL" sz="2400" b="1" i="1" dirty="0" err="1"/>
              <a:t>compliance</a:t>
            </a:r>
            <a:r>
              <a:rPr lang="pl-PL" sz="2400" b="1" i="1" dirty="0"/>
              <a:t> </a:t>
            </a:r>
            <a:r>
              <a:rPr lang="pl-PL" sz="2400" b="1" i="1" dirty="0" err="1"/>
              <a:t>is</a:t>
            </a:r>
            <a:r>
              <a:rPr lang="pl-PL" sz="2400" b="1" i="1" dirty="0"/>
              <a:t> </a:t>
            </a:r>
            <a:r>
              <a:rPr lang="pl-PL" sz="2400" b="1" i="1" dirty="0" err="1"/>
              <a:t>actually</a:t>
            </a:r>
            <a:r>
              <a:rPr lang="pl-PL" sz="2400" b="1" i="1" dirty="0"/>
              <a:t> the </a:t>
            </a:r>
            <a:r>
              <a:rPr lang="pl-PL" sz="2400" b="1" i="1" dirty="0" err="1"/>
              <a:t>issue</a:t>
            </a:r>
            <a:r>
              <a:rPr lang="pl-PL" sz="2400" i="1" dirty="0"/>
              <a:t>, </a:t>
            </a:r>
            <a:r>
              <a:rPr lang="pl-PL" sz="2400" i="1" dirty="0" err="1"/>
              <a:t>rather</a:t>
            </a:r>
            <a:r>
              <a:rPr lang="pl-PL" sz="2400" i="1" dirty="0"/>
              <a:t> </a:t>
            </a:r>
            <a:r>
              <a:rPr lang="pl-PL" sz="2400" i="1" dirty="0" err="1"/>
              <a:t>than</a:t>
            </a:r>
            <a:r>
              <a:rPr lang="pl-PL" sz="2400" i="1" dirty="0"/>
              <a:t> a </a:t>
            </a:r>
            <a:r>
              <a:rPr lang="pl-PL" sz="2400" i="1" dirty="0" err="1"/>
              <a:t>convenient</a:t>
            </a:r>
            <a:r>
              <a:rPr lang="pl-PL" sz="2400" i="1" dirty="0"/>
              <a:t> </a:t>
            </a:r>
            <a:r>
              <a:rPr lang="pl-PL" sz="2400" i="1" dirty="0" err="1"/>
              <a:t>excuse</a:t>
            </a:r>
            <a:r>
              <a:rPr lang="pl-PL" sz="2400" i="1" dirty="0"/>
              <a:t> to </a:t>
            </a:r>
            <a:r>
              <a:rPr lang="pl-PL" sz="2400" i="1" dirty="0" err="1"/>
              <a:t>cover</a:t>
            </a:r>
            <a:r>
              <a:rPr lang="pl-PL" sz="2400" i="1" dirty="0"/>
              <a:t> </a:t>
            </a:r>
            <a:r>
              <a:rPr lang="pl-PL" sz="2400" i="1" dirty="0" err="1"/>
              <a:t>some</a:t>
            </a:r>
            <a:r>
              <a:rPr lang="pl-PL" sz="2400" i="1" dirty="0"/>
              <a:t> </a:t>
            </a:r>
            <a:r>
              <a:rPr lang="pl-PL" sz="2400" i="1" dirty="0" err="1"/>
              <a:t>other</a:t>
            </a:r>
            <a:r>
              <a:rPr lang="pl-PL" sz="2400" i="1" dirty="0"/>
              <a:t> </a:t>
            </a:r>
            <a:r>
              <a:rPr lang="pl-PL" sz="2400" i="1" dirty="0" err="1"/>
              <a:t>barrier</a:t>
            </a:r>
            <a:r>
              <a:rPr lang="pl-PL" sz="2400" i="1" dirty="0"/>
              <a:t>. "</a:t>
            </a:r>
            <a:r>
              <a:rPr lang="pl-PL" sz="2400" i="1" dirty="0" err="1"/>
              <a:t>becos</a:t>
            </a:r>
            <a:r>
              <a:rPr lang="pl-PL" sz="2400" i="1" dirty="0"/>
              <a:t> Data </a:t>
            </a:r>
            <a:r>
              <a:rPr lang="pl-PL" sz="2400" i="1" dirty="0" err="1"/>
              <a:t>Protection</a:t>
            </a:r>
            <a:r>
              <a:rPr lang="pl-PL" sz="2400" i="1" dirty="0"/>
              <a:t>" </a:t>
            </a:r>
            <a:r>
              <a:rPr lang="pl-PL" sz="2400" i="1" dirty="0" err="1"/>
              <a:t>has</a:t>
            </a:r>
            <a:r>
              <a:rPr lang="pl-PL" sz="2400" i="1" dirty="0"/>
              <a:t> a </a:t>
            </a:r>
            <a:r>
              <a:rPr lang="pl-PL" sz="2400" i="1" dirty="0" err="1" smtClean="0"/>
              <a:t>very</a:t>
            </a:r>
            <a:r>
              <a:rPr lang="pl-PL" sz="2400" i="1" dirty="0" smtClean="0"/>
              <a:t> </a:t>
            </a:r>
            <a:r>
              <a:rPr lang="pl-PL" sz="2400" i="1" dirty="0" err="1"/>
              <a:t>long</a:t>
            </a:r>
            <a:r>
              <a:rPr lang="pl-PL" sz="2400" i="1" dirty="0"/>
              <a:t> </a:t>
            </a:r>
            <a:r>
              <a:rPr lang="pl-PL" sz="2400" i="1" dirty="0" err="1"/>
              <a:t>history</a:t>
            </a:r>
            <a:r>
              <a:rPr lang="pl-PL" sz="2400" i="1" dirty="0"/>
              <a:t> of </a:t>
            </a:r>
            <a:r>
              <a:rPr lang="pl-PL" sz="2400" i="1" dirty="0" err="1"/>
              <a:t>being</a:t>
            </a:r>
            <a:r>
              <a:rPr lang="pl-PL" sz="2400" i="1" dirty="0"/>
              <a:t> (ab)</a:t>
            </a:r>
            <a:r>
              <a:rPr lang="pl-PL" sz="2400" i="1" dirty="0" err="1"/>
              <a:t>used</a:t>
            </a:r>
            <a:r>
              <a:rPr lang="pl-PL" sz="2400" i="1" dirty="0"/>
              <a:t> in </a:t>
            </a:r>
            <a:r>
              <a:rPr lang="pl-PL" sz="2400" i="1" dirty="0" err="1"/>
              <a:t>that</a:t>
            </a:r>
            <a:r>
              <a:rPr lang="pl-PL" sz="2400" i="1" dirty="0"/>
              <a:t> </a:t>
            </a:r>
            <a:r>
              <a:rPr lang="pl-PL" sz="2400" i="1" dirty="0" err="1" smtClean="0"/>
              <a:t>way</a:t>
            </a:r>
            <a:r>
              <a:rPr lang="pl-PL" sz="2400" i="1" dirty="0" smtClean="0"/>
              <a:t> »</a:t>
            </a:r>
          </a:p>
          <a:p>
            <a:pPr marL="0" indent="0">
              <a:buNone/>
            </a:pPr>
            <a:r>
              <a:rPr lang="pl-PL" sz="2000" dirty="0" smtClean="0">
                <a:solidFill>
                  <a:srgbClr val="7F7F7F"/>
                </a:solidFill>
              </a:rPr>
              <a:t>-- </a:t>
            </a:r>
            <a:r>
              <a:rPr lang="pl-PL" sz="2000" dirty="0">
                <a:solidFill>
                  <a:srgbClr val="7F7F7F"/>
                </a:solidFill>
              </a:rPr>
              <a:t>Andrew Cormack, </a:t>
            </a:r>
            <a:r>
              <a:rPr lang="pl-PL" sz="2000" dirty="0" err="1">
                <a:solidFill>
                  <a:srgbClr val="7F7F7F"/>
                </a:solidFill>
              </a:rPr>
              <a:t>Chief</a:t>
            </a:r>
            <a:r>
              <a:rPr lang="pl-PL" sz="2000" dirty="0">
                <a:solidFill>
                  <a:srgbClr val="7F7F7F"/>
                </a:solidFill>
              </a:rPr>
              <a:t> Regulatory </a:t>
            </a:r>
            <a:r>
              <a:rPr lang="pl-PL" sz="2000" dirty="0" err="1" smtClean="0">
                <a:solidFill>
                  <a:srgbClr val="7F7F7F"/>
                </a:solidFill>
              </a:rPr>
              <a:t>Adviser</a:t>
            </a:r>
            <a:r>
              <a:rPr lang="pl-PL" sz="2000" dirty="0">
                <a:solidFill>
                  <a:srgbClr val="7F7F7F"/>
                </a:solidFill>
              </a:rPr>
              <a:t> </a:t>
            </a:r>
            <a:r>
              <a:rPr lang="pl-PL" sz="2000" dirty="0" smtClean="0">
                <a:solidFill>
                  <a:srgbClr val="7F7F7F"/>
                </a:solidFill>
              </a:rPr>
              <a:t>Janet, 30.6.2016</a:t>
            </a:r>
            <a:endParaRPr lang="pl-PL" sz="2000" dirty="0">
              <a:solidFill>
                <a:srgbClr val="7F7F7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7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Is Data Protection argument just a flimsy excuse?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2537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Is </a:t>
            </a:r>
            <a:r>
              <a:rPr lang="en-US" sz="2400" dirty="0" smtClean="0"/>
              <a:t>federated login (and attribute release) so different compared to a user sending an email via his university mail server to a research service where he </a:t>
            </a:r>
            <a:r>
              <a:rPr lang="en-US" sz="2400" b="1" dirty="0" smtClean="0"/>
              <a:t>needs </a:t>
            </a:r>
            <a:r>
              <a:rPr lang="en-US" sz="2400" dirty="0" smtClean="0"/>
              <a:t>to get access? </a:t>
            </a:r>
            <a:endParaRPr lang="en-US" sz="14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600" dirty="0" smtClean="0"/>
              <a:t>If you have an </a:t>
            </a:r>
            <a:r>
              <a:rPr lang="en-US" sz="1600" dirty="0"/>
              <a:t>opinion on this? Read more and contribute on </a:t>
            </a:r>
            <a:br>
              <a:rPr lang="en-US" sz="1600" dirty="0"/>
            </a:br>
            <a:r>
              <a:rPr lang="en-US" sz="1600" dirty="0">
                <a:hlinkClick r:id="rId2"/>
              </a:rPr>
              <a:t>https://</a:t>
            </a:r>
            <a:r>
              <a:rPr lang="en-US" sz="1600" dirty="0" err="1">
                <a:hlinkClick r:id="rId2"/>
              </a:rPr>
              <a:t>docs.google.com</a:t>
            </a:r>
            <a:r>
              <a:rPr lang="en-US" sz="1600" dirty="0">
                <a:hlinkClick r:id="rId2"/>
              </a:rPr>
              <a:t>/document/d/1xkB3NY8MFY91g-LV8BtoX5HZBl9BZgrH_3-Nxj9sR04/edit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8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Are we making too much fuss  about attribute release?</a:t>
            </a:r>
            <a:endParaRPr lang="en-US" sz="2400" dirty="0"/>
          </a:p>
        </p:txBody>
      </p:sp>
      <p:grpSp>
        <p:nvGrpSpPr>
          <p:cNvPr id="3" name="Group 2"/>
          <p:cNvGrpSpPr/>
          <p:nvPr/>
        </p:nvGrpSpPr>
        <p:grpSpPr>
          <a:xfrm>
            <a:off x="469900" y="2260600"/>
            <a:ext cx="8394700" cy="2473186"/>
            <a:chOff x="469900" y="2260600"/>
            <a:chExt cx="8394700" cy="2473186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4559300" y="2260600"/>
              <a:ext cx="1092200" cy="1765300"/>
            </a:xfrm>
            <a:prstGeom prst="line">
              <a:avLst/>
            </a:prstGeom>
            <a:ln w="38100" cmpd="sng">
              <a:solidFill>
                <a:srgbClr val="EC0E5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469900" y="4025900"/>
              <a:ext cx="83947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EC0E51"/>
                  </a:solidFill>
                </a:rPr>
                <a:t>And how about these public phone books that some universities have for their staff/researchers? Are these ok? Was consent retrieved from staff?</a:t>
              </a:r>
              <a:endParaRPr lang="en-US" sz="2000" b="1" dirty="0">
                <a:solidFill>
                  <a:srgbClr val="EC0E5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202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9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Some "</a:t>
            </a:r>
            <a:r>
              <a:rPr lang="en-US" sz="2400" dirty="0" err="1" smtClean="0"/>
              <a:t>Hackarounds</a:t>
            </a:r>
            <a:r>
              <a:rPr lang="en-US" sz="2400" dirty="0" smtClean="0"/>
              <a:t>"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759613" y="1304595"/>
            <a:ext cx="7801112" cy="214674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4500" dirty="0" smtClean="0">
                <a:solidFill>
                  <a:srgbClr val="EC0E51"/>
                </a:solidFill>
              </a:rPr>
              <a:t>What can SP Admins do to mitigate the attribute release issue?</a:t>
            </a:r>
            <a:endParaRPr lang="en-US" sz="4500" dirty="0">
              <a:solidFill>
                <a:srgbClr val="EC0E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203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/>
              <a:t>Show nice error </a:t>
            </a:r>
            <a:r>
              <a:rPr lang="en-US" sz="2000" b="1" dirty="0" smtClean="0"/>
              <a:t>message and inform user's IdP</a:t>
            </a:r>
            <a:endParaRPr lang="en-US" sz="2000" b="1" dirty="0" smtClean="0"/>
          </a:p>
          <a:p>
            <a:pPr lvl="1"/>
            <a:r>
              <a:rPr lang="en-US" sz="1850" dirty="0" smtClean="0"/>
              <a:t>Instructions </a:t>
            </a:r>
            <a:r>
              <a:rPr lang="en-US" sz="1850" dirty="0" smtClean="0"/>
              <a:t>(</a:t>
            </a:r>
            <a:r>
              <a:rPr lang="en-US" sz="1850" dirty="0"/>
              <a:t>for </a:t>
            </a:r>
            <a:r>
              <a:rPr lang="en-US" sz="1850" dirty="0" smtClean="0"/>
              <a:t>Shibboleth) and Screencast:</a:t>
            </a:r>
            <a:r>
              <a:rPr lang="en-US" sz="1850" dirty="0"/>
              <a:t/>
            </a:r>
            <a:br>
              <a:rPr lang="en-US" sz="1850" dirty="0"/>
            </a:br>
            <a:r>
              <a:rPr lang="en-US" sz="1850" dirty="0" smtClean="0">
                <a:hlinkClick r:id="rId2"/>
              </a:rPr>
              <a:t>https://wiki.edugain.org/How_to_configure_Shibboleth_SP_attribute_checker</a:t>
            </a:r>
            <a:endParaRPr lang="en-US" sz="1850" dirty="0" smtClean="0"/>
          </a:p>
          <a:p>
            <a:pPr lvl="1"/>
            <a:r>
              <a:rPr lang="en-US" sz="1850" dirty="0" smtClean="0"/>
              <a:t>Still better than "Access Denied"</a:t>
            </a:r>
          </a:p>
          <a:p>
            <a:pPr lvl="1"/>
            <a:r>
              <a:rPr lang="en-US" sz="1850" dirty="0" smtClean="0"/>
              <a:t>Also allows </a:t>
            </a:r>
            <a:r>
              <a:rPr lang="en-US" sz="1850" dirty="0" smtClean="0"/>
              <a:t>tracking (across several SPs) IdPs that don't release attributes</a:t>
            </a:r>
          </a:p>
          <a:p>
            <a:pPr lvl="1"/>
            <a:r>
              <a:rPr lang="en-US" sz="1850" dirty="0" smtClean="0"/>
              <a:t>Example</a:t>
            </a:r>
            <a:r>
              <a:rPr lang="en-US" sz="1850" dirty="0" smtClean="0"/>
              <a:t>: CLARIN's LINDAT service</a:t>
            </a:r>
            <a:br>
              <a:rPr lang="en-US" sz="1850" dirty="0" smtClean="0"/>
            </a:br>
            <a:r>
              <a:rPr lang="en-US" sz="1850" dirty="0">
                <a:hlinkClick r:id="rId3"/>
              </a:rPr>
              <a:t>https://lindat.mff.cuni.cz/services/aaggreg/</a:t>
            </a:r>
            <a:endParaRPr lang="en-US" sz="1850" dirty="0"/>
          </a:p>
          <a:p>
            <a:pPr marL="0" indent="0">
              <a:buNone/>
            </a:pP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➔ SPs have better things to do than convince their user's IdP (in foreign countries) to release attributes to their service...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10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Mitigation Strategy for SPs: </a:t>
            </a:r>
            <a:br>
              <a:rPr lang="en-US" sz="2400" dirty="0" smtClean="0"/>
            </a:br>
            <a:r>
              <a:rPr lang="en-US" sz="2400" dirty="0" smtClean="0"/>
              <a:t>Live with it and inform IdP admin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7247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11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564" y="50800"/>
            <a:ext cx="6365136" cy="500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563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Join all relevant national </a:t>
            </a:r>
            <a:r>
              <a:rPr lang="en-US" sz="2400" dirty="0" smtClean="0"/>
              <a:t>federations </a:t>
            </a:r>
          </a:p>
          <a:p>
            <a:pPr lvl="1"/>
            <a:r>
              <a:rPr lang="en-US" sz="2000" dirty="0" smtClean="0"/>
              <a:t>Because attribute release is better if your SP are local federation </a:t>
            </a:r>
            <a:br>
              <a:rPr lang="en-US" sz="2000" dirty="0" smtClean="0"/>
            </a:br>
            <a:r>
              <a:rPr lang="en-US" sz="2000" dirty="0" smtClean="0"/>
              <a:t>compared to have the SPs accessible </a:t>
            </a:r>
            <a:r>
              <a:rPr lang="en-US" sz="2000" dirty="0" smtClean="0"/>
              <a:t>eduGAIN</a:t>
            </a:r>
          </a:p>
          <a:p>
            <a:pPr lvl="1"/>
            <a:r>
              <a:rPr lang="en-US" sz="2000" dirty="0" smtClean="0"/>
              <a:t>Does not scale</a:t>
            </a:r>
            <a:endParaRPr lang="en-US" sz="2000" dirty="0" smtClean="0"/>
          </a:p>
          <a:p>
            <a:pPr lvl="1"/>
            <a:r>
              <a:rPr lang="en-US" sz="2250" dirty="0"/>
              <a:t>Example: "CLARIN SP Federation</a:t>
            </a:r>
            <a:r>
              <a:rPr lang="en-US" sz="2250" dirty="0" smtClean="0"/>
              <a:t>", publishers</a:t>
            </a:r>
            <a:endParaRPr lang="en-US" sz="2250" dirty="0" smtClean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➔ </a:t>
            </a:r>
            <a:r>
              <a:rPr lang="en-US" sz="2400" b="1" dirty="0" smtClean="0"/>
              <a:t>Unnecessary overhead on all sides for paper work, metadata registration, metadata updates, policy compliance, ...</a:t>
            </a: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12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Mitigation Strategy for SPs: </a:t>
            </a:r>
            <a:br>
              <a:rPr lang="en-US" sz="2400" dirty="0" smtClean="0"/>
            </a:br>
            <a:r>
              <a:rPr lang="en-US" sz="2400" dirty="0" smtClean="0"/>
              <a:t>Join all federations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12819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3377" y="1689101"/>
            <a:ext cx="8181975" cy="2943624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l-PL" sz="2400" i="1" dirty="0" smtClean="0"/>
              <a:t>«We </a:t>
            </a:r>
            <a:r>
              <a:rPr lang="pl-PL" sz="2400" i="1" dirty="0" err="1"/>
              <a:t>need</a:t>
            </a:r>
            <a:r>
              <a:rPr lang="pl-PL" sz="2400" i="1" dirty="0"/>
              <a:t> 100% IdP </a:t>
            </a:r>
            <a:r>
              <a:rPr lang="pl-PL" sz="2400" i="1" dirty="0" err="1"/>
              <a:t>coverage</a:t>
            </a:r>
            <a:r>
              <a:rPr lang="pl-PL" sz="2400" i="1" dirty="0"/>
              <a:t> per </a:t>
            </a:r>
            <a:r>
              <a:rPr lang="pl-PL" sz="2400" i="1" dirty="0" smtClean="0"/>
              <a:t>country. We </a:t>
            </a:r>
            <a:r>
              <a:rPr lang="pl-PL" sz="2400" i="1" dirty="0" err="1"/>
              <a:t>cannot</a:t>
            </a:r>
            <a:r>
              <a:rPr lang="pl-PL" sz="2400" i="1" dirty="0"/>
              <a:t> </a:t>
            </a:r>
            <a:r>
              <a:rPr lang="pl-PL" sz="2400" i="1" dirty="0" err="1"/>
              <a:t>negotiate</a:t>
            </a:r>
            <a:r>
              <a:rPr lang="pl-PL" sz="2400" i="1" dirty="0"/>
              <a:t> with </a:t>
            </a:r>
            <a:r>
              <a:rPr lang="pl-PL" sz="2400" i="1" dirty="0" smtClean="0"/>
              <a:t>1'000 </a:t>
            </a:r>
            <a:r>
              <a:rPr lang="pl-PL" sz="2400" i="1" dirty="0"/>
              <a:t>IdPs </a:t>
            </a:r>
            <a:r>
              <a:rPr lang="pl-PL" sz="2400" i="1" dirty="0" err="1" smtClean="0"/>
              <a:t>individually</a:t>
            </a:r>
            <a:r>
              <a:rPr lang="pl-PL" sz="2400" i="1" dirty="0" smtClean="0"/>
              <a:t>!  </a:t>
            </a:r>
            <a:r>
              <a:rPr lang="pl-PL" sz="2400" i="1" dirty="0"/>
              <a:t>We </a:t>
            </a:r>
            <a:r>
              <a:rPr lang="pl-PL" sz="2400" i="1" dirty="0" err="1"/>
              <a:t>need</a:t>
            </a:r>
            <a:r>
              <a:rPr lang="pl-PL" sz="2400" i="1" dirty="0"/>
              <a:t> a </a:t>
            </a:r>
            <a:r>
              <a:rPr lang="pl-PL" sz="2400" i="1" dirty="0" err="1"/>
              <a:t>fully</a:t>
            </a:r>
            <a:r>
              <a:rPr lang="pl-PL" sz="2400" i="1" dirty="0"/>
              <a:t> </a:t>
            </a:r>
            <a:r>
              <a:rPr lang="pl-PL" sz="2400" i="1" dirty="0" err="1"/>
              <a:t>working</a:t>
            </a:r>
            <a:r>
              <a:rPr lang="pl-PL" sz="2400" i="1" dirty="0"/>
              <a:t> </a:t>
            </a:r>
            <a:r>
              <a:rPr lang="pl-PL" sz="2400" i="1" dirty="0" err="1"/>
              <a:t>solution</a:t>
            </a:r>
            <a:r>
              <a:rPr lang="pl-PL" sz="2400" i="1" dirty="0"/>
              <a:t>. </a:t>
            </a:r>
            <a:r>
              <a:rPr lang="pl-PL" sz="2400" i="1" dirty="0" err="1"/>
              <a:t>Today</a:t>
            </a:r>
            <a:r>
              <a:rPr lang="pl-PL" sz="2400" i="1" dirty="0"/>
              <a:t>.»</a:t>
            </a:r>
            <a:endParaRPr lang="pl-PL" sz="2400" i="1" dirty="0" smtClean="0"/>
          </a:p>
          <a:p>
            <a:pPr marL="0" indent="0">
              <a:buNone/>
            </a:pPr>
            <a:r>
              <a:rPr lang="pl-PL" sz="2000" dirty="0" smtClean="0">
                <a:solidFill>
                  <a:srgbClr val="7F7F7F"/>
                </a:solidFill>
              </a:rPr>
              <a:t>-- </a:t>
            </a:r>
            <a:r>
              <a:rPr lang="pl-PL" sz="2000" dirty="0">
                <a:solidFill>
                  <a:srgbClr val="7F7F7F"/>
                </a:solidFill>
              </a:rPr>
              <a:t>Dieter Van </a:t>
            </a:r>
            <a:r>
              <a:rPr lang="pl-PL" sz="2000" dirty="0" err="1">
                <a:solidFill>
                  <a:srgbClr val="7F7F7F"/>
                </a:solidFill>
              </a:rPr>
              <a:t>Uytvanck</a:t>
            </a:r>
            <a:r>
              <a:rPr lang="pl-PL" sz="2000" dirty="0">
                <a:solidFill>
                  <a:srgbClr val="7F7F7F"/>
                </a:solidFill>
              </a:rPr>
              <a:t>, </a:t>
            </a:r>
            <a:r>
              <a:rPr lang="pl-PL" sz="2000" dirty="0" smtClean="0">
                <a:solidFill>
                  <a:srgbClr val="7F7F7F"/>
                </a:solidFill>
              </a:rPr>
              <a:t>CLARIN Project, 11.2.2014</a:t>
            </a:r>
            <a:endParaRPr lang="pl-PL" sz="2000" dirty="0">
              <a:solidFill>
                <a:srgbClr val="7F7F7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13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Does every large research community have to join all </a:t>
            </a:r>
            <a:br>
              <a:rPr lang="en-US" sz="2400" dirty="0" smtClean="0"/>
            </a:br>
            <a:r>
              <a:rPr lang="en-US" sz="2400" dirty="0" smtClean="0"/>
              <a:t>federations worldwide to get some attributes?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55186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Research communities start own silo (own user management)</a:t>
            </a:r>
            <a:endParaRPr lang="en-US" sz="2000" dirty="0" smtClean="0"/>
          </a:p>
          <a:p>
            <a:pPr lvl="1"/>
            <a:r>
              <a:rPr lang="en-US" sz="2000" dirty="0" smtClean="0"/>
              <a:t>Especially large projects can afford this</a:t>
            </a:r>
          </a:p>
          <a:p>
            <a:r>
              <a:rPr lang="en-US" sz="2000" dirty="0" smtClean="0"/>
              <a:t>Rely on Google</a:t>
            </a:r>
            <a:r>
              <a:rPr lang="en-US" sz="2000" dirty="0" smtClean="0"/>
              <a:t>/Facebook Connect/... </a:t>
            </a:r>
          </a:p>
          <a:p>
            <a:pPr lvl="1"/>
            <a:r>
              <a:rPr lang="en-US" sz="1800" dirty="0" smtClean="0"/>
              <a:t>LIGO started allowing users with eduGAIN account to use social </a:t>
            </a:r>
            <a:r>
              <a:rPr lang="en-US" sz="1800" dirty="0" smtClean="0"/>
              <a:t>identities</a:t>
            </a:r>
          </a:p>
          <a:p>
            <a:r>
              <a:rPr lang="en-US" sz="2000" dirty="0" smtClean="0"/>
              <a:t>Ask user to provide information about himself (directly or via one of the above)</a:t>
            </a:r>
            <a:endParaRPr lang="en-US" sz="2000" dirty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➔ </a:t>
            </a:r>
            <a:r>
              <a:rPr lang="en-US" sz="2400" b="1" dirty="0" smtClean="0"/>
              <a:t>Do we want that researchers rather use services from commercial companies that care much less about </a:t>
            </a:r>
            <a:br>
              <a:rPr lang="en-US" sz="2400" b="1" dirty="0" smtClean="0"/>
            </a:br>
            <a:r>
              <a:rPr lang="en-US" sz="2400" b="1" dirty="0" smtClean="0"/>
              <a:t>data privacy aspects?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14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Mitigation Strategy for SPs: </a:t>
            </a:r>
            <a:br>
              <a:rPr lang="en-US" sz="2400" dirty="0" smtClean="0"/>
            </a:br>
            <a:r>
              <a:rPr lang="en-US" sz="2400" dirty="0" smtClean="0"/>
              <a:t>Don't use eduGAIN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77426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3377" y="1549401"/>
            <a:ext cx="8181975" cy="3083324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dirty="0" smtClean="0"/>
              <a:t>« If </a:t>
            </a:r>
            <a:r>
              <a:rPr lang="en-US" sz="2400" dirty="0"/>
              <a:t>federation is not about trustworthy attributes (and/or identity), i.e.</a:t>
            </a:r>
            <a:r>
              <a:rPr lang="en-US" sz="2400" dirty="0" smtClean="0"/>
              <a:t>, if </a:t>
            </a:r>
            <a:r>
              <a:rPr lang="en-US" sz="2400" dirty="0"/>
              <a:t>self-asserted </a:t>
            </a:r>
            <a:r>
              <a:rPr lang="en-US" sz="2400" dirty="0" smtClean="0"/>
              <a:t>data is </a:t>
            </a:r>
            <a:r>
              <a:rPr lang="en-US" sz="2400" dirty="0"/>
              <a:t>actually good enough for SPs, why bother with federation</a:t>
            </a:r>
            <a:r>
              <a:rPr lang="en-US" sz="2400" dirty="0" smtClean="0"/>
              <a:t>? »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7F7F7F"/>
                </a:solidFill>
              </a:rPr>
              <a:t>-- Peter </a:t>
            </a:r>
            <a:r>
              <a:rPr lang="en-US" sz="2000" dirty="0" err="1">
                <a:solidFill>
                  <a:srgbClr val="7F7F7F"/>
                </a:solidFill>
              </a:rPr>
              <a:t>Schober</a:t>
            </a:r>
            <a:r>
              <a:rPr lang="en-US" sz="2000" dirty="0">
                <a:solidFill>
                  <a:srgbClr val="7F7F7F"/>
                </a:solidFill>
              </a:rPr>
              <a:t>, </a:t>
            </a:r>
            <a:r>
              <a:rPr lang="en-US" sz="2000" dirty="0" err="1">
                <a:solidFill>
                  <a:srgbClr val="7F7F7F"/>
                </a:solidFill>
              </a:rPr>
              <a:t>ACOnet</a:t>
            </a:r>
            <a:r>
              <a:rPr lang="en-US" sz="2000" dirty="0">
                <a:solidFill>
                  <a:srgbClr val="7F7F7F"/>
                </a:solidFill>
              </a:rPr>
              <a:t> Identity </a:t>
            </a:r>
            <a:r>
              <a:rPr lang="en-US" sz="2000" dirty="0" smtClean="0">
                <a:solidFill>
                  <a:srgbClr val="7F7F7F"/>
                </a:solidFill>
              </a:rPr>
              <a:t>Federation, 30.6.2016</a:t>
            </a:r>
            <a:r>
              <a:rPr lang="en-US" sz="2000" dirty="0">
                <a:solidFill>
                  <a:srgbClr val="7F7F7F"/>
                </a:solidFill>
              </a:rPr>
              <a:t>: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15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Why doing federation at all?</a:t>
            </a:r>
            <a:endParaRPr lang="en-US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1727200" y="2451100"/>
            <a:ext cx="5943600" cy="2295386"/>
            <a:chOff x="2387600" y="2781300"/>
            <a:chExt cx="5943600" cy="2295386"/>
          </a:xfrm>
        </p:grpSpPr>
        <p:cxnSp>
          <p:nvCxnSpPr>
            <p:cNvPr id="7" name="Straight Connector 6"/>
            <p:cNvCxnSpPr/>
            <p:nvPr/>
          </p:nvCxnSpPr>
          <p:spPr>
            <a:xfrm flipH="1" flipV="1">
              <a:off x="4800600" y="2781300"/>
              <a:ext cx="419100" cy="1574800"/>
            </a:xfrm>
            <a:prstGeom prst="line">
              <a:avLst/>
            </a:prstGeom>
            <a:ln w="38100" cmpd="sng">
              <a:solidFill>
                <a:srgbClr val="EC0E5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2387600" y="4368800"/>
              <a:ext cx="5943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EC0E51"/>
                  </a:solidFill>
                </a:rPr>
                <a:t>Self-asserted data = Ask the user to fill in a form with data that he provides...!?</a:t>
              </a:r>
              <a:endParaRPr lang="en-US" sz="2000" b="1" dirty="0">
                <a:solidFill>
                  <a:srgbClr val="EC0E51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356100" y="3886200"/>
            <a:ext cx="18466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066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16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It's not the </a:t>
            </a:r>
            <a:r>
              <a:rPr lang="en-US" sz="2400" dirty="0" smtClean="0"/>
              <a:t>SP's problem </a:t>
            </a:r>
            <a:r>
              <a:rPr lang="en-US" sz="2400" dirty="0" smtClean="0"/>
              <a:t>to solve attribute release!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759613" y="1304595"/>
            <a:ext cx="7801112" cy="214674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4500" dirty="0">
                <a:solidFill>
                  <a:srgbClr val="EC0E51"/>
                </a:solidFill>
              </a:rPr>
              <a:t>What can Federation Operators do to solve the Attribute Release problem?</a:t>
            </a:r>
          </a:p>
        </p:txBody>
      </p:sp>
    </p:spTree>
    <p:extLst>
      <p:ext uri="{BB962C8B-B14F-4D97-AF65-F5344CB8AC3E}">
        <p14:creationId xmlns:p14="http://schemas.microsoft.com/office/powerpoint/2010/main" val="622773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49700" y="1143002"/>
            <a:ext cx="4565652" cy="3695697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Full-mesh Federations </a:t>
            </a:r>
            <a:endParaRPr lang="en-US" sz="2000" b="1" dirty="0"/>
          </a:p>
          <a:p>
            <a:pPr lvl="1"/>
            <a:r>
              <a:rPr lang="en-US" sz="2000" dirty="0" smtClean="0"/>
              <a:t>80% of federations</a:t>
            </a:r>
          </a:p>
          <a:p>
            <a:pPr lvl="1"/>
            <a:r>
              <a:rPr lang="en-US" sz="2000" b="1" u="sng" dirty="0" smtClean="0"/>
              <a:t>Technical and policy </a:t>
            </a:r>
            <a:r>
              <a:rPr lang="en-US" sz="2000" dirty="0" smtClean="0"/>
              <a:t>challenges</a:t>
            </a:r>
          </a:p>
          <a:p>
            <a:endParaRPr lang="en-US" sz="2000" dirty="0" smtClean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 err="1" smtClean="0"/>
              <a:t>Hub&amp;Spoke</a:t>
            </a:r>
            <a:r>
              <a:rPr lang="en-US" sz="2000" b="1" dirty="0" smtClean="0"/>
              <a:t> Federations</a:t>
            </a:r>
          </a:p>
          <a:p>
            <a:pPr lvl="1"/>
            <a:r>
              <a:rPr lang="en-US" sz="2000" dirty="0" smtClean="0"/>
              <a:t>20% of federations</a:t>
            </a:r>
            <a:endParaRPr lang="en-US" sz="2000" dirty="0"/>
          </a:p>
          <a:p>
            <a:pPr lvl="1"/>
            <a:r>
              <a:rPr lang="en-US" sz="2000" b="1" u="sng" dirty="0" smtClean="0"/>
              <a:t>Only policy </a:t>
            </a:r>
            <a:r>
              <a:rPr lang="en-US" sz="2000" dirty="0" smtClean="0"/>
              <a:t>challenge </a:t>
            </a:r>
            <a:r>
              <a:rPr lang="en-US" sz="2000" dirty="0" smtClean="0"/>
              <a:t>(hub always </a:t>
            </a:r>
            <a:r>
              <a:rPr lang="en-US" sz="2000" dirty="0" smtClean="0"/>
              <a:t>gets super set of </a:t>
            </a:r>
            <a:r>
              <a:rPr lang="en-US" sz="2000" dirty="0" smtClean="0"/>
              <a:t>attributes)</a:t>
            </a: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17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Different Federation Architecture = Different Challenge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041399"/>
            <a:ext cx="1977598" cy="16891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66" y="2794000"/>
            <a:ext cx="2288129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103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03400" y="1028701"/>
            <a:ext cx="6711952" cy="36040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/>
              <a:t>Release ...</a:t>
            </a:r>
          </a:p>
          <a:p>
            <a:r>
              <a:rPr lang="en-US" sz="2400" dirty="0" smtClean="0"/>
              <a:t>... fixed set of attributes to every SP</a:t>
            </a:r>
          </a:p>
          <a:p>
            <a:r>
              <a:rPr lang="en-US" sz="2400" dirty="0" smtClean="0"/>
              <a:t>... only attributes that SP requests </a:t>
            </a:r>
          </a:p>
          <a:p>
            <a:r>
              <a:rPr lang="en-US" sz="2400" b="1" dirty="0" smtClean="0"/>
              <a:t>... </a:t>
            </a:r>
            <a:r>
              <a:rPr lang="en-US" sz="2400" b="1" dirty="0"/>
              <a:t>a</a:t>
            </a:r>
            <a:r>
              <a:rPr lang="en-US" sz="2400" b="1" dirty="0" smtClean="0"/>
              <a:t>ttributes based on ECs (CoCo/R&amp;S, </a:t>
            </a:r>
            <a:r>
              <a:rPr lang="en-US" sz="2400" b="1" dirty="0" smtClean="0"/>
              <a:t>recommended good middle way!</a:t>
            </a:r>
            <a:r>
              <a:rPr lang="en-US" sz="2400" b="1" dirty="0" smtClean="0"/>
              <a:t>)</a:t>
            </a:r>
          </a:p>
          <a:p>
            <a:r>
              <a:rPr lang="en-US" sz="2400" dirty="0" smtClean="0"/>
              <a:t>... only if federation operator approved attribute release</a:t>
            </a:r>
          </a:p>
          <a:p>
            <a:r>
              <a:rPr lang="en-US" sz="2400" dirty="0" smtClean="0"/>
              <a:t>... </a:t>
            </a:r>
            <a:r>
              <a:rPr lang="en-US" sz="2400" dirty="0"/>
              <a:t>o</a:t>
            </a:r>
            <a:r>
              <a:rPr lang="en-US" sz="2400" dirty="0" smtClean="0"/>
              <a:t>nly if IdP approves (each) SP</a:t>
            </a:r>
          </a:p>
          <a:p>
            <a:r>
              <a:rPr lang="en-US" sz="2400" dirty="0" smtClean="0"/>
              <a:t>... nothing unless there is a bilateral contractual agreement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18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What are the Release Options?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54000" y="3441700"/>
            <a:ext cx="1003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EC0E51"/>
                </a:solidFill>
              </a:rPr>
              <a:t>Very restrictive </a:t>
            </a:r>
            <a:br>
              <a:rPr lang="en-US" b="1" dirty="0" smtClean="0">
                <a:solidFill>
                  <a:srgbClr val="EC0E51"/>
                </a:solidFill>
              </a:rPr>
            </a:br>
            <a:r>
              <a:rPr lang="en-US" b="1" dirty="0" smtClean="0">
                <a:solidFill>
                  <a:srgbClr val="EC0E51"/>
                </a:solidFill>
              </a:rPr>
              <a:t>and user unfriendly</a:t>
            </a:r>
            <a:endParaRPr lang="en-US" b="1" dirty="0">
              <a:solidFill>
                <a:srgbClr val="EC0E5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2100" y="1498600"/>
            <a:ext cx="10160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EC0E51"/>
                </a:solidFill>
              </a:rPr>
              <a:t>Very tolerant and </a:t>
            </a:r>
            <a:br>
              <a:rPr lang="en-US" b="1" dirty="0" smtClean="0">
                <a:solidFill>
                  <a:srgbClr val="EC0E51"/>
                </a:solidFill>
              </a:rPr>
            </a:br>
            <a:r>
              <a:rPr lang="en-US" b="1" dirty="0" smtClean="0">
                <a:solidFill>
                  <a:srgbClr val="EC0E51"/>
                </a:solidFill>
              </a:rPr>
              <a:t>potentially legally dangerous</a:t>
            </a:r>
            <a:endParaRPr lang="en-US" b="1" dirty="0">
              <a:solidFill>
                <a:srgbClr val="EC0E5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562100" y="1473200"/>
            <a:ext cx="0" cy="2984500"/>
          </a:xfrm>
          <a:prstGeom prst="straightConnector1">
            <a:avLst/>
          </a:prstGeom>
          <a:ln w="57150" cmpd="sng">
            <a:solidFill>
              <a:srgbClr val="EC0E5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535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Easy to create attribute release </a:t>
            </a:r>
            <a:r>
              <a:rPr lang="en-US" sz="2000" dirty="0"/>
              <a:t>rules </a:t>
            </a:r>
            <a:r>
              <a:rPr lang="en-US" sz="2000" dirty="0" smtClean="0"/>
              <a:t>with Entity </a:t>
            </a:r>
            <a:r>
              <a:rPr lang="en-US" sz="2000" dirty="0"/>
              <a:t>Categories (EC):</a:t>
            </a:r>
            <a:endParaRPr lang="en-US" sz="2000" dirty="0"/>
          </a:p>
          <a:p>
            <a:pPr lvl="1"/>
            <a:r>
              <a:rPr lang="en-US" sz="2000" dirty="0" smtClean="0"/>
              <a:t>Allow </a:t>
            </a:r>
            <a:r>
              <a:rPr lang="en-US" sz="2000" dirty="0"/>
              <a:t>releasing attributes to </a:t>
            </a:r>
            <a:r>
              <a:rPr lang="en-US" sz="2000" dirty="0" smtClean="0"/>
              <a:t>services that </a:t>
            </a:r>
            <a:r>
              <a:rPr lang="en-US" sz="2000" dirty="0"/>
              <a:t>meet </a:t>
            </a:r>
            <a:r>
              <a:rPr lang="en-US" sz="2000" dirty="0" smtClean="0"/>
              <a:t>EC's requirements</a:t>
            </a:r>
            <a:endParaRPr lang="en-US" sz="2000" dirty="0" smtClean="0"/>
          </a:p>
          <a:p>
            <a:pPr lvl="1"/>
            <a:r>
              <a:rPr lang="en-US" sz="2000" dirty="0" smtClean="0"/>
              <a:t>SPs </a:t>
            </a:r>
            <a:r>
              <a:rPr lang="en-US" sz="2000" dirty="0" smtClean="0"/>
              <a:t>flagged </a:t>
            </a:r>
            <a:r>
              <a:rPr lang="en-US" sz="2000" dirty="0"/>
              <a:t>in SAML2 metadata</a:t>
            </a:r>
          </a:p>
          <a:p>
            <a:pPr lvl="1"/>
            <a:r>
              <a:rPr lang="en-US" sz="2000" dirty="0"/>
              <a:t>Provide </a:t>
            </a:r>
            <a:r>
              <a:rPr lang="en-US" sz="2000" dirty="0" smtClean="0"/>
              <a:t>trust </a:t>
            </a:r>
            <a:r>
              <a:rPr lang="en-US" sz="2000" dirty="0"/>
              <a:t>(and warm fuzzy feeling</a:t>
            </a:r>
            <a:r>
              <a:rPr lang="en-US" sz="2000" dirty="0" smtClean="0"/>
              <a:t>)</a:t>
            </a:r>
          </a:p>
          <a:p>
            <a:pPr lvl="1"/>
            <a:endParaRPr lang="en-US" sz="2000" dirty="0" smtClean="0"/>
          </a:p>
          <a:p>
            <a:r>
              <a:rPr lang="en-US" sz="2000" dirty="0" smtClean="0"/>
              <a:t>2 international ECs in use:</a:t>
            </a:r>
          </a:p>
          <a:p>
            <a:pPr lvl="1"/>
            <a:r>
              <a:rPr lang="en-US" sz="2000" dirty="0" smtClean="0">
                <a:hlinkClick r:id="rId2"/>
              </a:rPr>
              <a:t>REFEDS </a:t>
            </a:r>
            <a:r>
              <a:rPr lang="en-US" sz="2000" dirty="0">
                <a:hlinkClick r:id="rId2"/>
              </a:rPr>
              <a:t>Research &amp; </a:t>
            </a:r>
            <a:r>
              <a:rPr lang="en-US" sz="2000" dirty="0" smtClean="0">
                <a:hlinkClick r:id="rId2"/>
              </a:rPr>
              <a:t>Scholarship</a:t>
            </a:r>
            <a:endParaRPr lang="en-US" sz="2000" dirty="0" smtClean="0"/>
          </a:p>
          <a:p>
            <a:pPr lvl="1"/>
            <a:r>
              <a:rPr lang="en-US" sz="2000" dirty="0" smtClean="0">
                <a:hlinkClick r:id="rId3"/>
              </a:rPr>
              <a:t>GÉANT </a:t>
            </a:r>
            <a:r>
              <a:rPr lang="en-US" sz="2000" dirty="0">
                <a:hlinkClick r:id="rId3"/>
              </a:rPr>
              <a:t>Data Protection Code of </a:t>
            </a:r>
            <a:r>
              <a:rPr lang="en-US" sz="2000" dirty="0" smtClean="0">
                <a:hlinkClick r:id="rId3"/>
              </a:rPr>
              <a:t>Conduct</a:t>
            </a:r>
            <a:endParaRPr lang="en-US" sz="2000" dirty="0" smtClean="0"/>
          </a:p>
          <a:p>
            <a:pPr lvl="1"/>
            <a:endParaRPr lang="en-US" sz="2000" dirty="0" smtClean="0"/>
          </a:p>
          <a:p>
            <a:pPr marL="0" indent="0">
              <a:buNone/>
            </a:pPr>
            <a:r>
              <a:rPr lang="en-US" sz="2400" b="1" dirty="0"/>
              <a:t>➔ </a:t>
            </a:r>
            <a:r>
              <a:rPr lang="en-US" sz="2400" b="1" dirty="0" smtClean="0"/>
              <a:t>R&amp;S/CoCo are efficient way to solve attribute release issue!</a:t>
            </a:r>
            <a:endParaRPr lang="en-US" sz="24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Entity Categories: </a:t>
            </a:r>
            <a:br>
              <a:rPr lang="en-US" sz="2400" dirty="0" smtClean="0"/>
            </a:br>
            <a:r>
              <a:rPr lang="en-US" sz="2400" dirty="0" smtClean="0"/>
              <a:t>Scalable and Convenient Method for Attribute Release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72995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3377" y="3873499"/>
            <a:ext cx="8181975" cy="759225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2600" b="1" dirty="0" smtClean="0"/>
              <a:t>Very slow adoption </a:t>
            </a:r>
            <a:r>
              <a:rPr lang="en-US" sz="2600" b="1" dirty="0" smtClean="0">
                <a:sym typeface="Wingdings"/>
              </a:rPr>
              <a:t> R&amp;S a bit faster</a:t>
            </a:r>
            <a:endParaRPr lang="en-US" sz="2600" b="1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Current stats: https</a:t>
            </a:r>
            <a:r>
              <a:rPr lang="en-US" dirty="0"/>
              <a:t>://</a:t>
            </a:r>
            <a:r>
              <a:rPr lang="en-US" dirty="0" err="1"/>
              <a:t>wiki.refeds.org</a:t>
            </a:r>
            <a:r>
              <a:rPr lang="en-US" dirty="0"/>
              <a:t>/display/ENT/</a:t>
            </a:r>
            <a:r>
              <a:rPr lang="en-US" dirty="0" err="1"/>
              <a:t>Entity+Category+Usage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20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Entity Categories Adoption </a:t>
            </a:r>
            <a:r>
              <a:rPr lang="en-US" sz="2400" dirty="0" smtClean="0"/>
              <a:t>in eduGAIN Over Time</a:t>
            </a:r>
            <a:endParaRPr lang="en-US" sz="24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6714213"/>
              </p:ext>
            </p:extLst>
          </p:nvPr>
        </p:nvGraphicFramePr>
        <p:xfrm>
          <a:off x="169782" y="1181100"/>
          <a:ext cx="4465718" cy="269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1603704"/>
              </p:ext>
            </p:extLst>
          </p:nvPr>
        </p:nvGraphicFramePr>
        <p:xfrm>
          <a:off x="4749800" y="1143000"/>
          <a:ext cx="3949700" cy="2679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46154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11191" y="1130300"/>
            <a:ext cx="3504209" cy="314501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dirty="0" smtClean="0"/>
              <a:t>Stats from 9.9.2016: </a:t>
            </a:r>
            <a:br>
              <a:rPr lang="en-US" sz="2000" dirty="0" smtClean="0"/>
            </a:br>
            <a:r>
              <a:rPr lang="en-US" sz="2000" dirty="0" smtClean="0"/>
              <a:t>38 Federations</a:t>
            </a:r>
            <a:r>
              <a:rPr lang="en-US" sz="2000" dirty="0"/>
              <a:t>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2176 IdPs</a:t>
            </a:r>
          </a:p>
          <a:p>
            <a:r>
              <a:rPr lang="en-US" sz="1800" dirty="0"/>
              <a:t>Federations </a:t>
            </a:r>
            <a:r>
              <a:rPr lang="en-US" sz="1800"/>
              <a:t>supporting </a:t>
            </a:r>
            <a:r>
              <a:rPr lang="en-US" sz="1800" smtClean="0"/>
              <a:t>CoCo: 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smtClean="0"/>
              <a:t>15 </a:t>
            </a:r>
            <a:r>
              <a:rPr lang="en-US" sz="1800" dirty="0"/>
              <a:t>(42</a:t>
            </a:r>
            <a:r>
              <a:rPr lang="en-US" sz="1800"/>
              <a:t>%</a:t>
            </a:r>
            <a:r>
              <a:rPr lang="en-US" sz="1800" smtClean="0"/>
              <a:t>)</a:t>
            </a:r>
            <a:endParaRPr lang="en-US" sz="1800" dirty="0" smtClean="0"/>
          </a:p>
          <a:p>
            <a:r>
              <a:rPr lang="en-US" sz="1800" dirty="0" smtClean="0"/>
              <a:t>Federations </a:t>
            </a:r>
            <a:r>
              <a:rPr lang="en-US" sz="1800" dirty="0" smtClean="0"/>
              <a:t>supporting R&amp;S: </a:t>
            </a:r>
            <a:br>
              <a:rPr lang="en-US" sz="1800" dirty="0" smtClean="0"/>
            </a:br>
            <a:r>
              <a:rPr lang="en-US" sz="1800" dirty="0" smtClean="0"/>
              <a:t>16 (42%)</a:t>
            </a:r>
          </a:p>
          <a:p>
            <a:r>
              <a:rPr lang="en-US" sz="1800" dirty="0" smtClean="0"/>
              <a:t>IdPs supporting CoCo: </a:t>
            </a:r>
            <a:br>
              <a:rPr lang="en-US" sz="1800" dirty="0" smtClean="0"/>
            </a:br>
            <a:r>
              <a:rPr lang="en-US" sz="1800" dirty="0" smtClean="0"/>
              <a:t>91 (4.1%)</a:t>
            </a:r>
          </a:p>
          <a:p>
            <a:r>
              <a:rPr lang="en-US" sz="1800" dirty="0"/>
              <a:t>IdPs supporting </a:t>
            </a:r>
            <a:r>
              <a:rPr lang="en-US" sz="1800" dirty="0" smtClean="0"/>
              <a:t>R&amp;S: </a:t>
            </a:r>
            <a:br>
              <a:rPr lang="en-US" sz="1800" dirty="0" smtClean="0"/>
            </a:br>
            <a:r>
              <a:rPr lang="en-US" sz="1800" dirty="0" smtClean="0"/>
              <a:t>130 (6.0%</a:t>
            </a:r>
            <a:r>
              <a:rPr lang="en-US" sz="2000" dirty="0"/>
              <a:t>)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21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Federation R&amp;S and CoCo </a:t>
            </a:r>
            <a:r>
              <a:rPr lang="en-US" sz="2400" dirty="0" smtClean="0"/>
              <a:t>Europe-wide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Adoption in eduGAIN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43096" y="4448759"/>
            <a:ext cx="8951072" cy="27699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dirty="0" smtClean="0">
                <a:solidFill>
                  <a:srgbClr val="003447"/>
                </a:solidFill>
              </a:rPr>
              <a:t>◼</a:t>
            </a:r>
            <a:r>
              <a:rPr lang="en-US" dirty="0" smtClean="0"/>
              <a:t>︎ No EC support </a:t>
            </a:r>
            <a:r>
              <a:rPr lang="en-US" dirty="0" smtClean="0">
                <a:sym typeface="Wingdings"/>
              </a:rPr>
              <a:t></a:t>
            </a:r>
            <a:r>
              <a:rPr lang="en-US" dirty="0" smtClean="0"/>
              <a:t>   </a:t>
            </a:r>
            <a:r>
              <a:rPr lang="en-US" dirty="0" smtClean="0">
                <a:solidFill>
                  <a:srgbClr val="5F3499"/>
                </a:solidFill>
              </a:rPr>
              <a:t>◼︎</a:t>
            </a:r>
            <a:r>
              <a:rPr lang="en-US" dirty="0" smtClean="0"/>
              <a:t> R&amp;S Support </a:t>
            </a:r>
            <a:r>
              <a:rPr lang="en-US" dirty="0">
                <a:sym typeface="Wingdings"/>
              </a:rPr>
              <a:t></a:t>
            </a:r>
            <a:r>
              <a:rPr lang="en-US" dirty="0" smtClean="0"/>
              <a:t>   </a:t>
            </a:r>
            <a:r>
              <a:rPr lang="en-US" dirty="0">
                <a:solidFill>
                  <a:srgbClr val="C6C758"/>
                </a:solidFill>
              </a:rPr>
              <a:t>◼︎</a:t>
            </a:r>
            <a:r>
              <a:rPr lang="en-US" dirty="0"/>
              <a:t> </a:t>
            </a:r>
            <a:r>
              <a:rPr lang="en-US" dirty="0" smtClean="0"/>
              <a:t>CoCo support </a:t>
            </a:r>
            <a:r>
              <a:rPr lang="en-US" dirty="0" smtClean="0">
                <a:sym typeface="Wingdings"/>
              </a:rPr>
              <a:t></a:t>
            </a:r>
            <a:r>
              <a:rPr lang="en-US" dirty="0" smtClean="0"/>
              <a:t>   </a:t>
            </a:r>
            <a:r>
              <a:rPr lang="en-US" dirty="0">
                <a:solidFill>
                  <a:srgbClr val="00D80A"/>
                </a:solidFill>
              </a:rPr>
              <a:t>◼</a:t>
            </a:r>
            <a:r>
              <a:rPr lang="en-US" dirty="0"/>
              <a:t>︎</a:t>
            </a:r>
            <a:r>
              <a:rPr lang="en-US" dirty="0" smtClean="0"/>
              <a:t> </a:t>
            </a:r>
            <a:r>
              <a:rPr lang="en-US" dirty="0" err="1" smtClean="0"/>
              <a:t>CoCo+R&amp;S</a:t>
            </a:r>
            <a:r>
              <a:rPr lang="en-US" dirty="0" smtClean="0"/>
              <a:t> Support </a:t>
            </a:r>
            <a:r>
              <a:rPr lang="en-US" dirty="0" smtClean="0">
                <a:sym typeface="Wingdings"/>
              </a:rPr>
              <a:t>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" y="1211408"/>
            <a:ext cx="4470401" cy="312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356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22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Federation R</a:t>
            </a:r>
            <a:r>
              <a:rPr lang="en-US" sz="2400" dirty="0" smtClean="0"/>
              <a:t>&amp;S</a:t>
            </a:r>
            <a:r>
              <a:rPr lang="en-US" sz="2400" dirty="0"/>
              <a:t> </a:t>
            </a:r>
            <a:r>
              <a:rPr lang="en-US" sz="2400" dirty="0" smtClean="0"/>
              <a:t>and CoCo Worldwide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Adoption in eduGAIN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43096" y="4448759"/>
            <a:ext cx="8951072" cy="27699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dirty="0" smtClean="0">
                <a:solidFill>
                  <a:srgbClr val="003447"/>
                </a:solidFill>
              </a:rPr>
              <a:t>◼</a:t>
            </a:r>
            <a:r>
              <a:rPr lang="en-US" dirty="0" smtClean="0"/>
              <a:t>︎ No EC support </a:t>
            </a:r>
            <a:r>
              <a:rPr lang="en-US" dirty="0" smtClean="0">
                <a:sym typeface="Wingdings"/>
              </a:rPr>
              <a:t></a:t>
            </a:r>
            <a:r>
              <a:rPr lang="en-US" dirty="0" smtClean="0"/>
              <a:t>   </a:t>
            </a:r>
            <a:r>
              <a:rPr lang="en-US" dirty="0" smtClean="0">
                <a:solidFill>
                  <a:srgbClr val="5F3499"/>
                </a:solidFill>
              </a:rPr>
              <a:t>◼︎</a:t>
            </a:r>
            <a:r>
              <a:rPr lang="en-US" dirty="0" smtClean="0"/>
              <a:t> R&amp;S Support </a:t>
            </a:r>
            <a:r>
              <a:rPr lang="en-US" dirty="0">
                <a:sym typeface="Wingdings"/>
              </a:rPr>
              <a:t></a:t>
            </a:r>
            <a:r>
              <a:rPr lang="en-US" dirty="0" smtClean="0"/>
              <a:t>   </a:t>
            </a:r>
            <a:r>
              <a:rPr lang="en-US" dirty="0">
                <a:solidFill>
                  <a:srgbClr val="C6C758"/>
                </a:solidFill>
              </a:rPr>
              <a:t>◼︎</a:t>
            </a:r>
            <a:r>
              <a:rPr lang="en-US" dirty="0"/>
              <a:t> </a:t>
            </a:r>
            <a:r>
              <a:rPr lang="en-US" dirty="0" smtClean="0"/>
              <a:t>CoCo support </a:t>
            </a:r>
            <a:r>
              <a:rPr lang="en-US" dirty="0" smtClean="0">
                <a:sym typeface="Wingdings"/>
              </a:rPr>
              <a:t></a:t>
            </a:r>
            <a:r>
              <a:rPr lang="en-US" dirty="0" smtClean="0"/>
              <a:t>   </a:t>
            </a:r>
            <a:r>
              <a:rPr lang="en-US" dirty="0">
                <a:solidFill>
                  <a:srgbClr val="00D80A"/>
                </a:solidFill>
              </a:rPr>
              <a:t>◼</a:t>
            </a:r>
            <a:r>
              <a:rPr lang="en-US" dirty="0"/>
              <a:t>︎</a:t>
            </a:r>
            <a:r>
              <a:rPr lang="en-US" dirty="0" smtClean="0"/>
              <a:t> </a:t>
            </a:r>
            <a:r>
              <a:rPr lang="en-US" dirty="0" err="1" smtClean="0"/>
              <a:t>CoCo+R&amp;S</a:t>
            </a:r>
            <a:r>
              <a:rPr lang="en-US" dirty="0" smtClean="0"/>
              <a:t> Support </a:t>
            </a:r>
            <a:r>
              <a:rPr lang="en-US" dirty="0" smtClean="0">
                <a:sym typeface="Wingdings"/>
              </a:rPr>
              <a:t>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300" y="1023560"/>
            <a:ext cx="6578600" cy="345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78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Increases transparency (and thus trust) for user!</a:t>
            </a:r>
          </a:p>
          <a:p>
            <a:pPr lvl="1"/>
            <a:r>
              <a:rPr lang="en-US" sz="2250" dirty="0" smtClean="0"/>
              <a:t>e</a:t>
            </a:r>
            <a:r>
              <a:rPr lang="en-US" sz="2250" dirty="0"/>
              <a:t>-Learning admins don't like </a:t>
            </a:r>
            <a:r>
              <a:rPr lang="en-US" sz="2250" dirty="0" smtClean="0"/>
              <a:t>user consent: </a:t>
            </a:r>
            <a:br>
              <a:rPr lang="en-US" sz="2250" dirty="0" smtClean="0"/>
            </a:br>
            <a:r>
              <a:rPr lang="en-US" sz="2250" dirty="0" smtClean="0"/>
              <a:t>"makes </a:t>
            </a:r>
            <a:r>
              <a:rPr lang="en-US" sz="2250" dirty="0"/>
              <a:t>(first) login too </a:t>
            </a:r>
            <a:r>
              <a:rPr lang="en-US" sz="2250" dirty="0" smtClean="0"/>
              <a:t>complicated"</a:t>
            </a:r>
            <a:endParaRPr lang="en-US" sz="2250" dirty="0"/>
          </a:p>
          <a:p>
            <a:r>
              <a:rPr lang="en-US" sz="2400" dirty="0" smtClean="0"/>
              <a:t>(Academic) Discussions: Informed </a:t>
            </a:r>
            <a:r>
              <a:rPr lang="en-US" sz="2400" dirty="0"/>
              <a:t>consent </a:t>
            </a:r>
            <a:r>
              <a:rPr lang="en-US" sz="2400" dirty="0" err="1"/>
              <a:t>vs</a:t>
            </a:r>
            <a:r>
              <a:rPr lang="en-US" sz="2400" dirty="0"/>
              <a:t> free </a:t>
            </a:r>
            <a:r>
              <a:rPr lang="en-US" sz="2400" dirty="0" smtClean="0"/>
              <a:t>consent</a:t>
            </a:r>
            <a:endParaRPr lang="en-US" sz="2400" dirty="0" smtClean="0"/>
          </a:p>
          <a:p>
            <a:pPr lvl="1"/>
            <a:r>
              <a:rPr lang="en-US" sz="2250" dirty="0" smtClean="0"/>
              <a:t>Allowing </a:t>
            </a:r>
            <a:r>
              <a:rPr lang="en-US" sz="2250" dirty="0" smtClean="0"/>
              <a:t>user to decide on optional attributes has its own </a:t>
            </a:r>
            <a:r>
              <a:rPr lang="en-US" sz="2250" dirty="0" smtClean="0"/>
              <a:t>risks</a:t>
            </a:r>
            <a:br>
              <a:rPr lang="en-US" sz="2250" dirty="0" smtClean="0"/>
            </a:br>
            <a:r>
              <a:rPr lang="en-US" sz="2250" dirty="0" smtClean="0"/>
              <a:t>Therefore rather use: All or nothing consent.</a:t>
            </a:r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➔ Recommendation: Use and advocate user c</a:t>
            </a:r>
            <a:r>
              <a:rPr lang="en-US" sz="2400" b="1" dirty="0" smtClean="0"/>
              <a:t>onsent: "Small" annoyance for </a:t>
            </a:r>
            <a:r>
              <a:rPr lang="en-US" sz="2400" b="1" dirty="0" smtClean="0"/>
              <a:t>Data Privacy </a:t>
            </a:r>
            <a:r>
              <a:rPr lang="en-US" sz="2400" b="1" dirty="0" smtClean="0"/>
              <a:t>pragmatists/unconcerned (=huge </a:t>
            </a:r>
            <a:r>
              <a:rPr lang="en-US" sz="2400" b="1" dirty="0" smtClean="0"/>
              <a:t>majority of users) but </a:t>
            </a:r>
            <a:r>
              <a:rPr lang="en-US" sz="2400" b="1" dirty="0" smtClean="0"/>
              <a:t>sufficient </a:t>
            </a:r>
            <a:r>
              <a:rPr lang="en-US" sz="2400" b="1" dirty="0" smtClean="0"/>
              <a:t>to please data privacy fanatics.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23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Important </a:t>
            </a:r>
            <a:r>
              <a:rPr lang="en-US" sz="2400" dirty="0" smtClean="0"/>
              <a:t>Factor for Attribute Release:</a:t>
            </a:r>
            <a:br>
              <a:rPr lang="en-US" sz="2400" dirty="0" smtClean="0"/>
            </a:br>
            <a:r>
              <a:rPr lang="en-US" sz="2400" dirty="0" smtClean="0"/>
              <a:t>User Consent!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74121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48236" r="-48236"/>
          <a:stretch/>
        </p:blipFill>
        <p:spPr>
          <a:xfrm>
            <a:off x="-348314" y="1170785"/>
            <a:ext cx="6730199" cy="343931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24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So why are there still federations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with attribute release issues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grpSp>
        <p:nvGrpSpPr>
          <p:cNvPr id="7" name="Group 6"/>
          <p:cNvGrpSpPr/>
          <p:nvPr/>
        </p:nvGrpSpPr>
        <p:grpSpPr>
          <a:xfrm>
            <a:off x="4051300" y="2044700"/>
            <a:ext cx="4838700" cy="2158663"/>
            <a:chOff x="4711700" y="2374900"/>
            <a:chExt cx="4838700" cy="2158663"/>
          </a:xfrm>
        </p:grpSpPr>
        <p:cxnSp>
          <p:nvCxnSpPr>
            <p:cNvPr id="8" name="Straight Connector 7"/>
            <p:cNvCxnSpPr/>
            <p:nvPr/>
          </p:nvCxnSpPr>
          <p:spPr>
            <a:xfrm flipH="1" flipV="1">
              <a:off x="4711700" y="2374900"/>
              <a:ext cx="2120900" cy="990600"/>
            </a:xfrm>
            <a:prstGeom prst="line">
              <a:avLst/>
            </a:prstGeom>
            <a:ln w="38100" cmpd="sng">
              <a:solidFill>
                <a:srgbClr val="EC0E5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54700" y="3517900"/>
              <a:ext cx="36957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EC0E51"/>
                  </a:solidFill>
                </a:rPr>
                <a:t>Some IdPs are but probably some federation operators also have to do their home work yet.</a:t>
              </a:r>
              <a:endParaRPr lang="en-US" sz="2000" b="1" dirty="0">
                <a:solidFill>
                  <a:srgbClr val="EC0E5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2145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11 years of production SWITCHaai operation and 9 years of participation </a:t>
            </a:r>
            <a:r>
              <a:rPr lang="en-US" sz="2400" dirty="0"/>
              <a:t>in </a:t>
            </a:r>
            <a:r>
              <a:rPr lang="en-US" sz="2400" dirty="0" smtClean="0"/>
              <a:t>GÉANT project (building eduGAIN</a:t>
            </a:r>
            <a:r>
              <a:rPr lang="en-US" sz="2400" dirty="0" smtClean="0"/>
              <a:t>):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b="1" dirty="0" smtClean="0"/>
              <a:t>No </a:t>
            </a:r>
            <a:r>
              <a:rPr lang="en-US" sz="2400" b="1" dirty="0" smtClean="0"/>
              <a:t>cases known to </a:t>
            </a:r>
            <a:r>
              <a:rPr lang="en-US" sz="2400" b="1" dirty="0" smtClean="0"/>
              <a:t>me </a:t>
            </a:r>
            <a:r>
              <a:rPr lang="en-US" sz="2400" b="1" dirty="0" smtClean="0"/>
              <a:t>were </a:t>
            </a:r>
            <a:r>
              <a:rPr lang="en-US" sz="2400" b="1" dirty="0" err="1" smtClean="0"/>
              <a:t>organisation</a:t>
            </a:r>
            <a:r>
              <a:rPr lang="en-US" sz="2400" b="1" dirty="0" smtClean="0"/>
              <a:t> </a:t>
            </a:r>
            <a:r>
              <a:rPr lang="en-US" sz="2400" b="1" dirty="0" smtClean="0"/>
              <a:t>was sued for release of attributes </a:t>
            </a:r>
            <a:r>
              <a:rPr lang="en-US" sz="2400" b="1" dirty="0" smtClean="0"/>
              <a:t>in federation/eduGAIN! </a:t>
            </a:r>
            <a:endParaRPr lang="en-US" sz="2400" b="1" dirty="0"/>
          </a:p>
          <a:p>
            <a:pPr lvl="1"/>
            <a:r>
              <a:rPr lang="en-US" sz="2250" dirty="0" smtClean="0"/>
              <a:t>.</a:t>
            </a:r>
            <a:r>
              <a:rPr lang="en-US" sz="2250" dirty="0" smtClean="0"/>
              <a:t>.. but </a:t>
            </a:r>
            <a:r>
              <a:rPr lang="en-US" sz="2250" dirty="0" smtClean="0"/>
              <a:t>I know of many problems and complaints regarding attribute release in the context of eduGAIN!</a:t>
            </a:r>
            <a:endParaRPr lang="en-US" sz="2250" dirty="0" smtClean="0"/>
          </a:p>
          <a:p>
            <a:endParaRPr lang="en-US" sz="2400" b="1" dirty="0" smtClean="0"/>
          </a:p>
          <a:p>
            <a:pPr marL="0" indent="0">
              <a:buNone/>
            </a:pPr>
            <a:r>
              <a:rPr lang="en-US" sz="2400" b="1" dirty="0"/>
              <a:t>➔ Who </a:t>
            </a:r>
            <a:r>
              <a:rPr lang="en-US" sz="2400" b="1" dirty="0" smtClean="0"/>
              <a:t>could sue </a:t>
            </a:r>
            <a:r>
              <a:rPr lang="en-US" sz="2400" b="1" dirty="0" smtClean="0"/>
              <a:t>anyway over which "damage"? </a:t>
            </a:r>
            <a:r>
              <a:rPr lang="en-US" sz="2400" b="1" dirty="0" smtClean="0"/>
              <a:t>Staff </a:t>
            </a:r>
            <a:r>
              <a:rPr lang="en-US" sz="2400" b="1" dirty="0" smtClean="0"/>
              <a:t>members? </a:t>
            </a:r>
            <a:r>
              <a:rPr lang="en-US" sz="2400" b="1" dirty="0" smtClean="0"/>
              <a:t>Students? Even if user consent was in place?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25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What is there to fear for releasing attributes if the user wants to access a research/education service?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27704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/>
              <a:t>Support R&amp;S and CoCo</a:t>
            </a:r>
            <a:r>
              <a:rPr lang="en-US" sz="2000" dirty="0" smtClean="0"/>
              <a:t>-based Attribute Release for your IdPs</a:t>
            </a:r>
          </a:p>
          <a:p>
            <a:r>
              <a:rPr lang="en-US" sz="2000" dirty="0" smtClean="0"/>
              <a:t>Need help? Use </a:t>
            </a:r>
            <a:r>
              <a:rPr lang="en-US" sz="2000" b="1" dirty="0" smtClean="0">
                <a:hlinkClick r:id="rId2"/>
              </a:rPr>
              <a:t>AARC Attribute Release Training</a:t>
            </a:r>
            <a:r>
              <a:rPr lang="en-US" sz="2000" dirty="0" smtClean="0">
                <a:hlinkClick r:id="rId2"/>
              </a:rPr>
              <a:t> </a:t>
            </a:r>
            <a:r>
              <a:rPr lang="en-US" sz="2000" dirty="0" smtClean="0"/>
              <a:t>material:</a:t>
            </a:r>
            <a:endParaRPr lang="en-US" sz="2000" dirty="0" smtClean="0"/>
          </a:p>
          <a:p>
            <a:r>
              <a:rPr lang="en-US" sz="2000" dirty="0" smtClean="0"/>
              <a:t>Introduce </a:t>
            </a:r>
            <a:r>
              <a:rPr lang="en-US" sz="2000" b="1" dirty="0" smtClean="0"/>
              <a:t>mechanisms/documentation that allow IdP admins to easily configure attribute release </a:t>
            </a:r>
            <a:r>
              <a:rPr lang="en-US" sz="2000" dirty="0" smtClean="0"/>
              <a:t>and set reasonable (not too restrictive) defaults!</a:t>
            </a:r>
          </a:p>
          <a:p>
            <a:r>
              <a:rPr lang="en-US" sz="2000" dirty="0" smtClean="0"/>
              <a:t>Invite your IdPs to take an </a:t>
            </a:r>
            <a:r>
              <a:rPr lang="en-US" sz="2000" b="1" dirty="0" smtClean="0"/>
              <a:t>attribute release </a:t>
            </a:r>
            <a:r>
              <a:rPr lang="en-US" sz="2000" b="1" dirty="0" smtClean="0"/>
              <a:t>test</a:t>
            </a:r>
            <a:br>
              <a:rPr lang="en-US" sz="2000" b="1" dirty="0" smtClean="0"/>
            </a:br>
            <a:r>
              <a:rPr lang="en-US" sz="2000" dirty="0" smtClean="0"/>
              <a:t>(links at end of slide sets)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26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smtClean="0"/>
              <a:t>Mitigation Strategy for </a:t>
            </a:r>
            <a:r>
              <a:rPr lang="en-US" sz="2400" dirty="0" smtClean="0"/>
              <a:t>non-green Federation Operators :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Start doing your job!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6466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1800" y="1143003"/>
            <a:ext cx="8083552" cy="348972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200" b="1" dirty="0" smtClean="0"/>
              <a:t>As </a:t>
            </a:r>
            <a:r>
              <a:rPr lang="en-US" sz="2200" b="1" dirty="0" err="1" smtClean="0"/>
              <a:t>Hub&amp;Spoke</a:t>
            </a:r>
            <a:r>
              <a:rPr lang="en-US" sz="2200" b="1" dirty="0" smtClean="0"/>
              <a:t> federation:</a:t>
            </a:r>
          </a:p>
          <a:p>
            <a:r>
              <a:rPr lang="en-US" sz="2200" dirty="0" smtClean="0"/>
              <a:t>Implement User Consent (</a:t>
            </a:r>
            <a:r>
              <a:rPr lang="en-US" sz="2200" dirty="0" err="1" smtClean="0">
                <a:hlinkClick r:id="rId2"/>
              </a:rPr>
              <a:t>WAYF.dk</a:t>
            </a:r>
            <a:r>
              <a:rPr lang="en-US" sz="2200" dirty="0" smtClean="0"/>
              <a:t> did a good job there)</a:t>
            </a:r>
          </a:p>
          <a:p>
            <a:r>
              <a:rPr lang="en-US" sz="2200" dirty="0" smtClean="0"/>
              <a:t>Tear down unnecessary policy walls that hinder scalable attribute release!</a:t>
            </a:r>
          </a:p>
          <a:p>
            <a:endParaRPr lang="en-US" sz="2200" dirty="0"/>
          </a:p>
          <a:p>
            <a:pPr marL="0" indent="0">
              <a:buNone/>
            </a:pPr>
            <a:r>
              <a:rPr lang="en-US" sz="2200" b="1" dirty="0" smtClean="0"/>
              <a:t>As Full Mesh federation:</a:t>
            </a:r>
          </a:p>
          <a:p>
            <a:r>
              <a:rPr lang="en-US" sz="2200" dirty="0" smtClean="0"/>
              <a:t>Provide recommendations/guides to implement User Consent at IdP</a:t>
            </a:r>
          </a:p>
          <a:p>
            <a:pPr lvl="1"/>
            <a:r>
              <a:rPr lang="en-US" sz="1900" dirty="0"/>
              <a:t>Shibboleth </a:t>
            </a:r>
            <a:r>
              <a:rPr lang="en-US" sz="1900" dirty="0" smtClean="0"/>
              <a:t>3 as well as SSP have (built-in) support for attribute release consent</a:t>
            </a:r>
          </a:p>
          <a:p>
            <a:r>
              <a:rPr lang="en-US" sz="2200" dirty="0" smtClean="0"/>
              <a:t>Provide documentation and training (i.e. AARC material) on attribute release</a:t>
            </a:r>
          </a:p>
          <a:p>
            <a:r>
              <a:rPr lang="en-US" sz="2200" dirty="0" smtClean="0"/>
              <a:t>Motivate IdPs to </a:t>
            </a:r>
            <a:r>
              <a:rPr lang="en-US" sz="2200" dirty="0"/>
              <a:t>Support R&amp;S/CoCo-based attribute release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2500" b="1" dirty="0"/>
              <a:t>Don't be a chicken! Most users want login to just work. </a:t>
            </a:r>
            <a:br>
              <a:rPr lang="en-US" sz="2500" b="1" dirty="0"/>
            </a:br>
            <a:r>
              <a:rPr lang="en-US" sz="2500" b="1" dirty="0"/>
              <a:t>User consent to please the (very) few privacy fundamentalists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27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Recommendations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91135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 smtClean="0"/>
              <a:t>... and now there certainly are some comments </a:t>
            </a:r>
            <a:r>
              <a:rPr lang="en-US" dirty="0" smtClean="0">
                <a:sym typeface="Wingdings"/>
              </a:rPr>
              <a:t>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250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No attribute release issues in SWITCHaai (even before CoCo and R&amp;S) with pragmatic approach: </a:t>
            </a:r>
            <a:endParaRPr lang="en-US" sz="2000" dirty="0"/>
          </a:p>
          <a:p>
            <a:pPr lvl="1"/>
            <a:r>
              <a:rPr lang="en-US" sz="1800" dirty="0" smtClean="0"/>
              <a:t>Attribute release as easy as possible for IdPs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(</a:t>
            </a:r>
            <a:r>
              <a:rPr lang="en-US" sz="1800" dirty="0" smtClean="0"/>
              <a:t>web interface in federation registry) </a:t>
            </a:r>
            <a:endParaRPr lang="en-US" sz="1800" dirty="0"/>
          </a:p>
          <a:p>
            <a:pPr lvl="1"/>
            <a:r>
              <a:rPr lang="en-US" sz="1800" dirty="0" smtClean="0"/>
              <a:t>Reasonable defaults that can be changed at any time by IdP admins.</a:t>
            </a:r>
          </a:p>
          <a:p>
            <a:pPr lvl="1"/>
            <a:r>
              <a:rPr lang="en-US" sz="1800" dirty="0" smtClean="0"/>
              <a:t>It just works (provided SP properly declare which attributes are needed)</a:t>
            </a:r>
          </a:p>
          <a:p>
            <a:r>
              <a:rPr lang="en-US" sz="2000" dirty="0" smtClean="0"/>
              <a:t>SWITCHaai introduced R&amp;S , CoCo based attribute release support in 2014.</a:t>
            </a:r>
          </a:p>
          <a:p>
            <a:r>
              <a:rPr lang="en-US" sz="2000" dirty="0" smtClean="0"/>
              <a:t>Initial default for eduGAIN SPs was to release minimum R&amp;S and </a:t>
            </a:r>
            <a:r>
              <a:rPr lang="en-US" sz="2000" dirty="0"/>
              <a:t>release all required CoCo attributes</a:t>
            </a:r>
            <a:r>
              <a:rPr lang="en-US" sz="2000" dirty="0" smtClean="0"/>
              <a:t>. </a:t>
            </a:r>
          </a:p>
          <a:p>
            <a:r>
              <a:rPr lang="en-US" sz="2000" dirty="0" smtClean="0"/>
              <a:t>Since August 2016 default is to </a:t>
            </a:r>
            <a:r>
              <a:rPr lang="en-US" sz="2000" b="1" dirty="0" smtClean="0"/>
              <a:t>release full R&amp;S set</a:t>
            </a:r>
            <a:r>
              <a:rPr lang="en-US" sz="2000" dirty="0" smtClean="0"/>
              <a:t>. IdP admins can change default via web at any time. None did. No complaints. Attributes just flow.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29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Experience with R&amp;S and CoCo support in SWITCHaai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53389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Looking through the crystal ball:</a:t>
            </a:r>
            <a:br>
              <a:rPr lang="en-US" sz="2800" b="1" dirty="0" smtClean="0"/>
            </a:br>
            <a:r>
              <a:rPr lang="en-US" sz="2800" dirty="0" smtClean="0"/>
              <a:t>Attribute issue will vanish in next 2 years... must vanish... otherwise eduGAIN will vanish.</a:t>
            </a:r>
          </a:p>
          <a:p>
            <a:pPr lvl="1"/>
            <a:r>
              <a:rPr lang="en-US" sz="2650" dirty="0" smtClean="0"/>
              <a:t>Is this a risk?</a:t>
            </a:r>
          </a:p>
          <a:p>
            <a:pPr lvl="2"/>
            <a:r>
              <a:rPr lang="en-US" sz="2250" dirty="0" smtClean="0"/>
              <a:t>Yes, but other technologies (</a:t>
            </a:r>
            <a:r>
              <a:rPr lang="en-US" sz="2250" dirty="0" err="1" smtClean="0"/>
              <a:t>OpenID</a:t>
            </a:r>
            <a:r>
              <a:rPr lang="en-US" sz="2250" dirty="0" smtClean="0"/>
              <a:t> Connect) probably would suffer from same problem</a:t>
            </a:r>
          </a:p>
          <a:p>
            <a:pPr lvl="3"/>
            <a:r>
              <a:rPr lang="en-US" sz="2400" dirty="0" smtClean="0"/>
              <a:t>Unless maybe user consent and attribute release are so conveniently built-in and easy to use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30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Future and Outlook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7383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400" dirty="0"/>
              <a:t>CLARIN: https://</a:t>
            </a:r>
            <a:r>
              <a:rPr lang="en-US" sz="2400" dirty="0" err="1"/>
              <a:t>lindat.mff.cuni.cz</a:t>
            </a:r>
            <a:r>
              <a:rPr lang="en-US" sz="2400" dirty="0"/>
              <a:t>/services/</a:t>
            </a:r>
            <a:r>
              <a:rPr lang="en-US" sz="2400" dirty="0" err="1"/>
              <a:t>aaggreg</a:t>
            </a:r>
            <a:r>
              <a:rPr lang="en-US" sz="2400" dirty="0"/>
              <a:t>/</a:t>
            </a:r>
          </a:p>
          <a:p>
            <a:pPr lvl="1"/>
            <a:r>
              <a:rPr lang="en-US" sz="2400" dirty="0"/>
              <a:t>CERN:  https://</a:t>
            </a:r>
            <a:r>
              <a:rPr lang="en-US" sz="2400" dirty="0" err="1"/>
              <a:t>sso-check.cern.ch</a:t>
            </a:r>
            <a:r>
              <a:rPr lang="en-US" sz="2400" dirty="0"/>
              <a:t>/</a:t>
            </a:r>
          </a:p>
          <a:p>
            <a:pPr lvl="1"/>
            <a:r>
              <a:rPr lang="en-US" sz="2400" dirty="0"/>
              <a:t>SWITCH: (not suitable for all federations)</a:t>
            </a:r>
            <a:br>
              <a:rPr lang="en-US" sz="2400" dirty="0"/>
            </a:br>
            <a:r>
              <a:rPr lang="en-US" sz="2400" dirty="0"/>
              <a:t>https://</a:t>
            </a:r>
            <a:r>
              <a:rPr lang="en-US" sz="2400" dirty="0" err="1"/>
              <a:t>aai-viewer.switch.ch</a:t>
            </a:r>
            <a:r>
              <a:rPr lang="en-US" sz="2400" dirty="0"/>
              <a:t>/interfederation-test/</a:t>
            </a:r>
          </a:p>
          <a:p>
            <a:pPr lvl="1"/>
            <a:r>
              <a:rPr lang="en-US" sz="2400" dirty="0"/>
              <a:t>Official eduGAIN Attribute Release Check (Q4 2016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pPr/>
              <a:t>31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Attribute Release Tests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33616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32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Preview of eduGAIN Attribute Release Check:</a:t>
            </a:r>
            <a:br>
              <a:rPr lang="en-US" sz="2000" dirty="0" smtClean="0"/>
            </a:br>
            <a:endParaRPr lang="en-US" sz="2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129755"/>
            <a:ext cx="6442989" cy="347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535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33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Preview of eduGAIN Attribute Release </a:t>
            </a:r>
            <a:r>
              <a:rPr lang="en-US" sz="2400" dirty="0" smtClean="0"/>
              <a:t>Check:</a:t>
            </a:r>
            <a:br>
              <a:rPr lang="en-US" sz="2400" dirty="0" smtClean="0"/>
            </a:br>
            <a:r>
              <a:rPr lang="en-US" sz="2400" dirty="0" smtClean="0"/>
              <a:t>All results will be public! Every user can take the test!</a:t>
            </a:r>
            <a:endParaRPr 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524" y="1169721"/>
            <a:ext cx="7366742" cy="354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t="25674" b="25674"/>
          <a:stretch>
            <a:fillRect/>
          </a:stretch>
        </p:blipFill>
        <p:spPr/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34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CERN Attribute Release Check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48548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56BB-44CB-48D9-B368-9C62D89CA2E0}" type="slidenum">
              <a:rPr lang="en-GB" smtClean="0"/>
              <a:t>35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CLARIN LINDAT Attribute Release Check: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764" y="1048895"/>
            <a:ext cx="6724526" cy="3974043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51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G%C3%89ANT PPT template 169 (widescreen) format_GEANT template 16 9 forma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on1" id="{10D0992E-CCCF-45DB-AB26-A4F50B75E4D6}" vid="{C2252C9B-28CB-4431-8278-C26B15A769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C14C35B6BD02428EFDFCF6B38DCCFF" ma:contentTypeVersion="3" ma:contentTypeDescription="Create a new document." ma:contentTypeScope="" ma:versionID="cb80918fe4a605eb18370ba55c5d957b">
  <xsd:schema xmlns:xsd="http://www.w3.org/2001/XMLSchema" xmlns:xs="http://www.w3.org/2001/XMLSchema" xmlns:p="http://schemas.microsoft.com/office/2006/metadata/properties" xmlns:ns1="http://schemas.microsoft.com/sharepoint/v3" xmlns:ns2="e7019c98-23ef-46f8-8434-cfd3a3bc7393" targetNamespace="http://schemas.microsoft.com/office/2006/metadata/properties" ma:root="true" ma:fieldsID="19d4d48c21c094bbdb8e7cf95f595ca6" ns1:_="" ns2:_="">
    <xsd:import namespace="http://schemas.microsoft.com/sharepoint/v3"/>
    <xsd:import namespace="e7019c98-23ef-46f8-8434-cfd3a3bc739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019c98-23ef-46f8-8434-cfd3a3bc7393" elementFormDefault="qualified">
    <xsd:import namespace="http://schemas.microsoft.com/office/2006/documentManagement/types"/>
    <xsd:import namespace="http://schemas.microsoft.com/office/infopath/2007/PartnerControls"/>
    <xsd:element name="_dlc_DocId" ma:index="1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3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10" ma:displayName="Comments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e7019c98-23ef-46f8-8434-cfd3a3bc7393">GN4PROJ-13-16</_dlc_DocId>
    <_dlc_DocIdUrl xmlns="e7019c98-23ef-46f8-8434-cfd3a3bc7393">
      <Url>https://intranet.geant.org/help-and-support/_layouts/15/DocIdRedir.aspx?ID=GN4PROJ-13-16</Url>
      <Description>GN4PROJ-13-16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4E8D75-8AF6-4906-9862-16846F3CF792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F2E35BE0-4019-4082-B1C6-2E4ACDDEA2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7019c98-23ef-46f8-8434-cfd3a3bc73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9AA3960-760A-4B61-8C8B-DBF90F37C8C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e7019c98-23ef-46f8-8434-cfd3a3bc7393"/>
  </ds:schemaRefs>
</ds:datastoreItem>
</file>

<file path=customXml/itemProps4.xml><?xml version="1.0" encoding="utf-8"?>
<ds:datastoreItem xmlns:ds="http://schemas.openxmlformats.org/officeDocument/2006/customXml" ds:itemID="{22C07721-32FF-48B6-9D36-E09F4CC3A6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G%C3%89ANT PPT template 169 (widescreen) format_GEANT template 16 9 format.potx</Template>
  <TotalTime>9043</TotalTime>
  <Words>1449</Words>
  <Application>Microsoft Macintosh PowerPoint</Application>
  <PresentationFormat>On-screen Show (16:9)</PresentationFormat>
  <Paragraphs>214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G%C3%89ANT PPT template 169 (widescreen) format_GEANT template 16 9 format</vt:lpstr>
      <vt:lpstr>PowerPoint Presentation</vt:lpstr>
      <vt:lpstr>eduGAINs Problems over Time</vt:lpstr>
      <vt:lpstr>Why is attribute release topic important?</vt:lpstr>
      <vt:lpstr>Is it easier to proof that gravitational  waves exist than getting attributes?</vt:lpstr>
      <vt:lpstr>Why is it (apparently) even hard for some IdPs to release unpersonal information to services used by researchers?</vt:lpstr>
      <vt:lpstr>(Alleged) No. 1 cause for attribute release issue</vt:lpstr>
      <vt:lpstr>Is Data Protection argument just a flimsy excuse?</vt:lpstr>
      <vt:lpstr>Are we making too much fuss  about attribute release?</vt:lpstr>
      <vt:lpstr>Some "Hackarounds"</vt:lpstr>
      <vt:lpstr>Mitigation Strategy for SPs:  Live with it and inform IdP admin</vt:lpstr>
      <vt:lpstr>PowerPoint Presentation</vt:lpstr>
      <vt:lpstr>Mitigation Strategy for SPs:  Join all federations</vt:lpstr>
      <vt:lpstr>Does every large research community have to join all  federations worldwide to get some attributes?</vt:lpstr>
      <vt:lpstr>Mitigation Strategy for SPs:  Don't use eduGAIN</vt:lpstr>
      <vt:lpstr>Why doing federation at all?</vt:lpstr>
      <vt:lpstr>It's not the SP's problem to solve attribute release!</vt:lpstr>
      <vt:lpstr>Different Federation Architecture = Different Challenge</vt:lpstr>
      <vt:lpstr>What are the Release Options?</vt:lpstr>
      <vt:lpstr>Entity Categories:  Scalable and Convenient Method for Attribute Release</vt:lpstr>
      <vt:lpstr>Entity Categories Adoption in eduGAIN Over Time</vt:lpstr>
      <vt:lpstr>Federation R&amp;S and CoCo Europe-wide Adoption in eduGAIN</vt:lpstr>
      <vt:lpstr>Federation R&amp;S and CoCo Worldwide  Adoption in eduGAIN</vt:lpstr>
      <vt:lpstr>Important Factor for Attribute Release: User Consent!</vt:lpstr>
      <vt:lpstr>So why are there still federations  with attribute release issues?</vt:lpstr>
      <vt:lpstr>What is there to fear for releasing attributes if the user wants to access a research/education service?</vt:lpstr>
      <vt:lpstr>Mitigation Strategy for non-green Federation Operators : Start doing your job!</vt:lpstr>
      <vt:lpstr>Recommendations</vt:lpstr>
      <vt:lpstr>PowerPoint Presentation</vt:lpstr>
      <vt:lpstr>Experience with R&amp;S and CoCo support in SWITCHaai</vt:lpstr>
      <vt:lpstr>Future and Outlook</vt:lpstr>
      <vt:lpstr>Attribute Release Tests</vt:lpstr>
      <vt:lpstr>Preview of eduGAIN Attribute Release Check: </vt:lpstr>
      <vt:lpstr>Preview of eduGAIN Attribute Release Check: All results will be public! Every user can take the test!</vt:lpstr>
      <vt:lpstr>CERN Attribute Release Check</vt:lpstr>
      <vt:lpstr>CLARIN LINDAT Attribute Release Check:</vt:lpstr>
    </vt:vector>
  </TitlesOfParts>
  <Company>DANTE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Karl Meyer</dc:creator>
  <cp:keywords/>
  <dc:description>change to funding information Nov 2015</dc:description>
  <cp:lastModifiedBy>Lukas Hämmerle</cp:lastModifiedBy>
  <cp:revision>436</cp:revision>
  <dcterms:created xsi:type="dcterms:W3CDTF">2015-04-29T14:13:57Z</dcterms:created>
  <dcterms:modified xsi:type="dcterms:W3CDTF">2016-09-20T11:41:21Z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0x010100EFC14C35B6BD02428EFDFCF6B38DCCFF</vt:lpwstr>
  </property>
  <property fmtid="{D5CDD505-2E9C-101B-9397-08002B2CF9AE}" pid="3" name="_dlc_DocIdItemGuid">
    <vt:lpwstr>44859268-e552-4f71-81b4-ca39bd175d99</vt:lpwstr>
  </property>
</Properties>
</file>