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3"/>
  </p:notesMasterIdLst>
  <p:sldIdLst>
    <p:sldId id="284" r:id="rId6"/>
    <p:sldId id="308" r:id="rId7"/>
    <p:sldId id="290" r:id="rId8"/>
    <p:sldId id="298" r:id="rId9"/>
    <p:sldId id="285" r:id="rId10"/>
    <p:sldId id="306" r:id="rId11"/>
    <p:sldId id="307" r:id="rId12"/>
    <p:sldId id="297" r:id="rId13"/>
    <p:sldId id="296" r:id="rId14"/>
    <p:sldId id="302" r:id="rId15"/>
    <p:sldId id="303" r:id="rId16"/>
    <p:sldId id="304" r:id="rId17"/>
    <p:sldId id="300" r:id="rId18"/>
    <p:sldId id="301" r:id="rId19"/>
    <p:sldId id="305" r:id="rId20"/>
    <p:sldId id="299" r:id="rId21"/>
    <p:sldId id="281" r:id="rId22"/>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E51"/>
    <a:srgbClr val="1C4161"/>
    <a:srgbClr val="004361"/>
    <a:srgbClr val="ED1556"/>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638" autoAdjust="0"/>
  </p:normalViewPr>
  <p:slideViewPr>
    <p:cSldViewPr snapToGrid="0">
      <p:cViewPr varScale="1">
        <p:scale>
          <a:sx n="131" d="100"/>
          <a:sy n="131" d="100"/>
        </p:scale>
        <p:origin x="-256" y="-112"/>
      </p:cViewPr>
      <p:guideLst>
        <p:guide orient="horz" pos="162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harding:Desktop:eduGAINSPs.xlsx" TargetMode="External"/><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layout/>
      <c:overlay val="0"/>
    </c:title>
    <c:autoTitleDeleted val="0"/>
    <c:plotArea>
      <c:layout/>
      <c:lineChart>
        <c:grouping val="standard"/>
        <c:varyColors val="0"/>
        <c:ser>
          <c:idx val="0"/>
          <c:order val="0"/>
          <c:tx>
            <c:strRef>
              <c:f>Analysis!$A$2</c:f>
              <c:strCache>
                <c:ptCount val="1"/>
                <c:pt idx="0">
                  <c:v>Services in eduGAIN</c:v>
                </c:pt>
              </c:strCache>
            </c:strRef>
          </c:tx>
          <c:cat>
            <c:strRef>
              <c:f>Analysis!$B$1:$H$1</c:f>
              <c:strCache>
                <c:ptCount val="7"/>
                <c:pt idx="0">
                  <c:v>Library &amp; Journals</c:v>
                </c:pt>
                <c:pt idx="1">
                  <c:v>Teaching &amp; Learning</c:v>
                </c:pt>
                <c:pt idx="2">
                  <c:v>Campus Infrastructure</c:v>
                </c:pt>
                <c:pt idx="3">
                  <c:v>Other</c:v>
                </c:pt>
                <c:pt idx="4">
                  <c:v>Cloud Service</c:v>
                </c:pt>
                <c:pt idx="5">
                  <c:v>Collaboration Platform</c:v>
                </c:pt>
                <c:pt idx="6">
                  <c:v>Research Service</c:v>
                </c:pt>
              </c:strCache>
            </c:strRef>
          </c:cat>
          <c:val>
            <c:numRef>
              <c:f>Analysis!$B$2:$H$2</c:f>
              <c:numCache>
                <c:formatCode>General</c:formatCode>
                <c:ptCount val="7"/>
                <c:pt idx="0">
                  <c:v>286.0</c:v>
                </c:pt>
                <c:pt idx="1">
                  <c:v>90.0</c:v>
                </c:pt>
                <c:pt idx="2">
                  <c:v>226.0</c:v>
                </c:pt>
                <c:pt idx="3">
                  <c:v>117.0</c:v>
                </c:pt>
                <c:pt idx="4">
                  <c:v>6.0</c:v>
                </c:pt>
                <c:pt idx="5">
                  <c:v>66.0</c:v>
                </c:pt>
                <c:pt idx="6">
                  <c:v>155.0</c:v>
                </c:pt>
              </c:numCache>
            </c:numRef>
          </c:val>
          <c:smooth val="0"/>
        </c:ser>
        <c:dLbls>
          <c:showLegendKey val="0"/>
          <c:showVal val="0"/>
          <c:showCatName val="0"/>
          <c:showSerName val="0"/>
          <c:showPercent val="0"/>
          <c:showBubbleSize val="0"/>
        </c:dLbls>
        <c:marker val="1"/>
        <c:smooth val="0"/>
        <c:axId val="2119759432"/>
        <c:axId val="2119744024"/>
      </c:lineChart>
      <c:catAx>
        <c:axId val="2119759432"/>
        <c:scaling>
          <c:orientation val="minMax"/>
        </c:scaling>
        <c:delete val="0"/>
        <c:axPos val="b"/>
        <c:majorTickMark val="out"/>
        <c:minorTickMark val="none"/>
        <c:tickLblPos val="nextTo"/>
        <c:crossAx val="2119744024"/>
        <c:crosses val="autoZero"/>
        <c:auto val="1"/>
        <c:lblAlgn val="ctr"/>
        <c:lblOffset val="100"/>
        <c:noMultiLvlLbl val="0"/>
      </c:catAx>
      <c:valAx>
        <c:axId val="2119744024"/>
        <c:scaling>
          <c:orientation val="minMax"/>
        </c:scaling>
        <c:delete val="0"/>
        <c:axPos val="l"/>
        <c:majorGridlines/>
        <c:numFmt formatCode="General" sourceLinked="1"/>
        <c:majorTickMark val="out"/>
        <c:minorTickMark val="none"/>
        <c:tickLblPos val="nextTo"/>
        <c:crossAx val="2119759432"/>
        <c:crosses val="autoZero"/>
        <c:crossBetween val="between"/>
      </c:valAx>
    </c:plotArea>
    <c:plotVisOnly val="1"/>
    <c:dispBlanksAs val="gap"/>
    <c:showDLblsOverMax val="0"/>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FC3A3C-631F-C241-9D81-47631EBEDF56}" type="doc">
      <dgm:prSet loTypeId="urn:microsoft.com/office/officeart/2005/8/layout/process4" loCatId="" qsTypeId="urn:microsoft.com/office/officeart/2005/8/quickstyle/simple4" qsCatId="simple" csTypeId="urn:microsoft.com/office/officeart/2005/8/colors/accent1_2" csCatId="accent1"/>
      <dgm:spPr/>
      <dgm:t>
        <a:bodyPr/>
        <a:lstStyle/>
        <a:p>
          <a:endParaRPr lang="en-US"/>
        </a:p>
      </dgm:t>
    </dgm:pt>
    <dgm:pt modelId="{007E0DAC-C458-E94D-821A-A68CA962D960}">
      <dgm:prSet/>
      <dgm:spPr/>
      <dgm:t>
        <a:bodyPr/>
        <a:lstStyle/>
        <a:p>
          <a:pPr rtl="0"/>
          <a:r>
            <a:rPr lang="en-US" smtClean="0"/>
            <a:t>eduGAIN general status</a:t>
          </a:r>
          <a:endParaRPr lang="en-US"/>
        </a:p>
      </dgm:t>
    </dgm:pt>
    <dgm:pt modelId="{014EF645-F0D4-1547-A891-085D26FBF6E0}" type="parTrans" cxnId="{1427035E-09EB-9F47-83C4-36FBAC4E2528}">
      <dgm:prSet/>
      <dgm:spPr/>
      <dgm:t>
        <a:bodyPr/>
        <a:lstStyle/>
        <a:p>
          <a:endParaRPr lang="en-US"/>
        </a:p>
      </dgm:t>
    </dgm:pt>
    <dgm:pt modelId="{7801F75F-08B8-804A-9163-E85BB901D248}" type="sibTrans" cxnId="{1427035E-09EB-9F47-83C4-36FBAC4E2528}">
      <dgm:prSet/>
      <dgm:spPr/>
      <dgm:t>
        <a:bodyPr/>
        <a:lstStyle/>
        <a:p>
          <a:endParaRPr lang="en-US"/>
        </a:p>
      </dgm:t>
    </dgm:pt>
    <dgm:pt modelId="{80057799-4187-EC43-BA1F-E48FF83CFD78}">
      <dgm:prSet/>
      <dgm:spPr/>
      <dgm:t>
        <a:bodyPr/>
        <a:lstStyle/>
        <a:p>
          <a:pPr rtl="0"/>
          <a:r>
            <a:rPr lang="en-US" smtClean="0"/>
            <a:t>(Some) available tools</a:t>
          </a:r>
          <a:endParaRPr lang="en-US"/>
        </a:p>
      </dgm:t>
    </dgm:pt>
    <dgm:pt modelId="{D8F9B03E-A6FB-6B48-80B6-985B41C2C8BB}" type="parTrans" cxnId="{ACCC8CF6-9657-C64C-8FBD-5E35DFABA939}">
      <dgm:prSet/>
      <dgm:spPr/>
      <dgm:t>
        <a:bodyPr/>
        <a:lstStyle/>
        <a:p>
          <a:endParaRPr lang="en-US"/>
        </a:p>
      </dgm:t>
    </dgm:pt>
    <dgm:pt modelId="{CB1A16DF-F019-E247-8A5E-07DB943CABA5}" type="sibTrans" cxnId="{ACCC8CF6-9657-C64C-8FBD-5E35DFABA939}">
      <dgm:prSet/>
      <dgm:spPr/>
      <dgm:t>
        <a:bodyPr/>
        <a:lstStyle/>
        <a:p>
          <a:endParaRPr lang="en-US"/>
        </a:p>
      </dgm:t>
    </dgm:pt>
    <dgm:pt modelId="{004600C0-6037-F94C-92A9-C47D00097F2D}">
      <dgm:prSet/>
      <dgm:spPr/>
      <dgm:t>
        <a:bodyPr/>
        <a:lstStyle/>
        <a:p>
          <a:pPr rtl="0"/>
          <a:r>
            <a:rPr lang="en-US" smtClean="0"/>
            <a:t>(Some) future plans</a:t>
          </a:r>
          <a:endParaRPr lang="en-US"/>
        </a:p>
      </dgm:t>
    </dgm:pt>
    <dgm:pt modelId="{996F824D-524B-4F4B-88A0-A04D5675DFC5}" type="parTrans" cxnId="{7C44B36F-B27D-9042-83FF-6402B6378206}">
      <dgm:prSet/>
      <dgm:spPr/>
      <dgm:t>
        <a:bodyPr/>
        <a:lstStyle/>
        <a:p>
          <a:endParaRPr lang="en-US"/>
        </a:p>
      </dgm:t>
    </dgm:pt>
    <dgm:pt modelId="{4793E8E9-1820-C44A-A25B-CA7DA1712921}" type="sibTrans" cxnId="{7C44B36F-B27D-9042-83FF-6402B6378206}">
      <dgm:prSet/>
      <dgm:spPr/>
      <dgm:t>
        <a:bodyPr/>
        <a:lstStyle/>
        <a:p>
          <a:endParaRPr lang="en-US"/>
        </a:p>
      </dgm:t>
    </dgm:pt>
    <dgm:pt modelId="{D5AF07BD-AC89-A243-9E5A-F8E643FCA01F}">
      <dgm:prSet/>
      <dgm:spPr/>
      <dgm:t>
        <a:bodyPr/>
        <a:lstStyle/>
        <a:p>
          <a:pPr rtl="0"/>
          <a:r>
            <a:rPr lang="en-US" smtClean="0"/>
            <a:t>2 more detailed roadmaps</a:t>
          </a:r>
          <a:endParaRPr lang="en-US"/>
        </a:p>
      </dgm:t>
    </dgm:pt>
    <dgm:pt modelId="{B9097A37-F21F-0D46-9D4C-1D8736A1EC47}" type="parTrans" cxnId="{CA0D2285-0538-D14E-9BBE-EFDBD6A57A31}">
      <dgm:prSet/>
      <dgm:spPr/>
      <dgm:t>
        <a:bodyPr/>
        <a:lstStyle/>
        <a:p>
          <a:endParaRPr lang="en-US"/>
        </a:p>
      </dgm:t>
    </dgm:pt>
    <dgm:pt modelId="{21C29E11-56FA-7A43-806A-59AA48CEC7D3}" type="sibTrans" cxnId="{CA0D2285-0538-D14E-9BBE-EFDBD6A57A31}">
      <dgm:prSet/>
      <dgm:spPr/>
      <dgm:t>
        <a:bodyPr/>
        <a:lstStyle/>
        <a:p>
          <a:endParaRPr lang="en-US"/>
        </a:p>
      </dgm:t>
    </dgm:pt>
    <dgm:pt modelId="{D19D1A95-F40C-8440-A7BA-9197F99EF9BB}" type="pres">
      <dgm:prSet presAssocID="{2BFC3A3C-631F-C241-9D81-47631EBEDF56}" presName="Name0" presStyleCnt="0">
        <dgm:presLayoutVars>
          <dgm:dir/>
          <dgm:animLvl val="lvl"/>
          <dgm:resizeHandles val="exact"/>
        </dgm:presLayoutVars>
      </dgm:prSet>
      <dgm:spPr/>
    </dgm:pt>
    <dgm:pt modelId="{028CAAA6-B384-4B42-89A3-539FCC7E1E8A}" type="pres">
      <dgm:prSet presAssocID="{D5AF07BD-AC89-A243-9E5A-F8E643FCA01F}" presName="boxAndChildren" presStyleCnt="0"/>
      <dgm:spPr/>
    </dgm:pt>
    <dgm:pt modelId="{97AC05F7-1CEE-3E4F-BF5F-C49DC5B2D8E5}" type="pres">
      <dgm:prSet presAssocID="{D5AF07BD-AC89-A243-9E5A-F8E643FCA01F}" presName="parentTextBox" presStyleLbl="node1" presStyleIdx="0" presStyleCnt="4"/>
      <dgm:spPr/>
    </dgm:pt>
    <dgm:pt modelId="{681C5A54-73C7-014E-8D34-76152C57E5C8}" type="pres">
      <dgm:prSet presAssocID="{4793E8E9-1820-C44A-A25B-CA7DA1712921}" presName="sp" presStyleCnt="0"/>
      <dgm:spPr/>
    </dgm:pt>
    <dgm:pt modelId="{51389382-0756-A246-B7B2-29C4C084B923}" type="pres">
      <dgm:prSet presAssocID="{004600C0-6037-F94C-92A9-C47D00097F2D}" presName="arrowAndChildren" presStyleCnt="0"/>
      <dgm:spPr/>
    </dgm:pt>
    <dgm:pt modelId="{2965285A-661F-BF4C-973F-C76731F451CE}" type="pres">
      <dgm:prSet presAssocID="{004600C0-6037-F94C-92A9-C47D00097F2D}" presName="parentTextArrow" presStyleLbl="node1" presStyleIdx="1" presStyleCnt="4"/>
      <dgm:spPr/>
    </dgm:pt>
    <dgm:pt modelId="{0EF848D5-74FF-B143-91B3-6C7A8FCA3F5D}" type="pres">
      <dgm:prSet presAssocID="{CB1A16DF-F019-E247-8A5E-07DB943CABA5}" presName="sp" presStyleCnt="0"/>
      <dgm:spPr/>
    </dgm:pt>
    <dgm:pt modelId="{556B88D9-B178-974A-9CF3-5CD43C81322C}" type="pres">
      <dgm:prSet presAssocID="{80057799-4187-EC43-BA1F-E48FF83CFD78}" presName="arrowAndChildren" presStyleCnt="0"/>
      <dgm:spPr/>
    </dgm:pt>
    <dgm:pt modelId="{CB70A76E-D2EE-6B4E-A295-9723A1E68176}" type="pres">
      <dgm:prSet presAssocID="{80057799-4187-EC43-BA1F-E48FF83CFD78}" presName="parentTextArrow" presStyleLbl="node1" presStyleIdx="2" presStyleCnt="4"/>
      <dgm:spPr/>
    </dgm:pt>
    <dgm:pt modelId="{731EFE43-FF66-614B-BA1F-AAF6D6576FA1}" type="pres">
      <dgm:prSet presAssocID="{7801F75F-08B8-804A-9163-E85BB901D248}" presName="sp" presStyleCnt="0"/>
      <dgm:spPr/>
    </dgm:pt>
    <dgm:pt modelId="{9A5A8224-EEE7-774E-85C0-6672B66BA0BC}" type="pres">
      <dgm:prSet presAssocID="{007E0DAC-C458-E94D-821A-A68CA962D960}" presName="arrowAndChildren" presStyleCnt="0"/>
      <dgm:spPr/>
    </dgm:pt>
    <dgm:pt modelId="{8BD72DD3-1758-AB43-820C-A400AF1C0325}" type="pres">
      <dgm:prSet presAssocID="{007E0DAC-C458-E94D-821A-A68CA962D960}" presName="parentTextArrow" presStyleLbl="node1" presStyleIdx="3" presStyleCnt="4"/>
      <dgm:spPr/>
    </dgm:pt>
  </dgm:ptLst>
  <dgm:cxnLst>
    <dgm:cxn modelId="{ACCC8CF6-9657-C64C-8FBD-5E35DFABA939}" srcId="{2BFC3A3C-631F-C241-9D81-47631EBEDF56}" destId="{80057799-4187-EC43-BA1F-E48FF83CFD78}" srcOrd="1" destOrd="0" parTransId="{D8F9B03E-A6FB-6B48-80B6-985B41C2C8BB}" sibTransId="{CB1A16DF-F019-E247-8A5E-07DB943CABA5}"/>
    <dgm:cxn modelId="{CF5E8BE2-5946-B74F-A198-C056CF6E26F8}" type="presOf" srcId="{004600C0-6037-F94C-92A9-C47D00097F2D}" destId="{2965285A-661F-BF4C-973F-C76731F451CE}" srcOrd="0" destOrd="0" presId="urn:microsoft.com/office/officeart/2005/8/layout/process4"/>
    <dgm:cxn modelId="{CA0D2285-0538-D14E-9BBE-EFDBD6A57A31}" srcId="{2BFC3A3C-631F-C241-9D81-47631EBEDF56}" destId="{D5AF07BD-AC89-A243-9E5A-F8E643FCA01F}" srcOrd="3" destOrd="0" parTransId="{B9097A37-F21F-0D46-9D4C-1D8736A1EC47}" sibTransId="{21C29E11-56FA-7A43-806A-59AA48CEC7D3}"/>
    <dgm:cxn modelId="{7C44B36F-B27D-9042-83FF-6402B6378206}" srcId="{2BFC3A3C-631F-C241-9D81-47631EBEDF56}" destId="{004600C0-6037-F94C-92A9-C47D00097F2D}" srcOrd="2" destOrd="0" parTransId="{996F824D-524B-4F4B-88A0-A04D5675DFC5}" sibTransId="{4793E8E9-1820-C44A-A25B-CA7DA1712921}"/>
    <dgm:cxn modelId="{608E3539-B10E-F142-8658-DC6A5B2E693F}" type="presOf" srcId="{80057799-4187-EC43-BA1F-E48FF83CFD78}" destId="{CB70A76E-D2EE-6B4E-A295-9723A1E68176}" srcOrd="0" destOrd="0" presId="urn:microsoft.com/office/officeart/2005/8/layout/process4"/>
    <dgm:cxn modelId="{9F542AD6-6838-364D-86AC-0A92339B6CC4}" type="presOf" srcId="{2BFC3A3C-631F-C241-9D81-47631EBEDF56}" destId="{D19D1A95-F40C-8440-A7BA-9197F99EF9BB}" srcOrd="0" destOrd="0" presId="urn:microsoft.com/office/officeart/2005/8/layout/process4"/>
    <dgm:cxn modelId="{1427035E-09EB-9F47-83C4-36FBAC4E2528}" srcId="{2BFC3A3C-631F-C241-9D81-47631EBEDF56}" destId="{007E0DAC-C458-E94D-821A-A68CA962D960}" srcOrd="0" destOrd="0" parTransId="{014EF645-F0D4-1547-A891-085D26FBF6E0}" sibTransId="{7801F75F-08B8-804A-9163-E85BB901D248}"/>
    <dgm:cxn modelId="{4761FE47-1E92-974E-93AA-D49BE88FA5A2}" type="presOf" srcId="{D5AF07BD-AC89-A243-9E5A-F8E643FCA01F}" destId="{97AC05F7-1CEE-3E4F-BF5F-C49DC5B2D8E5}" srcOrd="0" destOrd="0" presId="urn:microsoft.com/office/officeart/2005/8/layout/process4"/>
    <dgm:cxn modelId="{E7F6CC63-5E79-A440-89E5-CB7388AC6349}" type="presOf" srcId="{007E0DAC-C458-E94D-821A-A68CA962D960}" destId="{8BD72DD3-1758-AB43-820C-A400AF1C0325}" srcOrd="0" destOrd="0" presId="urn:microsoft.com/office/officeart/2005/8/layout/process4"/>
    <dgm:cxn modelId="{930FAF82-C25E-2B44-80D7-FCAED9BBCF87}" type="presParOf" srcId="{D19D1A95-F40C-8440-A7BA-9197F99EF9BB}" destId="{028CAAA6-B384-4B42-89A3-539FCC7E1E8A}" srcOrd="0" destOrd="0" presId="urn:microsoft.com/office/officeart/2005/8/layout/process4"/>
    <dgm:cxn modelId="{3CE2934D-08D0-234F-9A9F-8307213DBC44}" type="presParOf" srcId="{028CAAA6-B384-4B42-89A3-539FCC7E1E8A}" destId="{97AC05F7-1CEE-3E4F-BF5F-C49DC5B2D8E5}" srcOrd="0" destOrd="0" presId="urn:microsoft.com/office/officeart/2005/8/layout/process4"/>
    <dgm:cxn modelId="{D5DF0FFA-44B3-7440-803D-F8BF823C8364}" type="presParOf" srcId="{D19D1A95-F40C-8440-A7BA-9197F99EF9BB}" destId="{681C5A54-73C7-014E-8D34-76152C57E5C8}" srcOrd="1" destOrd="0" presId="urn:microsoft.com/office/officeart/2005/8/layout/process4"/>
    <dgm:cxn modelId="{157BB0B8-36DE-3547-B403-248FDA8577A7}" type="presParOf" srcId="{D19D1A95-F40C-8440-A7BA-9197F99EF9BB}" destId="{51389382-0756-A246-B7B2-29C4C084B923}" srcOrd="2" destOrd="0" presId="urn:microsoft.com/office/officeart/2005/8/layout/process4"/>
    <dgm:cxn modelId="{C1307904-B774-FD47-A9EF-BFFE5947D0E5}" type="presParOf" srcId="{51389382-0756-A246-B7B2-29C4C084B923}" destId="{2965285A-661F-BF4C-973F-C76731F451CE}" srcOrd="0" destOrd="0" presId="urn:microsoft.com/office/officeart/2005/8/layout/process4"/>
    <dgm:cxn modelId="{438FC381-A5E9-ED43-A6A9-C91D63C7903B}" type="presParOf" srcId="{D19D1A95-F40C-8440-A7BA-9197F99EF9BB}" destId="{0EF848D5-74FF-B143-91B3-6C7A8FCA3F5D}" srcOrd="3" destOrd="0" presId="urn:microsoft.com/office/officeart/2005/8/layout/process4"/>
    <dgm:cxn modelId="{92459463-6B19-6844-AD62-FB055F824C22}" type="presParOf" srcId="{D19D1A95-F40C-8440-A7BA-9197F99EF9BB}" destId="{556B88D9-B178-974A-9CF3-5CD43C81322C}" srcOrd="4" destOrd="0" presId="urn:microsoft.com/office/officeart/2005/8/layout/process4"/>
    <dgm:cxn modelId="{E34EF3C1-BBA5-6D43-8FE3-CAE74DB4132A}" type="presParOf" srcId="{556B88D9-B178-974A-9CF3-5CD43C81322C}" destId="{CB70A76E-D2EE-6B4E-A295-9723A1E68176}" srcOrd="0" destOrd="0" presId="urn:microsoft.com/office/officeart/2005/8/layout/process4"/>
    <dgm:cxn modelId="{8161E58D-89E2-1142-9A10-DD2ACCD27F90}" type="presParOf" srcId="{D19D1A95-F40C-8440-A7BA-9197F99EF9BB}" destId="{731EFE43-FF66-614B-BA1F-AAF6D6576FA1}" srcOrd="5" destOrd="0" presId="urn:microsoft.com/office/officeart/2005/8/layout/process4"/>
    <dgm:cxn modelId="{A134A3ED-5CD9-2C45-A606-002B3B3B49DC}" type="presParOf" srcId="{D19D1A95-F40C-8440-A7BA-9197F99EF9BB}" destId="{9A5A8224-EEE7-774E-85C0-6672B66BA0BC}" srcOrd="6" destOrd="0" presId="urn:microsoft.com/office/officeart/2005/8/layout/process4"/>
    <dgm:cxn modelId="{ACA560CC-03A1-664E-AC53-8C172703E0CF}" type="presParOf" srcId="{9A5A8224-EEE7-774E-85C0-6672B66BA0BC}" destId="{8BD72DD3-1758-AB43-820C-A400AF1C0325}"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E061EED-A82D-ED48-B278-B388A23C04DA}" type="doc">
      <dgm:prSet loTypeId="urn:microsoft.com/office/officeart/2008/layout/VerticalCurvedList" loCatId="" qsTypeId="urn:microsoft.com/office/officeart/2005/8/quickstyle/simple4" qsCatId="simple" csTypeId="urn:microsoft.com/office/officeart/2005/8/colors/accent1_2" csCatId="accent1" phldr="1"/>
      <dgm:spPr/>
      <dgm:t>
        <a:bodyPr/>
        <a:lstStyle/>
        <a:p>
          <a:endParaRPr lang="en-US"/>
        </a:p>
      </dgm:t>
    </dgm:pt>
    <dgm:pt modelId="{BBEF8CFB-3CB7-0642-A2CD-5BF48BCC58B9}">
      <dgm:prSet/>
      <dgm:spPr/>
      <dgm:t>
        <a:bodyPr/>
        <a:lstStyle/>
        <a:p>
          <a:pPr rtl="0"/>
          <a:r>
            <a:rPr lang="en-US" dirty="0" smtClean="0"/>
            <a:t>Incident Management Development – Task 1.4</a:t>
          </a:r>
          <a:endParaRPr lang="en-US" dirty="0"/>
        </a:p>
      </dgm:t>
    </dgm:pt>
    <dgm:pt modelId="{79CAFCB1-1DD7-FD48-ABE5-85ECB80C59DD}" type="parTrans" cxnId="{61EE2DBC-AA52-074A-B6AA-7C3F189E1680}">
      <dgm:prSet/>
      <dgm:spPr/>
      <dgm:t>
        <a:bodyPr/>
        <a:lstStyle/>
        <a:p>
          <a:endParaRPr lang="en-US"/>
        </a:p>
      </dgm:t>
    </dgm:pt>
    <dgm:pt modelId="{C93450CF-90BB-A54A-9D39-2AB95307E96F}" type="sibTrans" cxnId="{61EE2DBC-AA52-074A-B6AA-7C3F189E1680}">
      <dgm:prSet/>
      <dgm:spPr/>
      <dgm:t>
        <a:bodyPr/>
        <a:lstStyle/>
        <a:p>
          <a:endParaRPr lang="en-US"/>
        </a:p>
      </dgm:t>
    </dgm:pt>
    <dgm:pt modelId="{DEC99F57-5859-8446-A024-B7781814C451}">
      <dgm:prSet/>
      <dgm:spPr/>
      <dgm:t>
        <a:bodyPr/>
        <a:lstStyle/>
        <a:p>
          <a:pPr rtl="0"/>
          <a:r>
            <a:rPr lang="en-US" smtClean="0"/>
            <a:t>Enhanced e-Science support – Task 2.1</a:t>
          </a:r>
          <a:endParaRPr lang="en-US"/>
        </a:p>
      </dgm:t>
    </dgm:pt>
    <dgm:pt modelId="{E9FF3CD5-D58C-EB47-A917-C62A91324D60}" type="parTrans" cxnId="{D1E0163C-9C5E-0B4C-8922-799816906C2E}">
      <dgm:prSet/>
      <dgm:spPr/>
      <dgm:t>
        <a:bodyPr/>
        <a:lstStyle/>
        <a:p>
          <a:endParaRPr lang="en-US"/>
        </a:p>
      </dgm:t>
    </dgm:pt>
    <dgm:pt modelId="{1F9D02F4-631B-BE48-B5C5-F412C9253C6D}" type="sibTrans" cxnId="{D1E0163C-9C5E-0B4C-8922-799816906C2E}">
      <dgm:prSet/>
      <dgm:spPr/>
      <dgm:t>
        <a:bodyPr/>
        <a:lstStyle/>
        <a:p>
          <a:endParaRPr lang="en-US"/>
        </a:p>
      </dgm:t>
    </dgm:pt>
    <dgm:pt modelId="{7CD17CB9-0C57-C94F-979D-CB9807076A18}">
      <dgm:prSet/>
      <dgm:spPr/>
      <dgm:t>
        <a:bodyPr/>
        <a:lstStyle/>
        <a:p>
          <a:pPr rtl="0"/>
          <a:r>
            <a:rPr lang="en-US" smtClean="0"/>
            <a:t>(Identity) assurance service – Task 2.4</a:t>
          </a:r>
          <a:endParaRPr lang="en-US"/>
        </a:p>
      </dgm:t>
    </dgm:pt>
    <dgm:pt modelId="{1855F6D6-5304-5540-8F91-602346C9B734}" type="parTrans" cxnId="{96DCAF5E-2C9B-DC47-BED4-B028DC49EFEE}">
      <dgm:prSet/>
      <dgm:spPr/>
      <dgm:t>
        <a:bodyPr/>
        <a:lstStyle/>
        <a:p>
          <a:endParaRPr lang="en-US"/>
        </a:p>
      </dgm:t>
    </dgm:pt>
    <dgm:pt modelId="{90C65068-0483-1E4C-9991-A6AADE782A38}" type="sibTrans" cxnId="{96DCAF5E-2C9B-DC47-BED4-B028DC49EFEE}">
      <dgm:prSet/>
      <dgm:spPr/>
      <dgm:t>
        <a:bodyPr/>
        <a:lstStyle/>
        <a:p>
          <a:endParaRPr lang="en-US"/>
        </a:p>
      </dgm:t>
    </dgm:pt>
    <dgm:pt modelId="{F4250F02-1B3C-FD47-AA0F-63316C3CFB45}">
      <dgm:prSet/>
      <dgm:spPr/>
      <dgm:t>
        <a:bodyPr/>
        <a:lstStyle/>
        <a:p>
          <a:pPr rtl="0"/>
          <a:r>
            <a:rPr lang="en-US" smtClean="0"/>
            <a:t>eduTeams – Task 2.5</a:t>
          </a:r>
          <a:endParaRPr lang="en-US"/>
        </a:p>
      </dgm:t>
    </dgm:pt>
    <dgm:pt modelId="{6D804A6D-12D6-A74E-9BDB-723F8A210FC2}" type="parTrans" cxnId="{4349FBE6-79CD-B843-B982-B62CCA390F3E}">
      <dgm:prSet/>
      <dgm:spPr/>
      <dgm:t>
        <a:bodyPr/>
        <a:lstStyle/>
        <a:p>
          <a:endParaRPr lang="en-US"/>
        </a:p>
      </dgm:t>
    </dgm:pt>
    <dgm:pt modelId="{94D03C7A-12BE-DA4C-A6FD-EB6DC5269588}" type="sibTrans" cxnId="{4349FBE6-79CD-B843-B982-B62CCA390F3E}">
      <dgm:prSet/>
      <dgm:spPr/>
      <dgm:t>
        <a:bodyPr/>
        <a:lstStyle/>
        <a:p>
          <a:endParaRPr lang="en-US"/>
        </a:p>
      </dgm:t>
    </dgm:pt>
    <dgm:pt modelId="{50C097EE-04BA-F046-A46D-9C4911B679D1}">
      <dgm:prSet/>
      <dgm:spPr/>
      <dgm:t>
        <a:bodyPr/>
        <a:lstStyle/>
        <a:p>
          <a:pPr rtl="0"/>
          <a:r>
            <a:rPr lang="en-US" smtClean="0"/>
            <a:t>Federated identity, next generation – Task 3.1</a:t>
          </a:r>
          <a:endParaRPr lang="en-US"/>
        </a:p>
      </dgm:t>
    </dgm:pt>
    <dgm:pt modelId="{FF1687B0-324D-AA4B-B30A-8467F822027B}" type="parTrans" cxnId="{4B0FF901-A100-444A-8443-BDF73696F01F}">
      <dgm:prSet/>
      <dgm:spPr/>
      <dgm:t>
        <a:bodyPr/>
        <a:lstStyle/>
        <a:p>
          <a:endParaRPr lang="en-US"/>
        </a:p>
      </dgm:t>
    </dgm:pt>
    <dgm:pt modelId="{58C96AE5-B85D-C441-AA4A-2131A096BE5C}" type="sibTrans" cxnId="{4B0FF901-A100-444A-8443-BDF73696F01F}">
      <dgm:prSet/>
      <dgm:spPr/>
      <dgm:t>
        <a:bodyPr/>
        <a:lstStyle/>
        <a:p>
          <a:endParaRPr lang="en-US"/>
        </a:p>
      </dgm:t>
    </dgm:pt>
    <dgm:pt modelId="{40D20846-315D-6149-A2E4-26BC7C981A20}">
      <dgm:prSet/>
      <dgm:spPr/>
      <dgm:t>
        <a:bodyPr/>
        <a:lstStyle/>
        <a:p>
          <a:pPr rtl="0"/>
          <a:r>
            <a:rPr lang="en-US" smtClean="0"/>
            <a:t>Two-factor authentication in eduGAIN – Task 3.2</a:t>
          </a:r>
          <a:endParaRPr lang="en-US"/>
        </a:p>
      </dgm:t>
    </dgm:pt>
    <dgm:pt modelId="{D2D44AF9-BF3C-7849-84E1-A9D8EC9DC5FD}" type="parTrans" cxnId="{E0F448AE-B63F-0048-A676-0AEE57B2F699}">
      <dgm:prSet/>
      <dgm:spPr/>
      <dgm:t>
        <a:bodyPr/>
        <a:lstStyle/>
        <a:p>
          <a:endParaRPr lang="en-US"/>
        </a:p>
      </dgm:t>
    </dgm:pt>
    <dgm:pt modelId="{3F780EBB-63F0-3E47-93C0-335D91DCC6E2}" type="sibTrans" cxnId="{E0F448AE-B63F-0048-A676-0AEE57B2F699}">
      <dgm:prSet/>
      <dgm:spPr/>
      <dgm:t>
        <a:bodyPr/>
        <a:lstStyle/>
        <a:p>
          <a:endParaRPr lang="en-US"/>
        </a:p>
      </dgm:t>
    </dgm:pt>
    <dgm:pt modelId="{AF102AE7-CD39-7E4C-BB77-2E7B82B8C7DE}">
      <dgm:prSet/>
      <dgm:spPr/>
      <dgm:t>
        <a:bodyPr/>
        <a:lstStyle/>
        <a:p>
          <a:pPr rtl="0"/>
          <a:r>
            <a:rPr lang="en-US" smtClean="0"/>
            <a:t>Cross-sector interoperability – Task 3.4</a:t>
          </a:r>
          <a:endParaRPr lang="en-US"/>
        </a:p>
      </dgm:t>
    </dgm:pt>
    <dgm:pt modelId="{A70FDD8D-3006-9C4D-8E03-3682DB3161DC}" type="parTrans" cxnId="{1B70B514-1BA7-0644-BD1C-89249BDC832B}">
      <dgm:prSet/>
      <dgm:spPr/>
      <dgm:t>
        <a:bodyPr/>
        <a:lstStyle/>
        <a:p>
          <a:endParaRPr lang="en-US"/>
        </a:p>
      </dgm:t>
    </dgm:pt>
    <dgm:pt modelId="{CD48B832-B54A-4047-BBE3-68F1BCAF082F}" type="sibTrans" cxnId="{1B70B514-1BA7-0644-BD1C-89249BDC832B}">
      <dgm:prSet/>
      <dgm:spPr/>
      <dgm:t>
        <a:bodyPr/>
        <a:lstStyle/>
        <a:p>
          <a:endParaRPr lang="en-US"/>
        </a:p>
      </dgm:t>
    </dgm:pt>
    <dgm:pt modelId="{B89B0B32-4AFE-974C-926B-4699C15A669D}" type="pres">
      <dgm:prSet presAssocID="{9E061EED-A82D-ED48-B278-B388A23C04DA}" presName="Name0" presStyleCnt="0">
        <dgm:presLayoutVars>
          <dgm:chMax val="7"/>
          <dgm:chPref val="7"/>
          <dgm:dir/>
        </dgm:presLayoutVars>
      </dgm:prSet>
      <dgm:spPr/>
    </dgm:pt>
    <dgm:pt modelId="{B7AE802D-AF89-7F43-907B-A24CC495FDF5}" type="pres">
      <dgm:prSet presAssocID="{9E061EED-A82D-ED48-B278-B388A23C04DA}" presName="Name1" presStyleCnt="0"/>
      <dgm:spPr/>
    </dgm:pt>
    <dgm:pt modelId="{62F12082-4537-594D-9048-C7F081C786A0}" type="pres">
      <dgm:prSet presAssocID="{9E061EED-A82D-ED48-B278-B388A23C04DA}" presName="cycle" presStyleCnt="0"/>
      <dgm:spPr/>
    </dgm:pt>
    <dgm:pt modelId="{1893A272-9170-CB48-B390-A2AEEF525EBE}" type="pres">
      <dgm:prSet presAssocID="{9E061EED-A82D-ED48-B278-B388A23C04DA}" presName="srcNode" presStyleLbl="node1" presStyleIdx="0" presStyleCnt="7"/>
      <dgm:spPr/>
    </dgm:pt>
    <dgm:pt modelId="{027DF9A1-C1D5-4042-8A9E-FA5E67DD2837}" type="pres">
      <dgm:prSet presAssocID="{9E061EED-A82D-ED48-B278-B388A23C04DA}" presName="conn" presStyleLbl="parChTrans1D2" presStyleIdx="0" presStyleCnt="1"/>
      <dgm:spPr/>
    </dgm:pt>
    <dgm:pt modelId="{E3268E6C-1C97-DA4D-9669-EA30B8A41178}" type="pres">
      <dgm:prSet presAssocID="{9E061EED-A82D-ED48-B278-B388A23C04DA}" presName="extraNode" presStyleLbl="node1" presStyleIdx="0" presStyleCnt="7"/>
      <dgm:spPr/>
    </dgm:pt>
    <dgm:pt modelId="{B5EA86BC-EB3E-1C4E-993A-C4C832314974}" type="pres">
      <dgm:prSet presAssocID="{9E061EED-A82D-ED48-B278-B388A23C04DA}" presName="dstNode" presStyleLbl="node1" presStyleIdx="0" presStyleCnt="7"/>
      <dgm:spPr/>
    </dgm:pt>
    <dgm:pt modelId="{DDD45C4C-246F-AD40-9691-D713918EBE27}" type="pres">
      <dgm:prSet presAssocID="{BBEF8CFB-3CB7-0642-A2CD-5BF48BCC58B9}" presName="text_1" presStyleLbl="node1" presStyleIdx="0" presStyleCnt="7">
        <dgm:presLayoutVars>
          <dgm:bulletEnabled val="1"/>
        </dgm:presLayoutVars>
      </dgm:prSet>
      <dgm:spPr/>
      <dgm:t>
        <a:bodyPr/>
        <a:lstStyle/>
        <a:p>
          <a:endParaRPr lang="en-US"/>
        </a:p>
      </dgm:t>
    </dgm:pt>
    <dgm:pt modelId="{E1234332-0E8B-2645-A6A9-4BA2C0E21A8D}" type="pres">
      <dgm:prSet presAssocID="{BBEF8CFB-3CB7-0642-A2CD-5BF48BCC58B9}" presName="accent_1" presStyleCnt="0"/>
      <dgm:spPr/>
    </dgm:pt>
    <dgm:pt modelId="{387A3F82-55BB-7C4D-831C-88B85282D92F}" type="pres">
      <dgm:prSet presAssocID="{BBEF8CFB-3CB7-0642-A2CD-5BF48BCC58B9}" presName="accentRepeatNode" presStyleLbl="solidFgAcc1" presStyleIdx="0" presStyleCnt="7"/>
      <dgm:spPr/>
    </dgm:pt>
    <dgm:pt modelId="{A826E2E1-B759-AC49-B869-0D56B9955210}" type="pres">
      <dgm:prSet presAssocID="{DEC99F57-5859-8446-A024-B7781814C451}" presName="text_2" presStyleLbl="node1" presStyleIdx="1" presStyleCnt="7">
        <dgm:presLayoutVars>
          <dgm:bulletEnabled val="1"/>
        </dgm:presLayoutVars>
      </dgm:prSet>
      <dgm:spPr/>
    </dgm:pt>
    <dgm:pt modelId="{2149A953-A3EA-234C-94F0-881F11D883A8}" type="pres">
      <dgm:prSet presAssocID="{DEC99F57-5859-8446-A024-B7781814C451}" presName="accent_2" presStyleCnt="0"/>
      <dgm:spPr/>
    </dgm:pt>
    <dgm:pt modelId="{7CB5E264-C237-6A46-AF85-1193F6A676E9}" type="pres">
      <dgm:prSet presAssocID="{DEC99F57-5859-8446-A024-B7781814C451}" presName="accentRepeatNode" presStyleLbl="solidFgAcc1" presStyleIdx="1" presStyleCnt="7"/>
      <dgm:spPr/>
    </dgm:pt>
    <dgm:pt modelId="{43D71158-01BB-704B-B81F-6F921479D5CB}" type="pres">
      <dgm:prSet presAssocID="{7CD17CB9-0C57-C94F-979D-CB9807076A18}" presName="text_3" presStyleLbl="node1" presStyleIdx="2" presStyleCnt="7">
        <dgm:presLayoutVars>
          <dgm:bulletEnabled val="1"/>
        </dgm:presLayoutVars>
      </dgm:prSet>
      <dgm:spPr/>
    </dgm:pt>
    <dgm:pt modelId="{47741E35-9CF9-F84C-8AA1-A7C00C269A3E}" type="pres">
      <dgm:prSet presAssocID="{7CD17CB9-0C57-C94F-979D-CB9807076A18}" presName="accent_3" presStyleCnt="0"/>
      <dgm:spPr/>
    </dgm:pt>
    <dgm:pt modelId="{B7637E09-FC48-EA48-BA18-1688CDE3F3CB}" type="pres">
      <dgm:prSet presAssocID="{7CD17CB9-0C57-C94F-979D-CB9807076A18}" presName="accentRepeatNode" presStyleLbl="solidFgAcc1" presStyleIdx="2" presStyleCnt="7"/>
      <dgm:spPr/>
    </dgm:pt>
    <dgm:pt modelId="{1E55A9EA-D31C-1B49-A765-BE7FFF3FEBF8}" type="pres">
      <dgm:prSet presAssocID="{F4250F02-1B3C-FD47-AA0F-63316C3CFB45}" presName="text_4" presStyleLbl="node1" presStyleIdx="3" presStyleCnt="7">
        <dgm:presLayoutVars>
          <dgm:bulletEnabled val="1"/>
        </dgm:presLayoutVars>
      </dgm:prSet>
      <dgm:spPr/>
    </dgm:pt>
    <dgm:pt modelId="{E666ED84-C002-3544-A198-3F7DB6268E22}" type="pres">
      <dgm:prSet presAssocID="{F4250F02-1B3C-FD47-AA0F-63316C3CFB45}" presName="accent_4" presStyleCnt="0"/>
      <dgm:spPr/>
    </dgm:pt>
    <dgm:pt modelId="{E43F286B-4A85-BA45-AD34-045ED9345F9B}" type="pres">
      <dgm:prSet presAssocID="{F4250F02-1B3C-FD47-AA0F-63316C3CFB45}" presName="accentRepeatNode" presStyleLbl="solidFgAcc1" presStyleIdx="3" presStyleCnt="7"/>
      <dgm:spPr/>
    </dgm:pt>
    <dgm:pt modelId="{82CEB504-0E49-554E-A799-B25A5D3ACB08}" type="pres">
      <dgm:prSet presAssocID="{50C097EE-04BA-F046-A46D-9C4911B679D1}" presName="text_5" presStyleLbl="node1" presStyleIdx="4" presStyleCnt="7">
        <dgm:presLayoutVars>
          <dgm:bulletEnabled val="1"/>
        </dgm:presLayoutVars>
      </dgm:prSet>
      <dgm:spPr/>
    </dgm:pt>
    <dgm:pt modelId="{8886A478-88D9-674F-9FD1-E86AD5CA6B9B}" type="pres">
      <dgm:prSet presAssocID="{50C097EE-04BA-F046-A46D-9C4911B679D1}" presName="accent_5" presStyleCnt="0"/>
      <dgm:spPr/>
    </dgm:pt>
    <dgm:pt modelId="{4B603478-91C3-104C-A3D7-65CCD5814D64}" type="pres">
      <dgm:prSet presAssocID="{50C097EE-04BA-F046-A46D-9C4911B679D1}" presName="accentRepeatNode" presStyleLbl="solidFgAcc1" presStyleIdx="4" presStyleCnt="7"/>
      <dgm:spPr/>
    </dgm:pt>
    <dgm:pt modelId="{302479A5-84D2-A442-84EB-AA990F722B8F}" type="pres">
      <dgm:prSet presAssocID="{40D20846-315D-6149-A2E4-26BC7C981A20}" presName="text_6" presStyleLbl="node1" presStyleIdx="5" presStyleCnt="7">
        <dgm:presLayoutVars>
          <dgm:bulletEnabled val="1"/>
        </dgm:presLayoutVars>
      </dgm:prSet>
      <dgm:spPr/>
    </dgm:pt>
    <dgm:pt modelId="{A78DAB9D-BE3D-B84D-A0D3-9D302A3D99A7}" type="pres">
      <dgm:prSet presAssocID="{40D20846-315D-6149-A2E4-26BC7C981A20}" presName="accent_6" presStyleCnt="0"/>
      <dgm:spPr/>
    </dgm:pt>
    <dgm:pt modelId="{F72AE322-BD93-2547-A73F-0E1106F6104E}" type="pres">
      <dgm:prSet presAssocID="{40D20846-315D-6149-A2E4-26BC7C981A20}" presName="accentRepeatNode" presStyleLbl="solidFgAcc1" presStyleIdx="5" presStyleCnt="7"/>
      <dgm:spPr/>
    </dgm:pt>
    <dgm:pt modelId="{278B54DC-1A1A-1E45-A1B1-3FA91AF1F5BA}" type="pres">
      <dgm:prSet presAssocID="{AF102AE7-CD39-7E4C-BB77-2E7B82B8C7DE}" presName="text_7" presStyleLbl="node1" presStyleIdx="6" presStyleCnt="7">
        <dgm:presLayoutVars>
          <dgm:bulletEnabled val="1"/>
        </dgm:presLayoutVars>
      </dgm:prSet>
      <dgm:spPr/>
    </dgm:pt>
    <dgm:pt modelId="{B04857D2-350B-FD44-8AEC-28D6796C72F3}" type="pres">
      <dgm:prSet presAssocID="{AF102AE7-CD39-7E4C-BB77-2E7B82B8C7DE}" presName="accent_7" presStyleCnt="0"/>
      <dgm:spPr/>
    </dgm:pt>
    <dgm:pt modelId="{DCCF3DFD-EACE-454F-BA7F-7A09AD43188D}" type="pres">
      <dgm:prSet presAssocID="{AF102AE7-CD39-7E4C-BB77-2E7B82B8C7DE}" presName="accentRepeatNode" presStyleLbl="solidFgAcc1" presStyleIdx="6" presStyleCnt="7"/>
      <dgm:spPr/>
    </dgm:pt>
  </dgm:ptLst>
  <dgm:cxnLst>
    <dgm:cxn modelId="{4B0FF901-A100-444A-8443-BDF73696F01F}" srcId="{9E061EED-A82D-ED48-B278-B388A23C04DA}" destId="{50C097EE-04BA-F046-A46D-9C4911B679D1}" srcOrd="4" destOrd="0" parTransId="{FF1687B0-324D-AA4B-B30A-8467F822027B}" sibTransId="{58C96AE5-B85D-C441-AA4A-2131A096BE5C}"/>
    <dgm:cxn modelId="{B9BEF7AA-0A96-8B47-8406-8B662DB02DBD}" type="presOf" srcId="{C93450CF-90BB-A54A-9D39-2AB95307E96F}" destId="{027DF9A1-C1D5-4042-8A9E-FA5E67DD2837}" srcOrd="0" destOrd="0" presId="urn:microsoft.com/office/officeart/2008/layout/VerticalCurvedList"/>
    <dgm:cxn modelId="{1A8B4CCA-58FC-8F41-B009-92182EA2CC7B}" type="presOf" srcId="{F4250F02-1B3C-FD47-AA0F-63316C3CFB45}" destId="{1E55A9EA-D31C-1B49-A765-BE7FFF3FEBF8}" srcOrd="0" destOrd="0" presId="urn:microsoft.com/office/officeart/2008/layout/VerticalCurvedList"/>
    <dgm:cxn modelId="{C9FDA640-FDEE-D741-9925-383A6108F220}" type="presOf" srcId="{40D20846-315D-6149-A2E4-26BC7C981A20}" destId="{302479A5-84D2-A442-84EB-AA990F722B8F}" srcOrd="0" destOrd="0" presId="urn:microsoft.com/office/officeart/2008/layout/VerticalCurvedList"/>
    <dgm:cxn modelId="{96DCAF5E-2C9B-DC47-BED4-B028DC49EFEE}" srcId="{9E061EED-A82D-ED48-B278-B388A23C04DA}" destId="{7CD17CB9-0C57-C94F-979D-CB9807076A18}" srcOrd="2" destOrd="0" parTransId="{1855F6D6-5304-5540-8F91-602346C9B734}" sibTransId="{90C65068-0483-1E4C-9991-A6AADE782A38}"/>
    <dgm:cxn modelId="{0419C262-62B3-DF4B-A09E-5BB183720E1E}" type="presOf" srcId="{DEC99F57-5859-8446-A024-B7781814C451}" destId="{A826E2E1-B759-AC49-B869-0D56B9955210}" srcOrd="0" destOrd="0" presId="urn:microsoft.com/office/officeart/2008/layout/VerticalCurvedList"/>
    <dgm:cxn modelId="{1B70B514-1BA7-0644-BD1C-89249BDC832B}" srcId="{9E061EED-A82D-ED48-B278-B388A23C04DA}" destId="{AF102AE7-CD39-7E4C-BB77-2E7B82B8C7DE}" srcOrd="6" destOrd="0" parTransId="{A70FDD8D-3006-9C4D-8E03-3682DB3161DC}" sibTransId="{CD48B832-B54A-4047-BBE3-68F1BCAF082F}"/>
    <dgm:cxn modelId="{61EE2DBC-AA52-074A-B6AA-7C3F189E1680}" srcId="{9E061EED-A82D-ED48-B278-B388A23C04DA}" destId="{BBEF8CFB-3CB7-0642-A2CD-5BF48BCC58B9}" srcOrd="0" destOrd="0" parTransId="{79CAFCB1-1DD7-FD48-ABE5-85ECB80C59DD}" sibTransId="{C93450CF-90BB-A54A-9D39-2AB95307E96F}"/>
    <dgm:cxn modelId="{DAFD3DD1-BF82-8540-9A44-263529B732DD}" type="presOf" srcId="{BBEF8CFB-3CB7-0642-A2CD-5BF48BCC58B9}" destId="{DDD45C4C-246F-AD40-9691-D713918EBE27}" srcOrd="0" destOrd="0" presId="urn:microsoft.com/office/officeart/2008/layout/VerticalCurvedList"/>
    <dgm:cxn modelId="{CD80128C-E627-4E45-9379-796C8B510525}" type="presOf" srcId="{50C097EE-04BA-F046-A46D-9C4911B679D1}" destId="{82CEB504-0E49-554E-A799-B25A5D3ACB08}" srcOrd="0" destOrd="0" presId="urn:microsoft.com/office/officeart/2008/layout/VerticalCurvedList"/>
    <dgm:cxn modelId="{CE2C48D9-C89D-D74A-96CA-2389ED6322C7}" type="presOf" srcId="{7CD17CB9-0C57-C94F-979D-CB9807076A18}" destId="{43D71158-01BB-704B-B81F-6F921479D5CB}" srcOrd="0" destOrd="0" presId="urn:microsoft.com/office/officeart/2008/layout/VerticalCurvedList"/>
    <dgm:cxn modelId="{97AA4360-7039-5D44-883B-1E0403D56FBE}" type="presOf" srcId="{9E061EED-A82D-ED48-B278-B388A23C04DA}" destId="{B89B0B32-4AFE-974C-926B-4699C15A669D}" srcOrd="0" destOrd="0" presId="urn:microsoft.com/office/officeart/2008/layout/VerticalCurvedList"/>
    <dgm:cxn modelId="{4349FBE6-79CD-B843-B982-B62CCA390F3E}" srcId="{9E061EED-A82D-ED48-B278-B388A23C04DA}" destId="{F4250F02-1B3C-FD47-AA0F-63316C3CFB45}" srcOrd="3" destOrd="0" parTransId="{6D804A6D-12D6-A74E-9BDB-723F8A210FC2}" sibTransId="{94D03C7A-12BE-DA4C-A6FD-EB6DC5269588}"/>
    <dgm:cxn modelId="{E0F448AE-B63F-0048-A676-0AEE57B2F699}" srcId="{9E061EED-A82D-ED48-B278-B388A23C04DA}" destId="{40D20846-315D-6149-A2E4-26BC7C981A20}" srcOrd="5" destOrd="0" parTransId="{D2D44AF9-BF3C-7849-84E1-A9D8EC9DC5FD}" sibTransId="{3F780EBB-63F0-3E47-93C0-335D91DCC6E2}"/>
    <dgm:cxn modelId="{D1E0163C-9C5E-0B4C-8922-799816906C2E}" srcId="{9E061EED-A82D-ED48-B278-B388A23C04DA}" destId="{DEC99F57-5859-8446-A024-B7781814C451}" srcOrd="1" destOrd="0" parTransId="{E9FF3CD5-D58C-EB47-A917-C62A91324D60}" sibTransId="{1F9D02F4-631B-BE48-B5C5-F412C9253C6D}"/>
    <dgm:cxn modelId="{FED554CC-EF99-DD41-8CEF-A30872CB7A46}" type="presOf" srcId="{AF102AE7-CD39-7E4C-BB77-2E7B82B8C7DE}" destId="{278B54DC-1A1A-1E45-A1B1-3FA91AF1F5BA}" srcOrd="0" destOrd="0" presId="urn:microsoft.com/office/officeart/2008/layout/VerticalCurvedList"/>
    <dgm:cxn modelId="{ED03D48D-F4ED-3F4D-9027-48A1F305AC3A}" type="presParOf" srcId="{B89B0B32-4AFE-974C-926B-4699C15A669D}" destId="{B7AE802D-AF89-7F43-907B-A24CC495FDF5}" srcOrd="0" destOrd="0" presId="urn:microsoft.com/office/officeart/2008/layout/VerticalCurvedList"/>
    <dgm:cxn modelId="{047771C5-4916-2145-9141-28B491014712}" type="presParOf" srcId="{B7AE802D-AF89-7F43-907B-A24CC495FDF5}" destId="{62F12082-4537-594D-9048-C7F081C786A0}" srcOrd="0" destOrd="0" presId="urn:microsoft.com/office/officeart/2008/layout/VerticalCurvedList"/>
    <dgm:cxn modelId="{12C3035E-25C0-CE4E-8D2A-394B6D59A7DF}" type="presParOf" srcId="{62F12082-4537-594D-9048-C7F081C786A0}" destId="{1893A272-9170-CB48-B390-A2AEEF525EBE}" srcOrd="0" destOrd="0" presId="urn:microsoft.com/office/officeart/2008/layout/VerticalCurvedList"/>
    <dgm:cxn modelId="{4108655D-3BF1-6247-B333-8DD7F5CEA465}" type="presParOf" srcId="{62F12082-4537-594D-9048-C7F081C786A0}" destId="{027DF9A1-C1D5-4042-8A9E-FA5E67DD2837}" srcOrd="1" destOrd="0" presId="urn:microsoft.com/office/officeart/2008/layout/VerticalCurvedList"/>
    <dgm:cxn modelId="{5805FAA3-3929-8345-832B-638A33BEC837}" type="presParOf" srcId="{62F12082-4537-594D-9048-C7F081C786A0}" destId="{E3268E6C-1C97-DA4D-9669-EA30B8A41178}" srcOrd="2" destOrd="0" presId="urn:microsoft.com/office/officeart/2008/layout/VerticalCurvedList"/>
    <dgm:cxn modelId="{D6084094-39B4-BE44-97FF-C79671E668FB}" type="presParOf" srcId="{62F12082-4537-594D-9048-C7F081C786A0}" destId="{B5EA86BC-EB3E-1C4E-993A-C4C832314974}" srcOrd="3" destOrd="0" presId="urn:microsoft.com/office/officeart/2008/layout/VerticalCurvedList"/>
    <dgm:cxn modelId="{D25E1A71-9A9B-0F4F-9DFA-CE84788ECEC6}" type="presParOf" srcId="{B7AE802D-AF89-7F43-907B-A24CC495FDF5}" destId="{DDD45C4C-246F-AD40-9691-D713918EBE27}" srcOrd="1" destOrd="0" presId="urn:microsoft.com/office/officeart/2008/layout/VerticalCurvedList"/>
    <dgm:cxn modelId="{86EBA01A-D9F7-1A4C-ACC2-0A495A34C8AD}" type="presParOf" srcId="{B7AE802D-AF89-7F43-907B-A24CC495FDF5}" destId="{E1234332-0E8B-2645-A6A9-4BA2C0E21A8D}" srcOrd="2" destOrd="0" presId="urn:microsoft.com/office/officeart/2008/layout/VerticalCurvedList"/>
    <dgm:cxn modelId="{4175B8DD-B5E0-D749-922C-D81EDB081357}" type="presParOf" srcId="{E1234332-0E8B-2645-A6A9-4BA2C0E21A8D}" destId="{387A3F82-55BB-7C4D-831C-88B85282D92F}" srcOrd="0" destOrd="0" presId="urn:microsoft.com/office/officeart/2008/layout/VerticalCurvedList"/>
    <dgm:cxn modelId="{35437433-F65C-3344-A37E-2A1C94B81D4E}" type="presParOf" srcId="{B7AE802D-AF89-7F43-907B-A24CC495FDF5}" destId="{A826E2E1-B759-AC49-B869-0D56B9955210}" srcOrd="3" destOrd="0" presId="urn:microsoft.com/office/officeart/2008/layout/VerticalCurvedList"/>
    <dgm:cxn modelId="{F18B01CF-AD9C-9646-8823-574E1640DAC5}" type="presParOf" srcId="{B7AE802D-AF89-7F43-907B-A24CC495FDF5}" destId="{2149A953-A3EA-234C-94F0-881F11D883A8}" srcOrd="4" destOrd="0" presId="urn:microsoft.com/office/officeart/2008/layout/VerticalCurvedList"/>
    <dgm:cxn modelId="{325B3DB7-616D-8741-863A-C3AC581277BE}" type="presParOf" srcId="{2149A953-A3EA-234C-94F0-881F11D883A8}" destId="{7CB5E264-C237-6A46-AF85-1193F6A676E9}" srcOrd="0" destOrd="0" presId="urn:microsoft.com/office/officeart/2008/layout/VerticalCurvedList"/>
    <dgm:cxn modelId="{3F96C3FB-F032-2C4C-8C44-782A304A3266}" type="presParOf" srcId="{B7AE802D-AF89-7F43-907B-A24CC495FDF5}" destId="{43D71158-01BB-704B-B81F-6F921479D5CB}" srcOrd="5" destOrd="0" presId="urn:microsoft.com/office/officeart/2008/layout/VerticalCurvedList"/>
    <dgm:cxn modelId="{1D413438-668E-0D42-8539-B670B6A7E22B}" type="presParOf" srcId="{B7AE802D-AF89-7F43-907B-A24CC495FDF5}" destId="{47741E35-9CF9-F84C-8AA1-A7C00C269A3E}" srcOrd="6" destOrd="0" presId="urn:microsoft.com/office/officeart/2008/layout/VerticalCurvedList"/>
    <dgm:cxn modelId="{EB14F7BA-DF4D-9541-9416-67183BDF7065}" type="presParOf" srcId="{47741E35-9CF9-F84C-8AA1-A7C00C269A3E}" destId="{B7637E09-FC48-EA48-BA18-1688CDE3F3CB}" srcOrd="0" destOrd="0" presId="urn:microsoft.com/office/officeart/2008/layout/VerticalCurvedList"/>
    <dgm:cxn modelId="{673D1F1A-D3CB-7A4F-9AEB-CB20EF984B2E}" type="presParOf" srcId="{B7AE802D-AF89-7F43-907B-A24CC495FDF5}" destId="{1E55A9EA-D31C-1B49-A765-BE7FFF3FEBF8}" srcOrd="7" destOrd="0" presId="urn:microsoft.com/office/officeart/2008/layout/VerticalCurvedList"/>
    <dgm:cxn modelId="{CD945C8F-3C90-AF44-B5B5-403E65CC651B}" type="presParOf" srcId="{B7AE802D-AF89-7F43-907B-A24CC495FDF5}" destId="{E666ED84-C002-3544-A198-3F7DB6268E22}" srcOrd="8" destOrd="0" presId="urn:microsoft.com/office/officeart/2008/layout/VerticalCurvedList"/>
    <dgm:cxn modelId="{A90EEBEB-0C9B-604A-806C-C89E132ACFAA}" type="presParOf" srcId="{E666ED84-C002-3544-A198-3F7DB6268E22}" destId="{E43F286B-4A85-BA45-AD34-045ED9345F9B}" srcOrd="0" destOrd="0" presId="urn:microsoft.com/office/officeart/2008/layout/VerticalCurvedList"/>
    <dgm:cxn modelId="{040816BF-1E26-5F45-8D25-524B907A7838}" type="presParOf" srcId="{B7AE802D-AF89-7F43-907B-A24CC495FDF5}" destId="{82CEB504-0E49-554E-A799-B25A5D3ACB08}" srcOrd="9" destOrd="0" presId="urn:microsoft.com/office/officeart/2008/layout/VerticalCurvedList"/>
    <dgm:cxn modelId="{E187DCA8-59E5-D745-A301-11DBF00D2189}" type="presParOf" srcId="{B7AE802D-AF89-7F43-907B-A24CC495FDF5}" destId="{8886A478-88D9-674F-9FD1-E86AD5CA6B9B}" srcOrd="10" destOrd="0" presId="urn:microsoft.com/office/officeart/2008/layout/VerticalCurvedList"/>
    <dgm:cxn modelId="{33BF7D8F-FCDE-984F-9D9D-AF2538F9908C}" type="presParOf" srcId="{8886A478-88D9-674F-9FD1-E86AD5CA6B9B}" destId="{4B603478-91C3-104C-A3D7-65CCD5814D64}" srcOrd="0" destOrd="0" presId="urn:microsoft.com/office/officeart/2008/layout/VerticalCurvedList"/>
    <dgm:cxn modelId="{3E2809C9-FFCD-6C44-B439-DB2D7F4E2604}" type="presParOf" srcId="{B7AE802D-AF89-7F43-907B-A24CC495FDF5}" destId="{302479A5-84D2-A442-84EB-AA990F722B8F}" srcOrd="11" destOrd="0" presId="urn:microsoft.com/office/officeart/2008/layout/VerticalCurvedList"/>
    <dgm:cxn modelId="{0484E016-04BD-DD4E-B222-DBD5F417FE3D}" type="presParOf" srcId="{B7AE802D-AF89-7F43-907B-A24CC495FDF5}" destId="{A78DAB9D-BE3D-B84D-A0D3-9D302A3D99A7}" srcOrd="12" destOrd="0" presId="urn:microsoft.com/office/officeart/2008/layout/VerticalCurvedList"/>
    <dgm:cxn modelId="{B6AF4B32-AF4C-D94D-B0B8-603D21334D0D}" type="presParOf" srcId="{A78DAB9D-BE3D-B84D-A0D3-9D302A3D99A7}" destId="{F72AE322-BD93-2547-A73F-0E1106F6104E}" srcOrd="0" destOrd="0" presId="urn:microsoft.com/office/officeart/2008/layout/VerticalCurvedList"/>
    <dgm:cxn modelId="{3DAD95BC-5DD9-034B-A713-2C88E47666FA}" type="presParOf" srcId="{B7AE802D-AF89-7F43-907B-A24CC495FDF5}" destId="{278B54DC-1A1A-1E45-A1B1-3FA91AF1F5BA}" srcOrd="13" destOrd="0" presId="urn:microsoft.com/office/officeart/2008/layout/VerticalCurvedList"/>
    <dgm:cxn modelId="{3F5E7434-2F39-5D48-AF47-D3BB9A101F4C}" type="presParOf" srcId="{B7AE802D-AF89-7F43-907B-A24CC495FDF5}" destId="{B04857D2-350B-FD44-8AEC-28D6796C72F3}" srcOrd="14" destOrd="0" presId="urn:microsoft.com/office/officeart/2008/layout/VerticalCurvedList"/>
    <dgm:cxn modelId="{382FB3E1-1FF9-ED43-8B83-31C6E438AA0D}" type="presParOf" srcId="{B04857D2-350B-FD44-8AEC-28D6796C72F3}" destId="{DCCF3DFD-EACE-454F-BA7F-7A09AD43188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CEB282-8FC3-5948-8FE9-49CD4A19A972}" type="doc">
      <dgm:prSet loTypeId="urn:microsoft.com/office/officeart/2005/8/layout/process1" loCatId="" qsTypeId="urn:microsoft.com/office/officeart/2005/8/quickstyle/simple4" qsCatId="simple" csTypeId="urn:microsoft.com/office/officeart/2005/8/colors/accent1_2" csCatId="accent1"/>
      <dgm:spPr/>
      <dgm:t>
        <a:bodyPr/>
        <a:lstStyle/>
        <a:p>
          <a:endParaRPr lang="en-US"/>
        </a:p>
      </dgm:t>
    </dgm:pt>
    <dgm:pt modelId="{3BAE98AC-11CA-9C40-A442-F1D769E4C841}">
      <dgm:prSet/>
      <dgm:spPr/>
      <dgm:t>
        <a:bodyPr/>
        <a:lstStyle/>
        <a:p>
          <a:pPr rtl="0"/>
          <a:r>
            <a:rPr lang="en-US" smtClean="0"/>
            <a:t>Q4 2016</a:t>
          </a:r>
          <a:endParaRPr lang="en-US"/>
        </a:p>
      </dgm:t>
    </dgm:pt>
    <dgm:pt modelId="{7B2C33FF-CC4E-F140-A292-1EBA0B80B0CB}" type="parTrans" cxnId="{4A9115AC-D792-A848-8806-FEDAB90B84BC}">
      <dgm:prSet/>
      <dgm:spPr/>
      <dgm:t>
        <a:bodyPr/>
        <a:lstStyle/>
        <a:p>
          <a:endParaRPr lang="en-US"/>
        </a:p>
      </dgm:t>
    </dgm:pt>
    <dgm:pt modelId="{50F3C7D1-0BB9-9E43-B940-D98749922192}" type="sibTrans" cxnId="{4A9115AC-D792-A848-8806-FEDAB90B84BC}">
      <dgm:prSet/>
      <dgm:spPr/>
      <dgm:t>
        <a:bodyPr/>
        <a:lstStyle/>
        <a:p>
          <a:endParaRPr lang="en-US"/>
        </a:p>
      </dgm:t>
    </dgm:pt>
    <dgm:pt modelId="{0E32605D-0FEE-4C4C-9BA4-2655F59E6E6C}">
      <dgm:prSet/>
      <dgm:spPr/>
      <dgm:t>
        <a:bodyPr/>
        <a:lstStyle/>
        <a:p>
          <a:pPr rtl="0"/>
          <a:r>
            <a:rPr lang="en-US" smtClean="0"/>
            <a:t>Run pilots with basic services in collaboration with AARC</a:t>
          </a:r>
          <a:endParaRPr lang="en-US"/>
        </a:p>
      </dgm:t>
    </dgm:pt>
    <dgm:pt modelId="{5441F1F7-AE84-A142-951C-35ECD401BE17}" type="parTrans" cxnId="{F1AD4001-95C6-9D49-89BD-A9CB16ED2A87}">
      <dgm:prSet/>
      <dgm:spPr/>
      <dgm:t>
        <a:bodyPr/>
        <a:lstStyle/>
        <a:p>
          <a:endParaRPr lang="en-US"/>
        </a:p>
      </dgm:t>
    </dgm:pt>
    <dgm:pt modelId="{52CB726F-87DA-314A-8FC5-05BFF9AA20CC}" type="sibTrans" cxnId="{F1AD4001-95C6-9D49-89BD-A9CB16ED2A87}">
      <dgm:prSet/>
      <dgm:spPr/>
      <dgm:t>
        <a:bodyPr/>
        <a:lstStyle/>
        <a:p>
          <a:endParaRPr lang="en-US"/>
        </a:p>
      </dgm:t>
    </dgm:pt>
    <dgm:pt modelId="{973ED4D8-1E24-A44D-9F2E-EE4E481E4D0E}">
      <dgm:prSet/>
      <dgm:spPr/>
      <dgm:t>
        <a:bodyPr/>
        <a:lstStyle/>
        <a:p>
          <a:pPr rtl="0"/>
          <a:r>
            <a:rPr lang="en-US" smtClean="0"/>
            <a:t>Support application integration</a:t>
          </a:r>
          <a:endParaRPr lang="en-US"/>
        </a:p>
      </dgm:t>
    </dgm:pt>
    <dgm:pt modelId="{B921DD76-52CF-9A4D-98F7-9BAD09BCD431}" type="parTrans" cxnId="{E97CBDBA-A680-0D4C-BE7B-96200B116B80}">
      <dgm:prSet/>
      <dgm:spPr/>
      <dgm:t>
        <a:bodyPr/>
        <a:lstStyle/>
        <a:p>
          <a:endParaRPr lang="en-US"/>
        </a:p>
      </dgm:t>
    </dgm:pt>
    <dgm:pt modelId="{A687C4C0-C09A-1142-B2BA-C1605DC36F76}" type="sibTrans" cxnId="{E97CBDBA-A680-0D4C-BE7B-96200B116B80}">
      <dgm:prSet/>
      <dgm:spPr/>
      <dgm:t>
        <a:bodyPr/>
        <a:lstStyle/>
        <a:p>
          <a:endParaRPr lang="en-US"/>
        </a:p>
      </dgm:t>
    </dgm:pt>
    <dgm:pt modelId="{F6152C38-70D8-5747-B25F-D501997F5B73}">
      <dgm:prSet/>
      <dgm:spPr/>
      <dgm:t>
        <a:bodyPr/>
        <a:lstStyle/>
        <a:p>
          <a:pPr rtl="0"/>
          <a:r>
            <a:rPr lang="en-US" smtClean="0"/>
            <a:t>Investigate new services, like SAML discovery, OIDC</a:t>
          </a:r>
          <a:endParaRPr lang="en-US"/>
        </a:p>
      </dgm:t>
    </dgm:pt>
    <dgm:pt modelId="{6A2E108E-1B86-1D46-A827-6C0B007CF16D}" type="parTrans" cxnId="{6EA1BCE2-6C90-3B48-AB59-3618BA57E17E}">
      <dgm:prSet/>
      <dgm:spPr/>
      <dgm:t>
        <a:bodyPr/>
        <a:lstStyle/>
        <a:p>
          <a:endParaRPr lang="en-US"/>
        </a:p>
      </dgm:t>
    </dgm:pt>
    <dgm:pt modelId="{E9CD9B9D-A2F4-2E49-B48D-69066998C9EA}" type="sibTrans" cxnId="{6EA1BCE2-6C90-3B48-AB59-3618BA57E17E}">
      <dgm:prSet/>
      <dgm:spPr/>
      <dgm:t>
        <a:bodyPr/>
        <a:lstStyle/>
        <a:p>
          <a:endParaRPr lang="en-US"/>
        </a:p>
      </dgm:t>
    </dgm:pt>
    <dgm:pt modelId="{2D752D8A-0BE0-104C-A39B-D5CBFFAC47B9}">
      <dgm:prSet/>
      <dgm:spPr/>
      <dgm:t>
        <a:bodyPr/>
        <a:lstStyle/>
        <a:p>
          <a:pPr rtl="0"/>
          <a:r>
            <a:rPr lang="en-US" smtClean="0"/>
            <a:t>2017</a:t>
          </a:r>
          <a:endParaRPr lang="en-US"/>
        </a:p>
      </dgm:t>
    </dgm:pt>
    <dgm:pt modelId="{459FE563-6ED2-B842-AA1A-F14C52D0C104}" type="parTrans" cxnId="{18261137-5B11-0A44-B418-0169DC6284A6}">
      <dgm:prSet/>
      <dgm:spPr/>
      <dgm:t>
        <a:bodyPr/>
        <a:lstStyle/>
        <a:p>
          <a:endParaRPr lang="en-US"/>
        </a:p>
      </dgm:t>
    </dgm:pt>
    <dgm:pt modelId="{611CC8BB-79BB-BC47-B01B-100342C806DA}" type="sibTrans" cxnId="{18261137-5B11-0A44-B418-0169DC6284A6}">
      <dgm:prSet/>
      <dgm:spPr/>
      <dgm:t>
        <a:bodyPr/>
        <a:lstStyle/>
        <a:p>
          <a:endParaRPr lang="en-US"/>
        </a:p>
      </dgm:t>
    </dgm:pt>
    <dgm:pt modelId="{1CE7A434-1C6F-2048-B766-10B077D6FBFD}">
      <dgm:prSet/>
      <dgm:spPr/>
      <dgm:t>
        <a:bodyPr/>
        <a:lstStyle/>
        <a:p>
          <a:pPr rtl="0"/>
          <a:r>
            <a:rPr lang="en-US" smtClean="0"/>
            <a:t>Production service for basic services</a:t>
          </a:r>
          <a:endParaRPr lang="en-US"/>
        </a:p>
      </dgm:t>
    </dgm:pt>
    <dgm:pt modelId="{93830116-8422-DA4F-9DEE-A65F8D2DF60A}" type="parTrans" cxnId="{E997759F-C28D-2B42-880C-B8526FA1A05D}">
      <dgm:prSet/>
      <dgm:spPr/>
      <dgm:t>
        <a:bodyPr/>
        <a:lstStyle/>
        <a:p>
          <a:endParaRPr lang="en-US"/>
        </a:p>
      </dgm:t>
    </dgm:pt>
    <dgm:pt modelId="{817B0FCB-3BDE-144F-9DC6-7F4A3DB863C3}" type="sibTrans" cxnId="{E997759F-C28D-2B42-880C-B8526FA1A05D}">
      <dgm:prSet/>
      <dgm:spPr/>
      <dgm:t>
        <a:bodyPr/>
        <a:lstStyle/>
        <a:p>
          <a:endParaRPr lang="en-US"/>
        </a:p>
      </dgm:t>
    </dgm:pt>
    <dgm:pt modelId="{D62F7AA6-548D-7549-AFF0-DBDD181E56F9}">
      <dgm:prSet/>
      <dgm:spPr/>
      <dgm:t>
        <a:bodyPr/>
        <a:lstStyle/>
        <a:p>
          <a:pPr rtl="0"/>
          <a:r>
            <a:rPr lang="en-US" smtClean="0"/>
            <a:t>Finalize specification for advanced services</a:t>
          </a:r>
          <a:endParaRPr lang="en-US"/>
        </a:p>
      </dgm:t>
    </dgm:pt>
    <dgm:pt modelId="{5A8BAB80-3DBE-5042-A1E2-A99038402EE3}" type="parTrans" cxnId="{0EFB1D0A-8C10-F041-BE5D-5E8DEB7BFCCE}">
      <dgm:prSet/>
      <dgm:spPr/>
      <dgm:t>
        <a:bodyPr/>
        <a:lstStyle/>
        <a:p>
          <a:endParaRPr lang="en-US"/>
        </a:p>
      </dgm:t>
    </dgm:pt>
    <dgm:pt modelId="{54222626-33F0-DD4B-B6EB-E958887242B3}" type="sibTrans" cxnId="{0EFB1D0A-8C10-F041-BE5D-5E8DEB7BFCCE}">
      <dgm:prSet/>
      <dgm:spPr/>
      <dgm:t>
        <a:bodyPr/>
        <a:lstStyle/>
        <a:p>
          <a:endParaRPr lang="en-US"/>
        </a:p>
      </dgm:t>
    </dgm:pt>
    <dgm:pt modelId="{9047D318-8A58-9047-BC60-9730E2760936}">
      <dgm:prSet/>
      <dgm:spPr/>
      <dgm:t>
        <a:bodyPr/>
        <a:lstStyle/>
        <a:p>
          <a:pPr rtl="0"/>
          <a:r>
            <a:rPr lang="en-US" smtClean="0"/>
            <a:t>2018</a:t>
          </a:r>
          <a:endParaRPr lang="en-US"/>
        </a:p>
      </dgm:t>
    </dgm:pt>
    <dgm:pt modelId="{D5C97408-2890-5D46-9A33-11DB1F0703D3}" type="parTrans" cxnId="{8D9E6B87-5B19-D442-A809-44043E638483}">
      <dgm:prSet/>
      <dgm:spPr/>
      <dgm:t>
        <a:bodyPr/>
        <a:lstStyle/>
        <a:p>
          <a:endParaRPr lang="en-US"/>
        </a:p>
      </dgm:t>
    </dgm:pt>
    <dgm:pt modelId="{8F668946-F358-A64D-8A28-BCA59ECC0796}" type="sibTrans" cxnId="{8D9E6B87-5B19-D442-A809-44043E638483}">
      <dgm:prSet/>
      <dgm:spPr/>
      <dgm:t>
        <a:bodyPr/>
        <a:lstStyle/>
        <a:p>
          <a:endParaRPr lang="en-US"/>
        </a:p>
      </dgm:t>
    </dgm:pt>
    <dgm:pt modelId="{63FBCE51-8D8D-054A-8E3F-F5CA8A7C74BA}">
      <dgm:prSet/>
      <dgm:spPr/>
      <dgm:t>
        <a:bodyPr/>
        <a:lstStyle/>
        <a:p>
          <a:pPr rtl="0"/>
          <a:r>
            <a:rPr lang="en-US" smtClean="0"/>
            <a:t>Deploy pilots for advanced services</a:t>
          </a:r>
          <a:endParaRPr lang="en-US"/>
        </a:p>
      </dgm:t>
    </dgm:pt>
    <dgm:pt modelId="{E8B2073E-9D6F-334A-B082-BD2FE2BE4C7F}" type="parTrans" cxnId="{FCE60E42-EFFC-D542-8DB0-4C7E20E18B15}">
      <dgm:prSet/>
      <dgm:spPr/>
      <dgm:t>
        <a:bodyPr/>
        <a:lstStyle/>
        <a:p>
          <a:endParaRPr lang="en-US"/>
        </a:p>
      </dgm:t>
    </dgm:pt>
    <dgm:pt modelId="{AA252998-CF18-6F40-A090-E7C68B1629CB}" type="sibTrans" cxnId="{FCE60E42-EFFC-D542-8DB0-4C7E20E18B15}">
      <dgm:prSet/>
      <dgm:spPr/>
      <dgm:t>
        <a:bodyPr/>
        <a:lstStyle/>
        <a:p>
          <a:endParaRPr lang="en-US"/>
        </a:p>
      </dgm:t>
    </dgm:pt>
    <dgm:pt modelId="{AFAEAD44-3F60-EE4B-89B2-35121ADDC0B4}">
      <dgm:prSet/>
      <dgm:spPr/>
      <dgm:t>
        <a:bodyPr/>
        <a:lstStyle/>
        <a:p>
          <a:pPr rtl="0"/>
          <a:r>
            <a:rPr lang="en-US" smtClean="0"/>
            <a:t>Possibly: pick up new services as developed within GEANT, AARC or others</a:t>
          </a:r>
          <a:endParaRPr lang="en-US"/>
        </a:p>
      </dgm:t>
    </dgm:pt>
    <dgm:pt modelId="{25523B2F-9821-094A-8DF7-D3AA8DE1D966}" type="parTrans" cxnId="{C50E0109-5142-AA44-8529-B5388ACB94D0}">
      <dgm:prSet/>
      <dgm:spPr/>
      <dgm:t>
        <a:bodyPr/>
        <a:lstStyle/>
        <a:p>
          <a:endParaRPr lang="en-US"/>
        </a:p>
      </dgm:t>
    </dgm:pt>
    <dgm:pt modelId="{AC4B31BE-7D65-6643-9ABC-C0C49CCD9050}" type="sibTrans" cxnId="{C50E0109-5142-AA44-8529-B5388ACB94D0}">
      <dgm:prSet/>
      <dgm:spPr/>
      <dgm:t>
        <a:bodyPr/>
        <a:lstStyle/>
        <a:p>
          <a:endParaRPr lang="en-US"/>
        </a:p>
      </dgm:t>
    </dgm:pt>
    <dgm:pt modelId="{6B04FD33-2C48-6545-8A58-7DBE792C2CF8}" type="pres">
      <dgm:prSet presAssocID="{D0CEB282-8FC3-5948-8FE9-49CD4A19A972}" presName="Name0" presStyleCnt="0">
        <dgm:presLayoutVars>
          <dgm:dir/>
          <dgm:resizeHandles val="exact"/>
        </dgm:presLayoutVars>
      </dgm:prSet>
      <dgm:spPr/>
    </dgm:pt>
    <dgm:pt modelId="{CC837CD1-CB54-AE4D-8645-C59FFFA9D36C}" type="pres">
      <dgm:prSet presAssocID="{3BAE98AC-11CA-9C40-A442-F1D769E4C841}" presName="node" presStyleLbl="node1" presStyleIdx="0" presStyleCnt="3">
        <dgm:presLayoutVars>
          <dgm:bulletEnabled val="1"/>
        </dgm:presLayoutVars>
      </dgm:prSet>
      <dgm:spPr/>
    </dgm:pt>
    <dgm:pt modelId="{DF04BC97-4F8A-B54E-93D4-9AF8FDCB41AF}" type="pres">
      <dgm:prSet presAssocID="{50F3C7D1-0BB9-9E43-B940-D98749922192}" presName="sibTrans" presStyleLbl="sibTrans2D1" presStyleIdx="0" presStyleCnt="2"/>
      <dgm:spPr/>
    </dgm:pt>
    <dgm:pt modelId="{FC62247C-A142-3F40-B208-2B527CF29895}" type="pres">
      <dgm:prSet presAssocID="{50F3C7D1-0BB9-9E43-B940-D98749922192}" presName="connectorText" presStyleLbl="sibTrans2D1" presStyleIdx="0" presStyleCnt="2"/>
      <dgm:spPr/>
    </dgm:pt>
    <dgm:pt modelId="{65AFAF24-966B-4441-9A31-EDC47569A34A}" type="pres">
      <dgm:prSet presAssocID="{2D752D8A-0BE0-104C-A39B-D5CBFFAC47B9}" presName="node" presStyleLbl="node1" presStyleIdx="1" presStyleCnt="3">
        <dgm:presLayoutVars>
          <dgm:bulletEnabled val="1"/>
        </dgm:presLayoutVars>
      </dgm:prSet>
      <dgm:spPr/>
    </dgm:pt>
    <dgm:pt modelId="{EA40BA89-0B96-CE40-8FE4-F19CBBBDF399}" type="pres">
      <dgm:prSet presAssocID="{611CC8BB-79BB-BC47-B01B-100342C806DA}" presName="sibTrans" presStyleLbl="sibTrans2D1" presStyleIdx="1" presStyleCnt="2"/>
      <dgm:spPr/>
    </dgm:pt>
    <dgm:pt modelId="{4EBB797B-8ED6-DB44-8B97-DAD2D1B78841}" type="pres">
      <dgm:prSet presAssocID="{611CC8BB-79BB-BC47-B01B-100342C806DA}" presName="connectorText" presStyleLbl="sibTrans2D1" presStyleIdx="1" presStyleCnt="2"/>
      <dgm:spPr/>
    </dgm:pt>
    <dgm:pt modelId="{032C769C-3625-E74E-A2AC-E75E67BFAD91}" type="pres">
      <dgm:prSet presAssocID="{9047D318-8A58-9047-BC60-9730E2760936}" presName="node" presStyleLbl="node1" presStyleIdx="2" presStyleCnt="3">
        <dgm:presLayoutVars>
          <dgm:bulletEnabled val="1"/>
        </dgm:presLayoutVars>
      </dgm:prSet>
      <dgm:spPr/>
    </dgm:pt>
  </dgm:ptLst>
  <dgm:cxnLst>
    <dgm:cxn modelId="{6EA1BCE2-6C90-3B48-AB59-3618BA57E17E}" srcId="{3BAE98AC-11CA-9C40-A442-F1D769E4C841}" destId="{F6152C38-70D8-5747-B25F-D501997F5B73}" srcOrd="2" destOrd="0" parTransId="{6A2E108E-1B86-1D46-A827-6C0B007CF16D}" sibTransId="{E9CD9B9D-A2F4-2E49-B48D-69066998C9EA}"/>
    <dgm:cxn modelId="{9DCE1E16-B4A8-3343-9F5C-02CB9C5BB2CA}" type="presOf" srcId="{611CC8BB-79BB-BC47-B01B-100342C806DA}" destId="{4EBB797B-8ED6-DB44-8B97-DAD2D1B78841}" srcOrd="1" destOrd="0" presId="urn:microsoft.com/office/officeart/2005/8/layout/process1"/>
    <dgm:cxn modelId="{D6167792-D47F-5E4A-85AE-A0F68B1203E3}" type="presOf" srcId="{3BAE98AC-11CA-9C40-A442-F1D769E4C841}" destId="{CC837CD1-CB54-AE4D-8645-C59FFFA9D36C}" srcOrd="0" destOrd="0" presId="urn:microsoft.com/office/officeart/2005/8/layout/process1"/>
    <dgm:cxn modelId="{76E5FCC0-36A0-FA45-84D9-565C8F1C260C}" type="presOf" srcId="{D0CEB282-8FC3-5948-8FE9-49CD4A19A972}" destId="{6B04FD33-2C48-6545-8A58-7DBE792C2CF8}" srcOrd="0" destOrd="0" presId="urn:microsoft.com/office/officeart/2005/8/layout/process1"/>
    <dgm:cxn modelId="{345FF7E9-6338-8342-80BB-3E31323549AA}" type="presOf" srcId="{973ED4D8-1E24-A44D-9F2E-EE4E481E4D0E}" destId="{CC837CD1-CB54-AE4D-8645-C59FFFA9D36C}" srcOrd="0" destOrd="2" presId="urn:microsoft.com/office/officeart/2005/8/layout/process1"/>
    <dgm:cxn modelId="{B69277AC-AF0F-2649-81B6-DC64AD0EE143}" type="presOf" srcId="{63FBCE51-8D8D-054A-8E3F-F5CA8A7C74BA}" destId="{032C769C-3625-E74E-A2AC-E75E67BFAD91}" srcOrd="0" destOrd="1" presId="urn:microsoft.com/office/officeart/2005/8/layout/process1"/>
    <dgm:cxn modelId="{618B3900-FFFF-1A44-B7C0-F594A7B09D87}" type="presOf" srcId="{50F3C7D1-0BB9-9E43-B940-D98749922192}" destId="{DF04BC97-4F8A-B54E-93D4-9AF8FDCB41AF}" srcOrd="0" destOrd="0" presId="urn:microsoft.com/office/officeart/2005/8/layout/process1"/>
    <dgm:cxn modelId="{F1AD4001-95C6-9D49-89BD-A9CB16ED2A87}" srcId="{3BAE98AC-11CA-9C40-A442-F1D769E4C841}" destId="{0E32605D-0FEE-4C4C-9BA4-2655F59E6E6C}" srcOrd="0" destOrd="0" parTransId="{5441F1F7-AE84-A142-951C-35ECD401BE17}" sibTransId="{52CB726F-87DA-314A-8FC5-05BFF9AA20CC}"/>
    <dgm:cxn modelId="{8757B8A9-F4C6-5948-B59F-0B257278D99D}" type="presOf" srcId="{50F3C7D1-0BB9-9E43-B940-D98749922192}" destId="{FC62247C-A142-3F40-B208-2B527CF29895}" srcOrd="1" destOrd="0" presId="urn:microsoft.com/office/officeart/2005/8/layout/process1"/>
    <dgm:cxn modelId="{FCE60E42-EFFC-D542-8DB0-4C7E20E18B15}" srcId="{9047D318-8A58-9047-BC60-9730E2760936}" destId="{63FBCE51-8D8D-054A-8E3F-F5CA8A7C74BA}" srcOrd="0" destOrd="0" parTransId="{E8B2073E-9D6F-334A-B082-BD2FE2BE4C7F}" sibTransId="{AA252998-CF18-6F40-A090-E7C68B1629CB}"/>
    <dgm:cxn modelId="{F1768CF8-4747-1145-91BC-C2505FBFA4F8}" type="presOf" srcId="{2D752D8A-0BE0-104C-A39B-D5CBFFAC47B9}" destId="{65AFAF24-966B-4441-9A31-EDC47569A34A}" srcOrd="0" destOrd="0" presId="urn:microsoft.com/office/officeart/2005/8/layout/process1"/>
    <dgm:cxn modelId="{4789E5C5-C09A-9448-B723-80C0DD98BA87}" type="presOf" srcId="{AFAEAD44-3F60-EE4B-89B2-35121ADDC0B4}" destId="{032C769C-3625-E74E-A2AC-E75E67BFAD91}" srcOrd="0" destOrd="2" presId="urn:microsoft.com/office/officeart/2005/8/layout/process1"/>
    <dgm:cxn modelId="{18261137-5B11-0A44-B418-0169DC6284A6}" srcId="{D0CEB282-8FC3-5948-8FE9-49CD4A19A972}" destId="{2D752D8A-0BE0-104C-A39B-D5CBFFAC47B9}" srcOrd="1" destOrd="0" parTransId="{459FE563-6ED2-B842-AA1A-F14C52D0C104}" sibTransId="{611CC8BB-79BB-BC47-B01B-100342C806DA}"/>
    <dgm:cxn modelId="{0EFB1D0A-8C10-F041-BE5D-5E8DEB7BFCCE}" srcId="{2D752D8A-0BE0-104C-A39B-D5CBFFAC47B9}" destId="{D62F7AA6-548D-7549-AFF0-DBDD181E56F9}" srcOrd="1" destOrd="0" parTransId="{5A8BAB80-3DBE-5042-A1E2-A99038402EE3}" sibTransId="{54222626-33F0-DD4B-B6EB-E958887242B3}"/>
    <dgm:cxn modelId="{8D9E6B87-5B19-D442-A809-44043E638483}" srcId="{D0CEB282-8FC3-5948-8FE9-49CD4A19A972}" destId="{9047D318-8A58-9047-BC60-9730E2760936}" srcOrd="2" destOrd="0" parTransId="{D5C97408-2890-5D46-9A33-11DB1F0703D3}" sibTransId="{8F668946-F358-A64D-8A28-BCA59ECC0796}"/>
    <dgm:cxn modelId="{E97CBDBA-A680-0D4C-BE7B-96200B116B80}" srcId="{3BAE98AC-11CA-9C40-A442-F1D769E4C841}" destId="{973ED4D8-1E24-A44D-9F2E-EE4E481E4D0E}" srcOrd="1" destOrd="0" parTransId="{B921DD76-52CF-9A4D-98F7-9BAD09BCD431}" sibTransId="{A687C4C0-C09A-1142-B2BA-C1605DC36F76}"/>
    <dgm:cxn modelId="{4A9115AC-D792-A848-8806-FEDAB90B84BC}" srcId="{D0CEB282-8FC3-5948-8FE9-49CD4A19A972}" destId="{3BAE98AC-11CA-9C40-A442-F1D769E4C841}" srcOrd="0" destOrd="0" parTransId="{7B2C33FF-CC4E-F140-A292-1EBA0B80B0CB}" sibTransId="{50F3C7D1-0BB9-9E43-B940-D98749922192}"/>
    <dgm:cxn modelId="{774EAC73-2FB2-6B45-BF92-97847DF79FAD}" type="presOf" srcId="{9047D318-8A58-9047-BC60-9730E2760936}" destId="{032C769C-3625-E74E-A2AC-E75E67BFAD91}" srcOrd="0" destOrd="0" presId="urn:microsoft.com/office/officeart/2005/8/layout/process1"/>
    <dgm:cxn modelId="{C50E0109-5142-AA44-8529-B5388ACB94D0}" srcId="{9047D318-8A58-9047-BC60-9730E2760936}" destId="{AFAEAD44-3F60-EE4B-89B2-35121ADDC0B4}" srcOrd="1" destOrd="0" parTransId="{25523B2F-9821-094A-8DF7-D3AA8DE1D966}" sibTransId="{AC4B31BE-7D65-6643-9ABC-C0C49CCD9050}"/>
    <dgm:cxn modelId="{E73902F1-0A0A-0847-AE0A-76A7F33E9B03}" type="presOf" srcId="{F6152C38-70D8-5747-B25F-D501997F5B73}" destId="{CC837CD1-CB54-AE4D-8645-C59FFFA9D36C}" srcOrd="0" destOrd="3" presId="urn:microsoft.com/office/officeart/2005/8/layout/process1"/>
    <dgm:cxn modelId="{E9C2C63A-9431-104D-A478-ED30E5EA8BAD}" type="presOf" srcId="{1CE7A434-1C6F-2048-B766-10B077D6FBFD}" destId="{65AFAF24-966B-4441-9A31-EDC47569A34A}" srcOrd="0" destOrd="1" presId="urn:microsoft.com/office/officeart/2005/8/layout/process1"/>
    <dgm:cxn modelId="{AB1FF910-BBE7-AE41-8084-895923A084AF}" type="presOf" srcId="{0E32605D-0FEE-4C4C-9BA4-2655F59E6E6C}" destId="{CC837CD1-CB54-AE4D-8645-C59FFFA9D36C}" srcOrd="0" destOrd="1" presId="urn:microsoft.com/office/officeart/2005/8/layout/process1"/>
    <dgm:cxn modelId="{8B993DBB-5BEA-DF44-A97E-A2D83CF99A43}" type="presOf" srcId="{D62F7AA6-548D-7549-AFF0-DBDD181E56F9}" destId="{65AFAF24-966B-4441-9A31-EDC47569A34A}" srcOrd="0" destOrd="2" presId="urn:microsoft.com/office/officeart/2005/8/layout/process1"/>
    <dgm:cxn modelId="{6BAA366D-E61A-6B49-B6AD-6CBDB6779EDF}" type="presOf" srcId="{611CC8BB-79BB-BC47-B01B-100342C806DA}" destId="{EA40BA89-0B96-CE40-8FE4-F19CBBBDF399}" srcOrd="0" destOrd="0" presId="urn:microsoft.com/office/officeart/2005/8/layout/process1"/>
    <dgm:cxn modelId="{E997759F-C28D-2B42-880C-B8526FA1A05D}" srcId="{2D752D8A-0BE0-104C-A39B-D5CBFFAC47B9}" destId="{1CE7A434-1C6F-2048-B766-10B077D6FBFD}" srcOrd="0" destOrd="0" parTransId="{93830116-8422-DA4F-9DEE-A65F8D2DF60A}" sibTransId="{817B0FCB-3BDE-144F-9DC6-7F4A3DB863C3}"/>
    <dgm:cxn modelId="{A961CB47-FB29-1E45-90EB-47EFDECAC67D}" type="presParOf" srcId="{6B04FD33-2C48-6545-8A58-7DBE792C2CF8}" destId="{CC837CD1-CB54-AE4D-8645-C59FFFA9D36C}" srcOrd="0" destOrd="0" presId="urn:microsoft.com/office/officeart/2005/8/layout/process1"/>
    <dgm:cxn modelId="{665E2BA1-29D7-6940-849B-21D5D8476416}" type="presParOf" srcId="{6B04FD33-2C48-6545-8A58-7DBE792C2CF8}" destId="{DF04BC97-4F8A-B54E-93D4-9AF8FDCB41AF}" srcOrd="1" destOrd="0" presId="urn:microsoft.com/office/officeart/2005/8/layout/process1"/>
    <dgm:cxn modelId="{2C24A813-5D22-CC46-BB52-AFA8729B49E9}" type="presParOf" srcId="{DF04BC97-4F8A-B54E-93D4-9AF8FDCB41AF}" destId="{FC62247C-A142-3F40-B208-2B527CF29895}" srcOrd="0" destOrd="0" presId="urn:microsoft.com/office/officeart/2005/8/layout/process1"/>
    <dgm:cxn modelId="{C0F4AD27-4E13-A04C-8E94-2C7F6DDDADC7}" type="presParOf" srcId="{6B04FD33-2C48-6545-8A58-7DBE792C2CF8}" destId="{65AFAF24-966B-4441-9A31-EDC47569A34A}" srcOrd="2" destOrd="0" presId="urn:microsoft.com/office/officeart/2005/8/layout/process1"/>
    <dgm:cxn modelId="{7757D8F3-6445-2B47-AAB1-61002B626205}" type="presParOf" srcId="{6B04FD33-2C48-6545-8A58-7DBE792C2CF8}" destId="{EA40BA89-0B96-CE40-8FE4-F19CBBBDF399}" srcOrd="3" destOrd="0" presId="urn:microsoft.com/office/officeart/2005/8/layout/process1"/>
    <dgm:cxn modelId="{DA59D531-A13F-5546-96C7-CB1E91256264}" type="presParOf" srcId="{EA40BA89-0B96-CE40-8FE4-F19CBBBDF399}" destId="{4EBB797B-8ED6-DB44-8B97-DAD2D1B78841}" srcOrd="0" destOrd="0" presId="urn:microsoft.com/office/officeart/2005/8/layout/process1"/>
    <dgm:cxn modelId="{D5EBF795-F50E-F346-BEE5-52C5CB00B0C4}" type="presParOf" srcId="{6B04FD33-2C48-6545-8A58-7DBE792C2CF8}" destId="{032C769C-3625-E74E-A2AC-E75E67BFAD91}"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AC05F7-1CEE-3E4F-BF5F-C49DC5B2D8E5}">
      <dsp:nvSpPr>
        <dsp:cNvPr id="0" name=""/>
        <dsp:cNvSpPr/>
      </dsp:nvSpPr>
      <dsp:spPr>
        <a:xfrm>
          <a:off x="0" y="2862328"/>
          <a:ext cx="8181975" cy="626207"/>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en-US" sz="2200" kern="1200" smtClean="0"/>
            <a:t>2 more detailed roadmaps</a:t>
          </a:r>
          <a:endParaRPr lang="en-US" sz="2200" kern="1200"/>
        </a:p>
      </dsp:txBody>
      <dsp:txXfrm>
        <a:off x="0" y="2862328"/>
        <a:ext cx="8181975" cy="626207"/>
      </dsp:txXfrm>
    </dsp:sp>
    <dsp:sp modelId="{2965285A-661F-BF4C-973F-C76731F451CE}">
      <dsp:nvSpPr>
        <dsp:cNvPr id="0" name=""/>
        <dsp:cNvSpPr/>
      </dsp:nvSpPr>
      <dsp:spPr>
        <a:xfrm rot="10800000">
          <a:off x="0" y="1908614"/>
          <a:ext cx="8181975" cy="963107"/>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en-US" sz="2200" kern="1200" smtClean="0"/>
            <a:t>(Some) future plans</a:t>
          </a:r>
          <a:endParaRPr lang="en-US" sz="2200" kern="1200"/>
        </a:p>
      </dsp:txBody>
      <dsp:txXfrm rot="10800000">
        <a:off x="0" y="1908614"/>
        <a:ext cx="8181975" cy="625798"/>
      </dsp:txXfrm>
    </dsp:sp>
    <dsp:sp modelId="{CB70A76E-D2EE-6B4E-A295-9723A1E68176}">
      <dsp:nvSpPr>
        <dsp:cNvPr id="0" name=""/>
        <dsp:cNvSpPr/>
      </dsp:nvSpPr>
      <dsp:spPr>
        <a:xfrm rot="10800000">
          <a:off x="0" y="954900"/>
          <a:ext cx="8181975" cy="963107"/>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en-US" sz="2200" kern="1200" smtClean="0"/>
            <a:t>(Some) available tools</a:t>
          </a:r>
          <a:endParaRPr lang="en-US" sz="2200" kern="1200"/>
        </a:p>
      </dsp:txBody>
      <dsp:txXfrm rot="10800000">
        <a:off x="0" y="954900"/>
        <a:ext cx="8181975" cy="625798"/>
      </dsp:txXfrm>
    </dsp:sp>
    <dsp:sp modelId="{8BD72DD3-1758-AB43-820C-A400AF1C0325}">
      <dsp:nvSpPr>
        <dsp:cNvPr id="0" name=""/>
        <dsp:cNvSpPr/>
      </dsp:nvSpPr>
      <dsp:spPr>
        <a:xfrm rot="10800000">
          <a:off x="0" y="1186"/>
          <a:ext cx="8181975" cy="963107"/>
        </a:xfrm>
        <a:prstGeom prst="upArrowCallou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rtl="0">
            <a:lnSpc>
              <a:spcPct val="90000"/>
            </a:lnSpc>
            <a:spcBef>
              <a:spcPct val="0"/>
            </a:spcBef>
            <a:spcAft>
              <a:spcPct val="35000"/>
            </a:spcAft>
          </a:pPr>
          <a:r>
            <a:rPr lang="en-US" sz="2200" kern="1200" smtClean="0"/>
            <a:t>eduGAIN general status</a:t>
          </a:r>
          <a:endParaRPr lang="en-US" sz="2200" kern="1200"/>
        </a:p>
      </dsp:txBody>
      <dsp:txXfrm rot="10800000">
        <a:off x="0" y="1186"/>
        <a:ext cx="8181975" cy="6257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7DF9A1-C1D5-4042-8A9E-FA5E67DD2837}">
      <dsp:nvSpPr>
        <dsp:cNvPr id="0" name=""/>
        <dsp:cNvSpPr/>
      </dsp:nvSpPr>
      <dsp:spPr>
        <a:xfrm>
          <a:off x="-3944608" y="-605632"/>
          <a:ext cx="4700986" cy="4700986"/>
        </a:xfrm>
        <a:prstGeom prst="blockArc">
          <a:avLst>
            <a:gd name="adj1" fmla="val 18900000"/>
            <a:gd name="adj2" fmla="val 2700000"/>
            <a:gd name="adj3" fmla="val 459"/>
          </a:avLst>
        </a:pr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DDD45C4C-246F-AD40-9691-D713918EBE27}">
      <dsp:nvSpPr>
        <dsp:cNvPr id="0" name=""/>
        <dsp:cNvSpPr/>
      </dsp:nvSpPr>
      <dsp:spPr>
        <a:xfrm>
          <a:off x="245275" y="158642"/>
          <a:ext cx="7890583" cy="31714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1735" tIns="40640" rIns="40640" bIns="40640" numCol="1" spcCol="1270" anchor="ctr" anchorCtr="0">
          <a:noAutofit/>
        </a:bodyPr>
        <a:lstStyle/>
        <a:p>
          <a:pPr lvl="0" algn="l" defTabSz="711200" rtl="0">
            <a:lnSpc>
              <a:spcPct val="90000"/>
            </a:lnSpc>
            <a:spcBef>
              <a:spcPct val="0"/>
            </a:spcBef>
            <a:spcAft>
              <a:spcPct val="35000"/>
            </a:spcAft>
          </a:pPr>
          <a:r>
            <a:rPr lang="en-US" sz="1600" kern="1200" dirty="0" smtClean="0"/>
            <a:t>Incident Management Development – Task 1.4</a:t>
          </a:r>
          <a:endParaRPr lang="en-US" sz="1600" kern="1200" dirty="0"/>
        </a:p>
      </dsp:txBody>
      <dsp:txXfrm>
        <a:off x="245275" y="158642"/>
        <a:ext cx="7890583" cy="317145"/>
      </dsp:txXfrm>
    </dsp:sp>
    <dsp:sp modelId="{387A3F82-55BB-7C4D-831C-88B85282D92F}">
      <dsp:nvSpPr>
        <dsp:cNvPr id="0" name=""/>
        <dsp:cNvSpPr/>
      </dsp:nvSpPr>
      <dsp:spPr>
        <a:xfrm>
          <a:off x="47059" y="118999"/>
          <a:ext cx="396432" cy="39643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A826E2E1-B759-AC49-B869-0D56B9955210}">
      <dsp:nvSpPr>
        <dsp:cNvPr id="0" name=""/>
        <dsp:cNvSpPr/>
      </dsp:nvSpPr>
      <dsp:spPr>
        <a:xfrm>
          <a:off x="532479" y="634640"/>
          <a:ext cx="7603379" cy="31714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1735" tIns="40640" rIns="40640" bIns="40640" numCol="1" spcCol="1270" anchor="ctr" anchorCtr="0">
          <a:noAutofit/>
        </a:bodyPr>
        <a:lstStyle/>
        <a:p>
          <a:pPr lvl="0" algn="l" defTabSz="711200" rtl="0">
            <a:lnSpc>
              <a:spcPct val="90000"/>
            </a:lnSpc>
            <a:spcBef>
              <a:spcPct val="0"/>
            </a:spcBef>
            <a:spcAft>
              <a:spcPct val="35000"/>
            </a:spcAft>
          </a:pPr>
          <a:r>
            <a:rPr lang="en-US" sz="1600" kern="1200" smtClean="0"/>
            <a:t>Enhanced e-Science support – Task 2.1</a:t>
          </a:r>
          <a:endParaRPr lang="en-US" sz="1600" kern="1200"/>
        </a:p>
      </dsp:txBody>
      <dsp:txXfrm>
        <a:off x="532479" y="634640"/>
        <a:ext cx="7603379" cy="317145"/>
      </dsp:txXfrm>
    </dsp:sp>
    <dsp:sp modelId="{7CB5E264-C237-6A46-AF85-1193F6A676E9}">
      <dsp:nvSpPr>
        <dsp:cNvPr id="0" name=""/>
        <dsp:cNvSpPr/>
      </dsp:nvSpPr>
      <dsp:spPr>
        <a:xfrm>
          <a:off x="334263" y="594997"/>
          <a:ext cx="396432" cy="39643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3D71158-01BB-704B-B81F-6F921479D5CB}">
      <dsp:nvSpPr>
        <dsp:cNvPr id="0" name=""/>
        <dsp:cNvSpPr/>
      </dsp:nvSpPr>
      <dsp:spPr>
        <a:xfrm>
          <a:off x="689865" y="1110289"/>
          <a:ext cx="7445992" cy="31714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1735" tIns="40640" rIns="40640" bIns="40640" numCol="1" spcCol="1270" anchor="ctr" anchorCtr="0">
          <a:noAutofit/>
        </a:bodyPr>
        <a:lstStyle/>
        <a:p>
          <a:pPr lvl="0" algn="l" defTabSz="711200" rtl="0">
            <a:lnSpc>
              <a:spcPct val="90000"/>
            </a:lnSpc>
            <a:spcBef>
              <a:spcPct val="0"/>
            </a:spcBef>
            <a:spcAft>
              <a:spcPct val="35000"/>
            </a:spcAft>
          </a:pPr>
          <a:r>
            <a:rPr lang="en-US" sz="1600" kern="1200" smtClean="0"/>
            <a:t>(Identity) assurance service – Task 2.4</a:t>
          </a:r>
          <a:endParaRPr lang="en-US" sz="1600" kern="1200"/>
        </a:p>
      </dsp:txBody>
      <dsp:txXfrm>
        <a:off x="689865" y="1110289"/>
        <a:ext cx="7445992" cy="317145"/>
      </dsp:txXfrm>
    </dsp:sp>
    <dsp:sp modelId="{B7637E09-FC48-EA48-BA18-1688CDE3F3CB}">
      <dsp:nvSpPr>
        <dsp:cNvPr id="0" name=""/>
        <dsp:cNvSpPr/>
      </dsp:nvSpPr>
      <dsp:spPr>
        <a:xfrm>
          <a:off x="491649" y="1070646"/>
          <a:ext cx="396432" cy="39643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1E55A9EA-D31C-1B49-A765-BE7FFF3FEBF8}">
      <dsp:nvSpPr>
        <dsp:cNvPr id="0" name=""/>
        <dsp:cNvSpPr/>
      </dsp:nvSpPr>
      <dsp:spPr>
        <a:xfrm>
          <a:off x="740117" y="1586288"/>
          <a:ext cx="7395740" cy="31714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1735" tIns="40640" rIns="40640" bIns="40640" numCol="1" spcCol="1270" anchor="ctr" anchorCtr="0">
          <a:noAutofit/>
        </a:bodyPr>
        <a:lstStyle/>
        <a:p>
          <a:pPr lvl="0" algn="l" defTabSz="711200" rtl="0">
            <a:lnSpc>
              <a:spcPct val="90000"/>
            </a:lnSpc>
            <a:spcBef>
              <a:spcPct val="0"/>
            </a:spcBef>
            <a:spcAft>
              <a:spcPct val="35000"/>
            </a:spcAft>
          </a:pPr>
          <a:r>
            <a:rPr lang="en-US" sz="1600" kern="1200" smtClean="0"/>
            <a:t>eduTeams – Task 2.5</a:t>
          </a:r>
          <a:endParaRPr lang="en-US" sz="1600" kern="1200"/>
        </a:p>
      </dsp:txBody>
      <dsp:txXfrm>
        <a:off x="740117" y="1586288"/>
        <a:ext cx="7395740" cy="317145"/>
      </dsp:txXfrm>
    </dsp:sp>
    <dsp:sp modelId="{E43F286B-4A85-BA45-AD34-045ED9345F9B}">
      <dsp:nvSpPr>
        <dsp:cNvPr id="0" name=""/>
        <dsp:cNvSpPr/>
      </dsp:nvSpPr>
      <dsp:spPr>
        <a:xfrm>
          <a:off x="541901" y="1546644"/>
          <a:ext cx="396432" cy="39643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82CEB504-0E49-554E-A799-B25A5D3ACB08}">
      <dsp:nvSpPr>
        <dsp:cNvPr id="0" name=""/>
        <dsp:cNvSpPr/>
      </dsp:nvSpPr>
      <dsp:spPr>
        <a:xfrm>
          <a:off x="689865" y="2062286"/>
          <a:ext cx="7445992" cy="31714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1735" tIns="40640" rIns="40640" bIns="40640" numCol="1" spcCol="1270" anchor="ctr" anchorCtr="0">
          <a:noAutofit/>
        </a:bodyPr>
        <a:lstStyle/>
        <a:p>
          <a:pPr lvl="0" algn="l" defTabSz="711200" rtl="0">
            <a:lnSpc>
              <a:spcPct val="90000"/>
            </a:lnSpc>
            <a:spcBef>
              <a:spcPct val="0"/>
            </a:spcBef>
            <a:spcAft>
              <a:spcPct val="35000"/>
            </a:spcAft>
          </a:pPr>
          <a:r>
            <a:rPr lang="en-US" sz="1600" kern="1200" smtClean="0"/>
            <a:t>Federated identity, next generation – Task 3.1</a:t>
          </a:r>
          <a:endParaRPr lang="en-US" sz="1600" kern="1200"/>
        </a:p>
      </dsp:txBody>
      <dsp:txXfrm>
        <a:off x="689865" y="2062286"/>
        <a:ext cx="7445992" cy="317145"/>
      </dsp:txXfrm>
    </dsp:sp>
    <dsp:sp modelId="{4B603478-91C3-104C-A3D7-65CCD5814D64}">
      <dsp:nvSpPr>
        <dsp:cNvPr id="0" name=""/>
        <dsp:cNvSpPr/>
      </dsp:nvSpPr>
      <dsp:spPr>
        <a:xfrm>
          <a:off x="491649" y="2022642"/>
          <a:ext cx="396432" cy="39643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302479A5-84D2-A442-84EB-AA990F722B8F}">
      <dsp:nvSpPr>
        <dsp:cNvPr id="0" name=""/>
        <dsp:cNvSpPr/>
      </dsp:nvSpPr>
      <dsp:spPr>
        <a:xfrm>
          <a:off x="532479" y="2537935"/>
          <a:ext cx="7603379" cy="31714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1735" tIns="40640" rIns="40640" bIns="40640" numCol="1" spcCol="1270" anchor="ctr" anchorCtr="0">
          <a:noAutofit/>
        </a:bodyPr>
        <a:lstStyle/>
        <a:p>
          <a:pPr lvl="0" algn="l" defTabSz="711200" rtl="0">
            <a:lnSpc>
              <a:spcPct val="90000"/>
            </a:lnSpc>
            <a:spcBef>
              <a:spcPct val="0"/>
            </a:spcBef>
            <a:spcAft>
              <a:spcPct val="35000"/>
            </a:spcAft>
          </a:pPr>
          <a:r>
            <a:rPr lang="en-US" sz="1600" kern="1200" smtClean="0"/>
            <a:t>Two-factor authentication in eduGAIN – Task 3.2</a:t>
          </a:r>
          <a:endParaRPr lang="en-US" sz="1600" kern="1200"/>
        </a:p>
      </dsp:txBody>
      <dsp:txXfrm>
        <a:off x="532479" y="2537935"/>
        <a:ext cx="7603379" cy="317145"/>
      </dsp:txXfrm>
    </dsp:sp>
    <dsp:sp modelId="{F72AE322-BD93-2547-A73F-0E1106F6104E}">
      <dsp:nvSpPr>
        <dsp:cNvPr id="0" name=""/>
        <dsp:cNvSpPr/>
      </dsp:nvSpPr>
      <dsp:spPr>
        <a:xfrm>
          <a:off x="334263" y="2498291"/>
          <a:ext cx="396432" cy="39643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78B54DC-1A1A-1E45-A1B1-3FA91AF1F5BA}">
      <dsp:nvSpPr>
        <dsp:cNvPr id="0" name=""/>
        <dsp:cNvSpPr/>
      </dsp:nvSpPr>
      <dsp:spPr>
        <a:xfrm>
          <a:off x="245275" y="3013933"/>
          <a:ext cx="7890583" cy="317145"/>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1735" tIns="40640" rIns="40640" bIns="40640" numCol="1" spcCol="1270" anchor="ctr" anchorCtr="0">
          <a:noAutofit/>
        </a:bodyPr>
        <a:lstStyle/>
        <a:p>
          <a:pPr lvl="0" algn="l" defTabSz="711200" rtl="0">
            <a:lnSpc>
              <a:spcPct val="90000"/>
            </a:lnSpc>
            <a:spcBef>
              <a:spcPct val="0"/>
            </a:spcBef>
            <a:spcAft>
              <a:spcPct val="35000"/>
            </a:spcAft>
          </a:pPr>
          <a:r>
            <a:rPr lang="en-US" sz="1600" kern="1200" smtClean="0"/>
            <a:t>Cross-sector interoperability – Task 3.4</a:t>
          </a:r>
          <a:endParaRPr lang="en-US" sz="1600" kern="1200"/>
        </a:p>
      </dsp:txBody>
      <dsp:txXfrm>
        <a:off x="245275" y="3013933"/>
        <a:ext cx="7890583" cy="317145"/>
      </dsp:txXfrm>
    </dsp:sp>
    <dsp:sp modelId="{DCCF3DFD-EACE-454F-BA7F-7A09AD43188D}">
      <dsp:nvSpPr>
        <dsp:cNvPr id="0" name=""/>
        <dsp:cNvSpPr/>
      </dsp:nvSpPr>
      <dsp:spPr>
        <a:xfrm>
          <a:off x="47059" y="2974290"/>
          <a:ext cx="396432" cy="396432"/>
        </a:xfrm>
        <a:prstGeom prst="ellipse">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837CD1-CB54-AE4D-8645-C59FFFA9D36C}">
      <dsp:nvSpPr>
        <dsp:cNvPr id="0" name=""/>
        <dsp:cNvSpPr/>
      </dsp:nvSpPr>
      <dsp:spPr>
        <a:xfrm>
          <a:off x="7191" y="616443"/>
          <a:ext cx="2149366" cy="2256834"/>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smtClean="0"/>
            <a:t>Q4 2016</a:t>
          </a:r>
          <a:endParaRPr lang="en-US" sz="1800" kern="1200"/>
        </a:p>
        <a:p>
          <a:pPr marL="114300" lvl="1" indent="-114300" algn="l" defTabSz="622300" rtl="0">
            <a:lnSpc>
              <a:spcPct val="90000"/>
            </a:lnSpc>
            <a:spcBef>
              <a:spcPct val="0"/>
            </a:spcBef>
            <a:spcAft>
              <a:spcPct val="15000"/>
            </a:spcAft>
            <a:buChar char="••"/>
          </a:pPr>
          <a:r>
            <a:rPr lang="en-US" sz="1400" kern="1200" smtClean="0"/>
            <a:t>Run pilots with basic services in collaboration with AARC</a:t>
          </a:r>
          <a:endParaRPr lang="en-US" sz="1400" kern="1200"/>
        </a:p>
        <a:p>
          <a:pPr marL="114300" lvl="1" indent="-114300" algn="l" defTabSz="622300" rtl="0">
            <a:lnSpc>
              <a:spcPct val="90000"/>
            </a:lnSpc>
            <a:spcBef>
              <a:spcPct val="0"/>
            </a:spcBef>
            <a:spcAft>
              <a:spcPct val="15000"/>
            </a:spcAft>
            <a:buChar char="••"/>
          </a:pPr>
          <a:r>
            <a:rPr lang="en-US" sz="1400" kern="1200" smtClean="0"/>
            <a:t>Support application integration</a:t>
          </a:r>
          <a:endParaRPr lang="en-US" sz="1400" kern="1200"/>
        </a:p>
        <a:p>
          <a:pPr marL="114300" lvl="1" indent="-114300" algn="l" defTabSz="622300" rtl="0">
            <a:lnSpc>
              <a:spcPct val="90000"/>
            </a:lnSpc>
            <a:spcBef>
              <a:spcPct val="0"/>
            </a:spcBef>
            <a:spcAft>
              <a:spcPct val="15000"/>
            </a:spcAft>
            <a:buChar char="••"/>
          </a:pPr>
          <a:r>
            <a:rPr lang="en-US" sz="1400" kern="1200" smtClean="0"/>
            <a:t>Investigate new services, like SAML discovery, OIDC</a:t>
          </a:r>
          <a:endParaRPr lang="en-US" sz="1400" kern="1200"/>
        </a:p>
      </dsp:txBody>
      <dsp:txXfrm>
        <a:off x="70144" y="679396"/>
        <a:ext cx="2023460" cy="2130928"/>
      </dsp:txXfrm>
    </dsp:sp>
    <dsp:sp modelId="{DF04BC97-4F8A-B54E-93D4-9AF8FDCB41AF}">
      <dsp:nvSpPr>
        <dsp:cNvPr id="0" name=""/>
        <dsp:cNvSpPr/>
      </dsp:nvSpPr>
      <dsp:spPr>
        <a:xfrm>
          <a:off x="2371494" y="1478339"/>
          <a:ext cx="455665" cy="533042"/>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371494" y="1584947"/>
        <a:ext cx="318966" cy="319826"/>
      </dsp:txXfrm>
    </dsp:sp>
    <dsp:sp modelId="{65AFAF24-966B-4441-9A31-EDC47569A34A}">
      <dsp:nvSpPr>
        <dsp:cNvPr id="0" name=""/>
        <dsp:cNvSpPr/>
      </dsp:nvSpPr>
      <dsp:spPr>
        <a:xfrm>
          <a:off x="3016304" y="616443"/>
          <a:ext cx="2149366" cy="2256834"/>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smtClean="0"/>
            <a:t>2017</a:t>
          </a:r>
          <a:endParaRPr lang="en-US" sz="1800" kern="1200"/>
        </a:p>
        <a:p>
          <a:pPr marL="114300" lvl="1" indent="-114300" algn="l" defTabSz="622300" rtl="0">
            <a:lnSpc>
              <a:spcPct val="90000"/>
            </a:lnSpc>
            <a:spcBef>
              <a:spcPct val="0"/>
            </a:spcBef>
            <a:spcAft>
              <a:spcPct val="15000"/>
            </a:spcAft>
            <a:buChar char="••"/>
          </a:pPr>
          <a:r>
            <a:rPr lang="en-US" sz="1400" kern="1200" smtClean="0"/>
            <a:t>Production service for basic services</a:t>
          </a:r>
          <a:endParaRPr lang="en-US" sz="1400" kern="1200"/>
        </a:p>
        <a:p>
          <a:pPr marL="114300" lvl="1" indent="-114300" algn="l" defTabSz="622300" rtl="0">
            <a:lnSpc>
              <a:spcPct val="90000"/>
            </a:lnSpc>
            <a:spcBef>
              <a:spcPct val="0"/>
            </a:spcBef>
            <a:spcAft>
              <a:spcPct val="15000"/>
            </a:spcAft>
            <a:buChar char="••"/>
          </a:pPr>
          <a:r>
            <a:rPr lang="en-US" sz="1400" kern="1200" smtClean="0"/>
            <a:t>Finalize specification for advanced services</a:t>
          </a:r>
          <a:endParaRPr lang="en-US" sz="1400" kern="1200"/>
        </a:p>
      </dsp:txBody>
      <dsp:txXfrm>
        <a:off x="3079257" y="679396"/>
        <a:ext cx="2023460" cy="2130928"/>
      </dsp:txXfrm>
    </dsp:sp>
    <dsp:sp modelId="{EA40BA89-0B96-CE40-8FE4-F19CBBBDF399}">
      <dsp:nvSpPr>
        <dsp:cNvPr id="0" name=""/>
        <dsp:cNvSpPr/>
      </dsp:nvSpPr>
      <dsp:spPr>
        <a:xfrm>
          <a:off x="5380607" y="1478339"/>
          <a:ext cx="455665" cy="533042"/>
        </a:xfrm>
        <a:prstGeom prst="rightArrow">
          <a:avLst>
            <a:gd name="adj1" fmla="val 60000"/>
            <a:gd name="adj2" fmla="val 50000"/>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5380607" y="1584947"/>
        <a:ext cx="318966" cy="319826"/>
      </dsp:txXfrm>
    </dsp:sp>
    <dsp:sp modelId="{032C769C-3625-E74E-A2AC-E75E67BFAD91}">
      <dsp:nvSpPr>
        <dsp:cNvPr id="0" name=""/>
        <dsp:cNvSpPr/>
      </dsp:nvSpPr>
      <dsp:spPr>
        <a:xfrm>
          <a:off x="6025417" y="616443"/>
          <a:ext cx="2149366" cy="2256834"/>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en-US" sz="1800" kern="1200" smtClean="0"/>
            <a:t>2018</a:t>
          </a:r>
          <a:endParaRPr lang="en-US" sz="1800" kern="1200"/>
        </a:p>
        <a:p>
          <a:pPr marL="114300" lvl="1" indent="-114300" algn="l" defTabSz="622300" rtl="0">
            <a:lnSpc>
              <a:spcPct val="90000"/>
            </a:lnSpc>
            <a:spcBef>
              <a:spcPct val="0"/>
            </a:spcBef>
            <a:spcAft>
              <a:spcPct val="15000"/>
            </a:spcAft>
            <a:buChar char="••"/>
          </a:pPr>
          <a:r>
            <a:rPr lang="en-US" sz="1400" kern="1200" smtClean="0"/>
            <a:t>Deploy pilots for advanced services</a:t>
          </a:r>
          <a:endParaRPr lang="en-US" sz="1400" kern="1200"/>
        </a:p>
        <a:p>
          <a:pPr marL="114300" lvl="1" indent="-114300" algn="l" defTabSz="622300" rtl="0">
            <a:lnSpc>
              <a:spcPct val="90000"/>
            </a:lnSpc>
            <a:spcBef>
              <a:spcPct val="0"/>
            </a:spcBef>
            <a:spcAft>
              <a:spcPct val="15000"/>
            </a:spcAft>
            <a:buChar char="••"/>
          </a:pPr>
          <a:r>
            <a:rPr lang="en-US" sz="1400" kern="1200" smtClean="0"/>
            <a:t>Possibly: pick up new services as developed within GEANT, AARC or others</a:t>
          </a:r>
          <a:endParaRPr lang="en-US" sz="1400" kern="1200"/>
        </a:p>
      </dsp:txBody>
      <dsp:txXfrm>
        <a:off x="6088370" y="679396"/>
        <a:ext cx="2023460" cy="2130928"/>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drawing1.xml.rels><?xml version="1.0" encoding="UTF-8" standalone="yes"?>
<Relationships xmlns="http://schemas.openxmlformats.org/package/2006/relationships"><Relationship Id="rId1" Type="http://schemas.openxmlformats.org/officeDocument/2006/relationships/image" Target="../media/image46.jpg"/><Relationship Id="rId2" Type="http://schemas.openxmlformats.org/officeDocument/2006/relationships/image" Target="../media/image47.png"/><Relationship Id="rId3" Type="http://schemas.openxmlformats.org/officeDocument/2006/relationships/image" Target="../media/image48.png"/></Relationships>
</file>

<file path=ppt/drawings/drawing1.xml><?xml version="1.0" encoding="utf-8"?>
<c:userShapes xmlns:c="http://schemas.openxmlformats.org/drawingml/2006/chart">
  <cdr:relSizeAnchor xmlns:cdr="http://schemas.openxmlformats.org/drawingml/2006/chartDrawing">
    <cdr:from>
      <cdr:x>0.60039</cdr:x>
      <cdr:y>0.56636</cdr:y>
    </cdr:from>
    <cdr:to>
      <cdr:x>0.70175</cdr:x>
      <cdr:y>0.73501</cdr:y>
    </cdr:to>
    <cdr:pic>
      <cdr:nvPicPr>
        <cdr:cNvPr id="2" name="Picture 1" descr="Box-logo.jpg"/>
        <cdr:cNvPicPr>
          <a:picLocks xmlns:a="http://schemas.openxmlformats.org/drawingml/2006/main" noChangeAspect="1"/>
        </cdr:cNvPicPr>
      </cdr:nvPicPr>
      <cdr:blipFill>
        <a:blip xmlns:a="http://schemas.openxmlformats.org/drawingml/2006/main" xmlns:r="http://schemas.openxmlformats.org/officeDocument/2006/relationships" r:embed="rId1">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4831433" y="1951481"/>
          <a:ext cx="815660" cy="581114"/>
        </a:xfrm>
        <a:prstGeom xmlns:a="http://schemas.openxmlformats.org/drawingml/2006/main" prst="rect">
          <a:avLst/>
        </a:prstGeom>
      </cdr:spPr>
    </cdr:pic>
  </cdr:relSizeAnchor>
  <cdr:relSizeAnchor xmlns:cdr="http://schemas.openxmlformats.org/drawingml/2006/chartDrawing">
    <cdr:from>
      <cdr:x>0.7154</cdr:x>
      <cdr:y>0.48995</cdr:y>
    </cdr:from>
    <cdr:to>
      <cdr:x>0.81092</cdr:x>
      <cdr:y>0.66126</cdr:y>
    </cdr:to>
    <cdr:pic>
      <cdr:nvPicPr>
        <cdr:cNvPr id="3" name="Picture 2" descr="image_grouper_logo_color.png"/>
        <cdr:cNvPicPr>
          <a:picLocks xmlns:a="http://schemas.openxmlformats.org/drawingml/2006/main" noChangeAspect="1"/>
        </cdr:cNvPicPr>
      </cdr:nvPicPr>
      <cdr:blipFill>
        <a:blip xmlns:a="http://schemas.openxmlformats.org/drawingml/2006/main" xmlns:r="http://schemas.openxmlformats.org/officeDocument/2006/relationships" r:embed="rId2">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5756937" y="1688207"/>
          <a:ext cx="768664" cy="590269"/>
        </a:xfrm>
        <a:prstGeom xmlns:a="http://schemas.openxmlformats.org/drawingml/2006/main" prst="rect">
          <a:avLst/>
        </a:prstGeom>
      </cdr:spPr>
    </cdr:pic>
  </cdr:relSizeAnchor>
  <cdr:relSizeAnchor xmlns:cdr="http://schemas.openxmlformats.org/drawingml/2006/chartDrawing">
    <cdr:from>
      <cdr:x>0.80231</cdr:x>
      <cdr:y>0.17983</cdr:y>
    </cdr:from>
    <cdr:to>
      <cdr:x>0.98051</cdr:x>
      <cdr:y>0.51877</cdr:y>
    </cdr:to>
    <cdr:pic>
      <cdr:nvPicPr>
        <cdr:cNvPr id="4" name="Picture 3" descr="Icon_mensch_interaktion_gruppe_forschung.png"/>
        <cdr:cNvPicPr>
          <a:picLocks xmlns:a="http://schemas.openxmlformats.org/drawingml/2006/main" noChangeAspect="1"/>
        </cdr:cNvPicPr>
      </cdr:nvPicPr>
      <cdr:blipFill>
        <a:blip xmlns:a="http://schemas.openxmlformats.org/drawingml/2006/main" xmlns:r="http://schemas.openxmlformats.org/officeDocument/2006/relationships" r:embed="rId3">
          <a:extLst>
            <a:ext uri="{28A0092B-C50C-407E-A947-70E740481C1C}">
              <a14:useLocalDpi xmlns:a14="http://schemas.microsoft.com/office/drawing/2010/main" val="0"/>
            </a:ext>
          </a:extLst>
        </a:blip>
        <a:stretch xmlns:a="http://schemas.openxmlformats.org/drawingml/2006/main">
          <a:fillRect/>
        </a:stretch>
      </cdr:blipFill>
      <cdr:spPr>
        <a:xfrm xmlns:a="http://schemas.openxmlformats.org/drawingml/2006/main">
          <a:off x="6456315" y="619630"/>
          <a:ext cx="1434004" cy="1167876"/>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D8A83-A817-41E3-A602-3B517E18334E}" type="datetimeFigureOut">
              <a:rPr lang="en-GB" smtClean="0"/>
              <a:t>22.09.16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Ref growth, types of services</a:t>
            </a:r>
          </a:p>
          <a:p>
            <a:r>
              <a:rPr lang="en-GB" dirty="0" smtClean="0"/>
              <a:t>If we</a:t>
            </a:r>
            <a:r>
              <a:rPr lang="en-GB" baseline="0" dirty="0" smtClean="0"/>
              <a:t> merge, add Brook’s intro slides after this one</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3</a:t>
            </a:fld>
            <a:endParaRPr lang="en-GB"/>
          </a:p>
        </p:txBody>
      </p:sp>
    </p:spTree>
    <p:extLst>
      <p:ext uri="{BB962C8B-B14F-4D97-AF65-F5344CB8AC3E}">
        <p14:creationId xmlns:p14="http://schemas.microsoft.com/office/powerpoint/2010/main" val="2776712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 we merge</a:t>
            </a:r>
            <a:r>
              <a:rPr lang="en-GB" baseline="0" dirty="0" smtClean="0"/>
              <a:t> our presentations, add the slides on how useful services are and how well they interoperate after this one.</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5</a:t>
            </a:fld>
            <a:endParaRPr lang="en-GB"/>
          </a:p>
        </p:txBody>
      </p:sp>
    </p:spTree>
    <p:extLst>
      <p:ext uri="{BB962C8B-B14F-4D97-AF65-F5344CB8AC3E}">
        <p14:creationId xmlns:p14="http://schemas.microsoft.com/office/powerpoint/2010/main" val="1880013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Ref Brook’s use of</a:t>
            </a:r>
            <a:r>
              <a:rPr lang="en-GB" baseline="0" dirty="0" smtClean="0"/>
              <a:t> tool if earlier.</a:t>
            </a:r>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8</a:t>
            </a:fld>
            <a:endParaRPr lang="en-GB"/>
          </a:p>
        </p:txBody>
      </p:sp>
    </p:spTree>
    <p:extLst>
      <p:ext uri="{BB962C8B-B14F-4D97-AF65-F5344CB8AC3E}">
        <p14:creationId xmlns:p14="http://schemas.microsoft.com/office/powerpoint/2010/main" val="2708977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900" kern="1200" dirty="0" smtClean="0">
                <a:solidFill>
                  <a:schemeClr val="tx1"/>
                </a:solidFill>
                <a:effectLst/>
                <a:latin typeface="+mn-lt"/>
                <a:ea typeface="+mn-ea"/>
                <a:cs typeface="+mn-cs"/>
              </a:rPr>
              <a:t>Launch of ECCS was accompanied by a workflow to contact federations affected. About one third of all federations replied within the first week that they had fixed the problem or promised to fix the problems. This impact is visible in the following graph:</a:t>
            </a:r>
            <a:endParaRPr lang="de-CH" sz="9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9</a:t>
            </a:fld>
            <a:endParaRPr lang="en-GB"/>
          </a:p>
        </p:txBody>
      </p:sp>
    </p:spTree>
    <p:extLst>
      <p:ext uri="{BB962C8B-B14F-4D97-AF65-F5344CB8AC3E}">
        <p14:creationId xmlns:p14="http://schemas.microsoft.com/office/powerpoint/2010/main" val="1096447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e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b="5779"/>
          <a:stretch/>
        </p:blipFill>
        <p:spPr>
          <a:xfrm>
            <a:off x="-44450" y="1596504"/>
            <a:ext cx="9232900" cy="3546996"/>
          </a:xfrm>
          <a:prstGeom prst="rect">
            <a:avLst/>
          </a:prstGeom>
        </p:spPr>
      </p:pic>
      <p:sp>
        <p:nvSpPr>
          <p:cNvPr id="14" name="Rectangle 13"/>
          <p:cNvSpPr/>
          <p:nvPr userDrawn="1"/>
        </p:nvSpPr>
        <p:spPr>
          <a:xfrm>
            <a:off x="64169" y="204538"/>
            <a:ext cx="9023685" cy="896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3" name="Picture 12"/>
          <p:cNvPicPr>
            <a:picLocks noChangeAspect="1"/>
          </p:cNvPicPr>
          <p:nvPr userDrawn="1"/>
        </p:nvPicPr>
        <p:blipFill>
          <a:blip r:embed="rId3"/>
          <a:stretch>
            <a:fillRect/>
          </a:stretch>
        </p:blipFill>
        <p:spPr>
          <a:xfrm>
            <a:off x="7058388" y="475247"/>
            <a:ext cx="1568588" cy="836196"/>
          </a:xfrm>
          <a:prstGeom prst="rect">
            <a:avLst/>
          </a:prstGeom>
        </p:spPr>
      </p:pic>
      <p:sp>
        <p:nvSpPr>
          <p:cNvPr id="17" name="Text Placeholder 4"/>
          <p:cNvSpPr>
            <a:spLocks noGrp="1"/>
          </p:cNvSpPr>
          <p:nvPr>
            <p:ph type="body" sz="quarter" idx="11" hasCustomPrompt="1"/>
          </p:nvPr>
        </p:nvSpPr>
        <p:spPr>
          <a:xfrm>
            <a:off x="697644" y="1836091"/>
            <a:ext cx="3822700" cy="281467"/>
          </a:xfrm>
        </p:spPr>
        <p:txBody>
          <a:bodyPr/>
          <a:lstStyle>
            <a:lvl1pPr marL="0" indent="0">
              <a:buNone/>
              <a:defRPr b="1" baseline="0"/>
            </a:lvl1pPr>
          </a:lstStyle>
          <a:p>
            <a:pPr lvl="0"/>
            <a:r>
              <a:rPr lang="en-US" dirty="0" smtClean="0"/>
              <a:t>Presenter</a:t>
            </a:r>
          </a:p>
        </p:txBody>
      </p:sp>
      <p:sp>
        <p:nvSpPr>
          <p:cNvPr id="18" name="Text Placeholder 6"/>
          <p:cNvSpPr>
            <a:spLocks noGrp="1"/>
          </p:cNvSpPr>
          <p:nvPr>
            <p:ph type="body" sz="quarter" idx="12" hasCustomPrompt="1"/>
          </p:nvPr>
        </p:nvSpPr>
        <p:spPr>
          <a:xfrm>
            <a:off x="697643" y="3414566"/>
            <a:ext cx="3752453" cy="327255"/>
          </a:xfrm>
        </p:spPr>
        <p:txBody>
          <a:bodyPr/>
          <a:lstStyle>
            <a:lvl1pPr marL="0" indent="0">
              <a:buNone/>
              <a:defRPr/>
            </a:lvl1pPr>
          </a:lstStyle>
          <a:p>
            <a:pPr lvl="0"/>
            <a:r>
              <a:rPr lang="en-US" dirty="0" smtClean="0"/>
              <a:t>Event, Location</a:t>
            </a:r>
            <a:endParaRPr lang="en-GB" dirty="0"/>
          </a:p>
        </p:txBody>
      </p:sp>
      <p:sp>
        <p:nvSpPr>
          <p:cNvPr id="19" name="Text Placeholder 10"/>
          <p:cNvSpPr>
            <a:spLocks noGrp="1"/>
          </p:cNvSpPr>
          <p:nvPr>
            <p:ph type="body" sz="quarter" idx="17" hasCustomPrompt="1"/>
          </p:nvPr>
        </p:nvSpPr>
        <p:spPr>
          <a:xfrm>
            <a:off x="697644" y="1373001"/>
            <a:ext cx="3759596" cy="377594"/>
          </a:xfrm>
        </p:spPr>
        <p:txBody>
          <a:bodyPr>
            <a:normAutofit/>
          </a:bodyPr>
          <a:lstStyle>
            <a:lvl1pPr marL="0" indent="0">
              <a:buNone/>
              <a:defRPr sz="1950"/>
            </a:lvl1pPr>
          </a:lstStyle>
          <a:p>
            <a:pPr lvl="0"/>
            <a:r>
              <a:rPr lang="en-US" dirty="0" smtClean="0"/>
              <a:t>Subtitle</a:t>
            </a:r>
          </a:p>
        </p:txBody>
      </p:sp>
      <p:sp>
        <p:nvSpPr>
          <p:cNvPr id="20" name="Text Placeholder 10"/>
          <p:cNvSpPr>
            <a:spLocks noGrp="1"/>
          </p:cNvSpPr>
          <p:nvPr>
            <p:ph type="body" sz="quarter" idx="14" hasCustomPrompt="1"/>
          </p:nvPr>
        </p:nvSpPr>
        <p:spPr>
          <a:xfrm>
            <a:off x="697644" y="998621"/>
            <a:ext cx="3759596" cy="354932"/>
          </a:xfrm>
        </p:spPr>
        <p:txBody>
          <a:bodyPr>
            <a:noAutofit/>
          </a:bodyPr>
          <a:lstStyle>
            <a:lvl1pPr marL="0" indent="0">
              <a:buNone/>
              <a:defRPr sz="2400" b="1"/>
            </a:lvl1pPr>
          </a:lstStyle>
          <a:p>
            <a:pPr lvl="0"/>
            <a:r>
              <a:rPr lang="en-US" dirty="0" smtClean="0"/>
              <a:t>Title</a:t>
            </a:r>
          </a:p>
        </p:txBody>
      </p:sp>
      <p:sp>
        <p:nvSpPr>
          <p:cNvPr id="21" name="Text Placeholder 6"/>
          <p:cNvSpPr>
            <a:spLocks noGrp="1"/>
          </p:cNvSpPr>
          <p:nvPr>
            <p:ph type="body" sz="quarter" idx="18" hasCustomPrompt="1"/>
          </p:nvPr>
        </p:nvSpPr>
        <p:spPr>
          <a:xfrm>
            <a:off x="697643" y="3691293"/>
            <a:ext cx="3752453" cy="321239"/>
          </a:xfrm>
        </p:spPr>
        <p:txBody>
          <a:bodyPr/>
          <a:lstStyle>
            <a:lvl1pPr marL="0" indent="0">
              <a:buNone/>
              <a:defRPr/>
            </a:lvl1pPr>
          </a:lstStyle>
          <a:p>
            <a:pPr lvl="0"/>
            <a:r>
              <a:rPr lang="en-US" dirty="0" smtClean="0"/>
              <a:t>Date</a:t>
            </a:r>
            <a:endParaRPr lang="en-GB" dirty="0"/>
          </a:p>
        </p:txBody>
      </p:sp>
      <p:sp>
        <p:nvSpPr>
          <p:cNvPr id="22" name="Text Placeholder 4"/>
          <p:cNvSpPr>
            <a:spLocks noGrp="1"/>
          </p:cNvSpPr>
          <p:nvPr>
            <p:ph type="body" sz="quarter" idx="19" hasCustomPrompt="1"/>
          </p:nvPr>
        </p:nvSpPr>
        <p:spPr>
          <a:xfrm>
            <a:off x="697644" y="2115826"/>
            <a:ext cx="3822700" cy="260411"/>
          </a:xfrm>
        </p:spPr>
        <p:txBody>
          <a:bodyPr/>
          <a:lstStyle>
            <a:lvl1pPr marL="0" indent="0">
              <a:buNone/>
              <a:defRPr b="0" baseline="0"/>
            </a:lvl1pPr>
          </a:lstStyle>
          <a:p>
            <a:pPr lvl="0"/>
            <a:r>
              <a:rPr lang="en-US" dirty="0" smtClean="0"/>
              <a:t>Role in Project, GÉANT Project (if applicable)</a:t>
            </a:r>
          </a:p>
        </p:txBody>
      </p:sp>
      <p:sp>
        <p:nvSpPr>
          <p:cNvPr id="23" name="Text Placeholder 4"/>
          <p:cNvSpPr>
            <a:spLocks noGrp="1"/>
          </p:cNvSpPr>
          <p:nvPr>
            <p:ph type="body" sz="quarter" idx="20" hasCustomPrompt="1"/>
          </p:nvPr>
        </p:nvSpPr>
        <p:spPr>
          <a:xfrm>
            <a:off x="697643" y="2374505"/>
            <a:ext cx="5029917" cy="260411"/>
          </a:xfrm>
        </p:spPr>
        <p:txBody>
          <a:bodyPr/>
          <a:lstStyle>
            <a:lvl1pPr marL="0" indent="0">
              <a:buNone/>
              <a:defRPr b="0" baseline="0"/>
            </a:lvl1pPr>
          </a:lstStyle>
          <a:p>
            <a:pPr lvl="0"/>
            <a:r>
              <a:rPr lang="en-US" dirty="0" smtClean="0"/>
              <a:t>Role in  Home Organisation, Organisation Name (if applicable)</a:t>
            </a:r>
          </a:p>
        </p:txBody>
      </p:sp>
      <p:sp>
        <p:nvSpPr>
          <p:cNvPr id="12" name="Text Placeholder 3"/>
          <p:cNvSpPr>
            <a:spLocks noGrp="1"/>
          </p:cNvSpPr>
          <p:nvPr>
            <p:ph type="body" sz="quarter" idx="21" hasCustomPrompt="1"/>
          </p:nvPr>
        </p:nvSpPr>
        <p:spPr>
          <a:xfrm>
            <a:off x="836320" y="2761626"/>
            <a:ext cx="685800" cy="142799"/>
          </a:xfrm>
        </p:spPr>
        <p:txBody>
          <a:bodyPr>
            <a:normAutofit/>
          </a:bodyPr>
          <a:lstStyle>
            <a:lvl1pPr marL="0" indent="0">
              <a:buNone/>
              <a:defRPr sz="600"/>
            </a:lvl1pPr>
          </a:lstStyle>
          <a:p>
            <a:pPr lvl="0"/>
            <a:r>
              <a:rPr lang="en-US" dirty="0" smtClean="0"/>
              <a:t>Logo (optional)</a:t>
            </a:r>
            <a:endParaRPr lang="en-GB" dirty="0"/>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8"/>
            <a:ext cx="4629150" cy="3108163"/>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Drag picture to placeholder or click icon to add</a:t>
            </a:r>
            <a:endParaRPr lang="en-GB"/>
          </a:p>
        </p:txBody>
      </p:sp>
      <p:sp>
        <p:nvSpPr>
          <p:cNvPr id="4" name="Text Placeholder 3"/>
          <p:cNvSpPr>
            <a:spLocks noGrp="1"/>
          </p:cNvSpPr>
          <p:nvPr>
            <p:ph type="body" sz="half" idx="2"/>
          </p:nvPr>
        </p:nvSpPr>
        <p:spPr>
          <a:xfrm>
            <a:off x="342902" y="1287628"/>
            <a:ext cx="3236119" cy="311411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5" name="TextBox 4"/>
          <p:cNvSpPr txBox="1"/>
          <p:nvPr userDrawn="1"/>
        </p:nvSpPr>
        <p:spPr>
          <a:xfrm>
            <a:off x="366964" y="228600"/>
            <a:ext cx="4220451"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ED1556"/>
                </a:solidFill>
              </a:rPr>
              <a:t>A Guide to Using the New GÉANT Template</a:t>
            </a:r>
            <a:endParaRPr lang="en-GB" sz="1800" dirty="0">
              <a:solidFill>
                <a:srgbClr val="ED1556"/>
              </a:solidFill>
            </a:endParaRPr>
          </a:p>
        </p:txBody>
      </p:sp>
      <p:sp>
        <p:nvSpPr>
          <p:cNvPr id="7" name="TextBox 6"/>
          <p:cNvSpPr txBox="1"/>
          <p:nvPr userDrawn="1"/>
        </p:nvSpPr>
        <p:spPr>
          <a:xfrm>
            <a:off x="438955" y="998625"/>
            <a:ext cx="7857404" cy="4401205"/>
          </a:xfrm>
          <a:prstGeom prst="rect">
            <a:avLst/>
          </a:prstGeom>
          <a:noFill/>
        </p:spPr>
        <p:txBody>
          <a:bodyPr wrap="square" rtlCol="0">
            <a:spAutoFit/>
          </a:bodyPr>
          <a:lstStyle/>
          <a:p>
            <a:pPr marL="214313" indent="-214313">
              <a:buFont typeface="Arial" panose="020B0604020202020204" pitchFamily="34" charset="0"/>
              <a:buChar char="•"/>
            </a:pPr>
            <a:r>
              <a:rPr lang="en-GB" sz="1400" dirty="0" smtClean="0">
                <a:solidFill>
                  <a:srgbClr val="003F5D"/>
                </a:solidFill>
              </a:rPr>
              <a:t>This template is a dual purpose template for use both to</a:t>
            </a:r>
            <a:r>
              <a:rPr lang="en-GB" sz="1400" baseline="0" dirty="0" smtClean="0">
                <a:solidFill>
                  <a:srgbClr val="003F5D"/>
                </a:solidFill>
              </a:rPr>
              <a:t> present information on behalf of the GÉANT Project (GN4-1) and for the organisation</a:t>
            </a:r>
          </a:p>
          <a:p>
            <a:pPr marL="214313" indent="-214313">
              <a:buFont typeface="Arial" panose="020B0604020202020204" pitchFamily="34" charset="0"/>
              <a:buChar char="•"/>
            </a:pPr>
            <a:r>
              <a:rPr lang="en-GB" sz="1400" baseline="0" dirty="0" smtClean="0">
                <a:solidFill>
                  <a:srgbClr val="003F5D"/>
                </a:solidFill>
              </a:rPr>
              <a:t>Because of this there are two end slide versions: </a:t>
            </a:r>
          </a:p>
          <a:p>
            <a:pPr marL="557213" lvl="1" indent="-214313">
              <a:buFont typeface="Arial" panose="020B0604020202020204" pitchFamily="34" charset="0"/>
              <a:buChar char="•"/>
            </a:pPr>
            <a:r>
              <a:rPr lang="en-GB" sz="1400" baseline="0" dirty="0" smtClean="0">
                <a:solidFill>
                  <a:srgbClr val="003F5D"/>
                </a:solidFill>
              </a:rPr>
              <a:t>One for Project (GN4-1) presentations which includes EU logo, copyright, and funding statement</a:t>
            </a:r>
          </a:p>
          <a:p>
            <a:pPr marL="557213" lvl="1" indent="-214313">
              <a:buFont typeface="Arial" panose="020B0604020202020204" pitchFamily="34" charset="0"/>
              <a:buChar char="•"/>
            </a:pPr>
            <a:r>
              <a:rPr lang="en-GB" sz="1400" baseline="0" dirty="0" smtClean="0">
                <a:solidFill>
                  <a:srgbClr val="003F5D"/>
                </a:solidFill>
              </a:rPr>
              <a:t>One for when presenting on behalf of the organisation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1" baseline="0" dirty="0" smtClean="0">
                <a:solidFill>
                  <a:srgbClr val="003F5D"/>
                </a:solidFill>
              </a:rPr>
              <a:t>All slide packs MUST include the correct end slide. </a:t>
            </a:r>
            <a:r>
              <a:rPr lang="en-GB" sz="1400" b="0" baseline="0" dirty="0" smtClean="0">
                <a:solidFill>
                  <a:srgbClr val="003F5D"/>
                </a:solidFill>
              </a:rPr>
              <a:t>(This slide need not be shown during the presentation but must be included in any electronic or hard copies distributed/submitted)</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Project participants must use the GN4-1 version with the EU funding statement.  This is a requirement of the EU funding agreement</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Staff from the GÉANT offices should ensure the correct end slide is used. If in doubt contact your line manager/activity leader for clarification on which version to use</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baseline="0" dirty="0" smtClean="0">
              <a:solidFill>
                <a:srgbClr val="003F5D"/>
              </a:solidFill>
            </a:endParaRP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smtClean="0">
                <a:solidFill>
                  <a:srgbClr val="003F5D"/>
                </a:solidFill>
              </a:rPr>
              <a:t>The title slide has space for the speaker’s own role in their organisation, organisation name and an optional organisation logo which should be no larger than the main GÉANT logo </a:t>
            </a:r>
          </a:p>
          <a:p>
            <a:pPr marL="214313" indent="-214313">
              <a:buFont typeface="Arial" panose="020B0604020202020204" pitchFamily="34" charset="0"/>
              <a:buChar char="•"/>
            </a:pPr>
            <a:r>
              <a:rPr lang="en-GB" sz="1400" baseline="0" dirty="0" smtClean="0">
                <a:solidFill>
                  <a:srgbClr val="003F5D"/>
                </a:solidFill>
              </a:rPr>
              <a:t>Font is Calibri and will auto-size. Avoid using a font size less than 18pt.  Main font colour is Teal, </a:t>
            </a:r>
            <a:r>
              <a:rPr lang="en-GB" sz="1400" baseline="0" dirty="0" smtClean="0">
                <a:solidFill>
                  <a:srgbClr val="ED1556"/>
                </a:solidFill>
              </a:rPr>
              <a:t>Subtitle colour is Crimson and should be used sparingly. </a:t>
            </a:r>
            <a:r>
              <a:rPr lang="en-GB" sz="1400" baseline="0" dirty="0" smtClean="0">
                <a:solidFill>
                  <a:srgbClr val="003F5D"/>
                </a:solidFill>
              </a:rPr>
              <a:t>If the colours are not shown in PowerPoint use the </a:t>
            </a:r>
            <a:r>
              <a:rPr lang="en-GB" sz="1400" baseline="0" dirty="0" err="1" smtClean="0">
                <a:solidFill>
                  <a:srgbClr val="003F5D"/>
                </a:solidFill>
              </a:rPr>
              <a:t>eyedrop</a:t>
            </a:r>
            <a:r>
              <a:rPr lang="en-GB" sz="1400" baseline="0" dirty="0" smtClean="0">
                <a:solidFill>
                  <a:srgbClr val="003F5D"/>
                </a:solidFill>
              </a:rPr>
              <a:t> colour picker to select the correct colour from these samples</a:t>
            </a:r>
            <a:endParaRPr lang="en-GB" sz="1400" baseline="0" dirty="0" smtClean="0">
              <a:solidFill>
                <a:srgbClr val="ED1556"/>
              </a:solidFill>
            </a:endParaRPr>
          </a:p>
          <a:p>
            <a:pPr marL="214313" indent="-214313">
              <a:buFont typeface="Arial" panose="020B0604020202020204" pitchFamily="34" charset="0"/>
              <a:buChar char="•"/>
            </a:pPr>
            <a:endParaRPr lang="en-GB" sz="1400" baseline="0" dirty="0" smtClean="0">
              <a:solidFill>
                <a:srgbClr val="ED1556"/>
              </a:solidFill>
            </a:endParaRPr>
          </a:p>
          <a:p>
            <a:pPr marL="214313" indent="-214313">
              <a:buFont typeface="Arial" panose="020B0604020202020204" pitchFamily="34" charset="0"/>
              <a:buChar char="•"/>
            </a:pPr>
            <a:endParaRPr lang="en-GB" sz="1400" baseline="0" dirty="0" smtClean="0">
              <a:solidFill>
                <a:srgbClr val="003F5D"/>
              </a:solidFill>
            </a:endParaRPr>
          </a:p>
          <a:p>
            <a:pPr marL="342900" lvl="1" indent="0">
              <a:buFont typeface="Arial" panose="020B0604020202020204" pitchFamily="34" charset="0"/>
              <a:buNone/>
            </a:pPr>
            <a:r>
              <a:rPr lang="en-GB" sz="1400" baseline="0" dirty="0" smtClean="0">
                <a:solidFill>
                  <a:srgbClr val="003F5D"/>
                </a:solidFill>
              </a:rPr>
              <a:t> </a:t>
            </a:r>
          </a:p>
        </p:txBody>
      </p:sp>
      <p:sp>
        <p:nvSpPr>
          <p:cNvPr id="9" name="Oval 8"/>
          <p:cNvSpPr/>
          <p:nvPr userDrawn="1"/>
        </p:nvSpPr>
        <p:spPr>
          <a:xfrm>
            <a:off x="8355189" y="4224431"/>
            <a:ext cx="496936" cy="482321"/>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 name="Oval 9"/>
          <p:cNvSpPr/>
          <p:nvPr userDrawn="1"/>
        </p:nvSpPr>
        <p:spPr>
          <a:xfrm>
            <a:off x="8355189" y="3587102"/>
            <a:ext cx="496936" cy="482321"/>
          </a:xfrm>
          <a:prstGeom prst="ellipse">
            <a:avLst/>
          </a:prstGeom>
          <a:solidFill>
            <a:srgbClr val="EC0E51"/>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1505946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a:t>
            </a:r>
            <a:r>
              <a:rPr lang="en-GB" sz="1575" b="0" dirty="0" smtClean="0">
                <a:solidFill>
                  <a:schemeClr val="bg1"/>
                </a:solidFill>
              </a:rPr>
              <a:t>you</a:t>
            </a:r>
            <a:endParaRPr lang="en-GB" sz="1575" b="0" dirty="0">
              <a:solidFill>
                <a:schemeClr val="bg1"/>
              </a:solidFill>
            </a:endParaRPr>
          </a:p>
        </p:txBody>
      </p:sp>
      <p:sp>
        <p:nvSpPr>
          <p:cNvPr id="26" name="Rectangle 25"/>
          <p:cNvSpPr/>
          <p:nvPr userDrawn="1"/>
        </p:nvSpPr>
        <p:spPr>
          <a:xfrm>
            <a:off x="2470932" y="74792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29" name="Group 28"/>
          <p:cNvGrpSpPr/>
          <p:nvPr userDrawn="1"/>
        </p:nvGrpSpPr>
        <p:grpSpPr>
          <a:xfrm>
            <a:off x="3014134" y="3580162"/>
            <a:ext cx="3115734" cy="898800"/>
            <a:chOff x="4003396" y="4773547"/>
            <a:chExt cx="4154312" cy="1198400"/>
          </a:xfrm>
        </p:grpSpPr>
        <p:sp>
          <p:nvSpPr>
            <p:cNvPr id="21" name="TextBox 20"/>
            <p:cNvSpPr txBox="1"/>
            <p:nvPr userDrawn="1"/>
          </p:nvSpPr>
          <p:spPr>
            <a:xfrm>
              <a:off x="4003396" y="5294839"/>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smtClean="0">
                  <a:solidFill>
                    <a:schemeClr val="bg1"/>
                  </a:solidFill>
                </a:rPr>
                <a:t>Networks </a:t>
              </a:r>
              <a:r>
                <a:rPr lang="en-GB" sz="900" baseline="0" dirty="0" smtClean="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smtClean="0">
                  <a:solidFill>
                    <a:schemeClr val="bg1"/>
                  </a:solidFill>
                </a:rPr>
                <a:t>www.geant.org</a:t>
              </a:r>
            </a:p>
            <a:p>
              <a:pPr algn="ctr"/>
              <a:r>
                <a:rPr lang="en-GB" sz="900" i="0" baseline="0" dirty="0" smtClean="0">
                  <a:solidFill>
                    <a:schemeClr val="bg1"/>
                  </a:solidFill>
                </a:rPr>
                <a:t> </a:t>
              </a:r>
              <a:endParaRPr lang="en-GB" sz="900" i="0" dirty="0">
                <a:solidFill>
                  <a:schemeClr val="bg1"/>
                </a:solidFill>
              </a:endParaRPr>
            </a:p>
          </p:txBody>
        </p:sp>
        <p:pic>
          <p:nvPicPr>
            <p:cNvPr id="28" name="Picture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4773547"/>
              <a:ext cx="1219200" cy="529760"/>
            </a:xfrm>
            <a:prstGeom prst="rect">
              <a:avLst/>
            </a:prstGeom>
          </p:spPr>
        </p:pic>
      </p:grpSp>
      <p:grpSp>
        <p:nvGrpSpPr>
          <p:cNvPr id="2" name="Group 1"/>
          <p:cNvGrpSpPr/>
          <p:nvPr userDrawn="1"/>
        </p:nvGrpSpPr>
        <p:grpSpPr>
          <a:xfrm>
            <a:off x="1451592" y="4642549"/>
            <a:ext cx="6155858" cy="294664"/>
            <a:chOff x="1162308" y="4642549"/>
            <a:chExt cx="6155858" cy="294664"/>
          </a:xfrm>
        </p:grpSpPr>
        <p:sp>
          <p:nvSpPr>
            <p:cNvPr id="30" name="TextBox 29"/>
            <p:cNvSpPr txBox="1"/>
            <p:nvPr userDrawn="1"/>
          </p:nvSpPr>
          <p:spPr>
            <a:xfrm>
              <a:off x="1588712" y="4697548"/>
              <a:ext cx="5729454" cy="184666"/>
            </a:xfrm>
            <a:prstGeom prst="rect">
              <a:avLst/>
            </a:prstGeom>
            <a:noFill/>
          </p:spPr>
          <p:txBody>
            <a:bodyPr wrap="none" rtlCol="0">
              <a:spAutoFit/>
            </a:bodyPr>
            <a:lstStyle/>
            <a:p>
              <a:pPr algn="l"/>
              <a:r>
                <a:rPr lang="en-GB" sz="600" kern="1200" dirty="0" smtClean="0">
                  <a:solidFill>
                    <a:schemeClr val="bg1"/>
                  </a:solidFill>
                  <a:effectLst/>
                  <a:latin typeface="+mn-lt"/>
                  <a:ea typeface="+mn-ea"/>
                  <a:cs typeface="+mn-cs"/>
                </a:rPr>
                <a:t>This</a:t>
              </a:r>
              <a:r>
                <a:rPr lang="en-GB" sz="600" kern="1200" baseline="0" dirty="0" smtClean="0">
                  <a:solidFill>
                    <a:schemeClr val="bg1"/>
                  </a:solidFill>
                  <a:effectLst/>
                  <a:latin typeface="+mn-lt"/>
                  <a:ea typeface="+mn-ea"/>
                  <a:cs typeface="+mn-cs"/>
                </a:rPr>
                <a:t> work is part of a project that has received </a:t>
              </a:r>
              <a:r>
                <a:rPr lang="en-GB" sz="600" kern="1200" dirty="0" smtClean="0">
                  <a:solidFill>
                    <a:schemeClr val="bg1"/>
                  </a:solidFill>
                  <a:effectLst/>
                  <a:latin typeface="+mn-lt"/>
                  <a:ea typeface="+mn-ea"/>
                  <a:cs typeface="+mn-cs"/>
                </a:rPr>
                <a:t>funding from the European Union’s Horizon 2020 research and innovation programme under Grant Agreement No. 691567 (GN4-1).</a:t>
              </a:r>
              <a:endParaRPr lang="en-GB" sz="600" dirty="0">
                <a:solidFill>
                  <a:schemeClr val="bg1"/>
                </a:solidFill>
              </a:endParaRPr>
            </a:p>
          </p:txBody>
        </p:sp>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2308" y="4642549"/>
              <a:ext cx="433675" cy="294664"/>
            </a:xfrm>
            <a:prstGeom prst="rect">
              <a:avLst/>
            </a:prstGeom>
          </p:spPr>
        </p:pic>
      </p:grpSp>
      <p:sp>
        <p:nvSpPr>
          <p:cNvPr id="13" name="Text Placeholder 4"/>
          <p:cNvSpPr>
            <a:spLocks noGrp="1"/>
          </p:cNvSpPr>
          <p:nvPr>
            <p:ph type="body" sz="quarter" idx="11" hasCustomPrompt="1"/>
          </p:nvPr>
        </p:nvSpPr>
        <p:spPr>
          <a:xfrm>
            <a:off x="2674018" y="3068125"/>
            <a:ext cx="3795964" cy="263127"/>
          </a:xfrm>
        </p:spPr>
        <p:txBody>
          <a:bodyPr>
            <a:normAutofit/>
          </a:bodyPr>
          <a:lstStyle>
            <a:lvl1pPr marL="0" indent="0" algn="ctr">
              <a:buNone/>
              <a:defRPr sz="900" baseline="0">
                <a:solidFill>
                  <a:schemeClr val="bg1"/>
                </a:solidFill>
              </a:defRPr>
            </a:lvl1pPr>
          </a:lstStyle>
          <a:p>
            <a:pPr lvl="0"/>
            <a:r>
              <a:rPr lang="en-GB" dirty="0" smtClean="0"/>
              <a:t>Presenter email</a:t>
            </a:r>
            <a:endParaRPr lang="en-GB" dirty="0"/>
          </a:p>
        </p:txBody>
      </p:sp>
      <p:sp>
        <p:nvSpPr>
          <p:cNvPr id="4"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smtClean="0"/>
              <a:t>Optional “Any Questions?” Text here</a:t>
            </a:r>
          </a:p>
        </p:txBody>
      </p:sp>
      <p:sp>
        <p:nvSpPr>
          <p:cNvPr id="7"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GN4-1 Presentations</a:t>
            </a:r>
            <a:endParaRPr lang="en-GB" dirty="0"/>
          </a:p>
        </p:txBody>
      </p:sp>
    </p:spTree>
    <p:extLst>
      <p:ext uri="{BB962C8B-B14F-4D97-AF65-F5344CB8AC3E}">
        <p14:creationId xmlns:p14="http://schemas.microsoft.com/office/powerpoint/2010/main" val="2118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5"/>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2" name="Rectangle 11"/>
          <p:cNvSpPr/>
          <p:nvPr userDrawn="1"/>
        </p:nvSpPr>
        <p:spPr>
          <a:xfrm>
            <a:off x="0" y="642938"/>
            <a:ext cx="9144000" cy="3857625"/>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a:t>
            </a:r>
            <a:r>
              <a:rPr lang="en-GB" sz="1575" b="0" dirty="0" smtClean="0">
                <a:solidFill>
                  <a:schemeClr val="bg1"/>
                </a:solidFill>
              </a:rPr>
              <a:t>you</a:t>
            </a:r>
            <a:endParaRPr lang="en-GB" sz="1575" b="0" dirty="0">
              <a:solidFill>
                <a:schemeClr val="bg1"/>
              </a:solidFill>
            </a:endParaRPr>
          </a:p>
        </p:txBody>
      </p:sp>
      <p:sp>
        <p:nvSpPr>
          <p:cNvPr id="15" name="Rectangle 14"/>
          <p:cNvSpPr/>
          <p:nvPr userDrawn="1"/>
        </p:nvSpPr>
        <p:spPr>
          <a:xfrm>
            <a:off x="2470932" y="76814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4" name="Group 3"/>
          <p:cNvGrpSpPr/>
          <p:nvPr userDrawn="1"/>
        </p:nvGrpSpPr>
        <p:grpSpPr>
          <a:xfrm>
            <a:off x="3014133" y="3844855"/>
            <a:ext cx="3115734" cy="898800"/>
            <a:chOff x="4003396" y="5126471"/>
            <a:chExt cx="4154312" cy="1198400"/>
          </a:xfrm>
        </p:grpSpPr>
        <p:sp>
          <p:nvSpPr>
            <p:cNvPr id="18" name="TextBox 17"/>
            <p:cNvSpPr txBox="1"/>
            <p:nvPr userDrawn="1"/>
          </p:nvSpPr>
          <p:spPr>
            <a:xfrm>
              <a:off x="4003396" y="5647763"/>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smtClean="0">
                  <a:solidFill>
                    <a:schemeClr val="bg1"/>
                  </a:solidFill>
                </a:rPr>
                <a:t>Networks </a:t>
              </a:r>
              <a:r>
                <a:rPr lang="en-GB" sz="900" baseline="0" dirty="0" smtClean="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smtClean="0">
                  <a:solidFill>
                    <a:schemeClr val="bg1"/>
                  </a:solidFill>
                </a:rPr>
                <a:t>www.geant.org</a:t>
              </a:r>
            </a:p>
            <a:p>
              <a:pPr algn="ctr"/>
              <a:r>
                <a:rPr lang="en-GB" sz="900" i="0" baseline="0" dirty="0" smtClean="0">
                  <a:solidFill>
                    <a:schemeClr val="bg1"/>
                  </a:solidFill>
                </a:rPr>
                <a:t> </a:t>
              </a:r>
              <a:endParaRPr lang="en-GB" sz="900" i="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5126471"/>
              <a:ext cx="1219200" cy="529760"/>
            </a:xfrm>
            <a:prstGeom prst="rect">
              <a:avLst/>
            </a:prstGeom>
          </p:spPr>
        </p:pic>
      </p:grpSp>
      <p:sp>
        <p:nvSpPr>
          <p:cNvPr id="11" name="Text Placeholder 4"/>
          <p:cNvSpPr>
            <a:spLocks noGrp="1"/>
          </p:cNvSpPr>
          <p:nvPr>
            <p:ph type="body" sz="quarter" idx="11" hasCustomPrompt="1"/>
          </p:nvPr>
        </p:nvSpPr>
        <p:spPr>
          <a:xfrm>
            <a:off x="2674019" y="3163543"/>
            <a:ext cx="3795964" cy="263127"/>
          </a:xfrm>
        </p:spPr>
        <p:txBody>
          <a:bodyPr>
            <a:normAutofit/>
          </a:bodyPr>
          <a:lstStyle>
            <a:lvl1pPr marL="0" indent="0" algn="ctr">
              <a:buNone/>
              <a:defRPr sz="900" baseline="0">
                <a:solidFill>
                  <a:schemeClr val="bg1"/>
                </a:solidFill>
              </a:defRPr>
            </a:lvl1pPr>
          </a:lstStyle>
          <a:p>
            <a:pPr lvl="0"/>
            <a:r>
              <a:rPr lang="en-GB" dirty="0" smtClean="0"/>
              <a:t>Presenter email</a:t>
            </a:r>
            <a:endParaRPr lang="en-GB" dirty="0"/>
          </a:p>
        </p:txBody>
      </p:sp>
      <p:sp>
        <p:nvSpPr>
          <p:cNvPr id="16"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smtClean="0"/>
              <a:t>Optional “Any Questions?” Text here</a:t>
            </a:r>
          </a:p>
        </p:txBody>
      </p:sp>
      <p:sp>
        <p:nvSpPr>
          <p:cNvPr id="13"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GÉANT Organisation Presentations</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3" y="1260872"/>
            <a:ext cx="413623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361951" y="1866904"/>
            <a:ext cx="4164806" cy="27753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257300"/>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352930" y="3062288"/>
            <a:ext cx="8406062" cy="16360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336215" y="1143439"/>
            <a:ext cx="8486943" cy="15756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2" y="1231641"/>
            <a:ext cx="3236119" cy="31701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g"/><Relationship Id="rId16"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152400"/>
            <a:ext cx="6780516" cy="695826"/>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7" y="1143003"/>
            <a:ext cx="8181975" cy="34897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8296359" y="4804515"/>
            <a:ext cx="555766" cy="206155"/>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p:nvCxnSpPr>
        <p:spPr>
          <a:xfrm>
            <a:off x="426877" y="4809935"/>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55599" y="4843418"/>
            <a:ext cx="3115734" cy="323165"/>
          </a:xfrm>
          <a:prstGeom prst="rect">
            <a:avLst/>
          </a:prstGeom>
          <a:noFill/>
        </p:spPr>
        <p:txBody>
          <a:bodyPr wrap="squar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750" dirty="0" smtClean="0">
                <a:solidFill>
                  <a:srgbClr val="003F5E"/>
                </a:solidFill>
              </a:rPr>
              <a:t>Networks </a:t>
            </a:r>
            <a:r>
              <a:rPr lang="en-GB" sz="750" baseline="0" dirty="0" smtClean="0">
                <a:solidFill>
                  <a:srgbClr val="003F5E"/>
                </a:solidFill>
              </a:rPr>
              <a:t>∙ Services ∙ People           </a:t>
            </a:r>
            <a:r>
              <a:rPr lang="en-GB" sz="750" b="0" i="1" dirty="0" smtClean="0">
                <a:solidFill>
                  <a:srgbClr val="004361"/>
                </a:solidFill>
              </a:rPr>
              <a:t>www.geant.org</a:t>
            </a:r>
          </a:p>
          <a:p>
            <a:r>
              <a:rPr lang="en-GB" sz="750" baseline="0" dirty="0" smtClean="0">
                <a:solidFill>
                  <a:srgbClr val="003F5E"/>
                </a:solidFill>
              </a:rPr>
              <a:t> </a:t>
            </a:r>
            <a:endParaRPr lang="en-GB" sz="750" dirty="0">
              <a:solidFill>
                <a:srgbClr val="003F5E"/>
              </a:solidFill>
            </a:endParaRPr>
          </a:p>
        </p:txBody>
      </p:sp>
      <p:pic>
        <p:nvPicPr>
          <p:cNvPr id="11" name="Picture 1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24590" y="761759"/>
            <a:ext cx="8678778" cy="235516"/>
          </a:xfrm>
          <a:prstGeom prst="rect">
            <a:avLst/>
          </a:prstGeom>
        </p:spPr>
      </p:pic>
      <p:pic>
        <p:nvPicPr>
          <p:cNvPr id="10" name="Picture 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579894" y="164736"/>
            <a:ext cx="1268579" cy="569942"/>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1" r:id="rId12"/>
    <p:sldLayoutId id="2147483662" r:id="rId13"/>
  </p:sldLayoutIdLst>
  <p:hf hdr="0" ftr="0" dt="0"/>
  <p:txStyles>
    <p:titleStyle>
      <a:lvl1pPr algn="l" defTabSz="68580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 Id="rId3" Type="http://schemas.openxmlformats.org/officeDocument/2006/relationships/image" Target="../media/image5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 Id="rId3" Type="http://schemas.openxmlformats.org/officeDocument/2006/relationships/image" Target="../media/image5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20" Type="http://schemas.openxmlformats.org/officeDocument/2006/relationships/image" Target="../media/image24.png"/><Relationship Id="rId21" Type="http://schemas.openxmlformats.org/officeDocument/2006/relationships/image" Target="../media/image25.png"/><Relationship Id="rId22" Type="http://schemas.openxmlformats.org/officeDocument/2006/relationships/image" Target="../media/image26.png"/><Relationship Id="rId23" Type="http://schemas.openxmlformats.org/officeDocument/2006/relationships/image" Target="../media/image27.png"/><Relationship Id="rId24" Type="http://schemas.openxmlformats.org/officeDocument/2006/relationships/image" Target="../media/image28.png"/><Relationship Id="rId25" Type="http://schemas.openxmlformats.org/officeDocument/2006/relationships/image" Target="../media/image29.png"/><Relationship Id="rId26" Type="http://schemas.openxmlformats.org/officeDocument/2006/relationships/image" Target="../media/image30.png"/><Relationship Id="rId27" Type="http://schemas.openxmlformats.org/officeDocument/2006/relationships/image" Target="../media/image31.png"/><Relationship Id="rId28" Type="http://schemas.openxmlformats.org/officeDocument/2006/relationships/image" Target="../media/image32.png"/><Relationship Id="rId29"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8.jpg"/><Relationship Id="rId4" Type="http://schemas.openxmlformats.org/officeDocument/2006/relationships/image" Target="../media/image9.emf"/><Relationship Id="rId5" Type="http://schemas.openxmlformats.org/officeDocument/2006/relationships/image" Target="../media/image10.emf"/><Relationship Id="rId30" Type="http://schemas.openxmlformats.org/officeDocument/2006/relationships/image" Target="../media/image34.png"/><Relationship Id="rId31" Type="http://schemas.openxmlformats.org/officeDocument/2006/relationships/image" Target="../media/image35.png"/><Relationship Id="rId32" Type="http://schemas.openxmlformats.org/officeDocument/2006/relationships/image" Target="../media/image36.png"/><Relationship Id="rId9" Type="http://schemas.openxmlformats.org/officeDocument/2006/relationships/image" Target="../media/image14.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33" Type="http://schemas.openxmlformats.org/officeDocument/2006/relationships/image" Target="../media/image37.png"/><Relationship Id="rId34" Type="http://schemas.openxmlformats.org/officeDocument/2006/relationships/image" Target="../media/image38.png"/><Relationship Id="rId35" Type="http://schemas.openxmlformats.org/officeDocument/2006/relationships/image" Target="../media/image39.png"/><Relationship Id="rId36" Type="http://schemas.openxmlformats.org/officeDocument/2006/relationships/image" Target="../media/image40.png"/><Relationship Id="rId10" Type="http://schemas.openxmlformats.org/officeDocument/2006/relationships/image" Target="../media/image15.png"/><Relationship Id="rId11" Type="http://schemas.openxmlformats.org/officeDocument/2006/relationships/image" Target="../media/image16.png"/><Relationship Id="rId12" Type="http://schemas.openxmlformats.org/officeDocument/2006/relationships/hyperlink" Target="http://wayf.dk/" TargetMode="External"/><Relationship Id="rId13" Type="http://schemas.openxmlformats.org/officeDocument/2006/relationships/image" Target="../media/image17.png"/><Relationship Id="rId14" Type="http://schemas.openxmlformats.org/officeDocument/2006/relationships/image" Target="../media/image18.png"/><Relationship Id="rId15" Type="http://schemas.openxmlformats.org/officeDocument/2006/relationships/image" Target="../media/image19.png"/><Relationship Id="rId16" Type="http://schemas.openxmlformats.org/officeDocument/2006/relationships/image" Target="../media/image20.png"/><Relationship Id="rId17" Type="http://schemas.openxmlformats.org/officeDocument/2006/relationships/image" Target="../media/image21.png"/><Relationship Id="rId18" Type="http://schemas.openxmlformats.org/officeDocument/2006/relationships/image" Target="../media/image22.png"/><Relationship Id="rId19" Type="http://schemas.openxmlformats.org/officeDocument/2006/relationships/image" Target="../media/image23.png"/><Relationship Id="rId37" Type="http://schemas.openxmlformats.org/officeDocument/2006/relationships/image" Target="../media/image41.png"/><Relationship Id="rId38" Type="http://schemas.openxmlformats.org/officeDocument/2006/relationships/image" Target="../media/image42.png"/><Relationship Id="rId39" Type="http://schemas.openxmlformats.org/officeDocument/2006/relationships/image" Target="../media/image43.png"/><Relationship Id="rId40" Type="http://schemas.openxmlformats.org/officeDocument/2006/relationships/image" Target="../media/image4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image" Target="../media/image49.png"/><Relationship Id="rId5" Type="http://schemas.openxmlformats.org/officeDocument/2006/relationships/image" Target="../media/image50.gif"/><Relationship Id="rId6" Type="http://schemas.openxmlformats.org/officeDocument/2006/relationships/image" Target="../media/image51.png"/><Relationship Id="rId7"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8.xml.rels><?xml version="1.0" encoding="UTF-8" standalone="yes"?>
<Relationships xmlns="http://schemas.openxmlformats.org/package/2006/relationships"><Relationship Id="rId3" Type="http://schemas.openxmlformats.org/officeDocument/2006/relationships/image" Target="../media/image55.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56.png"/><Relationship Id="rId4" Type="http://schemas.microsoft.com/office/2007/relationships/hdphoto" Target="../media/hdphoto2.wdp"/><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p:txBody>
          <a:bodyPr/>
          <a:lstStyle/>
          <a:p>
            <a:r>
              <a:rPr lang="en-GB" dirty="0" smtClean="0"/>
              <a:t>Umbrella</a:t>
            </a:r>
            <a:r>
              <a:rPr lang="en-GB" dirty="0" smtClean="0"/>
              <a:t>, Barcelona</a:t>
            </a:r>
            <a:endParaRPr lang="en-GB" dirty="0"/>
          </a:p>
        </p:txBody>
      </p:sp>
      <p:sp>
        <p:nvSpPr>
          <p:cNvPr id="5" name="Text Placeholder 4"/>
          <p:cNvSpPr>
            <a:spLocks noGrp="1"/>
          </p:cNvSpPr>
          <p:nvPr>
            <p:ph type="body" sz="quarter" idx="14"/>
          </p:nvPr>
        </p:nvSpPr>
        <p:spPr>
          <a:xfrm>
            <a:off x="697644" y="753784"/>
            <a:ext cx="5022800" cy="354932"/>
          </a:xfrm>
        </p:spPr>
        <p:txBody>
          <a:bodyPr/>
          <a:lstStyle/>
          <a:p>
            <a:r>
              <a:rPr lang="en-GB" dirty="0" err="1"/>
              <a:t>eduGAIN</a:t>
            </a:r>
            <a:r>
              <a:rPr lang="en-GB" dirty="0"/>
              <a:t> </a:t>
            </a:r>
            <a:r>
              <a:rPr lang="en-GB" dirty="0" smtClean="0"/>
              <a:t>– the GEANT perspective</a:t>
            </a:r>
            <a:endParaRPr lang="en-GB" dirty="0"/>
          </a:p>
        </p:txBody>
      </p:sp>
      <p:sp>
        <p:nvSpPr>
          <p:cNvPr id="6" name="Text Placeholder 5"/>
          <p:cNvSpPr>
            <a:spLocks noGrp="1"/>
          </p:cNvSpPr>
          <p:nvPr>
            <p:ph type="body" sz="quarter" idx="18"/>
          </p:nvPr>
        </p:nvSpPr>
        <p:spPr/>
        <p:txBody>
          <a:bodyPr/>
          <a:lstStyle/>
          <a:p>
            <a:r>
              <a:rPr lang="en-GB" dirty="0" smtClean="0"/>
              <a:t>22 </a:t>
            </a:r>
            <a:r>
              <a:rPr lang="en-GB" dirty="0" smtClean="0"/>
              <a:t>September 2016</a:t>
            </a:r>
            <a:endParaRPr lang="en-GB" dirty="0"/>
          </a:p>
        </p:txBody>
      </p:sp>
      <p:sp>
        <p:nvSpPr>
          <p:cNvPr id="9" name="Text Placeholder 8"/>
          <p:cNvSpPr>
            <a:spLocks noGrp="1"/>
          </p:cNvSpPr>
          <p:nvPr>
            <p:ph type="body" sz="quarter" idx="21"/>
          </p:nvPr>
        </p:nvSpPr>
        <p:spPr>
          <a:xfrm>
            <a:off x="667740" y="2761626"/>
            <a:ext cx="2220577" cy="475365"/>
          </a:xfrm>
        </p:spPr>
        <p:txBody>
          <a:bodyPr>
            <a:normAutofit/>
          </a:bodyPr>
          <a:lstStyle/>
          <a:p>
            <a:endParaRPr lang="en-GB" sz="1100" dirty="0"/>
          </a:p>
        </p:txBody>
      </p:sp>
      <p:sp>
        <p:nvSpPr>
          <p:cNvPr id="10" name="Text Placeholder 1"/>
          <p:cNvSpPr>
            <a:spLocks noGrp="1"/>
          </p:cNvSpPr>
          <p:nvPr>
            <p:ph type="body" sz="quarter" idx="11"/>
          </p:nvPr>
        </p:nvSpPr>
        <p:spPr>
          <a:xfrm>
            <a:off x="697644" y="1836091"/>
            <a:ext cx="3822700" cy="281467"/>
          </a:xfrm>
        </p:spPr>
        <p:txBody>
          <a:bodyPr>
            <a:normAutofit lnSpcReduction="10000"/>
          </a:bodyPr>
          <a:lstStyle/>
          <a:p>
            <a:r>
              <a:rPr lang="en-GB" dirty="0" smtClean="0"/>
              <a:t>Thomas </a:t>
            </a:r>
            <a:r>
              <a:rPr lang="en-GB" dirty="0" err="1" smtClean="0"/>
              <a:t>Bärecke</a:t>
            </a:r>
            <a:endParaRPr lang="en-GB" dirty="0"/>
          </a:p>
        </p:txBody>
      </p:sp>
      <p:sp>
        <p:nvSpPr>
          <p:cNvPr id="11" name="Text Placeholder 6"/>
          <p:cNvSpPr>
            <a:spLocks noGrp="1"/>
          </p:cNvSpPr>
          <p:nvPr>
            <p:ph type="body" sz="quarter" idx="19"/>
          </p:nvPr>
        </p:nvSpPr>
        <p:spPr>
          <a:xfrm>
            <a:off x="697644" y="2115826"/>
            <a:ext cx="3822700" cy="260411"/>
          </a:xfrm>
        </p:spPr>
        <p:txBody>
          <a:bodyPr>
            <a:normAutofit fontScale="85000" lnSpcReduction="10000"/>
          </a:bodyPr>
          <a:lstStyle/>
          <a:p>
            <a:r>
              <a:rPr lang="en-GB" dirty="0" smtClean="0"/>
              <a:t>GEANT project member </a:t>
            </a:r>
            <a:r>
              <a:rPr lang="en-GB" dirty="0" smtClean="0"/>
              <a:t>Trust </a:t>
            </a:r>
            <a:r>
              <a:rPr lang="en-GB" dirty="0" smtClean="0"/>
              <a:t>&amp; Identity Development</a:t>
            </a:r>
            <a:endParaRPr lang="en-GB" dirty="0"/>
          </a:p>
        </p:txBody>
      </p:sp>
      <p:sp>
        <p:nvSpPr>
          <p:cNvPr id="12" name="Text Placeholder 7"/>
          <p:cNvSpPr>
            <a:spLocks noGrp="1"/>
          </p:cNvSpPr>
          <p:nvPr>
            <p:ph type="body" sz="quarter" idx="20"/>
          </p:nvPr>
        </p:nvSpPr>
        <p:spPr>
          <a:xfrm>
            <a:off x="697643" y="2374505"/>
            <a:ext cx="5029917" cy="260411"/>
          </a:xfrm>
        </p:spPr>
        <p:txBody>
          <a:bodyPr>
            <a:normAutofit fontScale="92500" lnSpcReduction="20000"/>
          </a:bodyPr>
          <a:lstStyle/>
          <a:p>
            <a:r>
              <a:rPr lang="en-GB" dirty="0" smtClean="0"/>
              <a:t>SWITCH</a:t>
            </a:r>
            <a:endParaRPr lang="en-GB" dirty="0"/>
          </a:p>
        </p:txBody>
      </p:sp>
    </p:spTree>
    <p:extLst>
      <p:ext uri="{BB962C8B-B14F-4D97-AF65-F5344CB8AC3E}">
        <p14:creationId xmlns:p14="http://schemas.microsoft.com/office/powerpoint/2010/main" val="181283170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560684047"/>
              </p:ext>
            </p:extLst>
          </p:nvPr>
        </p:nvGraphicFramePr>
        <p:xfrm>
          <a:off x="333377" y="1143003"/>
          <a:ext cx="8181975" cy="3489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4" name="Title 3"/>
          <p:cNvSpPr>
            <a:spLocks noGrp="1"/>
          </p:cNvSpPr>
          <p:nvPr>
            <p:ph type="title"/>
          </p:nvPr>
        </p:nvSpPr>
        <p:spPr/>
        <p:txBody>
          <a:bodyPr/>
          <a:lstStyle/>
          <a:p>
            <a:r>
              <a:rPr lang="en-US" dirty="0" smtClean="0"/>
              <a:t>What is on the roadmap of the GEANT activity for </a:t>
            </a:r>
            <a:r>
              <a:rPr lang="en-US" dirty="0" err="1" smtClean="0"/>
              <a:t>eduGAIN</a:t>
            </a:r>
            <a:r>
              <a:rPr lang="en-US" dirty="0" smtClean="0"/>
              <a:t> development</a:t>
            </a:r>
            <a:endParaRPr lang="en-US" dirty="0"/>
          </a:p>
        </p:txBody>
      </p:sp>
    </p:spTree>
    <p:extLst>
      <p:ext uri="{BB962C8B-B14F-4D97-AF65-F5344CB8AC3E}">
        <p14:creationId xmlns:p14="http://schemas.microsoft.com/office/powerpoint/2010/main" val="1392307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0" y="979253"/>
            <a:ext cx="3943352" cy="3653472"/>
          </a:xfrm>
        </p:spPr>
        <p:txBody>
          <a:bodyPr>
            <a:normAutofit/>
          </a:bodyPr>
          <a:lstStyle/>
          <a:p>
            <a:pPr marL="0" indent="0">
              <a:buNone/>
            </a:pPr>
            <a:r>
              <a:rPr lang="en-US" sz="1800" b="1" dirty="0" smtClean="0">
                <a:solidFill>
                  <a:srgbClr val="ED1556"/>
                </a:solidFill>
              </a:rPr>
              <a:t>Delivery model:</a:t>
            </a:r>
          </a:p>
          <a:p>
            <a:pPr marL="0" indent="0">
              <a:buNone/>
            </a:pPr>
            <a:r>
              <a:rPr lang="en-US" b="1" dirty="0" smtClean="0">
                <a:solidFill>
                  <a:srgbClr val="ED1556"/>
                </a:solidFill>
              </a:rPr>
              <a:t>Basic </a:t>
            </a:r>
            <a:r>
              <a:rPr lang="en-US" b="1" dirty="0">
                <a:solidFill>
                  <a:srgbClr val="ED1556"/>
                </a:solidFill>
              </a:rPr>
              <a:t>Services</a:t>
            </a:r>
            <a:endParaRPr lang="x-none" b="1" dirty="0">
              <a:solidFill>
                <a:srgbClr val="ED1556"/>
              </a:solidFill>
            </a:endParaRPr>
          </a:p>
          <a:p>
            <a:pPr lvl="1"/>
            <a:r>
              <a:rPr lang="x-none" dirty="0"/>
              <a:t>Offered to „smaller“ Collaborative organisations with generic AAI requirements</a:t>
            </a:r>
            <a:endParaRPr lang="en-US" dirty="0"/>
          </a:p>
          <a:p>
            <a:pPr lvl="1"/>
            <a:r>
              <a:rPr lang="en-US" dirty="0"/>
              <a:t>Operated by GÉANT </a:t>
            </a:r>
          </a:p>
          <a:p>
            <a:pPr lvl="1"/>
            <a:r>
              <a:rPr lang="en-US" dirty="0"/>
              <a:t>Multi tenant service</a:t>
            </a:r>
          </a:p>
          <a:p>
            <a:pPr lvl="1"/>
            <a:r>
              <a:rPr lang="en-US" dirty="0"/>
              <a:t>Also for VOs that are not legal </a:t>
            </a:r>
            <a:r>
              <a:rPr lang="en-US" dirty="0" smtClean="0"/>
              <a:t>entities</a:t>
            </a:r>
            <a:endParaRPr lang="en-US" b="1" dirty="0"/>
          </a:p>
          <a:p>
            <a:pPr marL="0" indent="0">
              <a:buNone/>
            </a:pPr>
            <a:r>
              <a:rPr lang="en-US" b="1" dirty="0">
                <a:solidFill>
                  <a:srgbClr val="ED1556"/>
                </a:solidFill>
              </a:rPr>
              <a:t>Advanced</a:t>
            </a:r>
            <a:r>
              <a:rPr lang="x-none" sz="2400" b="1" dirty="0">
                <a:solidFill>
                  <a:srgbClr val="ED1556"/>
                </a:solidFill>
              </a:rPr>
              <a:t> </a:t>
            </a:r>
            <a:r>
              <a:rPr lang="en-US" b="1" dirty="0">
                <a:solidFill>
                  <a:srgbClr val="ED1556"/>
                </a:solidFill>
              </a:rPr>
              <a:t>Services</a:t>
            </a:r>
            <a:endParaRPr lang="x-none" b="1" dirty="0">
              <a:solidFill>
                <a:srgbClr val="ED1556"/>
              </a:solidFill>
            </a:endParaRPr>
          </a:p>
          <a:p>
            <a:pPr lvl="1"/>
            <a:r>
              <a:rPr lang="x-none" dirty="0"/>
              <a:t>Aimed to „larger“ Collaborative organisations with advance AAI requirements</a:t>
            </a:r>
            <a:endParaRPr lang="en-US" dirty="0"/>
          </a:p>
          <a:p>
            <a:pPr lvl="1"/>
            <a:r>
              <a:rPr lang="en-US" dirty="0"/>
              <a:t>Operated by GÉANT </a:t>
            </a:r>
            <a:r>
              <a:rPr lang="en-US" i="1" dirty="0"/>
              <a:t>on behalf of </a:t>
            </a:r>
            <a:r>
              <a:rPr lang="en-US" dirty="0"/>
              <a:t>a </a:t>
            </a:r>
            <a:r>
              <a:rPr lang="en-US" i="1" dirty="0"/>
              <a:t>VO</a:t>
            </a:r>
          </a:p>
          <a:p>
            <a:pPr lvl="1"/>
            <a:r>
              <a:rPr lang="en-US" dirty="0"/>
              <a:t>Single tenant service</a:t>
            </a:r>
          </a:p>
          <a:p>
            <a:pPr lvl="1"/>
            <a:r>
              <a:rPr lang="en-US" dirty="0"/>
              <a:t>Somebody – a legal entity - must take responsibility for that data</a:t>
            </a:r>
          </a:p>
          <a:p>
            <a:pPr marL="0" indent="0">
              <a:buNone/>
            </a:pPr>
            <a:endParaRPr lang="en-US" dirty="0"/>
          </a:p>
          <a:p>
            <a:pPr marL="0" indent="0">
              <a:buNone/>
            </a:pPr>
            <a:endParaRPr lang="en-US" dirty="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11</a:t>
            </a:fld>
            <a:endParaRPr lang="en-GB"/>
          </a:p>
        </p:txBody>
      </p:sp>
      <p:sp>
        <p:nvSpPr>
          <p:cNvPr id="4" name="Title 3"/>
          <p:cNvSpPr>
            <a:spLocks noGrp="1"/>
          </p:cNvSpPr>
          <p:nvPr>
            <p:ph type="title"/>
          </p:nvPr>
        </p:nvSpPr>
        <p:spPr/>
        <p:txBody>
          <a:bodyPr/>
          <a:lstStyle/>
          <a:p>
            <a:r>
              <a:rPr lang="en-US" dirty="0" err="1" smtClean="0"/>
              <a:t>eduTeams</a:t>
            </a:r>
            <a:r>
              <a:rPr lang="en-US" dirty="0" smtClean="0"/>
              <a:t> (former </a:t>
            </a:r>
            <a:r>
              <a:rPr lang="en-US" dirty="0" err="1" smtClean="0"/>
              <a:t>VOPaaS</a:t>
            </a:r>
            <a:r>
              <a:rPr lang="en-US" dirty="0" smtClean="0"/>
              <a:t>) basic </a:t>
            </a:r>
            <a:r>
              <a:rPr lang="en-US" dirty="0" err="1" smtClean="0"/>
              <a:t>vs</a:t>
            </a:r>
            <a:r>
              <a:rPr lang="en-US" dirty="0" smtClean="0"/>
              <a:t> advanced</a:t>
            </a:r>
            <a:endParaRPr lang="en-US" dirty="0"/>
          </a:p>
        </p:txBody>
      </p:sp>
      <p:sp>
        <p:nvSpPr>
          <p:cNvPr id="5" name="Content Placeholder 1"/>
          <p:cNvSpPr txBox="1">
            <a:spLocks/>
          </p:cNvSpPr>
          <p:nvPr/>
        </p:nvSpPr>
        <p:spPr>
          <a:xfrm>
            <a:off x="478471" y="988948"/>
            <a:ext cx="3943352" cy="3796177"/>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1900" b="1" dirty="0" smtClean="0">
                <a:solidFill>
                  <a:srgbClr val="ED1556"/>
                </a:solidFill>
              </a:rPr>
              <a:t>Features:</a:t>
            </a:r>
          </a:p>
          <a:p>
            <a:pPr marL="0" indent="0">
              <a:buFont typeface="Arial" panose="020B0604020202020204" pitchFamily="34" charset="0"/>
              <a:buNone/>
            </a:pPr>
            <a:r>
              <a:rPr lang="en-US" b="1" dirty="0" smtClean="0">
                <a:solidFill>
                  <a:srgbClr val="ED1556"/>
                </a:solidFill>
              </a:rPr>
              <a:t>Basic Services</a:t>
            </a:r>
            <a:endParaRPr lang="x-none" b="1" dirty="0" smtClean="0">
              <a:solidFill>
                <a:srgbClr val="ED1556"/>
              </a:solidFill>
            </a:endParaRPr>
          </a:p>
          <a:p>
            <a:pPr lvl="1"/>
            <a:r>
              <a:rPr lang="de-CH" dirty="0" err="1" smtClean="0"/>
              <a:t>eduTeams</a:t>
            </a:r>
            <a:r>
              <a:rPr lang="de-CH" dirty="0" smtClean="0"/>
              <a:t> </a:t>
            </a:r>
            <a:r>
              <a:rPr lang="de-CH" dirty="0" err="1" smtClean="0"/>
              <a:t>membership</a:t>
            </a:r>
            <a:r>
              <a:rPr lang="de-CH" dirty="0" smtClean="0"/>
              <a:t> </a:t>
            </a:r>
            <a:r>
              <a:rPr lang="de-CH" dirty="0" err="1" smtClean="0"/>
              <a:t>services</a:t>
            </a:r>
            <a:endParaRPr lang="de-CH" dirty="0" smtClean="0"/>
          </a:p>
          <a:p>
            <a:pPr lvl="2"/>
            <a:r>
              <a:rPr lang="de-CH" dirty="0" smtClean="0"/>
              <a:t>VO </a:t>
            </a:r>
            <a:r>
              <a:rPr lang="de-CH" dirty="0" err="1" smtClean="0"/>
              <a:t>specific</a:t>
            </a:r>
            <a:r>
              <a:rPr lang="de-CH" dirty="0" smtClean="0"/>
              <a:t> </a:t>
            </a:r>
            <a:r>
              <a:rPr lang="de-CH" dirty="0" err="1" smtClean="0"/>
              <a:t>workflows</a:t>
            </a:r>
            <a:r>
              <a:rPr lang="de-CH" dirty="0" smtClean="0"/>
              <a:t> </a:t>
            </a:r>
            <a:r>
              <a:rPr lang="de-CH" dirty="0" err="1" smtClean="0"/>
              <a:t>for</a:t>
            </a:r>
            <a:r>
              <a:rPr lang="de-CH" dirty="0" smtClean="0"/>
              <a:t> </a:t>
            </a:r>
            <a:r>
              <a:rPr lang="de-CH" dirty="0" err="1" smtClean="0"/>
              <a:t>onboarding</a:t>
            </a:r>
            <a:r>
              <a:rPr lang="de-CH" dirty="0" smtClean="0"/>
              <a:t> </a:t>
            </a:r>
            <a:r>
              <a:rPr lang="de-CH" dirty="0" err="1" smtClean="0"/>
              <a:t>members</a:t>
            </a:r>
            <a:endParaRPr lang="de-CH" dirty="0" smtClean="0"/>
          </a:p>
          <a:p>
            <a:pPr lvl="2"/>
            <a:r>
              <a:rPr lang="de-CH" dirty="0" err="1" smtClean="0"/>
              <a:t>Regsitry</a:t>
            </a:r>
            <a:r>
              <a:rPr lang="de-CH" dirty="0" smtClean="0"/>
              <a:t> </a:t>
            </a:r>
            <a:r>
              <a:rPr lang="de-CH" dirty="0" err="1" smtClean="0"/>
              <a:t>for</a:t>
            </a:r>
            <a:r>
              <a:rPr lang="de-CH" dirty="0" smtClean="0"/>
              <a:t> VO persistent Identifier</a:t>
            </a:r>
          </a:p>
          <a:p>
            <a:pPr lvl="2"/>
            <a:r>
              <a:rPr lang="de-CH" dirty="0" smtClean="0"/>
              <a:t>Limited </a:t>
            </a:r>
            <a:r>
              <a:rPr lang="de-CH" dirty="0" err="1" smtClean="0"/>
              <a:t>set</a:t>
            </a:r>
            <a:r>
              <a:rPr lang="de-CH" dirty="0" smtClean="0"/>
              <a:t> </a:t>
            </a:r>
            <a:r>
              <a:rPr lang="de-CH" dirty="0" err="1" smtClean="0"/>
              <a:t>of</a:t>
            </a:r>
            <a:r>
              <a:rPr lang="de-CH" dirty="0" smtClean="0"/>
              <a:t> </a:t>
            </a:r>
            <a:r>
              <a:rPr lang="de-CH" dirty="0" err="1" smtClean="0"/>
              <a:t>attributes</a:t>
            </a:r>
            <a:endParaRPr lang="de-CH" dirty="0" smtClean="0"/>
          </a:p>
          <a:p>
            <a:pPr lvl="2"/>
            <a:r>
              <a:rPr lang="de-CH" dirty="0" err="1" smtClean="0"/>
              <a:t>Accessible</a:t>
            </a:r>
            <a:r>
              <a:rPr lang="de-CH" dirty="0" smtClean="0"/>
              <a:t> </a:t>
            </a:r>
            <a:r>
              <a:rPr lang="de-CH" dirty="0" err="1" smtClean="0"/>
              <a:t>through</a:t>
            </a:r>
            <a:r>
              <a:rPr lang="de-CH" dirty="0" smtClean="0"/>
              <a:t> </a:t>
            </a:r>
            <a:r>
              <a:rPr lang="de-CH" dirty="0" err="1" smtClean="0"/>
              <a:t>eduGAIN</a:t>
            </a:r>
            <a:endParaRPr lang="de-CH" dirty="0" smtClean="0"/>
          </a:p>
          <a:p>
            <a:pPr lvl="1"/>
            <a:r>
              <a:rPr lang="de-CH" dirty="0" err="1" smtClean="0"/>
              <a:t>eduTeams</a:t>
            </a:r>
            <a:r>
              <a:rPr lang="de-CH" dirty="0" smtClean="0"/>
              <a:t> </a:t>
            </a:r>
            <a:r>
              <a:rPr lang="de-CH" dirty="0" err="1" smtClean="0"/>
              <a:t>identity</a:t>
            </a:r>
            <a:r>
              <a:rPr lang="de-CH" dirty="0" smtClean="0"/>
              <a:t> hub</a:t>
            </a:r>
          </a:p>
          <a:p>
            <a:pPr lvl="2"/>
            <a:r>
              <a:rPr lang="de-CH" dirty="0" err="1" smtClean="0"/>
              <a:t>One</a:t>
            </a:r>
            <a:r>
              <a:rPr lang="de-CH" dirty="0" smtClean="0"/>
              <a:t> persistent SAML </a:t>
            </a:r>
            <a:r>
              <a:rPr lang="de-CH" dirty="0" err="1" smtClean="0"/>
              <a:t>IdP</a:t>
            </a:r>
            <a:r>
              <a:rPr lang="de-CH" dirty="0" smtClean="0"/>
              <a:t> </a:t>
            </a:r>
            <a:r>
              <a:rPr lang="de-CH" dirty="0" err="1" smtClean="0"/>
              <a:t>for</a:t>
            </a:r>
            <a:r>
              <a:rPr lang="de-CH" dirty="0" smtClean="0"/>
              <a:t> </a:t>
            </a:r>
            <a:r>
              <a:rPr lang="de-CH" dirty="0" err="1" smtClean="0"/>
              <a:t>many</a:t>
            </a:r>
            <a:r>
              <a:rPr lang="de-CH" dirty="0" smtClean="0"/>
              <a:t> Guest Identity Providers (</a:t>
            </a:r>
            <a:r>
              <a:rPr lang="de-CH" dirty="0" err="1" smtClean="0"/>
              <a:t>social</a:t>
            </a:r>
            <a:r>
              <a:rPr lang="de-CH" dirty="0" smtClean="0"/>
              <a:t>, NREN-</a:t>
            </a:r>
            <a:r>
              <a:rPr lang="de-CH" dirty="0" err="1" smtClean="0"/>
              <a:t>operated</a:t>
            </a:r>
            <a:r>
              <a:rPr lang="de-CH" dirty="0" smtClean="0"/>
              <a:t>, </a:t>
            </a:r>
            <a:r>
              <a:rPr lang="de-CH" dirty="0" err="1" smtClean="0"/>
              <a:t>commercial</a:t>
            </a:r>
            <a:r>
              <a:rPr lang="de-CH" dirty="0" smtClean="0"/>
              <a:t>, </a:t>
            </a:r>
            <a:r>
              <a:rPr lang="de-CH" dirty="0" err="1" smtClean="0"/>
              <a:t>eGOV</a:t>
            </a:r>
            <a:r>
              <a:rPr lang="de-CH" dirty="0"/>
              <a:t>)</a:t>
            </a:r>
            <a:endParaRPr lang="en-US" b="1" dirty="0" smtClean="0"/>
          </a:p>
          <a:p>
            <a:pPr marL="0" indent="0">
              <a:buFont typeface="Arial" panose="020B0604020202020204" pitchFamily="34" charset="0"/>
              <a:buNone/>
            </a:pPr>
            <a:r>
              <a:rPr lang="en-US" b="1" dirty="0" smtClean="0">
                <a:solidFill>
                  <a:srgbClr val="ED1556"/>
                </a:solidFill>
              </a:rPr>
              <a:t>Advanced</a:t>
            </a:r>
            <a:r>
              <a:rPr lang="x-none" sz="2400" b="1" dirty="0" smtClean="0">
                <a:solidFill>
                  <a:srgbClr val="ED1556"/>
                </a:solidFill>
              </a:rPr>
              <a:t> </a:t>
            </a:r>
            <a:r>
              <a:rPr lang="en-US" b="1" dirty="0" smtClean="0">
                <a:solidFill>
                  <a:srgbClr val="ED1556"/>
                </a:solidFill>
              </a:rPr>
              <a:t>Services</a:t>
            </a:r>
            <a:endParaRPr lang="x-none" b="1" dirty="0" smtClean="0">
              <a:solidFill>
                <a:srgbClr val="ED1556"/>
              </a:solidFill>
            </a:endParaRPr>
          </a:p>
          <a:p>
            <a:pPr lvl="1"/>
            <a:r>
              <a:rPr lang="en-US" dirty="0" smtClean="0"/>
              <a:t>A</a:t>
            </a:r>
            <a:r>
              <a:rPr lang="de-CH" dirty="0" err="1" smtClean="0"/>
              <a:t>dvanced</a:t>
            </a:r>
            <a:r>
              <a:rPr lang="de-CH" dirty="0" smtClean="0"/>
              <a:t> Attribute Management</a:t>
            </a:r>
          </a:p>
          <a:p>
            <a:pPr lvl="1"/>
            <a:r>
              <a:rPr lang="de-CH" dirty="0" err="1" smtClean="0"/>
              <a:t>Advanced</a:t>
            </a:r>
            <a:r>
              <a:rPr lang="de-CH" dirty="0" smtClean="0"/>
              <a:t> Group Management</a:t>
            </a:r>
          </a:p>
          <a:p>
            <a:pPr lvl="1"/>
            <a:r>
              <a:rPr lang="de-CH" dirty="0" err="1" smtClean="0"/>
              <a:t>Provisioning</a:t>
            </a:r>
            <a:r>
              <a:rPr lang="de-CH" dirty="0" smtClean="0"/>
              <a:t> </a:t>
            </a:r>
            <a:r>
              <a:rPr lang="de-CH" dirty="0" err="1" smtClean="0"/>
              <a:t>for</a:t>
            </a:r>
            <a:r>
              <a:rPr lang="de-CH" dirty="0" smtClean="0"/>
              <a:t> web </a:t>
            </a:r>
            <a:r>
              <a:rPr lang="de-CH" dirty="0" err="1" smtClean="0"/>
              <a:t>and</a:t>
            </a:r>
            <a:r>
              <a:rPr lang="de-CH" dirty="0" smtClean="0"/>
              <a:t> non-web </a:t>
            </a:r>
            <a:r>
              <a:rPr lang="de-CH" dirty="0" err="1" smtClean="0"/>
              <a:t>ressources</a:t>
            </a:r>
            <a:r>
              <a:rPr lang="de-CH" dirty="0" smtClean="0"/>
              <a:t>, </a:t>
            </a:r>
            <a:r>
              <a:rPr lang="de-CH" dirty="0" err="1" smtClean="0"/>
              <a:t>application</a:t>
            </a:r>
            <a:r>
              <a:rPr lang="de-CH" dirty="0" smtClean="0"/>
              <a:t> </a:t>
            </a:r>
            <a:r>
              <a:rPr lang="de-CH" dirty="0" err="1" smtClean="0"/>
              <a:t>specific</a:t>
            </a:r>
            <a:r>
              <a:rPr lang="de-CH" dirty="0" smtClean="0"/>
              <a:t> </a:t>
            </a:r>
            <a:r>
              <a:rPr lang="de-CH" dirty="0" err="1" smtClean="0"/>
              <a:t>connectors</a:t>
            </a:r>
            <a:endParaRPr lang="de-CH" dirty="0" smtClean="0"/>
          </a:p>
          <a:p>
            <a:pPr lvl="1"/>
            <a:r>
              <a:rPr lang="de-CH" dirty="0" smtClean="0"/>
              <a:t>Service </a:t>
            </a:r>
            <a:r>
              <a:rPr lang="de-CH" dirty="0" err="1" smtClean="0"/>
              <a:t>proxy</a:t>
            </a:r>
            <a:r>
              <a:rPr lang="de-CH" dirty="0" smtClean="0"/>
              <a:t> </a:t>
            </a:r>
            <a:r>
              <a:rPr lang="de-CH" dirty="0" err="1" smtClean="0"/>
              <a:t>and</a:t>
            </a:r>
            <a:r>
              <a:rPr lang="de-CH" dirty="0" smtClean="0"/>
              <a:t> </a:t>
            </a:r>
            <a:r>
              <a:rPr lang="de-CH" dirty="0" err="1" smtClean="0"/>
              <a:t>attribute</a:t>
            </a:r>
            <a:r>
              <a:rPr lang="de-CH" dirty="0" smtClean="0"/>
              <a:t> </a:t>
            </a:r>
            <a:r>
              <a:rPr lang="de-CH" dirty="0" err="1" smtClean="0"/>
              <a:t>aggregation</a:t>
            </a:r>
            <a:endParaRPr lang="de-CH" dirty="0" smtClean="0"/>
          </a:p>
          <a:p>
            <a:pPr lvl="1"/>
            <a:r>
              <a:rPr lang="de-CH" dirty="0" err="1" smtClean="0"/>
              <a:t>Accessible</a:t>
            </a:r>
            <a:r>
              <a:rPr lang="de-CH" dirty="0" smtClean="0"/>
              <a:t> </a:t>
            </a:r>
            <a:r>
              <a:rPr lang="de-CH" dirty="0" err="1" smtClean="0"/>
              <a:t>through</a:t>
            </a:r>
            <a:r>
              <a:rPr lang="de-CH" dirty="0" smtClean="0"/>
              <a:t> </a:t>
            </a:r>
            <a:r>
              <a:rPr lang="de-CH" dirty="0" err="1" smtClean="0"/>
              <a:t>eduGAIN</a:t>
            </a:r>
            <a:endParaRPr lang="de-CH" dirty="0" smtClean="0"/>
          </a:p>
          <a:p>
            <a:pPr lvl="1"/>
            <a:endParaRPr lang="en-US" dirty="0" smtClean="0"/>
          </a:p>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smtClean="0"/>
          </a:p>
          <a:p>
            <a:endParaRPr lang="en-US" dirty="0"/>
          </a:p>
        </p:txBody>
      </p:sp>
    </p:spTree>
    <p:extLst>
      <p:ext uri="{BB962C8B-B14F-4D97-AF65-F5344CB8AC3E}">
        <p14:creationId xmlns:p14="http://schemas.microsoft.com/office/powerpoint/2010/main" val="660747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615221111"/>
              </p:ext>
            </p:extLst>
          </p:nvPr>
        </p:nvGraphicFramePr>
        <p:xfrm>
          <a:off x="333377" y="1143003"/>
          <a:ext cx="8181975" cy="3489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lstStyle/>
          <a:p>
            <a:r>
              <a:rPr lang="en-US" dirty="0" err="1" smtClean="0"/>
              <a:t>eduTeams</a:t>
            </a:r>
            <a:r>
              <a:rPr lang="en-US" dirty="0" smtClean="0"/>
              <a:t> current roadmap	</a:t>
            </a:r>
            <a:endParaRPr lang="en-US" dirty="0"/>
          </a:p>
        </p:txBody>
      </p:sp>
    </p:spTree>
    <p:extLst>
      <p:ext uri="{BB962C8B-B14F-4D97-AF65-F5344CB8AC3E}">
        <p14:creationId xmlns:p14="http://schemas.microsoft.com/office/powerpoint/2010/main" val="36898075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le 3"/>
          <p:cNvSpPr>
            <a:spLocks noGrp="1"/>
          </p:cNvSpPr>
          <p:nvPr>
            <p:ph type="title"/>
          </p:nvPr>
        </p:nvSpPr>
        <p:spPr/>
        <p:txBody>
          <a:bodyPr/>
          <a:lstStyle/>
          <a:p>
            <a:r>
              <a:rPr lang="en-US" dirty="0" smtClean="0"/>
              <a:t>What happens with AAI over a lifetime?</a:t>
            </a:r>
            <a:endParaRPr lang="en-US" dirty="0"/>
          </a:p>
        </p:txBody>
      </p:sp>
      <p:sp>
        <p:nvSpPr>
          <p:cNvPr id="26" name="Rectangle 25"/>
          <p:cNvSpPr>
            <a:spLocks noChangeArrowheads="1"/>
          </p:cNvSpPr>
          <p:nvPr/>
        </p:nvSpPr>
        <p:spPr bwMode="auto">
          <a:xfrm>
            <a:off x="2627313" y="1125538"/>
            <a:ext cx="792162" cy="3600000"/>
          </a:xfrm>
          <a:prstGeom prst="rect">
            <a:avLst/>
          </a:prstGeom>
          <a:solidFill>
            <a:srgbClr val="FF0000">
              <a:alpha val="39999"/>
            </a:srgbClr>
          </a:soli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lIns="92075" tIns="46038" rIns="92075" bIns="46038"/>
          <a:lstStyle/>
          <a:p>
            <a:pPr>
              <a:spcBef>
                <a:spcPct val="20000"/>
              </a:spcBef>
              <a:buClr>
                <a:schemeClr val="hlink"/>
              </a:buClr>
              <a:buSzPct val="50000"/>
            </a:pPr>
            <a:r>
              <a:rPr kumimoji="1" lang="de-CH" sz="2000" dirty="0" smtClean="0"/>
              <a:t>AAI</a:t>
            </a:r>
            <a:endParaRPr kumimoji="1" lang="de-CH" sz="2000" dirty="0"/>
          </a:p>
        </p:txBody>
      </p:sp>
      <p:sp>
        <p:nvSpPr>
          <p:cNvPr id="27" name="Rectangle 26"/>
          <p:cNvSpPr>
            <a:spLocks noChangeArrowheads="1"/>
          </p:cNvSpPr>
          <p:nvPr/>
        </p:nvSpPr>
        <p:spPr bwMode="auto">
          <a:xfrm>
            <a:off x="5364163" y="1125538"/>
            <a:ext cx="863600" cy="3600000"/>
          </a:xfrm>
          <a:prstGeom prst="rect">
            <a:avLst/>
          </a:prstGeom>
          <a:solidFill>
            <a:schemeClr val="accent1">
              <a:alpha val="39999"/>
            </a:schemeClr>
          </a:solidFill>
          <a:ln w="12700" cap="sq">
            <a:noFill/>
            <a:round/>
            <a:headEnd type="none" w="sm" len="sm"/>
            <a:tailEnd type="none" w="sm" len="sm"/>
          </a:ln>
          <a:extLst/>
        </p:spPr>
        <p:txBody>
          <a:bodyPr lIns="92075" tIns="46038" rIns="92075" bIns="46038"/>
          <a:lstStyle/>
          <a:p>
            <a:pPr>
              <a:spcBef>
                <a:spcPct val="20000"/>
              </a:spcBef>
              <a:buClr>
                <a:schemeClr val="hlink"/>
              </a:buClr>
              <a:buSzPct val="50000"/>
            </a:pPr>
            <a:r>
              <a:rPr kumimoji="1" lang="de-CH" sz="2000" dirty="0"/>
              <a:t>AAI</a:t>
            </a:r>
          </a:p>
        </p:txBody>
      </p:sp>
      <p:sp>
        <p:nvSpPr>
          <p:cNvPr id="28" name="Rectangle 27"/>
          <p:cNvSpPr>
            <a:spLocks noChangeArrowheads="1"/>
          </p:cNvSpPr>
          <p:nvPr/>
        </p:nvSpPr>
        <p:spPr bwMode="auto">
          <a:xfrm>
            <a:off x="6804025" y="1125538"/>
            <a:ext cx="792163" cy="3600000"/>
          </a:xfrm>
          <a:prstGeom prst="rect">
            <a:avLst/>
          </a:prstGeom>
          <a:solidFill>
            <a:srgbClr val="FF0000">
              <a:alpha val="39999"/>
            </a:srgbClr>
          </a:solidFill>
          <a:ln>
            <a:noFill/>
          </a:ln>
          <a:extLst>
            <a:ext uri="{91240B29-F687-4f45-9708-019B960494DF}">
              <a14:hiddenLine xmlns:a14="http://schemas.microsoft.com/office/drawing/2010/main" w="12700" cap="sq">
                <a:solidFill>
                  <a:srgbClr val="000000"/>
                </a:solidFill>
                <a:round/>
                <a:headEnd type="none" w="sm" len="sm"/>
                <a:tailEnd type="none" w="sm" len="sm"/>
              </a14:hiddenLine>
            </a:ext>
          </a:extLst>
        </p:spPr>
        <p:txBody>
          <a:bodyPr lIns="92075" tIns="46038" rIns="92075" bIns="46038"/>
          <a:lstStyle/>
          <a:p>
            <a:pPr>
              <a:spcBef>
                <a:spcPct val="20000"/>
              </a:spcBef>
              <a:buClr>
                <a:schemeClr val="hlink"/>
              </a:buClr>
              <a:buSzPct val="50000"/>
            </a:pPr>
            <a:r>
              <a:rPr kumimoji="1" lang="de-CH" sz="2000" dirty="0"/>
              <a:t>AAI</a:t>
            </a:r>
          </a:p>
        </p:txBody>
      </p:sp>
      <p:sp>
        <p:nvSpPr>
          <p:cNvPr id="29" name="Rectangle 28"/>
          <p:cNvSpPr/>
          <p:nvPr/>
        </p:nvSpPr>
        <p:spPr bwMode="auto">
          <a:xfrm>
            <a:off x="3708400" y="1125538"/>
            <a:ext cx="647700" cy="3600000"/>
          </a:xfrm>
          <a:prstGeom prst="rect">
            <a:avLst/>
          </a:prstGeom>
          <a:solidFill>
            <a:srgbClr val="0000FF">
              <a:alpha val="40000"/>
            </a:srgbClr>
          </a:solidFill>
          <a:ln w="12700" cap="sq" cmpd="sng" algn="ctr">
            <a:noFill/>
            <a:prstDash val="solid"/>
            <a:round/>
            <a:headEnd type="none" w="sm" len="sm"/>
            <a:tailEnd type="none" w="sm" len="sm"/>
          </a:ln>
          <a:effectLst/>
        </p:spPr>
        <p:txBody>
          <a:bodyPr lIns="92075" tIns="46038" rIns="92075" bIns="46038"/>
          <a:lstStyle/>
          <a:p>
            <a:pPr>
              <a:spcBef>
                <a:spcPct val="20000"/>
              </a:spcBef>
              <a:buClr>
                <a:schemeClr val="hlink"/>
              </a:buClr>
              <a:buSzPct val="50000"/>
            </a:pPr>
            <a:r>
              <a:rPr kumimoji="1" lang="de-CH" sz="2000" dirty="0"/>
              <a:t>AAI</a:t>
            </a:r>
          </a:p>
        </p:txBody>
      </p:sp>
      <p:sp>
        <p:nvSpPr>
          <p:cNvPr id="30" name="Slide Number Placeholder 3"/>
          <p:cNvSpPr txBox="1">
            <a:spLocks/>
          </p:cNvSpPr>
          <p:nvPr/>
        </p:nvSpPr>
        <p:spPr>
          <a:xfrm>
            <a:off x="7947070" y="6356350"/>
            <a:ext cx="739729"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685800" rtl="0" eaLnBrk="1" latinLnBrk="0" hangingPunct="1">
              <a:defRPr sz="1200" kern="1200">
                <a:solidFill>
                  <a:schemeClr val="tx1"/>
                </a:solidFill>
                <a:latin typeface="Arial" charset="0"/>
                <a:ea typeface="ＭＳ Ｐゴシック" charset="0"/>
                <a:cs typeface="ＭＳ Ｐゴシック" charset="0"/>
              </a:defRPr>
            </a:lvl1pPr>
            <a:lvl2pPr marL="742950" indent="-285750" algn="l" defTabSz="685800" rtl="0" eaLnBrk="1" latinLnBrk="0" hangingPunct="1">
              <a:defRPr sz="1200" kern="1200">
                <a:solidFill>
                  <a:schemeClr val="tx1"/>
                </a:solidFill>
                <a:latin typeface="Arial" charset="0"/>
                <a:ea typeface="ＭＳ Ｐゴシック" charset="0"/>
                <a:cs typeface="+mn-cs"/>
              </a:defRPr>
            </a:lvl2pPr>
            <a:lvl3pPr marL="1143000" indent="-228600" algn="l" defTabSz="685800" rtl="0" eaLnBrk="1" latinLnBrk="0" hangingPunct="1">
              <a:defRPr sz="1200" kern="1200">
                <a:solidFill>
                  <a:schemeClr val="tx1"/>
                </a:solidFill>
                <a:latin typeface="Arial" charset="0"/>
                <a:ea typeface="ＭＳ Ｐゴシック" charset="0"/>
                <a:cs typeface="+mn-cs"/>
              </a:defRPr>
            </a:lvl3pPr>
            <a:lvl4pPr marL="1600200" indent="-228600" algn="l" defTabSz="685800" rtl="0" eaLnBrk="1" latinLnBrk="0" hangingPunct="1">
              <a:defRPr sz="1200" kern="1200">
                <a:solidFill>
                  <a:schemeClr val="tx1"/>
                </a:solidFill>
                <a:latin typeface="Arial" charset="0"/>
                <a:ea typeface="ＭＳ Ｐゴシック" charset="0"/>
                <a:cs typeface="+mn-cs"/>
              </a:defRPr>
            </a:lvl4pPr>
            <a:lvl5pPr marL="2057400" indent="-228600" algn="l" defTabSz="685800" rtl="0" eaLnBrk="1" latinLnBrk="0" hangingPunct="1">
              <a:defRPr sz="1200" kern="1200">
                <a:solidFill>
                  <a:schemeClr val="tx1"/>
                </a:solidFill>
                <a:latin typeface="Arial" charset="0"/>
                <a:ea typeface="ＭＳ Ｐゴシック" charset="0"/>
                <a:cs typeface="+mn-cs"/>
              </a:defRPr>
            </a:lvl5pPr>
            <a:lvl6pPr marL="2514600" indent="-228600" algn="l" defTabSz="685800" rtl="0" eaLnBrk="0" fontAlgn="base" latinLnBrk="0" hangingPunct="0">
              <a:spcBef>
                <a:spcPct val="0"/>
              </a:spcBef>
              <a:spcAft>
                <a:spcPct val="0"/>
              </a:spcAft>
              <a:defRPr sz="1200" kern="1200">
                <a:solidFill>
                  <a:schemeClr val="tx1"/>
                </a:solidFill>
                <a:latin typeface="Arial" charset="0"/>
                <a:ea typeface="ＭＳ Ｐゴシック" charset="0"/>
                <a:cs typeface="+mn-cs"/>
              </a:defRPr>
            </a:lvl6pPr>
            <a:lvl7pPr marL="2971800" indent="-228600" algn="l" defTabSz="685800" rtl="0" eaLnBrk="0" fontAlgn="base" latinLnBrk="0" hangingPunct="0">
              <a:spcBef>
                <a:spcPct val="0"/>
              </a:spcBef>
              <a:spcAft>
                <a:spcPct val="0"/>
              </a:spcAft>
              <a:defRPr sz="1200" kern="1200">
                <a:solidFill>
                  <a:schemeClr val="tx1"/>
                </a:solidFill>
                <a:latin typeface="Arial" charset="0"/>
                <a:ea typeface="ＭＳ Ｐゴシック" charset="0"/>
                <a:cs typeface="+mn-cs"/>
              </a:defRPr>
            </a:lvl7pPr>
            <a:lvl8pPr marL="3429000" indent="-228600" algn="l" defTabSz="685800" rtl="0" eaLnBrk="0" fontAlgn="base" latinLnBrk="0" hangingPunct="0">
              <a:spcBef>
                <a:spcPct val="0"/>
              </a:spcBef>
              <a:spcAft>
                <a:spcPct val="0"/>
              </a:spcAft>
              <a:defRPr sz="1200" kern="1200">
                <a:solidFill>
                  <a:schemeClr val="tx1"/>
                </a:solidFill>
                <a:latin typeface="Arial" charset="0"/>
                <a:ea typeface="ＭＳ Ｐゴシック" charset="0"/>
                <a:cs typeface="+mn-cs"/>
              </a:defRPr>
            </a:lvl8pPr>
            <a:lvl9pPr marL="3886200" indent="-228600" algn="l" defTabSz="685800" rtl="0" eaLnBrk="0" fontAlgn="base" latinLnBrk="0" hangingPunct="0">
              <a:spcBef>
                <a:spcPct val="0"/>
              </a:spcBef>
              <a:spcAft>
                <a:spcPct val="0"/>
              </a:spcAft>
              <a:defRPr sz="1200" kern="1200">
                <a:solidFill>
                  <a:schemeClr val="tx1"/>
                </a:solidFill>
                <a:latin typeface="Arial" charset="0"/>
                <a:ea typeface="ＭＳ Ｐゴシック" charset="0"/>
                <a:cs typeface="+mn-cs"/>
              </a:defRPr>
            </a:lvl9pPr>
          </a:lstStyle>
          <a:p>
            <a:fld id="{F003E62E-5F86-4744-AFE2-EF825F36D84A}" type="slidenum">
              <a:rPr lang="en-GB" sz="1400" smtClean="0">
                <a:solidFill>
                  <a:srgbClr val="00247D"/>
                </a:solidFill>
              </a:rPr>
              <a:pPr/>
              <a:t>13</a:t>
            </a:fld>
            <a:endParaRPr lang="en-GB" sz="1400">
              <a:solidFill>
                <a:srgbClr val="00247D"/>
              </a:solidFill>
            </a:endParaRPr>
          </a:p>
        </p:txBody>
      </p:sp>
      <p:pic>
        <p:nvPicPr>
          <p:cNvPr id="31" name="Picture 5"/>
          <p:cNvPicPr>
            <a:picLocks noChangeAspect="1"/>
          </p:cNvPicPr>
          <p:nvPr/>
        </p:nvPicPr>
        <p:blipFill>
          <a:blip r:embed="rId2">
            <a:extLst>
              <a:ext uri="{28A0092B-C50C-407E-A947-70E740481C1C}">
                <a14:useLocalDpi xmlns:a14="http://schemas.microsoft.com/office/drawing/2010/main" val="0"/>
              </a:ext>
            </a:extLst>
          </a:blip>
          <a:srcRect t="4865" b="-2"/>
          <a:stretch>
            <a:fillRect/>
          </a:stretch>
        </p:blipFill>
        <p:spPr bwMode="auto">
          <a:xfrm>
            <a:off x="12700" y="3010545"/>
            <a:ext cx="4643438" cy="188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Content Placeholder 12"/>
          <p:cNvPicPr>
            <a:picLocks noGrp="1" noChangeAspect="1"/>
          </p:cNvPicPr>
          <p:nvPr>
            <p:ph idx="1"/>
          </p:nvPr>
        </p:nvPicPr>
        <p:blipFill>
          <a:blip r:embed="rId3">
            <a:extLst>
              <a:ext uri="{28A0092B-C50C-407E-A947-70E740481C1C}">
                <a14:useLocalDpi xmlns:a14="http://schemas.microsoft.com/office/drawing/2010/main" val="0"/>
              </a:ext>
            </a:extLst>
          </a:blip>
          <a:srcRect l="462" t="2" r="-1414" b="970"/>
          <a:stretch>
            <a:fillRect/>
          </a:stretch>
        </p:blipFill>
        <p:spPr>
          <a:xfrm>
            <a:off x="4643438" y="3010545"/>
            <a:ext cx="4559300" cy="1890713"/>
          </a:xfrm>
        </p:spPr>
      </p:pic>
      <p:grpSp>
        <p:nvGrpSpPr>
          <p:cNvPr id="33" name="Group 32"/>
          <p:cNvGrpSpPr>
            <a:grpSpLocks/>
          </p:cNvGrpSpPr>
          <p:nvPr/>
        </p:nvGrpSpPr>
        <p:grpSpPr bwMode="auto">
          <a:xfrm>
            <a:off x="323850" y="1412875"/>
            <a:ext cx="8025478" cy="1591930"/>
            <a:chOff x="323850" y="1412776"/>
            <a:chExt cx="8025478" cy="1592007"/>
          </a:xfrm>
        </p:grpSpPr>
        <p:sp>
          <p:nvSpPr>
            <p:cNvPr id="34" name="TextBox 13"/>
            <p:cNvSpPr txBox="1">
              <a:spLocks noChangeArrowheads="1"/>
            </p:cNvSpPr>
            <p:nvPr/>
          </p:nvSpPr>
          <p:spPr bwMode="auto">
            <a:xfrm>
              <a:off x="323850" y="1916113"/>
              <a:ext cx="733619"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School</a:t>
              </a:r>
            </a:p>
          </p:txBody>
        </p:sp>
        <p:sp>
          <p:nvSpPr>
            <p:cNvPr id="35" name="TextBox 14"/>
            <p:cNvSpPr txBox="1">
              <a:spLocks noChangeArrowheads="1"/>
            </p:cNvSpPr>
            <p:nvPr/>
          </p:nvSpPr>
          <p:spPr bwMode="auto">
            <a:xfrm>
              <a:off x="2536900" y="1925638"/>
              <a:ext cx="979755" cy="523241"/>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a:t>University</a:t>
              </a:r>
              <a:br>
                <a:rPr kumimoji="1" lang="en-US" sz="1400" dirty="0"/>
              </a:br>
              <a:r>
                <a:rPr kumimoji="1" lang="en-US" sz="1400" dirty="0"/>
                <a:t>education</a:t>
              </a:r>
            </a:p>
          </p:txBody>
        </p:sp>
        <p:sp>
          <p:nvSpPr>
            <p:cNvPr id="36" name="TextBox 15"/>
            <p:cNvSpPr txBox="1">
              <a:spLocks noChangeArrowheads="1"/>
            </p:cNvSpPr>
            <p:nvPr/>
          </p:nvSpPr>
          <p:spPr bwMode="auto">
            <a:xfrm>
              <a:off x="827088" y="2533496"/>
              <a:ext cx="88335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a:t>Side Job</a:t>
              </a:r>
            </a:p>
          </p:txBody>
        </p:sp>
        <p:sp>
          <p:nvSpPr>
            <p:cNvPr id="37" name="TextBox 16"/>
            <p:cNvSpPr txBox="1">
              <a:spLocks noChangeArrowheads="1"/>
            </p:cNvSpPr>
            <p:nvPr/>
          </p:nvSpPr>
          <p:spPr bwMode="auto">
            <a:xfrm>
              <a:off x="1723213" y="1497167"/>
              <a:ext cx="156966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a:t>Community Work</a:t>
              </a:r>
            </a:p>
          </p:txBody>
        </p:sp>
        <p:sp>
          <p:nvSpPr>
            <p:cNvPr id="38" name="TextBox 17"/>
            <p:cNvSpPr txBox="1">
              <a:spLocks noChangeArrowheads="1"/>
            </p:cNvSpPr>
            <p:nvPr/>
          </p:nvSpPr>
          <p:spPr bwMode="auto">
            <a:xfrm>
              <a:off x="2192338" y="2601004"/>
              <a:ext cx="88335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a:t>Side Job</a:t>
              </a:r>
            </a:p>
          </p:txBody>
        </p:sp>
        <p:sp>
          <p:nvSpPr>
            <p:cNvPr id="39" name="TextBox 18"/>
            <p:cNvSpPr txBox="1">
              <a:spLocks noChangeArrowheads="1"/>
            </p:cNvSpPr>
            <p:nvPr/>
          </p:nvSpPr>
          <p:spPr bwMode="auto">
            <a:xfrm>
              <a:off x="4211638" y="1628775"/>
              <a:ext cx="118494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Employment</a:t>
              </a:r>
            </a:p>
          </p:txBody>
        </p:sp>
        <p:sp>
          <p:nvSpPr>
            <p:cNvPr id="40" name="TextBox 19"/>
            <p:cNvSpPr txBox="1">
              <a:spLocks noChangeArrowheads="1"/>
            </p:cNvSpPr>
            <p:nvPr/>
          </p:nvSpPr>
          <p:spPr bwMode="auto">
            <a:xfrm>
              <a:off x="5872963" y="1936551"/>
              <a:ext cx="118494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Employment</a:t>
              </a:r>
            </a:p>
          </p:txBody>
        </p:sp>
        <p:sp>
          <p:nvSpPr>
            <p:cNvPr id="41" name="TextBox 20"/>
            <p:cNvSpPr txBox="1">
              <a:spLocks noChangeArrowheads="1"/>
            </p:cNvSpPr>
            <p:nvPr/>
          </p:nvSpPr>
          <p:spPr bwMode="auto">
            <a:xfrm>
              <a:off x="3548063" y="2430243"/>
              <a:ext cx="893431" cy="523241"/>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Post-</a:t>
              </a:r>
              <a:br>
                <a:rPr kumimoji="1" lang="en-US" sz="1400"/>
              </a:br>
              <a:r>
                <a:rPr kumimoji="1" lang="en-US" sz="1400"/>
                <a:t>graduate</a:t>
              </a:r>
            </a:p>
          </p:txBody>
        </p:sp>
        <p:sp>
          <p:nvSpPr>
            <p:cNvPr id="42" name="TextBox 21"/>
            <p:cNvSpPr txBox="1">
              <a:spLocks noChangeArrowheads="1"/>
            </p:cNvSpPr>
            <p:nvPr/>
          </p:nvSpPr>
          <p:spPr bwMode="auto">
            <a:xfrm>
              <a:off x="7164388" y="1412776"/>
              <a:ext cx="1184940" cy="523241"/>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Self-</a:t>
              </a:r>
              <a:br>
                <a:rPr kumimoji="1" lang="en-US" sz="1400"/>
              </a:br>
              <a:r>
                <a:rPr kumimoji="1" lang="en-US" sz="1400"/>
                <a:t>Employment</a:t>
              </a:r>
            </a:p>
          </p:txBody>
        </p:sp>
        <p:sp>
          <p:nvSpPr>
            <p:cNvPr id="43" name="TextBox 22"/>
            <p:cNvSpPr txBox="1">
              <a:spLocks noChangeArrowheads="1"/>
            </p:cNvSpPr>
            <p:nvPr/>
          </p:nvSpPr>
          <p:spPr bwMode="auto">
            <a:xfrm>
              <a:off x="5312997" y="2512011"/>
              <a:ext cx="953043" cy="307792"/>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smtClean="0"/>
                <a:t>Research</a:t>
              </a:r>
              <a:endParaRPr kumimoji="1" lang="en-US" sz="1400" dirty="0"/>
            </a:p>
          </p:txBody>
        </p:sp>
        <p:sp>
          <p:nvSpPr>
            <p:cNvPr id="44" name="TextBox 23"/>
            <p:cNvSpPr txBox="1">
              <a:spLocks noChangeArrowheads="1"/>
            </p:cNvSpPr>
            <p:nvPr/>
          </p:nvSpPr>
          <p:spPr bwMode="auto">
            <a:xfrm>
              <a:off x="979488" y="2696994"/>
              <a:ext cx="88335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Side Job</a:t>
              </a:r>
            </a:p>
          </p:txBody>
        </p:sp>
        <p:sp>
          <p:nvSpPr>
            <p:cNvPr id="45" name="TextBox 24"/>
            <p:cNvSpPr txBox="1">
              <a:spLocks noChangeArrowheads="1"/>
            </p:cNvSpPr>
            <p:nvPr/>
          </p:nvSpPr>
          <p:spPr bwMode="auto">
            <a:xfrm>
              <a:off x="6688182" y="2288538"/>
              <a:ext cx="963300" cy="566336"/>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smtClean="0"/>
                <a:t>Further</a:t>
              </a:r>
            </a:p>
            <a:p>
              <a:pPr>
                <a:spcBef>
                  <a:spcPct val="20000"/>
                </a:spcBef>
                <a:buClr>
                  <a:schemeClr val="hlink"/>
                </a:buClr>
                <a:buSzPct val="50000"/>
                <a:buFont typeface="Monotype Sorts" charset="0"/>
                <a:buNone/>
              </a:pPr>
              <a:r>
                <a:rPr kumimoji="1" lang="en-US" sz="1400" dirty="0" smtClean="0"/>
                <a:t>education</a:t>
              </a:r>
              <a:endParaRPr kumimoji="1" lang="en-US" sz="1400" dirty="0"/>
            </a:p>
          </p:txBody>
        </p:sp>
        <p:sp>
          <p:nvSpPr>
            <p:cNvPr id="46" name="TextBox 25"/>
            <p:cNvSpPr txBox="1">
              <a:spLocks noChangeArrowheads="1"/>
            </p:cNvSpPr>
            <p:nvPr/>
          </p:nvSpPr>
          <p:spPr bwMode="auto">
            <a:xfrm>
              <a:off x="512763" y="2124075"/>
              <a:ext cx="733619"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School</a:t>
              </a:r>
            </a:p>
          </p:txBody>
        </p:sp>
      </p:grpSp>
    </p:spTree>
    <p:extLst>
      <p:ext uri="{BB962C8B-B14F-4D97-AF65-F5344CB8AC3E}">
        <p14:creationId xmlns:p14="http://schemas.microsoft.com/office/powerpoint/2010/main" val="11499799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a:spLocks noChangeArrowheads="1"/>
          </p:cNvSpPr>
          <p:nvPr/>
        </p:nvSpPr>
        <p:spPr bwMode="auto">
          <a:xfrm>
            <a:off x="2627312" y="1125538"/>
            <a:ext cx="6135687" cy="5327650"/>
          </a:xfrm>
          <a:prstGeom prst="rect">
            <a:avLst/>
          </a:prstGeom>
          <a:solidFill>
            <a:srgbClr val="008000">
              <a:alpha val="40000"/>
            </a:srgbClr>
          </a:solidFill>
          <a:ln w="12700" cap="sq" cmpd="sng">
            <a:noFill/>
            <a:round/>
          </a:ln>
          <a:effectLst/>
        </p:spPr>
        <p:style>
          <a:lnRef idx="2">
            <a:schemeClr val="accent1">
              <a:shade val="50000"/>
            </a:schemeClr>
          </a:lnRef>
          <a:fillRef idx="1">
            <a:schemeClr val="accent1"/>
          </a:fillRef>
          <a:effectRef idx="0">
            <a:schemeClr val="accent1"/>
          </a:effectRef>
          <a:fontRef idx="minor">
            <a:schemeClr val="lt1"/>
          </a:fontRef>
        </p:style>
        <p:txBody>
          <a:bodyPr lIns="92075" tIns="46038" rIns="92075" bIns="46038"/>
          <a:lstStyle/>
          <a:p>
            <a:pPr>
              <a:spcBef>
                <a:spcPct val="20000"/>
              </a:spcBef>
              <a:buClr>
                <a:schemeClr val="hlink"/>
              </a:buClr>
              <a:buSzPct val="50000"/>
            </a:pPr>
            <a:r>
              <a:rPr kumimoji="1" lang="de-CH" sz="2400" dirty="0" smtClean="0">
                <a:solidFill>
                  <a:schemeClr val="tx1"/>
                </a:solidFill>
              </a:rPr>
              <a:t>Swiss </a:t>
            </a:r>
            <a:r>
              <a:rPr kumimoji="1" lang="de-CH" sz="2400" dirty="0" err="1" smtClean="0">
                <a:solidFill>
                  <a:schemeClr val="tx1"/>
                </a:solidFill>
              </a:rPr>
              <a:t>edu</a:t>
            </a:r>
            <a:r>
              <a:rPr kumimoji="1" lang="de-CH" sz="2400" dirty="0" smtClean="0">
                <a:solidFill>
                  <a:schemeClr val="tx1"/>
                </a:solidFill>
              </a:rPr>
              <a:t>-ID</a:t>
            </a:r>
            <a:endParaRPr kumimoji="1" lang="de-CH" sz="2400" dirty="0">
              <a:solidFill>
                <a:schemeClr val="tx1"/>
              </a:solidFill>
            </a:endParaRPr>
          </a:p>
        </p:txBody>
      </p:sp>
      <p:sp>
        <p:nvSpPr>
          <p:cNvPr id="3" name="Slide Number Placeholder 2"/>
          <p:cNvSpPr>
            <a:spLocks noGrp="1"/>
          </p:cNvSpPr>
          <p:nvPr>
            <p:ph type="sldNum" sz="quarter" idx="12"/>
          </p:nvPr>
        </p:nvSpPr>
        <p:spPr/>
        <p:txBody>
          <a:bodyPr/>
          <a:lstStyle/>
          <a:p>
            <a:fld id="{6F576E6A-F32A-4612-884C-86870357C6B4}" type="slidenum">
              <a:rPr lang="en-GB" smtClean="0"/>
              <a:pPr/>
              <a:t>14</a:t>
            </a:fld>
            <a:endParaRPr lang="en-GB"/>
          </a:p>
        </p:txBody>
      </p:sp>
      <p:sp>
        <p:nvSpPr>
          <p:cNvPr id="4" name="Title 3"/>
          <p:cNvSpPr>
            <a:spLocks noGrp="1"/>
          </p:cNvSpPr>
          <p:nvPr>
            <p:ph type="title"/>
          </p:nvPr>
        </p:nvSpPr>
        <p:spPr/>
        <p:txBody>
          <a:bodyPr/>
          <a:lstStyle/>
          <a:p>
            <a:r>
              <a:rPr lang="en-US" dirty="0" smtClean="0"/>
              <a:t>Persistency, uniqueness and open-ness</a:t>
            </a:r>
            <a:endParaRPr lang="en-US" dirty="0"/>
          </a:p>
        </p:txBody>
      </p:sp>
      <p:sp>
        <p:nvSpPr>
          <p:cNvPr id="30" name="Slide Number Placeholder 3"/>
          <p:cNvSpPr txBox="1">
            <a:spLocks/>
          </p:cNvSpPr>
          <p:nvPr/>
        </p:nvSpPr>
        <p:spPr>
          <a:xfrm>
            <a:off x="7947070" y="6356350"/>
            <a:ext cx="739729"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685800" rtl="0" eaLnBrk="1" latinLnBrk="0" hangingPunct="1">
              <a:defRPr sz="1200" kern="1200">
                <a:solidFill>
                  <a:schemeClr val="tx1"/>
                </a:solidFill>
                <a:latin typeface="Arial" charset="0"/>
                <a:ea typeface="ＭＳ Ｐゴシック" charset="0"/>
                <a:cs typeface="ＭＳ Ｐゴシック" charset="0"/>
              </a:defRPr>
            </a:lvl1pPr>
            <a:lvl2pPr marL="742950" indent="-285750" algn="l" defTabSz="685800" rtl="0" eaLnBrk="1" latinLnBrk="0" hangingPunct="1">
              <a:defRPr sz="1200" kern="1200">
                <a:solidFill>
                  <a:schemeClr val="tx1"/>
                </a:solidFill>
                <a:latin typeface="Arial" charset="0"/>
                <a:ea typeface="ＭＳ Ｐゴシック" charset="0"/>
                <a:cs typeface="+mn-cs"/>
              </a:defRPr>
            </a:lvl2pPr>
            <a:lvl3pPr marL="1143000" indent="-228600" algn="l" defTabSz="685800" rtl="0" eaLnBrk="1" latinLnBrk="0" hangingPunct="1">
              <a:defRPr sz="1200" kern="1200">
                <a:solidFill>
                  <a:schemeClr val="tx1"/>
                </a:solidFill>
                <a:latin typeface="Arial" charset="0"/>
                <a:ea typeface="ＭＳ Ｐゴシック" charset="0"/>
                <a:cs typeface="+mn-cs"/>
              </a:defRPr>
            </a:lvl3pPr>
            <a:lvl4pPr marL="1600200" indent="-228600" algn="l" defTabSz="685800" rtl="0" eaLnBrk="1" latinLnBrk="0" hangingPunct="1">
              <a:defRPr sz="1200" kern="1200">
                <a:solidFill>
                  <a:schemeClr val="tx1"/>
                </a:solidFill>
                <a:latin typeface="Arial" charset="0"/>
                <a:ea typeface="ＭＳ Ｐゴシック" charset="0"/>
                <a:cs typeface="+mn-cs"/>
              </a:defRPr>
            </a:lvl4pPr>
            <a:lvl5pPr marL="2057400" indent="-228600" algn="l" defTabSz="685800" rtl="0" eaLnBrk="1" latinLnBrk="0" hangingPunct="1">
              <a:defRPr sz="1200" kern="1200">
                <a:solidFill>
                  <a:schemeClr val="tx1"/>
                </a:solidFill>
                <a:latin typeface="Arial" charset="0"/>
                <a:ea typeface="ＭＳ Ｐゴシック" charset="0"/>
                <a:cs typeface="+mn-cs"/>
              </a:defRPr>
            </a:lvl5pPr>
            <a:lvl6pPr marL="2514600" indent="-228600" algn="l" defTabSz="685800" rtl="0" eaLnBrk="0" fontAlgn="base" latinLnBrk="0" hangingPunct="0">
              <a:spcBef>
                <a:spcPct val="0"/>
              </a:spcBef>
              <a:spcAft>
                <a:spcPct val="0"/>
              </a:spcAft>
              <a:defRPr sz="1200" kern="1200">
                <a:solidFill>
                  <a:schemeClr val="tx1"/>
                </a:solidFill>
                <a:latin typeface="Arial" charset="0"/>
                <a:ea typeface="ＭＳ Ｐゴシック" charset="0"/>
                <a:cs typeface="+mn-cs"/>
              </a:defRPr>
            </a:lvl6pPr>
            <a:lvl7pPr marL="2971800" indent="-228600" algn="l" defTabSz="685800" rtl="0" eaLnBrk="0" fontAlgn="base" latinLnBrk="0" hangingPunct="0">
              <a:spcBef>
                <a:spcPct val="0"/>
              </a:spcBef>
              <a:spcAft>
                <a:spcPct val="0"/>
              </a:spcAft>
              <a:defRPr sz="1200" kern="1200">
                <a:solidFill>
                  <a:schemeClr val="tx1"/>
                </a:solidFill>
                <a:latin typeface="Arial" charset="0"/>
                <a:ea typeface="ＭＳ Ｐゴシック" charset="0"/>
                <a:cs typeface="+mn-cs"/>
              </a:defRPr>
            </a:lvl7pPr>
            <a:lvl8pPr marL="3429000" indent="-228600" algn="l" defTabSz="685800" rtl="0" eaLnBrk="0" fontAlgn="base" latinLnBrk="0" hangingPunct="0">
              <a:spcBef>
                <a:spcPct val="0"/>
              </a:spcBef>
              <a:spcAft>
                <a:spcPct val="0"/>
              </a:spcAft>
              <a:defRPr sz="1200" kern="1200">
                <a:solidFill>
                  <a:schemeClr val="tx1"/>
                </a:solidFill>
                <a:latin typeface="Arial" charset="0"/>
                <a:ea typeface="ＭＳ Ｐゴシック" charset="0"/>
                <a:cs typeface="+mn-cs"/>
              </a:defRPr>
            </a:lvl8pPr>
            <a:lvl9pPr marL="3886200" indent="-228600" algn="l" defTabSz="685800" rtl="0" eaLnBrk="0" fontAlgn="base" latinLnBrk="0" hangingPunct="0">
              <a:spcBef>
                <a:spcPct val="0"/>
              </a:spcBef>
              <a:spcAft>
                <a:spcPct val="0"/>
              </a:spcAft>
              <a:defRPr sz="1200" kern="1200">
                <a:solidFill>
                  <a:schemeClr val="tx1"/>
                </a:solidFill>
                <a:latin typeface="Arial" charset="0"/>
                <a:ea typeface="ＭＳ Ｐゴシック" charset="0"/>
                <a:cs typeface="+mn-cs"/>
              </a:defRPr>
            </a:lvl9pPr>
          </a:lstStyle>
          <a:p>
            <a:fld id="{F003E62E-5F86-4744-AFE2-EF825F36D84A}" type="slidenum">
              <a:rPr lang="en-GB" sz="1400" smtClean="0">
                <a:solidFill>
                  <a:srgbClr val="00247D"/>
                </a:solidFill>
              </a:rPr>
              <a:pPr/>
              <a:t>14</a:t>
            </a:fld>
            <a:endParaRPr lang="en-GB" sz="1400">
              <a:solidFill>
                <a:srgbClr val="00247D"/>
              </a:solidFill>
            </a:endParaRPr>
          </a:p>
        </p:txBody>
      </p:sp>
      <p:pic>
        <p:nvPicPr>
          <p:cNvPr id="31" name="Picture 5"/>
          <p:cNvPicPr>
            <a:picLocks noChangeAspect="1"/>
          </p:cNvPicPr>
          <p:nvPr/>
        </p:nvPicPr>
        <p:blipFill>
          <a:blip r:embed="rId2">
            <a:extLst>
              <a:ext uri="{28A0092B-C50C-407E-A947-70E740481C1C}">
                <a14:useLocalDpi xmlns:a14="http://schemas.microsoft.com/office/drawing/2010/main" val="0"/>
              </a:ext>
            </a:extLst>
          </a:blip>
          <a:srcRect t="4865" b="-2"/>
          <a:stretch>
            <a:fillRect/>
          </a:stretch>
        </p:blipFill>
        <p:spPr bwMode="auto">
          <a:xfrm>
            <a:off x="12700" y="3010545"/>
            <a:ext cx="4643438" cy="188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Content Placeholder 12"/>
          <p:cNvPicPr>
            <a:picLocks noGrp="1" noChangeAspect="1"/>
          </p:cNvPicPr>
          <p:nvPr>
            <p:ph idx="1"/>
          </p:nvPr>
        </p:nvPicPr>
        <p:blipFill>
          <a:blip r:embed="rId3">
            <a:extLst>
              <a:ext uri="{28A0092B-C50C-407E-A947-70E740481C1C}">
                <a14:useLocalDpi xmlns:a14="http://schemas.microsoft.com/office/drawing/2010/main" val="0"/>
              </a:ext>
            </a:extLst>
          </a:blip>
          <a:srcRect l="462" t="2" r="-1414" b="970"/>
          <a:stretch>
            <a:fillRect/>
          </a:stretch>
        </p:blipFill>
        <p:spPr>
          <a:xfrm>
            <a:off x="4643438" y="3010545"/>
            <a:ext cx="4559300" cy="1890713"/>
          </a:xfrm>
        </p:spPr>
      </p:pic>
      <p:grpSp>
        <p:nvGrpSpPr>
          <p:cNvPr id="33" name="Group 32"/>
          <p:cNvGrpSpPr>
            <a:grpSpLocks/>
          </p:cNvGrpSpPr>
          <p:nvPr/>
        </p:nvGrpSpPr>
        <p:grpSpPr bwMode="auto">
          <a:xfrm>
            <a:off x="323850" y="1412875"/>
            <a:ext cx="8025478" cy="1591930"/>
            <a:chOff x="323850" y="1412776"/>
            <a:chExt cx="8025478" cy="1592007"/>
          </a:xfrm>
        </p:grpSpPr>
        <p:sp>
          <p:nvSpPr>
            <p:cNvPr id="34" name="TextBox 13"/>
            <p:cNvSpPr txBox="1">
              <a:spLocks noChangeArrowheads="1"/>
            </p:cNvSpPr>
            <p:nvPr/>
          </p:nvSpPr>
          <p:spPr bwMode="auto">
            <a:xfrm>
              <a:off x="323850" y="1916113"/>
              <a:ext cx="733619"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School</a:t>
              </a:r>
            </a:p>
          </p:txBody>
        </p:sp>
        <p:sp>
          <p:nvSpPr>
            <p:cNvPr id="35" name="TextBox 14"/>
            <p:cNvSpPr txBox="1">
              <a:spLocks noChangeArrowheads="1"/>
            </p:cNvSpPr>
            <p:nvPr/>
          </p:nvSpPr>
          <p:spPr bwMode="auto">
            <a:xfrm>
              <a:off x="2536900" y="1925638"/>
              <a:ext cx="979755" cy="523241"/>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a:t>University</a:t>
              </a:r>
              <a:br>
                <a:rPr kumimoji="1" lang="en-US" sz="1400" dirty="0"/>
              </a:br>
              <a:r>
                <a:rPr kumimoji="1" lang="en-US" sz="1400" dirty="0"/>
                <a:t>education</a:t>
              </a:r>
            </a:p>
          </p:txBody>
        </p:sp>
        <p:sp>
          <p:nvSpPr>
            <p:cNvPr id="36" name="TextBox 15"/>
            <p:cNvSpPr txBox="1">
              <a:spLocks noChangeArrowheads="1"/>
            </p:cNvSpPr>
            <p:nvPr/>
          </p:nvSpPr>
          <p:spPr bwMode="auto">
            <a:xfrm>
              <a:off x="827088" y="2533496"/>
              <a:ext cx="88335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a:t>Side Job</a:t>
              </a:r>
            </a:p>
          </p:txBody>
        </p:sp>
        <p:sp>
          <p:nvSpPr>
            <p:cNvPr id="37" name="TextBox 16"/>
            <p:cNvSpPr txBox="1">
              <a:spLocks noChangeArrowheads="1"/>
            </p:cNvSpPr>
            <p:nvPr/>
          </p:nvSpPr>
          <p:spPr bwMode="auto">
            <a:xfrm>
              <a:off x="1723213" y="1497167"/>
              <a:ext cx="156966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a:t>Community Work</a:t>
              </a:r>
            </a:p>
          </p:txBody>
        </p:sp>
        <p:sp>
          <p:nvSpPr>
            <p:cNvPr id="38" name="TextBox 17"/>
            <p:cNvSpPr txBox="1">
              <a:spLocks noChangeArrowheads="1"/>
            </p:cNvSpPr>
            <p:nvPr/>
          </p:nvSpPr>
          <p:spPr bwMode="auto">
            <a:xfrm>
              <a:off x="2192338" y="2601004"/>
              <a:ext cx="88335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a:t>Side Job</a:t>
              </a:r>
            </a:p>
          </p:txBody>
        </p:sp>
        <p:sp>
          <p:nvSpPr>
            <p:cNvPr id="39" name="TextBox 18"/>
            <p:cNvSpPr txBox="1">
              <a:spLocks noChangeArrowheads="1"/>
            </p:cNvSpPr>
            <p:nvPr/>
          </p:nvSpPr>
          <p:spPr bwMode="auto">
            <a:xfrm>
              <a:off x="4211638" y="1628775"/>
              <a:ext cx="118494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Employment</a:t>
              </a:r>
            </a:p>
          </p:txBody>
        </p:sp>
        <p:sp>
          <p:nvSpPr>
            <p:cNvPr id="40" name="TextBox 19"/>
            <p:cNvSpPr txBox="1">
              <a:spLocks noChangeArrowheads="1"/>
            </p:cNvSpPr>
            <p:nvPr/>
          </p:nvSpPr>
          <p:spPr bwMode="auto">
            <a:xfrm>
              <a:off x="5872963" y="1936551"/>
              <a:ext cx="118494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Employment</a:t>
              </a:r>
            </a:p>
          </p:txBody>
        </p:sp>
        <p:sp>
          <p:nvSpPr>
            <p:cNvPr id="41" name="TextBox 20"/>
            <p:cNvSpPr txBox="1">
              <a:spLocks noChangeArrowheads="1"/>
            </p:cNvSpPr>
            <p:nvPr/>
          </p:nvSpPr>
          <p:spPr bwMode="auto">
            <a:xfrm>
              <a:off x="3548063" y="2430243"/>
              <a:ext cx="893431" cy="523241"/>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Post-</a:t>
              </a:r>
              <a:br>
                <a:rPr kumimoji="1" lang="en-US" sz="1400"/>
              </a:br>
              <a:r>
                <a:rPr kumimoji="1" lang="en-US" sz="1400"/>
                <a:t>graduate</a:t>
              </a:r>
            </a:p>
          </p:txBody>
        </p:sp>
        <p:sp>
          <p:nvSpPr>
            <p:cNvPr id="42" name="TextBox 21"/>
            <p:cNvSpPr txBox="1">
              <a:spLocks noChangeArrowheads="1"/>
            </p:cNvSpPr>
            <p:nvPr/>
          </p:nvSpPr>
          <p:spPr bwMode="auto">
            <a:xfrm>
              <a:off x="7164388" y="1412776"/>
              <a:ext cx="1184940" cy="523241"/>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Self-</a:t>
              </a:r>
              <a:br>
                <a:rPr kumimoji="1" lang="en-US" sz="1400"/>
              </a:br>
              <a:r>
                <a:rPr kumimoji="1" lang="en-US" sz="1400"/>
                <a:t>Employment</a:t>
              </a:r>
            </a:p>
          </p:txBody>
        </p:sp>
        <p:sp>
          <p:nvSpPr>
            <p:cNvPr id="43" name="TextBox 22"/>
            <p:cNvSpPr txBox="1">
              <a:spLocks noChangeArrowheads="1"/>
            </p:cNvSpPr>
            <p:nvPr/>
          </p:nvSpPr>
          <p:spPr bwMode="auto">
            <a:xfrm>
              <a:off x="5312997" y="2512011"/>
              <a:ext cx="953043" cy="307792"/>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smtClean="0"/>
                <a:t>Research</a:t>
              </a:r>
              <a:endParaRPr kumimoji="1" lang="en-US" sz="1400" dirty="0"/>
            </a:p>
          </p:txBody>
        </p:sp>
        <p:sp>
          <p:nvSpPr>
            <p:cNvPr id="44" name="TextBox 23"/>
            <p:cNvSpPr txBox="1">
              <a:spLocks noChangeArrowheads="1"/>
            </p:cNvSpPr>
            <p:nvPr/>
          </p:nvSpPr>
          <p:spPr bwMode="auto">
            <a:xfrm>
              <a:off x="979488" y="2696994"/>
              <a:ext cx="883350"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Side Job</a:t>
              </a:r>
            </a:p>
          </p:txBody>
        </p:sp>
        <p:sp>
          <p:nvSpPr>
            <p:cNvPr id="45" name="TextBox 24"/>
            <p:cNvSpPr txBox="1">
              <a:spLocks noChangeArrowheads="1"/>
            </p:cNvSpPr>
            <p:nvPr/>
          </p:nvSpPr>
          <p:spPr bwMode="auto">
            <a:xfrm>
              <a:off x="6688182" y="2288538"/>
              <a:ext cx="963300" cy="566336"/>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dirty="0" smtClean="0"/>
                <a:t>Further</a:t>
              </a:r>
            </a:p>
            <a:p>
              <a:pPr>
                <a:spcBef>
                  <a:spcPct val="20000"/>
                </a:spcBef>
                <a:buClr>
                  <a:schemeClr val="hlink"/>
                </a:buClr>
                <a:buSzPct val="50000"/>
                <a:buFont typeface="Monotype Sorts" charset="0"/>
                <a:buNone/>
              </a:pPr>
              <a:r>
                <a:rPr kumimoji="1" lang="en-US" sz="1400" dirty="0" smtClean="0"/>
                <a:t>education</a:t>
              </a:r>
              <a:endParaRPr kumimoji="1" lang="en-US" sz="1400" dirty="0"/>
            </a:p>
          </p:txBody>
        </p:sp>
        <p:sp>
          <p:nvSpPr>
            <p:cNvPr id="46" name="TextBox 25"/>
            <p:cNvSpPr txBox="1">
              <a:spLocks noChangeArrowheads="1"/>
            </p:cNvSpPr>
            <p:nvPr/>
          </p:nvSpPr>
          <p:spPr bwMode="auto">
            <a:xfrm>
              <a:off x="512763" y="2124075"/>
              <a:ext cx="733619" cy="307789"/>
            </a:xfrm>
            <a:prstGeom prst="rect">
              <a:avLst/>
            </a:prstGeom>
            <a:solidFill>
              <a:schemeClr val="bg1"/>
            </a:solidFill>
            <a:ln w="3175">
              <a:solidFill>
                <a:schemeClr val="tx2"/>
              </a:solidFill>
              <a:miter lim="800000"/>
              <a:headEnd/>
              <a:tailEnd/>
            </a:ln>
          </p:spPr>
          <p:txBody>
            <a:bodyPr wrap="none">
              <a:spAutoFit/>
            </a:bodyPr>
            <a:lstStyle>
              <a:lvl1pPr>
                <a:defRPr sz="1200">
                  <a:solidFill>
                    <a:schemeClr val="tx1"/>
                  </a:solidFill>
                  <a:latin typeface="Arial" charset="0"/>
                  <a:ea typeface="ＭＳ Ｐゴシック" charset="0"/>
                  <a:cs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20000"/>
                </a:spcBef>
                <a:buClr>
                  <a:schemeClr val="hlink"/>
                </a:buClr>
                <a:buSzPct val="50000"/>
                <a:buFont typeface="Monotype Sorts" charset="0"/>
                <a:buNone/>
              </a:pPr>
              <a:r>
                <a:rPr kumimoji="1" lang="en-US" sz="1400"/>
                <a:t>School</a:t>
              </a:r>
            </a:p>
          </p:txBody>
        </p:sp>
      </p:grpSp>
    </p:spTree>
    <p:extLst>
      <p:ext uri="{BB962C8B-B14F-4D97-AF65-F5344CB8AC3E}">
        <p14:creationId xmlns:p14="http://schemas.microsoft.com/office/powerpoint/2010/main" val="198380380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a:t>Persistency:</a:t>
            </a:r>
          </a:p>
          <a:p>
            <a:pPr lvl="1"/>
            <a:r>
              <a:rPr lang="en-GB" dirty="0"/>
              <a:t>Built to survive organisational affiliations</a:t>
            </a:r>
          </a:p>
          <a:p>
            <a:r>
              <a:rPr lang="en-GB" dirty="0"/>
              <a:t>User-centrism:</a:t>
            </a:r>
          </a:p>
          <a:p>
            <a:pPr lvl="1"/>
            <a:r>
              <a:rPr lang="en-GB" dirty="0"/>
              <a:t>User issues his/her identity in a light-weight self-registration process</a:t>
            </a:r>
          </a:p>
          <a:p>
            <a:pPr lvl="1"/>
            <a:r>
              <a:rPr lang="en-GB" dirty="0"/>
              <a:t>User brings his/her identity to the university/employer (if pre-existing)</a:t>
            </a:r>
          </a:p>
          <a:p>
            <a:pPr lvl="1"/>
            <a:r>
              <a:rPr lang="en-GB" dirty="0"/>
              <a:t>User decides whether to pass on data (but usually not on its contents!)</a:t>
            </a:r>
          </a:p>
          <a:p>
            <a:r>
              <a:rPr lang="en-GB" dirty="0"/>
              <a:t>Organisational backing:</a:t>
            </a:r>
          </a:p>
          <a:p>
            <a:pPr lvl="1"/>
            <a:r>
              <a:rPr lang="en-GB" dirty="0"/>
              <a:t>Organisations add or validate attributes of identities</a:t>
            </a:r>
          </a:p>
          <a:p>
            <a:r>
              <a:rPr lang="en-GB" dirty="0"/>
              <a:t>Openness:</a:t>
            </a:r>
          </a:p>
          <a:p>
            <a:pPr lvl="1"/>
            <a:r>
              <a:rPr lang="en-GB" dirty="0"/>
              <a:t>Open to members of Swiss academia and people with relation to it</a:t>
            </a:r>
          </a:p>
          <a:p>
            <a:r>
              <a:rPr lang="en-GB" dirty="0"/>
              <a:t>Scalable quality:</a:t>
            </a:r>
          </a:p>
          <a:p>
            <a:pPr lvl="1"/>
            <a:r>
              <a:rPr lang="en-GB" dirty="0"/>
              <a:t>Allow for low quality: Yes, this is a feature!</a:t>
            </a:r>
          </a:p>
          <a:p>
            <a:pPr lvl="1"/>
            <a:r>
              <a:rPr lang="en-GB" dirty="0"/>
              <a:t>Foresee validation processes to increase the quality level</a:t>
            </a:r>
          </a:p>
          <a:p>
            <a:pPr lvl="1"/>
            <a:r>
              <a:rPr lang="en-GB" dirty="0"/>
              <a:t>Offer quality transparency: relying parties can base decisions on quality level</a:t>
            </a:r>
          </a:p>
          <a:p>
            <a:r>
              <a:rPr lang="en-GB" dirty="0"/>
              <a:t>Support mobile environments and non-web use </a:t>
            </a:r>
            <a:r>
              <a:rPr lang="en-GB" dirty="0" smtClean="0"/>
              <a:t>cases</a:t>
            </a: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15</a:t>
            </a:fld>
            <a:endParaRPr lang="en-GB"/>
          </a:p>
        </p:txBody>
      </p:sp>
      <p:sp>
        <p:nvSpPr>
          <p:cNvPr id="4" name="Title 3"/>
          <p:cNvSpPr>
            <a:spLocks noGrp="1"/>
          </p:cNvSpPr>
          <p:nvPr>
            <p:ph type="title"/>
          </p:nvPr>
        </p:nvSpPr>
        <p:spPr/>
        <p:txBody>
          <a:bodyPr/>
          <a:lstStyle/>
          <a:p>
            <a:r>
              <a:rPr lang="en-US" dirty="0" smtClean="0"/>
              <a:t>Main properties of the Swiss </a:t>
            </a:r>
            <a:r>
              <a:rPr lang="en-US" dirty="0" err="1" smtClean="0"/>
              <a:t>edu</a:t>
            </a:r>
            <a:r>
              <a:rPr lang="en-US" dirty="0" smtClean="0"/>
              <a:t>-ID concept</a:t>
            </a:r>
            <a:endParaRPr lang="en-US" dirty="0"/>
          </a:p>
        </p:txBody>
      </p:sp>
    </p:spTree>
    <p:extLst>
      <p:ext uri="{BB962C8B-B14F-4D97-AF65-F5344CB8AC3E}">
        <p14:creationId xmlns:p14="http://schemas.microsoft.com/office/powerpoint/2010/main" val="17545657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296359" y="4897449"/>
            <a:ext cx="555766" cy="206155"/>
          </a:xfrm>
        </p:spPr>
        <p:txBody>
          <a:bodyPr/>
          <a:lstStyle/>
          <a:p>
            <a:fld id="{6F576E6A-F32A-4612-884C-86870357C6B4}" type="slidenum">
              <a:rPr lang="en-GB" smtClean="0"/>
              <a:pPr/>
              <a:t>16</a:t>
            </a:fld>
            <a:endParaRPr lang="en-GB"/>
          </a:p>
        </p:txBody>
      </p:sp>
      <p:sp>
        <p:nvSpPr>
          <p:cNvPr id="4" name="Title 3"/>
          <p:cNvSpPr>
            <a:spLocks noGrp="1"/>
          </p:cNvSpPr>
          <p:nvPr>
            <p:ph type="title"/>
          </p:nvPr>
        </p:nvSpPr>
        <p:spPr/>
        <p:txBody>
          <a:bodyPr/>
          <a:lstStyle/>
          <a:p>
            <a:r>
              <a:rPr lang="en-US" dirty="0" smtClean="0"/>
              <a:t>SWITCH and GEANT roadmaps combined</a:t>
            </a:r>
            <a:endParaRPr lang="en-US" dirty="0"/>
          </a:p>
        </p:txBody>
      </p:sp>
      <p:sp>
        <p:nvSpPr>
          <p:cNvPr id="6" name="TextBox 5"/>
          <p:cNvSpPr txBox="1"/>
          <p:nvPr/>
        </p:nvSpPr>
        <p:spPr>
          <a:xfrm>
            <a:off x="112439" y="1215917"/>
            <a:ext cx="1548771" cy="461665"/>
          </a:xfrm>
          <a:prstGeom prst="rect">
            <a:avLst/>
          </a:prstGeom>
          <a:noFill/>
        </p:spPr>
        <p:txBody>
          <a:bodyPr wrap="none" rtlCol="0">
            <a:spAutoFit/>
          </a:bodyPr>
          <a:lstStyle/>
          <a:p>
            <a:r>
              <a:rPr lang="en-GB" sz="2400" dirty="0" err="1" smtClean="0"/>
              <a:t>SWITCHaai</a:t>
            </a:r>
            <a:endParaRPr lang="en-GB" sz="2400" dirty="0"/>
          </a:p>
        </p:txBody>
      </p:sp>
      <p:grpSp>
        <p:nvGrpSpPr>
          <p:cNvPr id="7" name="Group 6"/>
          <p:cNvGrpSpPr/>
          <p:nvPr/>
        </p:nvGrpSpPr>
        <p:grpSpPr>
          <a:xfrm>
            <a:off x="4272460" y="4125302"/>
            <a:ext cx="4496054" cy="738664"/>
            <a:chOff x="4344025" y="4789152"/>
            <a:chExt cx="4496054" cy="888552"/>
          </a:xfrm>
        </p:grpSpPr>
        <p:sp>
          <p:nvSpPr>
            <p:cNvPr id="35" name="TextBox 34"/>
            <p:cNvSpPr txBox="1"/>
            <p:nvPr/>
          </p:nvSpPr>
          <p:spPr>
            <a:xfrm>
              <a:off x="4344025" y="4789152"/>
              <a:ext cx="3698661" cy="888552"/>
            </a:xfrm>
            <a:prstGeom prst="rect">
              <a:avLst/>
            </a:prstGeom>
            <a:noFill/>
          </p:spPr>
          <p:txBody>
            <a:bodyPr wrap="none" rtlCol="0">
              <a:spAutoFit/>
            </a:bodyPr>
            <a:lstStyle/>
            <a:p>
              <a:r>
                <a:rPr lang="en-GB" sz="2400" dirty="0" err="1" smtClean="0"/>
                <a:t>eduKEEP</a:t>
              </a:r>
              <a:r>
                <a:rPr lang="en-GB" sz="3200" dirty="0" smtClean="0"/>
                <a:t/>
              </a:r>
              <a:br>
                <a:rPr lang="en-GB" sz="3200" dirty="0" smtClean="0"/>
              </a:br>
              <a:r>
                <a:rPr lang="en-GB" sz="1800" dirty="0" smtClean="0"/>
                <a:t>“brainstorming </a:t>
              </a:r>
              <a:r>
                <a:rPr lang="en-GB" sz="1800" dirty="0" err="1" smtClean="0"/>
                <a:t>usercentric</a:t>
              </a:r>
              <a:r>
                <a:rPr lang="en-GB" sz="1800" dirty="0" smtClean="0"/>
                <a:t> </a:t>
              </a:r>
              <a:r>
                <a:rPr lang="en-GB" sz="1800" dirty="0" err="1" smtClean="0"/>
                <a:t>eduGAIN</a:t>
              </a:r>
              <a:r>
                <a:rPr lang="en-GB" sz="1800" dirty="0" smtClean="0"/>
                <a:t>”</a:t>
              </a:r>
              <a:endParaRPr lang="en-GB" sz="1800" dirty="0"/>
            </a:p>
          </p:txBody>
        </p:sp>
        <p:sp>
          <p:nvSpPr>
            <p:cNvPr id="36" name="Rectangle 35"/>
            <p:cNvSpPr/>
            <p:nvPr/>
          </p:nvSpPr>
          <p:spPr>
            <a:xfrm>
              <a:off x="7924696" y="5116555"/>
              <a:ext cx="915383" cy="427000"/>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idea</a:t>
              </a:r>
              <a:endParaRPr lang="en-GB" dirty="0"/>
            </a:p>
          </p:txBody>
        </p:sp>
      </p:grpSp>
      <p:sp>
        <p:nvSpPr>
          <p:cNvPr id="8" name="Rectangle 7"/>
          <p:cNvSpPr/>
          <p:nvPr/>
        </p:nvSpPr>
        <p:spPr>
          <a:xfrm>
            <a:off x="241080" y="1667753"/>
            <a:ext cx="1203956" cy="354970"/>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idea</a:t>
            </a:r>
            <a:endParaRPr lang="en-GB" dirty="0"/>
          </a:p>
        </p:txBody>
      </p:sp>
      <p:sp>
        <p:nvSpPr>
          <p:cNvPr id="9" name="Rectangle 8"/>
          <p:cNvSpPr/>
          <p:nvPr/>
        </p:nvSpPr>
        <p:spPr>
          <a:xfrm>
            <a:off x="1478054" y="1667753"/>
            <a:ext cx="1368453" cy="354970"/>
          </a:xfrm>
          <a:prstGeom prst="rect">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pilot</a:t>
            </a:r>
            <a:endParaRPr lang="en-GB" dirty="0"/>
          </a:p>
        </p:txBody>
      </p:sp>
      <p:sp>
        <p:nvSpPr>
          <p:cNvPr id="10" name="Rectangle 9"/>
          <p:cNvSpPr/>
          <p:nvPr/>
        </p:nvSpPr>
        <p:spPr>
          <a:xfrm>
            <a:off x="2846507" y="1667753"/>
            <a:ext cx="5944381" cy="354970"/>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service</a:t>
            </a:r>
            <a:endParaRPr lang="en-GB" dirty="0"/>
          </a:p>
        </p:txBody>
      </p:sp>
      <p:grpSp>
        <p:nvGrpSpPr>
          <p:cNvPr id="11" name="Group 10"/>
          <p:cNvGrpSpPr/>
          <p:nvPr/>
        </p:nvGrpSpPr>
        <p:grpSpPr>
          <a:xfrm>
            <a:off x="2156630" y="2009558"/>
            <a:ext cx="2540619" cy="562192"/>
            <a:chOff x="2228195" y="2342667"/>
            <a:chExt cx="2540619" cy="758122"/>
          </a:xfrm>
        </p:grpSpPr>
        <p:sp>
          <p:nvSpPr>
            <p:cNvPr id="33" name="TextBox 32"/>
            <p:cNvSpPr txBox="1"/>
            <p:nvPr/>
          </p:nvSpPr>
          <p:spPr>
            <a:xfrm>
              <a:off x="2250121" y="2342667"/>
              <a:ext cx="2518693" cy="610878"/>
            </a:xfrm>
            <a:prstGeom prst="rect">
              <a:avLst/>
            </a:prstGeom>
            <a:noFill/>
          </p:spPr>
          <p:txBody>
            <a:bodyPr wrap="square" rtlCol="0">
              <a:spAutoFit/>
            </a:bodyPr>
            <a:lstStyle/>
            <a:p>
              <a:r>
                <a:rPr lang="en-GB" dirty="0" smtClean="0"/>
                <a:t>International promotion</a:t>
              </a:r>
              <a:br>
                <a:rPr lang="en-GB" dirty="0" smtClean="0"/>
              </a:br>
              <a:r>
                <a:rPr lang="en-GB" dirty="0" smtClean="0"/>
                <a:t>in GÉANT community</a:t>
              </a:r>
              <a:endParaRPr lang="en-GB" dirty="0"/>
            </a:p>
          </p:txBody>
        </p:sp>
        <p:cxnSp>
          <p:nvCxnSpPr>
            <p:cNvPr id="34" name="Straight Arrow Connector 33"/>
            <p:cNvCxnSpPr>
              <a:stCxn id="9" idx="2"/>
            </p:cNvCxnSpPr>
            <p:nvPr/>
          </p:nvCxnSpPr>
          <p:spPr>
            <a:xfrm flipH="1">
              <a:off x="2228195" y="2371708"/>
              <a:ext cx="5651" cy="72908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12" name="Group 11"/>
          <p:cNvGrpSpPr/>
          <p:nvPr/>
        </p:nvGrpSpPr>
        <p:grpSpPr>
          <a:xfrm>
            <a:off x="2845913" y="3216920"/>
            <a:ext cx="5939261" cy="738664"/>
            <a:chOff x="2917478" y="3696439"/>
            <a:chExt cx="5939261" cy="888552"/>
          </a:xfrm>
        </p:grpSpPr>
        <p:sp>
          <p:nvSpPr>
            <p:cNvPr id="30" name="TextBox 29"/>
            <p:cNvSpPr txBox="1"/>
            <p:nvPr/>
          </p:nvSpPr>
          <p:spPr>
            <a:xfrm>
              <a:off x="2917478" y="3696439"/>
              <a:ext cx="2941017" cy="888552"/>
            </a:xfrm>
            <a:prstGeom prst="rect">
              <a:avLst/>
            </a:prstGeom>
            <a:noFill/>
          </p:spPr>
          <p:txBody>
            <a:bodyPr wrap="none" rtlCol="0">
              <a:spAutoFit/>
            </a:bodyPr>
            <a:lstStyle/>
            <a:p>
              <a:r>
                <a:rPr lang="en-GB" sz="2400" dirty="0" smtClean="0"/>
                <a:t>Swiss </a:t>
              </a:r>
              <a:r>
                <a:rPr lang="en-GB" sz="2400" dirty="0" err="1" smtClean="0"/>
                <a:t>edu</a:t>
              </a:r>
              <a:r>
                <a:rPr lang="en-GB" sz="2400" dirty="0" smtClean="0"/>
                <a:t>-ID</a:t>
              </a:r>
              <a:r>
                <a:rPr lang="en-GB" sz="3200" dirty="0" smtClean="0"/>
                <a:t/>
              </a:r>
              <a:br>
                <a:rPr lang="en-GB" sz="3200" dirty="0" smtClean="0"/>
              </a:br>
              <a:r>
                <a:rPr lang="en-GB" sz="1800" dirty="0" smtClean="0"/>
                <a:t>“</a:t>
              </a:r>
              <a:r>
                <a:rPr lang="en-GB" sz="1800" dirty="0" err="1" smtClean="0"/>
                <a:t>SWITCHaai</a:t>
              </a:r>
              <a:r>
                <a:rPr lang="en-GB" sz="1800" dirty="0" smtClean="0"/>
                <a:t> next generation”</a:t>
              </a:r>
              <a:endParaRPr lang="en-GB" sz="1800" dirty="0"/>
            </a:p>
          </p:txBody>
        </p:sp>
        <p:sp>
          <p:nvSpPr>
            <p:cNvPr id="31" name="Rectangle 30"/>
            <p:cNvSpPr/>
            <p:nvPr/>
          </p:nvSpPr>
          <p:spPr>
            <a:xfrm>
              <a:off x="5730840" y="3802662"/>
              <a:ext cx="1653091" cy="427000"/>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idea</a:t>
              </a:r>
              <a:endParaRPr lang="en-GB" dirty="0"/>
            </a:p>
          </p:txBody>
        </p:sp>
        <p:sp>
          <p:nvSpPr>
            <p:cNvPr id="32" name="Rectangle 31"/>
            <p:cNvSpPr/>
            <p:nvPr/>
          </p:nvSpPr>
          <p:spPr>
            <a:xfrm>
              <a:off x="7383931" y="3802662"/>
              <a:ext cx="1472808" cy="427000"/>
            </a:xfrm>
            <a:prstGeom prst="rect">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pilot</a:t>
              </a:r>
              <a:endParaRPr lang="en-GB" dirty="0"/>
            </a:p>
          </p:txBody>
        </p:sp>
      </p:grpSp>
      <p:grpSp>
        <p:nvGrpSpPr>
          <p:cNvPr id="13" name="Group 12"/>
          <p:cNvGrpSpPr/>
          <p:nvPr/>
        </p:nvGrpSpPr>
        <p:grpSpPr>
          <a:xfrm>
            <a:off x="5659275" y="2022724"/>
            <a:ext cx="2070887" cy="1282502"/>
            <a:chOff x="5730840" y="2259918"/>
            <a:chExt cx="2070887" cy="1542744"/>
          </a:xfrm>
        </p:grpSpPr>
        <p:sp>
          <p:nvSpPr>
            <p:cNvPr id="28" name="TextBox 27"/>
            <p:cNvSpPr txBox="1"/>
            <p:nvPr/>
          </p:nvSpPr>
          <p:spPr>
            <a:xfrm>
              <a:off x="5730840" y="2351111"/>
              <a:ext cx="2070887" cy="646331"/>
            </a:xfrm>
            <a:prstGeom prst="rect">
              <a:avLst/>
            </a:prstGeom>
            <a:noFill/>
          </p:spPr>
          <p:txBody>
            <a:bodyPr wrap="none" rtlCol="0">
              <a:spAutoFit/>
            </a:bodyPr>
            <a:lstStyle/>
            <a:p>
              <a:r>
                <a:rPr lang="en-GB" dirty="0" smtClean="0"/>
                <a:t>Service innovation</a:t>
              </a:r>
            </a:p>
            <a:p>
              <a:r>
                <a:rPr lang="en-GB" dirty="0" smtClean="0"/>
                <a:t>efforts</a:t>
              </a:r>
              <a:endParaRPr lang="en-GB" dirty="0"/>
            </a:p>
          </p:txBody>
        </p:sp>
        <p:cxnSp>
          <p:nvCxnSpPr>
            <p:cNvPr id="29" name="Straight Arrow Connector 28"/>
            <p:cNvCxnSpPr/>
            <p:nvPr/>
          </p:nvCxnSpPr>
          <p:spPr>
            <a:xfrm>
              <a:off x="5758114" y="2259918"/>
              <a:ext cx="0" cy="154274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14" name="Group 13"/>
          <p:cNvGrpSpPr/>
          <p:nvPr/>
        </p:nvGrpSpPr>
        <p:grpSpPr>
          <a:xfrm>
            <a:off x="6469161" y="3753128"/>
            <a:ext cx="2562399" cy="808908"/>
            <a:chOff x="6540726" y="4341451"/>
            <a:chExt cx="2562399" cy="973050"/>
          </a:xfrm>
        </p:grpSpPr>
        <p:sp>
          <p:nvSpPr>
            <p:cNvPr id="25" name="TextBox 24"/>
            <p:cNvSpPr txBox="1"/>
            <p:nvPr/>
          </p:nvSpPr>
          <p:spPr>
            <a:xfrm>
              <a:off x="6557386" y="4444590"/>
              <a:ext cx="2545739" cy="646331"/>
            </a:xfrm>
            <a:prstGeom prst="rect">
              <a:avLst/>
            </a:prstGeom>
            <a:noFill/>
          </p:spPr>
          <p:txBody>
            <a:bodyPr wrap="none" rtlCol="0">
              <a:spAutoFit/>
            </a:bodyPr>
            <a:lstStyle/>
            <a:p>
              <a:r>
                <a:rPr lang="en-GB" dirty="0" smtClean="0"/>
                <a:t>International promotion</a:t>
              </a:r>
              <a:br>
                <a:rPr lang="en-GB" dirty="0" smtClean="0"/>
              </a:br>
              <a:r>
                <a:rPr lang="en-GB" dirty="0" smtClean="0"/>
                <a:t>in GÉANT community</a:t>
              </a:r>
              <a:endParaRPr lang="en-GB" dirty="0"/>
            </a:p>
          </p:txBody>
        </p:sp>
        <p:cxnSp>
          <p:nvCxnSpPr>
            <p:cNvPr id="26" name="Straight Arrow Connector 25"/>
            <p:cNvCxnSpPr/>
            <p:nvPr/>
          </p:nvCxnSpPr>
          <p:spPr>
            <a:xfrm>
              <a:off x="6540726" y="5202713"/>
              <a:ext cx="1383970" cy="3805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31" idx="2"/>
            </p:cNvCxnSpPr>
            <p:nvPr/>
          </p:nvCxnSpPr>
          <p:spPr>
            <a:xfrm flipH="1">
              <a:off x="6540726" y="4341451"/>
              <a:ext cx="16660" cy="97305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5" name="Group 14"/>
          <p:cNvGrpSpPr/>
          <p:nvPr/>
        </p:nvGrpSpPr>
        <p:grpSpPr>
          <a:xfrm>
            <a:off x="196597" y="2563236"/>
            <a:ext cx="8589171" cy="738664"/>
            <a:chOff x="268162" y="2910110"/>
            <a:chExt cx="8589171" cy="888552"/>
          </a:xfrm>
        </p:grpSpPr>
        <p:sp>
          <p:nvSpPr>
            <p:cNvPr id="21" name="TextBox 20"/>
            <p:cNvSpPr txBox="1"/>
            <p:nvPr/>
          </p:nvSpPr>
          <p:spPr>
            <a:xfrm>
              <a:off x="268162" y="2910110"/>
              <a:ext cx="3412037" cy="888552"/>
            </a:xfrm>
            <a:prstGeom prst="rect">
              <a:avLst/>
            </a:prstGeom>
            <a:noFill/>
          </p:spPr>
          <p:txBody>
            <a:bodyPr wrap="none" rtlCol="0">
              <a:spAutoFit/>
            </a:bodyPr>
            <a:lstStyle/>
            <a:p>
              <a:r>
                <a:rPr lang="en-GB" sz="2400" dirty="0" err="1" smtClean="0"/>
                <a:t>eduGAIN</a:t>
              </a:r>
              <a:r>
                <a:rPr lang="en-GB" sz="3200" dirty="0" smtClean="0"/>
                <a:t/>
              </a:r>
              <a:br>
                <a:rPr lang="en-GB" sz="3200" dirty="0" smtClean="0"/>
              </a:br>
              <a:r>
                <a:rPr lang="en-GB" sz="1800" dirty="0" smtClean="0"/>
                <a:t>“the internationalised </a:t>
              </a:r>
              <a:r>
                <a:rPr lang="en-GB" sz="1800" dirty="0" err="1" smtClean="0"/>
                <a:t>SWITCHaai</a:t>
              </a:r>
              <a:r>
                <a:rPr lang="en-GB" sz="1800" dirty="0" smtClean="0"/>
                <a:t>”</a:t>
              </a:r>
              <a:endParaRPr lang="en-GB" sz="1800" dirty="0"/>
            </a:p>
          </p:txBody>
        </p:sp>
        <p:sp>
          <p:nvSpPr>
            <p:cNvPr id="22" name="Rectangle 21"/>
            <p:cNvSpPr/>
            <p:nvPr/>
          </p:nvSpPr>
          <p:spPr>
            <a:xfrm>
              <a:off x="2223075" y="2988998"/>
              <a:ext cx="2014362" cy="427000"/>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idea</a:t>
              </a:r>
              <a:endParaRPr lang="en-GB" dirty="0"/>
            </a:p>
          </p:txBody>
        </p:sp>
        <p:sp>
          <p:nvSpPr>
            <p:cNvPr id="23" name="Rectangle 22"/>
            <p:cNvSpPr/>
            <p:nvPr/>
          </p:nvSpPr>
          <p:spPr>
            <a:xfrm>
              <a:off x="6810128" y="2988998"/>
              <a:ext cx="2047205" cy="427000"/>
            </a:xfrm>
            <a:prstGeom prst="rect">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service</a:t>
              </a:r>
              <a:endParaRPr lang="en-GB" dirty="0"/>
            </a:p>
          </p:txBody>
        </p:sp>
        <p:sp>
          <p:nvSpPr>
            <p:cNvPr id="24" name="Rectangle 23"/>
            <p:cNvSpPr/>
            <p:nvPr/>
          </p:nvSpPr>
          <p:spPr>
            <a:xfrm>
              <a:off x="4237438" y="2988998"/>
              <a:ext cx="2572690" cy="427000"/>
            </a:xfrm>
            <a:prstGeom prst="rect">
              <a:avLst/>
            </a:prstGeom>
            <a:solidFill>
              <a:srgbClr val="3366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pilot</a:t>
              </a:r>
              <a:endParaRPr lang="en-GB" dirty="0"/>
            </a:p>
          </p:txBody>
        </p:sp>
      </p:grpSp>
      <p:cxnSp>
        <p:nvCxnSpPr>
          <p:cNvPr id="16" name="Straight Arrow Connector 15"/>
          <p:cNvCxnSpPr/>
          <p:nvPr/>
        </p:nvCxnSpPr>
        <p:spPr>
          <a:xfrm>
            <a:off x="112439" y="5208364"/>
            <a:ext cx="8656075" cy="0"/>
          </a:xfrm>
          <a:prstGeom prst="straightConnector1">
            <a:avLst/>
          </a:prstGeom>
          <a:ln>
            <a:solidFill>
              <a:schemeClr val="accent3"/>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18153" y="930635"/>
            <a:ext cx="698178" cy="307030"/>
          </a:xfrm>
          <a:prstGeom prst="rect">
            <a:avLst/>
          </a:prstGeom>
          <a:noFill/>
        </p:spPr>
        <p:txBody>
          <a:bodyPr wrap="none" rtlCol="0">
            <a:spAutoFit/>
          </a:bodyPr>
          <a:lstStyle/>
          <a:p>
            <a:r>
              <a:rPr lang="en-GB" dirty="0" smtClean="0"/>
              <a:t>1999</a:t>
            </a:r>
            <a:endParaRPr lang="en-GB" dirty="0"/>
          </a:p>
        </p:txBody>
      </p:sp>
      <p:sp>
        <p:nvSpPr>
          <p:cNvPr id="18" name="TextBox 17"/>
          <p:cNvSpPr txBox="1"/>
          <p:nvPr/>
        </p:nvSpPr>
        <p:spPr>
          <a:xfrm>
            <a:off x="8092710" y="947599"/>
            <a:ext cx="698178" cy="307030"/>
          </a:xfrm>
          <a:prstGeom prst="rect">
            <a:avLst/>
          </a:prstGeom>
          <a:noFill/>
        </p:spPr>
        <p:txBody>
          <a:bodyPr wrap="none" rtlCol="0">
            <a:spAutoFit/>
          </a:bodyPr>
          <a:lstStyle/>
          <a:p>
            <a:r>
              <a:rPr lang="en-GB" dirty="0" smtClean="0"/>
              <a:t>2016</a:t>
            </a:r>
            <a:endParaRPr lang="en-GB" dirty="0"/>
          </a:p>
        </p:txBody>
      </p:sp>
      <p:sp>
        <p:nvSpPr>
          <p:cNvPr id="19" name="TextBox 18"/>
          <p:cNvSpPr txBox="1"/>
          <p:nvPr/>
        </p:nvSpPr>
        <p:spPr>
          <a:xfrm>
            <a:off x="2365925" y="938768"/>
            <a:ext cx="698178" cy="307030"/>
          </a:xfrm>
          <a:prstGeom prst="rect">
            <a:avLst/>
          </a:prstGeom>
          <a:noFill/>
        </p:spPr>
        <p:txBody>
          <a:bodyPr wrap="none" rtlCol="0">
            <a:spAutoFit/>
          </a:bodyPr>
          <a:lstStyle/>
          <a:p>
            <a:r>
              <a:rPr lang="en-GB" dirty="0" smtClean="0"/>
              <a:t>2005</a:t>
            </a:r>
            <a:endParaRPr lang="en-GB" dirty="0"/>
          </a:p>
        </p:txBody>
      </p:sp>
      <p:sp>
        <p:nvSpPr>
          <p:cNvPr id="20" name="TextBox 19"/>
          <p:cNvSpPr txBox="1"/>
          <p:nvPr/>
        </p:nvSpPr>
        <p:spPr>
          <a:xfrm>
            <a:off x="5065266" y="947599"/>
            <a:ext cx="698178" cy="307030"/>
          </a:xfrm>
          <a:prstGeom prst="rect">
            <a:avLst/>
          </a:prstGeom>
          <a:noFill/>
        </p:spPr>
        <p:txBody>
          <a:bodyPr wrap="none" rtlCol="0">
            <a:spAutoFit/>
          </a:bodyPr>
          <a:lstStyle/>
          <a:p>
            <a:r>
              <a:rPr lang="en-GB" dirty="0" smtClean="0"/>
              <a:t>2010</a:t>
            </a:r>
            <a:endParaRPr lang="en-GB" dirty="0"/>
          </a:p>
        </p:txBody>
      </p:sp>
    </p:spTree>
    <p:extLst>
      <p:ext uri="{BB962C8B-B14F-4D97-AF65-F5344CB8AC3E}">
        <p14:creationId xmlns:p14="http://schemas.microsoft.com/office/powerpoint/2010/main" val="366932545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6F576E6A-F32A-4612-884C-86870357C6B4}" type="slidenum">
              <a:rPr lang="en-GB" smtClean="0"/>
              <a:pPr/>
              <a:t>17</a:t>
            </a:fld>
            <a:endParaRPr lang="en-GB" dirty="0"/>
          </a:p>
        </p:txBody>
      </p:sp>
      <p:sp>
        <p:nvSpPr>
          <p:cNvPr id="3" name="Text Placeholder 2"/>
          <p:cNvSpPr>
            <a:spLocks noGrp="1"/>
          </p:cNvSpPr>
          <p:nvPr>
            <p:ph type="body" sz="quarter" idx="11"/>
          </p:nvPr>
        </p:nvSpPr>
        <p:spPr/>
        <p:txBody>
          <a:bodyPr/>
          <a:lstStyle/>
          <a:p>
            <a:r>
              <a:rPr lang="en-GB" dirty="0" err="1"/>
              <a:t>t</a:t>
            </a:r>
            <a:r>
              <a:rPr lang="en-GB" dirty="0" err="1" smtClean="0"/>
              <a:t>homas.baerecke@switch.ch</a:t>
            </a:r>
            <a:endParaRPr lang="en-GB" dirty="0"/>
          </a:p>
        </p:txBody>
      </p:sp>
    </p:spTree>
    <p:extLst>
      <p:ext uri="{BB962C8B-B14F-4D97-AF65-F5344CB8AC3E}">
        <p14:creationId xmlns:p14="http://schemas.microsoft.com/office/powerpoint/2010/main" val="39384157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33697515"/>
              </p:ext>
            </p:extLst>
          </p:nvPr>
        </p:nvGraphicFramePr>
        <p:xfrm>
          <a:off x="333377" y="1143003"/>
          <a:ext cx="8181975" cy="34897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2</a:t>
            </a:fld>
            <a:endParaRPr lang="en-GB"/>
          </a:p>
        </p:txBody>
      </p:sp>
      <p:sp>
        <p:nvSpPr>
          <p:cNvPr id="4" name="Title 3"/>
          <p:cNvSpPr>
            <a:spLocks noGrp="1"/>
          </p:cNvSpPr>
          <p:nvPr>
            <p:ph type="title"/>
          </p:nvPr>
        </p:nvSpPr>
        <p:spPr/>
        <p:txBody>
          <a:bodyPr/>
          <a:lstStyle/>
          <a:p>
            <a:r>
              <a:rPr lang="en-US" dirty="0" smtClean="0"/>
              <a:t>Outline</a:t>
            </a:r>
            <a:endParaRPr lang="en-US" dirty="0"/>
          </a:p>
        </p:txBody>
      </p:sp>
    </p:spTree>
    <p:extLst>
      <p:ext uri="{BB962C8B-B14F-4D97-AF65-F5344CB8AC3E}">
        <p14:creationId xmlns:p14="http://schemas.microsoft.com/office/powerpoint/2010/main" val="1184739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296359" y="3195880"/>
            <a:ext cx="555766" cy="206155"/>
          </a:xfrm>
        </p:spPr>
        <p:txBody>
          <a:bodyPr/>
          <a:lstStyle/>
          <a:p>
            <a:fld id="{6F576E6A-F32A-4612-884C-86870357C6B4}" type="slidenum">
              <a:rPr lang="en-GB" smtClean="0"/>
              <a:pPr/>
              <a:t>3</a:t>
            </a:fld>
            <a:endParaRPr lang="en-GB"/>
          </a:p>
        </p:txBody>
      </p:sp>
      <p:sp>
        <p:nvSpPr>
          <p:cNvPr id="4" name="Title 3"/>
          <p:cNvSpPr>
            <a:spLocks noGrp="1"/>
          </p:cNvSpPr>
          <p:nvPr>
            <p:ph type="title"/>
          </p:nvPr>
        </p:nvSpPr>
        <p:spPr>
          <a:xfrm>
            <a:off x="307868" y="0"/>
            <a:ext cx="7209065" cy="994172"/>
          </a:xfrm>
        </p:spPr>
        <p:txBody>
          <a:bodyPr/>
          <a:lstStyle/>
          <a:p>
            <a:r>
              <a:rPr lang="en-GB" dirty="0" smtClean="0"/>
              <a:t>From local to global</a:t>
            </a:r>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399" y="1385227"/>
            <a:ext cx="2473357" cy="590310"/>
          </a:xfrm>
          <a:prstGeom prst="rect">
            <a:avLst/>
          </a:prstGeom>
        </p:spPr>
      </p:pic>
      <p:pic>
        <p:nvPicPr>
          <p:cNvPr id="6" name="Picture 5"/>
          <p:cNvPicPr>
            <a:picLocks noChangeAspect="1"/>
          </p:cNvPicPr>
          <p:nvPr/>
        </p:nvPicPr>
        <p:blipFill>
          <a:blip r:embed="rId4"/>
          <a:stretch>
            <a:fillRect/>
          </a:stretch>
        </p:blipFill>
        <p:spPr>
          <a:xfrm>
            <a:off x="3545842" y="885206"/>
            <a:ext cx="2073941" cy="1875869"/>
          </a:xfrm>
          <a:prstGeom prst="rect">
            <a:avLst/>
          </a:prstGeom>
        </p:spPr>
      </p:pic>
      <p:pic>
        <p:nvPicPr>
          <p:cNvPr id="7" name="Picture 6"/>
          <p:cNvPicPr>
            <a:picLocks noChangeAspect="1"/>
          </p:cNvPicPr>
          <p:nvPr/>
        </p:nvPicPr>
        <p:blipFill>
          <a:blip r:embed="rId5"/>
          <a:stretch>
            <a:fillRect/>
          </a:stretch>
        </p:blipFill>
        <p:spPr>
          <a:xfrm>
            <a:off x="3299805" y="2658540"/>
            <a:ext cx="2550962" cy="1720792"/>
          </a:xfrm>
          <a:prstGeom prst="rect">
            <a:avLst/>
          </a:prstGeom>
        </p:spPr>
      </p:pic>
      <p:sp>
        <p:nvSpPr>
          <p:cNvPr id="8" name="Title 2"/>
          <p:cNvSpPr txBox="1">
            <a:spLocks/>
          </p:cNvSpPr>
          <p:nvPr/>
        </p:nvSpPr>
        <p:spPr>
          <a:xfrm>
            <a:off x="455022" y="-1374136"/>
            <a:ext cx="10515600" cy="518477"/>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a:lstStyle>
          <a:p>
            <a:endParaRPr lang="en-GB" dirty="0"/>
          </a:p>
        </p:txBody>
      </p:sp>
      <p:sp>
        <p:nvSpPr>
          <p:cNvPr id="9" name="Slide Number Placeholder 3"/>
          <p:cNvSpPr txBox="1">
            <a:spLocks/>
          </p:cNvSpPr>
          <p:nvPr/>
        </p:nvSpPr>
        <p:spPr>
          <a:xfrm>
            <a:off x="11599817" y="4903299"/>
            <a:ext cx="409308" cy="182563"/>
          </a:xfrm>
          <a:prstGeom prst="rect">
            <a:avLst/>
          </a:prstGeom>
        </p:spPr>
        <p:txBody>
          <a:bodyPr vert="horz" lIns="91440" tIns="45720" rIns="91440" bIns="45720" rtlCol="0" anchor="ctr"/>
          <a:lstStyle>
            <a:defPPr>
              <a:defRPr lang="en-US"/>
            </a:defPPr>
            <a:lvl1pPr marL="0" algn="r" defTabSz="685800" rtl="0" eaLnBrk="1" latinLnBrk="0" hangingPunct="1">
              <a:defRPr sz="675" kern="1200">
                <a:solidFill>
                  <a:schemeClr val="tx1">
                    <a:tint val="75000"/>
                  </a:schemeClr>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99DB5B91-B4E4-4EE4-BE5C-3E09032CE5EC}" type="slidenum">
              <a:rPr lang="en-GB" smtClean="0"/>
              <a:pPr/>
              <a:t>3</a:t>
            </a:fld>
            <a:endParaRPr lang="en-GB"/>
          </a:p>
        </p:txBody>
      </p:sp>
      <p:pic>
        <p:nvPicPr>
          <p:cNvPr id="10" name="Picture 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341198" y="3944466"/>
            <a:ext cx="545785" cy="272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a:blip r:embed="rId7"/>
          <a:stretch>
            <a:fillRect/>
          </a:stretch>
        </p:blipFill>
        <p:spPr>
          <a:xfrm>
            <a:off x="2384843" y="4163334"/>
            <a:ext cx="1049587" cy="608761"/>
          </a:xfrm>
          <a:prstGeom prst="rect">
            <a:avLst/>
          </a:prstGeom>
        </p:spPr>
      </p:pic>
      <p:pic>
        <p:nvPicPr>
          <p:cNvPr id="12" name="Picture 10"/>
          <p:cNvPicPr>
            <a:picLocks noChangeAspect="1"/>
          </p:cNvPicPr>
          <p:nvPr/>
        </p:nvPicPr>
        <p:blipFill rotWithShape="1">
          <a:blip r:embed="rId8">
            <a:extLst>
              <a:ext uri="{28A0092B-C50C-407E-A947-70E740481C1C}">
                <a14:useLocalDpi xmlns:a14="http://schemas.microsoft.com/office/drawing/2010/main" val="0"/>
              </a:ext>
            </a:extLst>
          </a:blip>
          <a:srcRect t="6451" b="6812"/>
          <a:stretch/>
        </p:blipFill>
        <p:spPr bwMode="auto">
          <a:xfrm>
            <a:off x="7832016" y="4062007"/>
            <a:ext cx="1311984" cy="4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6"/>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771685" y="3908370"/>
            <a:ext cx="881653" cy="598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697744" y="4396014"/>
            <a:ext cx="1007603" cy="524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7"/>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244408" y="3118486"/>
            <a:ext cx="1259504" cy="26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28923" y="2461372"/>
            <a:ext cx="1018755" cy="43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7" name="Picture 24"/>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6865985" y="4533544"/>
            <a:ext cx="839670" cy="26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4"/>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7966531" y="3305409"/>
            <a:ext cx="787190" cy="398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8"/>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706061" y="4198606"/>
            <a:ext cx="608761" cy="299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9"/>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5922399" y="2526077"/>
            <a:ext cx="1162130" cy="520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30"/>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2021011" y="2685023"/>
            <a:ext cx="984644" cy="34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1"/>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7788588" y="4542574"/>
            <a:ext cx="1049587" cy="262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 descr="Screen shot 2011-07-15 at 9.47.40 AM.png"/>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4031508" y="3859796"/>
            <a:ext cx="800966" cy="23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6"/>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2367118" y="3618437"/>
            <a:ext cx="745207" cy="4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5"/>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5417797" y="3894792"/>
            <a:ext cx="1105347" cy="433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
          <p:cNvPicPr>
            <a:picLocks noChangeAspect="1"/>
          </p:cNvPicPr>
          <p:nvPr/>
        </p:nvPicPr>
        <p:blipFill>
          <a:blip r:embed="rId23">
            <a:extLst>
              <a:ext uri="{28A0092B-C50C-407E-A947-70E740481C1C}">
                <a14:useLocalDpi xmlns:a14="http://schemas.microsoft.com/office/drawing/2010/main" val="0"/>
              </a:ext>
            </a:extLst>
          </a:blip>
          <a:srcRect/>
          <a:stretch>
            <a:fillRect/>
          </a:stretch>
        </p:blipFill>
        <p:spPr bwMode="auto">
          <a:xfrm>
            <a:off x="1244409" y="3622542"/>
            <a:ext cx="871157" cy="289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12"/>
          <p:cNvPicPr>
            <a:picLocks noChangeAspect="1"/>
          </p:cNvPicPr>
          <p:nvPr/>
        </p:nvPicPr>
        <p:blipFill>
          <a:blip r:embed="rId24">
            <a:extLst>
              <a:ext uri="{28A0092B-C50C-407E-A947-70E740481C1C}">
                <a14:useLocalDpi xmlns:a14="http://schemas.microsoft.com/office/drawing/2010/main" val="0"/>
              </a:ext>
            </a:extLst>
          </a:blip>
          <a:srcRect/>
          <a:stretch>
            <a:fillRect/>
          </a:stretch>
        </p:blipFill>
        <p:spPr bwMode="auto">
          <a:xfrm>
            <a:off x="6881186" y="2903044"/>
            <a:ext cx="1721563" cy="34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7"/>
          <p:cNvPicPr>
            <a:picLocks noChangeAspect="1"/>
          </p:cNvPicPr>
          <p:nvPr/>
        </p:nvPicPr>
        <p:blipFill rotWithShape="1">
          <a:blip r:embed="rId25"/>
          <a:srcRect l="70923" r="-448"/>
          <a:stretch/>
        </p:blipFill>
        <p:spPr>
          <a:xfrm>
            <a:off x="5909327" y="3308942"/>
            <a:ext cx="828092" cy="393992"/>
          </a:xfrm>
          <a:prstGeom prst="rect">
            <a:avLst/>
          </a:prstGeom>
        </p:spPr>
      </p:pic>
      <p:pic>
        <p:nvPicPr>
          <p:cNvPr id="29" name="Picture 28"/>
          <p:cNvPicPr>
            <a:picLocks noChangeAspect="1"/>
          </p:cNvPicPr>
          <p:nvPr/>
        </p:nvPicPr>
        <p:blipFill>
          <a:blip r:embed="rId26"/>
          <a:stretch>
            <a:fillRect/>
          </a:stretch>
        </p:blipFill>
        <p:spPr>
          <a:xfrm>
            <a:off x="2559858" y="2995145"/>
            <a:ext cx="628885" cy="537805"/>
          </a:xfrm>
          <a:prstGeom prst="rect">
            <a:avLst/>
          </a:prstGeom>
        </p:spPr>
      </p:pic>
      <p:pic>
        <p:nvPicPr>
          <p:cNvPr id="30" name="Picture 29"/>
          <p:cNvPicPr>
            <a:picLocks noChangeAspect="1"/>
          </p:cNvPicPr>
          <p:nvPr/>
        </p:nvPicPr>
        <p:blipFill>
          <a:blip r:embed="rId27"/>
          <a:stretch>
            <a:fillRect/>
          </a:stretch>
        </p:blipFill>
        <p:spPr>
          <a:xfrm>
            <a:off x="237834" y="2793721"/>
            <a:ext cx="653922" cy="524804"/>
          </a:xfrm>
          <a:prstGeom prst="rect">
            <a:avLst/>
          </a:prstGeom>
        </p:spPr>
      </p:pic>
      <p:pic>
        <p:nvPicPr>
          <p:cNvPr id="31" name="Picture 30"/>
          <p:cNvPicPr>
            <a:picLocks noChangeAspect="1"/>
          </p:cNvPicPr>
          <p:nvPr/>
        </p:nvPicPr>
        <p:blipFill>
          <a:blip r:embed="rId28"/>
          <a:stretch>
            <a:fillRect/>
          </a:stretch>
        </p:blipFill>
        <p:spPr>
          <a:xfrm>
            <a:off x="5015933" y="4264010"/>
            <a:ext cx="849212" cy="286251"/>
          </a:xfrm>
          <a:prstGeom prst="rect">
            <a:avLst/>
          </a:prstGeom>
        </p:spPr>
      </p:pic>
      <p:pic>
        <p:nvPicPr>
          <p:cNvPr id="32" name="Picture 31"/>
          <p:cNvPicPr>
            <a:picLocks noChangeAspect="1"/>
          </p:cNvPicPr>
          <p:nvPr/>
        </p:nvPicPr>
        <p:blipFill rotWithShape="1">
          <a:blip r:embed="rId29"/>
          <a:srcRect l="7228" t="18183" r="1480" b="17888"/>
          <a:stretch/>
        </p:blipFill>
        <p:spPr>
          <a:xfrm>
            <a:off x="6950015" y="3452922"/>
            <a:ext cx="772079" cy="260638"/>
          </a:xfrm>
          <a:prstGeom prst="rect">
            <a:avLst/>
          </a:prstGeom>
        </p:spPr>
      </p:pic>
      <p:pic>
        <p:nvPicPr>
          <p:cNvPr id="33" name="Picture 32"/>
          <p:cNvPicPr>
            <a:picLocks noChangeAspect="1"/>
          </p:cNvPicPr>
          <p:nvPr/>
        </p:nvPicPr>
        <p:blipFill>
          <a:blip r:embed="rId30"/>
          <a:stretch>
            <a:fillRect/>
          </a:stretch>
        </p:blipFill>
        <p:spPr>
          <a:xfrm>
            <a:off x="987902" y="2578017"/>
            <a:ext cx="762000" cy="349250"/>
          </a:xfrm>
          <a:prstGeom prst="rect">
            <a:avLst/>
          </a:prstGeom>
        </p:spPr>
      </p:pic>
      <p:pic>
        <p:nvPicPr>
          <p:cNvPr id="34" name="Picture 33"/>
          <p:cNvPicPr>
            <a:picLocks noChangeAspect="1"/>
          </p:cNvPicPr>
          <p:nvPr/>
        </p:nvPicPr>
        <p:blipFill rotWithShape="1">
          <a:blip r:embed="rId31"/>
          <a:srcRect l="19454" t="10141" r="23978" b="14024"/>
          <a:stretch/>
        </p:blipFill>
        <p:spPr>
          <a:xfrm>
            <a:off x="3318277" y="3718137"/>
            <a:ext cx="394176" cy="622547"/>
          </a:xfrm>
          <a:prstGeom prst="rect">
            <a:avLst/>
          </a:prstGeom>
        </p:spPr>
      </p:pic>
      <p:pic>
        <p:nvPicPr>
          <p:cNvPr id="35" name="Picture 20"/>
          <p:cNvPicPr>
            <a:picLocks noChangeAspect="1"/>
          </p:cNvPicPr>
          <p:nvPr/>
        </p:nvPicPr>
        <p:blipFill>
          <a:blip r:embed="rId32">
            <a:extLst>
              <a:ext uri="{28A0092B-C50C-407E-A947-70E740481C1C}">
                <a14:useLocalDpi xmlns:a14="http://schemas.microsoft.com/office/drawing/2010/main" val="0"/>
              </a:ext>
            </a:extLst>
          </a:blip>
          <a:srcRect/>
          <a:stretch>
            <a:fillRect/>
          </a:stretch>
        </p:blipFill>
        <p:spPr bwMode="auto">
          <a:xfrm>
            <a:off x="3921644" y="4183689"/>
            <a:ext cx="951188" cy="52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p:cNvPicPr>
            <a:picLocks noChangeAspect="1"/>
          </p:cNvPicPr>
          <p:nvPr/>
        </p:nvPicPr>
        <p:blipFill>
          <a:blip r:embed="rId33"/>
          <a:stretch>
            <a:fillRect/>
          </a:stretch>
        </p:blipFill>
        <p:spPr>
          <a:xfrm>
            <a:off x="245369" y="2585961"/>
            <a:ext cx="594592" cy="92364"/>
          </a:xfrm>
          <a:prstGeom prst="rect">
            <a:avLst/>
          </a:prstGeom>
        </p:spPr>
      </p:pic>
      <p:pic>
        <p:nvPicPr>
          <p:cNvPr id="37" name="Picture 36"/>
          <p:cNvPicPr>
            <a:picLocks noChangeAspect="1"/>
          </p:cNvPicPr>
          <p:nvPr/>
        </p:nvPicPr>
        <p:blipFill rotWithShape="1">
          <a:blip r:embed="rId34"/>
          <a:srcRect l="3938" r="81886"/>
          <a:stretch/>
        </p:blipFill>
        <p:spPr>
          <a:xfrm>
            <a:off x="8478719" y="2568197"/>
            <a:ext cx="535538" cy="477286"/>
          </a:xfrm>
          <a:prstGeom prst="rect">
            <a:avLst/>
          </a:prstGeom>
        </p:spPr>
      </p:pic>
      <p:pic>
        <p:nvPicPr>
          <p:cNvPr id="38" name="Picture 37"/>
          <p:cNvPicPr>
            <a:picLocks noChangeAspect="1"/>
          </p:cNvPicPr>
          <p:nvPr/>
        </p:nvPicPr>
        <p:blipFill>
          <a:blip r:embed="rId35"/>
          <a:stretch>
            <a:fillRect/>
          </a:stretch>
        </p:blipFill>
        <p:spPr>
          <a:xfrm>
            <a:off x="5308607" y="3227891"/>
            <a:ext cx="513403" cy="616736"/>
          </a:xfrm>
          <a:prstGeom prst="rect">
            <a:avLst/>
          </a:prstGeom>
        </p:spPr>
      </p:pic>
      <p:pic>
        <p:nvPicPr>
          <p:cNvPr id="39" name="Picture 15"/>
          <p:cNvPicPr>
            <a:picLocks noChangeAspect="1"/>
          </p:cNvPicPr>
          <p:nvPr/>
        </p:nvPicPr>
        <p:blipFill>
          <a:blip r:embed="rId36">
            <a:extLst>
              <a:ext uri="{28A0092B-C50C-407E-A947-70E740481C1C}">
                <a14:useLocalDpi xmlns:a14="http://schemas.microsoft.com/office/drawing/2010/main" val="0"/>
              </a:ext>
            </a:extLst>
          </a:blip>
          <a:srcRect/>
          <a:stretch>
            <a:fillRect/>
          </a:stretch>
        </p:blipFill>
        <p:spPr bwMode="auto">
          <a:xfrm>
            <a:off x="122261" y="3420059"/>
            <a:ext cx="906856" cy="2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23"/>
          <p:cNvPicPr>
            <a:picLocks noChangeAspect="1"/>
          </p:cNvPicPr>
          <p:nvPr/>
        </p:nvPicPr>
        <p:blipFill>
          <a:blip r:embed="rId37">
            <a:extLst>
              <a:ext uri="{28A0092B-C50C-407E-A947-70E740481C1C}">
                <a14:useLocalDpi xmlns:a14="http://schemas.microsoft.com/office/drawing/2010/main" val="0"/>
              </a:ext>
            </a:extLst>
          </a:blip>
          <a:srcRect/>
          <a:stretch>
            <a:fillRect/>
          </a:stretch>
        </p:blipFill>
        <p:spPr bwMode="auto">
          <a:xfrm>
            <a:off x="203963" y="3889885"/>
            <a:ext cx="1004980" cy="283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40"/>
          <p:cNvPicPr>
            <a:picLocks noChangeAspect="1"/>
          </p:cNvPicPr>
          <p:nvPr/>
        </p:nvPicPr>
        <p:blipFill>
          <a:blip r:embed="rId38"/>
          <a:stretch>
            <a:fillRect/>
          </a:stretch>
        </p:blipFill>
        <p:spPr>
          <a:xfrm>
            <a:off x="5572380" y="4495342"/>
            <a:ext cx="1192713" cy="357814"/>
          </a:xfrm>
          <a:prstGeom prst="rect">
            <a:avLst/>
          </a:prstGeom>
        </p:spPr>
      </p:pic>
      <p:pic>
        <p:nvPicPr>
          <p:cNvPr id="42" name="0 Imagen"/>
          <p:cNvPicPr/>
          <p:nvPr/>
        </p:nvPicPr>
        <p:blipFill>
          <a:blip r:embed="rId39">
            <a:extLst>
              <a:ext uri="{28A0092B-C50C-407E-A947-70E740481C1C}">
                <a14:useLocalDpi xmlns:a14="http://schemas.microsoft.com/office/drawing/2010/main" val="0"/>
              </a:ext>
            </a:extLst>
          </a:blip>
          <a:stretch>
            <a:fillRect/>
          </a:stretch>
        </p:blipFill>
        <p:spPr>
          <a:xfrm>
            <a:off x="237091" y="4302664"/>
            <a:ext cx="1397525" cy="508788"/>
          </a:xfrm>
          <a:prstGeom prst="rect">
            <a:avLst/>
          </a:prstGeom>
        </p:spPr>
      </p:pic>
      <p:pic>
        <p:nvPicPr>
          <p:cNvPr id="43" name="Picture 42"/>
          <p:cNvPicPr>
            <a:picLocks noChangeAspect="1"/>
          </p:cNvPicPr>
          <p:nvPr/>
        </p:nvPicPr>
        <p:blipFill>
          <a:blip r:embed="rId40"/>
          <a:stretch>
            <a:fillRect/>
          </a:stretch>
        </p:blipFill>
        <p:spPr>
          <a:xfrm>
            <a:off x="7470439" y="3698008"/>
            <a:ext cx="1203867" cy="459291"/>
          </a:xfrm>
          <a:prstGeom prst="rect">
            <a:avLst/>
          </a:prstGeom>
        </p:spPr>
      </p:pic>
    </p:spTree>
    <p:extLst>
      <p:ext uri="{BB962C8B-B14F-4D97-AF65-F5344CB8AC3E}">
        <p14:creationId xmlns:p14="http://schemas.microsoft.com/office/powerpoint/2010/main" val="270553049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world_s.png"/>
          <p:cNvPicPr>
            <a:picLocks noGrp="1" noChangeAspect="1"/>
          </p:cNvPicPr>
          <p:nvPr>
            <p:ph idx="1"/>
          </p:nvPr>
        </p:nvPicPr>
        <p:blipFill>
          <a:blip r:embed="rId2">
            <a:extLst>
              <a:ext uri="{28A0092B-C50C-407E-A947-70E740481C1C}">
                <a14:useLocalDpi xmlns:a14="http://schemas.microsoft.com/office/drawing/2010/main" val="0"/>
              </a:ext>
            </a:extLst>
          </a:blip>
          <a:srcRect t="6943" b="6943"/>
          <a:stretch>
            <a:fillRect/>
          </a:stretch>
        </p:blipFill>
        <p:spPr>
          <a:xfrm>
            <a:off x="996601" y="1141210"/>
            <a:ext cx="6736288" cy="3021568"/>
          </a:xfrm>
        </p:spPr>
      </p:pic>
      <p:sp>
        <p:nvSpPr>
          <p:cNvPr id="3" name="Slide Number Placeholder 2"/>
          <p:cNvSpPr>
            <a:spLocks noGrp="1"/>
          </p:cNvSpPr>
          <p:nvPr>
            <p:ph type="sldNum" sz="quarter" idx="12"/>
          </p:nvPr>
        </p:nvSpPr>
        <p:spPr/>
        <p:txBody>
          <a:bodyPr/>
          <a:lstStyle/>
          <a:p>
            <a:fld id="{6F576E6A-F32A-4612-884C-86870357C6B4}" type="slidenum">
              <a:rPr lang="en-GB" smtClean="0"/>
              <a:pPr/>
              <a:t>4</a:t>
            </a:fld>
            <a:endParaRPr lang="en-GB"/>
          </a:p>
        </p:txBody>
      </p:sp>
      <p:sp>
        <p:nvSpPr>
          <p:cNvPr id="4" name="Title 3"/>
          <p:cNvSpPr>
            <a:spLocks noGrp="1"/>
          </p:cNvSpPr>
          <p:nvPr>
            <p:ph type="title"/>
          </p:nvPr>
        </p:nvSpPr>
        <p:spPr/>
        <p:txBody>
          <a:bodyPr/>
          <a:lstStyle/>
          <a:p>
            <a:r>
              <a:rPr lang="en-US" dirty="0" smtClean="0"/>
              <a:t>Global </a:t>
            </a:r>
            <a:r>
              <a:rPr lang="en-US" dirty="0" err="1" smtClean="0"/>
              <a:t>eduGAIN</a:t>
            </a:r>
            <a:r>
              <a:rPr lang="en-US" dirty="0" smtClean="0"/>
              <a:t> status</a:t>
            </a:r>
            <a:endParaRPr lang="en-US" dirty="0"/>
          </a:p>
        </p:txBody>
      </p:sp>
      <p:sp>
        <p:nvSpPr>
          <p:cNvPr id="6" name="TextBox 5"/>
          <p:cNvSpPr txBox="1"/>
          <p:nvPr/>
        </p:nvSpPr>
        <p:spPr>
          <a:xfrm>
            <a:off x="1425222" y="4416777"/>
            <a:ext cx="5164666" cy="300082"/>
          </a:xfrm>
          <a:prstGeom prst="rect">
            <a:avLst/>
          </a:prstGeom>
          <a:noFill/>
        </p:spPr>
        <p:txBody>
          <a:bodyPr wrap="square" rtlCol="0">
            <a:spAutoFit/>
          </a:bodyPr>
          <a:lstStyle/>
          <a:p>
            <a:r>
              <a:rPr lang="en-US" dirty="0" smtClean="0"/>
              <a:t>38 federations, 2192 identity providers, 1325 service providers</a:t>
            </a:r>
            <a:endParaRPr lang="en-US" dirty="0"/>
          </a:p>
        </p:txBody>
      </p:sp>
    </p:spTree>
    <p:extLst>
      <p:ext uri="{BB962C8B-B14F-4D97-AF65-F5344CB8AC3E}">
        <p14:creationId xmlns:p14="http://schemas.microsoft.com/office/powerpoint/2010/main" val="2073218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5</a:t>
            </a:fld>
            <a:endParaRPr lang="en-GB"/>
          </a:p>
        </p:txBody>
      </p:sp>
      <p:sp>
        <p:nvSpPr>
          <p:cNvPr id="4" name="Title 3"/>
          <p:cNvSpPr>
            <a:spLocks noGrp="1"/>
          </p:cNvSpPr>
          <p:nvPr>
            <p:ph type="title"/>
          </p:nvPr>
        </p:nvSpPr>
        <p:spPr/>
        <p:txBody>
          <a:bodyPr/>
          <a:lstStyle/>
          <a:p>
            <a:r>
              <a:rPr lang="en-GB" dirty="0" smtClean="0"/>
              <a:t>Science Requirements - the numbers and trends</a:t>
            </a:r>
            <a:endParaRPr lang="en-GB" dirty="0"/>
          </a:p>
        </p:txBody>
      </p:sp>
      <p:sp>
        <p:nvSpPr>
          <p:cNvPr id="12" name="Notched Right Arrow 11"/>
          <p:cNvSpPr/>
          <p:nvPr/>
        </p:nvSpPr>
        <p:spPr>
          <a:xfrm>
            <a:off x="928951" y="4327655"/>
            <a:ext cx="7775564" cy="426743"/>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Complexity</a:t>
            </a:r>
            <a:endParaRPr lang="en-GB" dirty="0"/>
          </a:p>
        </p:txBody>
      </p:sp>
      <p:graphicFrame>
        <p:nvGraphicFramePr>
          <p:cNvPr id="13" name="Chart 12"/>
          <p:cNvGraphicFramePr>
            <a:graphicFrameLocks/>
          </p:cNvGraphicFramePr>
          <p:nvPr>
            <p:extLst>
              <p:ext uri="{D42A27DB-BD31-4B8C-83A1-F6EECF244321}">
                <p14:modId xmlns:p14="http://schemas.microsoft.com/office/powerpoint/2010/main" val="1222628588"/>
              </p:ext>
            </p:extLst>
          </p:nvPr>
        </p:nvGraphicFramePr>
        <p:xfrm>
          <a:off x="564426" y="929035"/>
          <a:ext cx="8047158" cy="3445659"/>
        </p:xfrm>
        <a:graphic>
          <a:graphicData uri="http://schemas.openxmlformats.org/drawingml/2006/chart">
            <c:chart xmlns:c="http://schemas.openxmlformats.org/drawingml/2006/chart" xmlns:r="http://schemas.openxmlformats.org/officeDocument/2006/relationships" r:id="rId3"/>
          </a:graphicData>
        </a:graphic>
      </p:graphicFrame>
      <p:pic>
        <p:nvPicPr>
          <p:cNvPr id="14" name="Picture 13" descr="moodl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8043" y="3328222"/>
            <a:ext cx="935946" cy="241139"/>
          </a:xfrm>
          <a:prstGeom prst="rect">
            <a:avLst/>
          </a:prstGeom>
        </p:spPr>
      </p:pic>
      <p:pic>
        <p:nvPicPr>
          <p:cNvPr id="15" name="Picture 14" descr="ELS_NonSolus.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7715" y="1246551"/>
            <a:ext cx="761047" cy="570785"/>
          </a:xfrm>
          <a:prstGeom prst="rect">
            <a:avLst/>
          </a:prstGeom>
        </p:spPr>
      </p:pic>
      <p:pic>
        <p:nvPicPr>
          <p:cNvPr id="18" name="Picture 17" descr="LS012514.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19756" y="1760881"/>
            <a:ext cx="784490" cy="770700"/>
          </a:xfrm>
          <a:prstGeom prst="rect">
            <a:avLst/>
          </a:prstGeom>
        </p:spPr>
      </p:pic>
      <p:pic>
        <p:nvPicPr>
          <p:cNvPr id="19" name="Picture 18" descr="WL002765.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68970" y="3163420"/>
            <a:ext cx="393200" cy="641142"/>
          </a:xfrm>
          <a:prstGeom prst="rect">
            <a:avLst/>
          </a:prstGeom>
        </p:spPr>
      </p:pic>
    </p:spTree>
    <p:extLst>
      <p:ext uri="{BB962C8B-B14F-4D97-AF65-F5344CB8AC3E}">
        <p14:creationId xmlns:p14="http://schemas.microsoft.com/office/powerpoint/2010/main" val="234234997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6</a:t>
            </a:fld>
            <a:endParaRPr lang="en-GB"/>
          </a:p>
        </p:txBody>
      </p:sp>
      <p:sp>
        <p:nvSpPr>
          <p:cNvPr id="4" name="Title 3"/>
          <p:cNvSpPr>
            <a:spLocks noGrp="1"/>
          </p:cNvSpPr>
          <p:nvPr>
            <p:ph type="title"/>
          </p:nvPr>
        </p:nvSpPr>
        <p:spPr/>
        <p:txBody>
          <a:bodyPr/>
          <a:lstStyle/>
          <a:p>
            <a:r>
              <a:rPr lang="en-US" dirty="0" err="1" smtClean="0"/>
              <a:t>eduGAIN</a:t>
            </a:r>
            <a:r>
              <a:rPr lang="en-US" dirty="0" smtClean="0"/>
              <a:t> </a:t>
            </a:r>
            <a:r>
              <a:rPr lang="en-US" dirty="0" err="1" smtClean="0"/>
              <a:t>isFederated</a:t>
            </a:r>
            <a:r>
              <a:rPr lang="en-US" dirty="0" smtClean="0"/>
              <a:t> Check</a:t>
            </a:r>
            <a:endParaRPr lang="en-US" dirty="0"/>
          </a:p>
        </p:txBody>
      </p:sp>
      <p:sp>
        <p:nvSpPr>
          <p:cNvPr id="5" name="TextBox 4"/>
          <p:cNvSpPr txBox="1"/>
          <p:nvPr/>
        </p:nvSpPr>
        <p:spPr>
          <a:xfrm>
            <a:off x="495300" y="1047552"/>
            <a:ext cx="8153400" cy="523220"/>
          </a:xfrm>
          <a:prstGeom prst="rect">
            <a:avLst/>
          </a:prstGeom>
          <a:noFill/>
        </p:spPr>
        <p:txBody>
          <a:bodyPr wrap="square" rtlCol="0">
            <a:spAutoFit/>
          </a:bodyPr>
          <a:lstStyle/>
          <a:p>
            <a:r>
              <a:rPr lang="en-US" sz="2800" dirty="0">
                <a:latin typeface="Arial" pitchFamily="34" charset="0"/>
                <a:cs typeface="Arial" pitchFamily="34" charset="0"/>
              </a:rPr>
              <a:t>	</a:t>
            </a:r>
            <a:r>
              <a:rPr lang="en-US" sz="2800" i="1" dirty="0" smtClean="0">
                <a:latin typeface="Arial" pitchFamily="34" charset="0"/>
                <a:cs typeface="Arial" pitchFamily="34" charset="0"/>
              </a:rPr>
              <a:t>Is my target user group federated?</a:t>
            </a:r>
            <a:endParaRPr lang="en-US" sz="2800" i="1" dirty="0">
              <a:latin typeface="Arial" pitchFamily="34" charset="0"/>
              <a:cs typeface="Arial" pitchFamily="34" charset="0"/>
            </a:endParaRPr>
          </a:p>
        </p:txBody>
      </p:sp>
      <p:pic>
        <p:nvPicPr>
          <p:cNvPr id="6" name="Picture 5"/>
          <p:cNvPicPr>
            <a:picLocks noChangeAspect="1"/>
          </p:cNvPicPr>
          <p:nvPr/>
        </p:nvPicPr>
        <p:blipFill>
          <a:blip r:embed="rId2"/>
          <a:stretch>
            <a:fillRect/>
          </a:stretch>
        </p:blipFill>
        <p:spPr>
          <a:xfrm>
            <a:off x="866606" y="1894227"/>
            <a:ext cx="6925982" cy="2481899"/>
          </a:xfrm>
          <a:prstGeom prst="rect">
            <a:avLst/>
          </a:prstGeom>
        </p:spPr>
      </p:pic>
    </p:spTree>
    <p:extLst>
      <p:ext uri="{BB962C8B-B14F-4D97-AF65-F5344CB8AC3E}">
        <p14:creationId xmlns:p14="http://schemas.microsoft.com/office/powerpoint/2010/main" val="731630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a:p>
        </p:txBody>
      </p:sp>
      <p:sp>
        <p:nvSpPr>
          <p:cNvPr id="4" name="Title 3"/>
          <p:cNvSpPr>
            <a:spLocks noGrp="1"/>
          </p:cNvSpPr>
          <p:nvPr>
            <p:ph type="title"/>
          </p:nvPr>
        </p:nvSpPr>
        <p:spPr/>
        <p:txBody>
          <a:bodyPr/>
          <a:lstStyle/>
          <a:p>
            <a:r>
              <a:rPr lang="en-US" dirty="0" err="1" smtClean="0"/>
              <a:t>eduGAIN</a:t>
            </a:r>
            <a:r>
              <a:rPr lang="en-US" dirty="0" smtClean="0"/>
              <a:t> access check</a:t>
            </a:r>
            <a:endParaRPr lang="en-US" dirty="0"/>
          </a:p>
        </p:txBody>
      </p:sp>
      <p:sp>
        <p:nvSpPr>
          <p:cNvPr id="5" name="TextBox 4"/>
          <p:cNvSpPr txBox="1"/>
          <p:nvPr/>
        </p:nvSpPr>
        <p:spPr>
          <a:xfrm>
            <a:off x="495300" y="1222073"/>
            <a:ext cx="8153400" cy="523220"/>
          </a:xfrm>
          <a:prstGeom prst="rect">
            <a:avLst/>
          </a:prstGeom>
          <a:noFill/>
        </p:spPr>
        <p:txBody>
          <a:bodyPr wrap="square" rtlCol="0">
            <a:spAutoFit/>
          </a:bodyPr>
          <a:lstStyle/>
          <a:p>
            <a:r>
              <a:rPr lang="en-US" sz="2800" dirty="0" smtClean="0">
                <a:latin typeface="Arial" pitchFamily="34" charset="0"/>
                <a:cs typeface="Arial" pitchFamily="34" charset="0"/>
              </a:rPr>
              <a:t>	</a:t>
            </a:r>
            <a:r>
              <a:rPr lang="en-US" sz="2800" i="1" dirty="0" smtClean="0">
                <a:latin typeface="Arial" pitchFamily="34" charset="0"/>
                <a:cs typeface="Arial" pitchFamily="34" charset="0"/>
              </a:rPr>
              <a:t>Have I set up my Service Provider correctly?</a:t>
            </a:r>
            <a:endParaRPr lang="en-US" sz="2800" i="1" dirty="0">
              <a:latin typeface="Arial" pitchFamily="34" charset="0"/>
              <a:cs typeface="Arial"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500" y="2572542"/>
            <a:ext cx="6690003" cy="2186029"/>
          </a:xfrm>
          <a:prstGeom prst="rect">
            <a:avLst/>
          </a:prstGeom>
        </p:spPr>
      </p:pic>
    </p:spTree>
    <p:extLst>
      <p:ext uri="{BB962C8B-B14F-4D97-AF65-F5344CB8AC3E}">
        <p14:creationId xmlns:p14="http://schemas.microsoft.com/office/powerpoint/2010/main" val="697690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pPr lvl="0"/>
            <a:r>
              <a:rPr lang="en-GB" dirty="0" smtClean="0"/>
              <a:t>Finding the blockages - </a:t>
            </a:r>
            <a:r>
              <a:rPr lang="en-US" dirty="0"/>
              <a:t>eduGAIN Attribute Release Check Service (EARCS) </a:t>
            </a:r>
            <a:endParaRPr lang="en-GB" dirty="0"/>
          </a:p>
        </p:txBody>
      </p:sp>
      <p:pic>
        <p:nvPicPr>
          <p:cNvPr id="5" name="Content Placeholder 4"/>
          <p:cNvPicPr>
            <a:picLocks noGrp="1"/>
          </p:cNvPicPr>
          <p:nvPr>
            <p:ph idx="1"/>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t="-30296" b="-30296"/>
          <a:stretch/>
        </p:blipFill>
        <p:spPr>
          <a:xfrm>
            <a:off x="224958" y="275750"/>
            <a:ext cx="8665419" cy="4000497"/>
          </a:xfrm>
          <a:prstGeom prst="rect">
            <a:avLst/>
          </a:prstGeom>
          <a:ln>
            <a:noFill/>
          </a:ln>
        </p:spPr>
      </p:pic>
      <p:sp>
        <p:nvSpPr>
          <p:cNvPr id="6" name="Rectangle 5"/>
          <p:cNvSpPr/>
          <p:nvPr/>
        </p:nvSpPr>
        <p:spPr>
          <a:xfrm>
            <a:off x="314547" y="3600450"/>
            <a:ext cx="8528002" cy="1103279"/>
          </a:xfrm>
          <a:prstGeom prst="rect">
            <a:avLst/>
          </a:prstGeom>
          <a:solidFill>
            <a:srgbClr val="004461"/>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56375" tIns="156375" rIns="156375" bIns="156375" numCol="1" spcCol="1270" anchor="ctr" anchorCtr="0">
            <a:noAutofit/>
          </a:bodyPr>
          <a:lstStyle/>
          <a:p>
            <a:pPr lvl="0" algn="ctr" defTabSz="666750" rtl="0">
              <a:lnSpc>
                <a:spcPct val="90000"/>
              </a:lnSpc>
              <a:spcBef>
                <a:spcPct val="0"/>
              </a:spcBef>
              <a:spcAft>
                <a:spcPct val="35000"/>
              </a:spcAft>
            </a:pPr>
            <a:r>
              <a:rPr lang="en-US" sz="2200" kern="1200" dirty="0" smtClean="0"/>
              <a:t>GÉANT Data Protection Code of Conduct, REFEDS Research &amp; Scholarship and general attribute release check  (pilot)</a:t>
            </a:r>
            <a:endParaRPr lang="en-US" sz="2200" kern="1200" dirty="0"/>
          </a:p>
        </p:txBody>
      </p:sp>
    </p:spTree>
    <p:extLst>
      <p:ext uri="{BB962C8B-B14F-4D97-AF65-F5344CB8AC3E}">
        <p14:creationId xmlns:p14="http://schemas.microsoft.com/office/powerpoint/2010/main" val="173680537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4" name="Title 3"/>
          <p:cNvSpPr>
            <a:spLocks noGrp="1"/>
          </p:cNvSpPr>
          <p:nvPr>
            <p:ph type="title"/>
          </p:nvPr>
        </p:nvSpPr>
        <p:spPr/>
        <p:txBody>
          <a:bodyPr/>
          <a:lstStyle/>
          <a:p>
            <a:pPr lvl="0" defTabSz="666750">
              <a:spcAft>
                <a:spcPct val="35000"/>
              </a:spcAft>
            </a:pPr>
            <a:r>
              <a:rPr lang="en-GB" dirty="0" smtClean="0"/>
              <a:t>Finding the blockages – </a:t>
            </a:r>
            <a:r>
              <a:rPr lang="en-US" dirty="0"/>
              <a:t>eduGAIN Connectivity Check Service  (ECCS)</a:t>
            </a:r>
          </a:p>
        </p:txBody>
      </p:sp>
      <p:pic>
        <p:nvPicPr>
          <p:cNvPr id="6" name="Picture 5" descr="AH_S27.png"/>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bright="6000"/>
                    </a14:imgEffect>
                  </a14:imgLayer>
                </a14:imgProps>
              </a:ext>
              <a:ext uri="{28A0092B-C50C-407E-A947-70E740481C1C}">
                <a14:useLocalDpi xmlns:a14="http://schemas.microsoft.com/office/drawing/2010/main" val="0"/>
              </a:ext>
            </a:extLst>
          </a:blip>
          <a:stretch>
            <a:fillRect/>
          </a:stretch>
        </p:blipFill>
        <p:spPr>
          <a:xfrm>
            <a:off x="297654" y="1076923"/>
            <a:ext cx="8762164" cy="3177916"/>
          </a:xfrm>
          <a:prstGeom prst="rect">
            <a:avLst/>
          </a:prstGeom>
        </p:spPr>
      </p:pic>
      <p:sp>
        <p:nvSpPr>
          <p:cNvPr id="7" name="Rectangle 6"/>
          <p:cNvSpPr/>
          <p:nvPr/>
        </p:nvSpPr>
        <p:spPr>
          <a:xfrm>
            <a:off x="241161" y="4195167"/>
            <a:ext cx="8630696" cy="594717"/>
          </a:xfrm>
          <a:prstGeom prst="rect">
            <a:avLst/>
          </a:prstGeom>
          <a:solidFill>
            <a:srgbClr val="004361"/>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56375" tIns="156375" rIns="156375" bIns="156375" numCol="1" spcCol="1270" anchor="t" anchorCtr="0">
            <a:noAutofit/>
          </a:bodyPr>
          <a:lstStyle/>
          <a:p>
            <a:pPr lvl="0" algn="ctr" defTabSz="666750" rtl="0">
              <a:lnSpc>
                <a:spcPct val="90000"/>
              </a:lnSpc>
              <a:spcBef>
                <a:spcPct val="0"/>
              </a:spcBef>
              <a:spcAft>
                <a:spcPct val="35000"/>
              </a:spcAft>
            </a:pPr>
            <a:r>
              <a:rPr lang="en-US" sz="1600" kern="1200" dirty="0" smtClean="0"/>
              <a:t>Imitates a user performing a federated login to a set of well-known test  eduGAIN services </a:t>
            </a:r>
            <a:endParaRPr lang="en-US" sz="1600" kern="1200" dirty="0"/>
          </a:p>
        </p:txBody>
      </p:sp>
    </p:spTree>
    <p:extLst>
      <p:ext uri="{BB962C8B-B14F-4D97-AF65-F5344CB8AC3E}">
        <p14:creationId xmlns:p14="http://schemas.microsoft.com/office/powerpoint/2010/main" val="256191923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G%C3%89ANT PPT template 169 (widescreen) format_GEANT template 16 9 forma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EFC14C35B6BD02428EFDFCF6B38DCCFF" ma:contentTypeVersion="3" ma:contentTypeDescription="Create a new document." ma:contentTypeScope="" ma:versionID="cb80918fe4a605eb18370ba55c5d957b">
  <xsd:schema xmlns:xsd="http://www.w3.org/2001/XMLSchema" xmlns:xs="http://www.w3.org/2001/XMLSchema" xmlns:p="http://schemas.microsoft.com/office/2006/metadata/properties" xmlns:ns1="http://schemas.microsoft.com/sharepoint/v3" xmlns:ns2="e7019c98-23ef-46f8-8434-cfd3a3bc7393" targetNamespace="http://schemas.microsoft.com/office/2006/metadata/properties" ma:root="true" ma:fieldsID="19d4d48c21c094bbdb8e7cf95f595ca6" ns1:_="" ns2:_="">
    <xsd:import namespace="http://schemas.microsoft.com/sharepoint/v3"/>
    <xsd:import namespace="e7019c98-23ef-46f8-8434-cfd3a3bc7393"/>
    <xsd:element name="properties">
      <xsd:complexType>
        <xsd:sequence>
          <xsd:element name="documentManagement">
            <xsd:complexType>
              <xsd:all>
                <xsd:element ref="ns1:PublishingStartDate" minOccurs="0"/>
                <xsd:element ref="ns1:PublishingExpirationDate"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7019c98-23ef-46f8-8434-cfd3a3bc7393"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ma:index="10"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e7019c98-23ef-46f8-8434-cfd3a3bc7393">GN4PROJ-13-16</_dlc_DocId>
    <_dlc_DocIdUrl xmlns="e7019c98-23ef-46f8-8434-cfd3a3bc7393">
      <Url>https://intranet.geant.org/help-and-support/_layouts/15/DocIdRedir.aspx?ID=GN4PROJ-13-16</Url>
      <Description>GN4PROJ-13-16</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54E8D75-8AF6-4906-9862-16846F3CF792}">
  <ds:schemaRefs>
    <ds:schemaRef ds:uri="http://schemas.microsoft.com/sharepoint/events"/>
  </ds:schemaRefs>
</ds:datastoreItem>
</file>

<file path=customXml/itemProps2.xml><?xml version="1.0" encoding="utf-8"?>
<ds:datastoreItem xmlns:ds="http://schemas.openxmlformats.org/officeDocument/2006/customXml" ds:itemID="{F2E35BE0-4019-4082-B1C6-2E4ACDDEA2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7019c98-23ef-46f8-8434-cfd3a3bc73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9AA3960-760A-4B61-8C8B-DBF90F37C8C8}">
  <ds:schemaRefs>
    <ds:schemaRef ds:uri="http://schemas.microsoft.com/office/2006/metadata/properties"/>
    <ds:schemaRef ds:uri="http://schemas.microsoft.com/office/infopath/2007/PartnerControls"/>
    <ds:schemaRef ds:uri="http://schemas.microsoft.com/sharepoint/v3"/>
    <ds:schemaRef ds:uri="e7019c98-23ef-46f8-8434-cfd3a3bc7393"/>
  </ds:schemaRefs>
</ds:datastoreItem>
</file>

<file path=customXml/itemProps4.xml><?xml version="1.0" encoding="utf-8"?>
<ds:datastoreItem xmlns:ds="http://schemas.openxmlformats.org/officeDocument/2006/customXml" ds:itemID="{22C07721-32FF-48B6-9D36-E09F4CC3A6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G%C3%89ANT PPT template 169 (widescreen) format_GEANT template 16 9 format.potx</Template>
  <TotalTime>2096</TotalTime>
  <Words>752</Words>
  <Application>Microsoft Macintosh PowerPoint</Application>
  <PresentationFormat>On-screen Show (16:9)</PresentationFormat>
  <Paragraphs>176</Paragraphs>
  <Slides>17</Slides>
  <Notes>4</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G%C3%89ANT PPT template 169 (widescreen) format_GEANT template 16 9 format</vt:lpstr>
      <vt:lpstr>PowerPoint Presentation</vt:lpstr>
      <vt:lpstr>Outline</vt:lpstr>
      <vt:lpstr>From local to global</vt:lpstr>
      <vt:lpstr>Global eduGAIN status</vt:lpstr>
      <vt:lpstr>Science Requirements - the numbers and trends</vt:lpstr>
      <vt:lpstr>eduGAIN isFederated Check</vt:lpstr>
      <vt:lpstr>eduGAIN access check</vt:lpstr>
      <vt:lpstr>Finding the blockages - eduGAIN Attribute Release Check Service (EARCS) </vt:lpstr>
      <vt:lpstr>Finding the blockages – eduGAIN Connectivity Check Service  (ECCS)</vt:lpstr>
      <vt:lpstr>What is on the roadmap of the GEANT activity for eduGAIN development</vt:lpstr>
      <vt:lpstr>eduTeams (former VOPaaS) basic vs advanced</vt:lpstr>
      <vt:lpstr>eduTeams current roadmap </vt:lpstr>
      <vt:lpstr>What happens with AAI over a lifetime?</vt:lpstr>
      <vt:lpstr>Persistency, uniqueness and open-ness</vt:lpstr>
      <vt:lpstr>Main properties of the Swiss edu-ID concept</vt:lpstr>
      <vt:lpstr>SWITCH and GEANT roadmaps combined</vt:lpstr>
      <vt:lpstr>PowerPoint Presentation</vt:lpstr>
    </vt:vector>
  </TitlesOfParts>
  <Company>DANTE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keywords/>
  <dc:description>change to funding information Nov 2015</dc:description>
  <cp:lastModifiedBy>Thomas Baerecke</cp:lastModifiedBy>
  <cp:revision>193</cp:revision>
  <dcterms:created xsi:type="dcterms:W3CDTF">2015-04-29T14:13:57Z</dcterms:created>
  <dcterms:modified xsi:type="dcterms:W3CDTF">2016-09-22T04:03:04Z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0x010100EFC14C35B6BD02428EFDFCF6B38DCCFF</vt:lpwstr>
  </property>
  <property fmtid="{D5CDD505-2E9C-101B-9397-08002B2CF9AE}" pid="3" name="_dlc_DocIdItemGuid">
    <vt:lpwstr>44859268-e552-4f71-81b4-ca39bd175d99</vt:lpwstr>
  </property>
</Properties>
</file>