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310" r:id="rId3"/>
    <p:sldId id="309" r:id="rId4"/>
    <p:sldId id="256" r:id="rId5"/>
    <p:sldId id="307" r:id="rId6"/>
    <p:sldId id="294" r:id="rId7"/>
    <p:sldId id="295" r:id="rId8"/>
    <p:sldId id="296" r:id="rId9"/>
    <p:sldId id="297" r:id="rId10"/>
    <p:sldId id="303" r:id="rId11"/>
    <p:sldId id="298" r:id="rId12"/>
    <p:sldId id="278" r:id="rId13"/>
    <p:sldId id="311" r:id="rId14"/>
    <p:sldId id="316" r:id="rId15"/>
    <p:sldId id="319" r:id="rId16"/>
    <p:sldId id="318" r:id="rId17"/>
    <p:sldId id="320" r:id="rId18"/>
    <p:sldId id="32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630"/>
  </p:normalViewPr>
  <p:slideViewPr>
    <p:cSldViewPr>
      <p:cViewPr varScale="1">
        <p:scale>
          <a:sx n="87" d="100"/>
          <a:sy n="87" d="100"/>
        </p:scale>
        <p:origin x="211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F437-C77C-014A-841C-E574F82117C7}" type="datetimeFigureOut">
              <a:rPr lang="en-US" smtClean="0"/>
              <a:pPr/>
              <a:t>7/17/16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B9B46-C008-A747-B7A8-23F0DC18F3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81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96B38-9725-4C3C-8C98-B279A9B41740}" type="datetimeFigureOut">
              <a:rPr lang="en-GB" smtClean="0"/>
              <a:pPr/>
              <a:t>17/07/2016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8D5FF-6835-4F00-8ACB-3B73942FE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88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D5FF-6835-4F00-8ACB-3B73942FEF6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644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D5FF-6835-4F00-8ACB-3B73942FEF6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825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D5FF-6835-4F00-8ACB-3B73942FEF6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836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D5FF-6835-4F00-8ACB-3B73942FEF68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5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A94FB-95E6-4080-B9AB-B318260421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E8A17-9484-4761-B3CA-9217F91BB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9989-B87C-44E9-9909-4EFF32F6AE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19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764" y="274638"/>
            <a:ext cx="5771036" cy="850106"/>
          </a:xfrm>
        </p:spPr>
        <p:txBody>
          <a:bodyPr>
            <a:noAutofit/>
          </a:bodyPr>
          <a:lstStyle>
            <a:lvl1pPr>
              <a:defRPr sz="4000" b="0" i="1" baseline="0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915763" cy="69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689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80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80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05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61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1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9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9EE18-F467-4E56-9214-960F1251F5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HEPiX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59632" cy="1090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3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2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0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F3EA-C606-4138-8CCE-6AF1D89151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E71B4-E95A-41AD-B04D-B856F300DF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8115-AC79-435C-A740-F63B90424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4440-8166-4899-9FC9-CC81CDCFE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F745-8AD4-48FA-B21F-A41B3D914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FB2E-70B4-4819-B35D-D5ED0BFD57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C257-6872-4BB9-8480-2675FDDDAE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59BE09-DD75-49EC-8165-87C341D8D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66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Display.py?categId=68" TargetMode="External"/><Relationship Id="rId4" Type="http://schemas.openxmlformats.org/officeDocument/2006/relationships/hyperlink" Target="https://wiki.refeds.org/display/GROUPS/SIRTFI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eugridpma.org/sci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lists.wise-community.org/sympa/subscribe/sciv2-w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4" Type="http://schemas.openxmlformats.org/officeDocument/2006/relationships/hyperlink" Target="NULL" TargetMode="External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hyperlink" Target="NUL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WISE SCIV2-WG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Kelsey </a:t>
            </a:r>
            <a:br>
              <a:rPr lang="en-US" dirty="0" smtClean="0"/>
            </a:br>
            <a:r>
              <a:rPr lang="en-US" dirty="0" smtClean="0"/>
              <a:t>STFC-RAL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WISE workshop, XSEDE16, Miami</a:t>
            </a:r>
          </a:p>
          <a:p>
            <a:r>
              <a:rPr lang="en-US" dirty="0" smtClean="0"/>
              <a:t>18 July 2016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4664"/>
            <a:ext cx="68961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55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 evaluate extent to which requirements are met, we recommend Infrastructures to assess</a:t>
            </a:r>
            <a:r>
              <a:rPr lang="en-US" dirty="0"/>
              <a:t> </a:t>
            </a:r>
            <a:r>
              <a:rPr lang="en-US" dirty="0" smtClean="0"/>
              <a:t>the maturity of their implementations</a:t>
            </a:r>
          </a:p>
          <a:p>
            <a:r>
              <a:rPr lang="en-US" dirty="0" smtClean="0"/>
              <a:t>According to following levels</a:t>
            </a:r>
          </a:p>
          <a:p>
            <a:pPr lvl="1"/>
            <a:r>
              <a:rPr lang="en-US" dirty="0" smtClean="0"/>
              <a:t>Level 0: Function/feature not implemented</a:t>
            </a:r>
          </a:p>
          <a:p>
            <a:pPr lvl="1"/>
            <a:r>
              <a:rPr lang="en-US" dirty="0" smtClean="0"/>
              <a:t>Level 1: Function/feature exists, is operationally implemented but not documented</a:t>
            </a:r>
          </a:p>
          <a:p>
            <a:pPr lvl="1"/>
            <a:r>
              <a:rPr lang="en-US" dirty="0" smtClean="0"/>
              <a:t>Level 2: … and comprehensively documented</a:t>
            </a:r>
          </a:p>
          <a:p>
            <a:pPr lvl="1"/>
            <a:r>
              <a:rPr lang="en-US" dirty="0" smtClean="0"/>
              <a:t>Level 3: … and reviewed by independent external body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2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info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Security for Collaborating Infrastructures</a:t>
            </a:r>
            <a:endParaRPr lang="en-GB" dirty="0"/>
          </a:p>
          <a:p>
            <a:pPr marL="0" indent="0">
              <a:buNone/>
            </a:pPr>
            <a:r>
              <a:rPr lang="en-GB" sz="2800" i="1" dirty="0" smtClean="0">
                <a:hlinkClick r:id="rId2"/>
              </a:rPr>
              <a:t>http://</a:t>
            </a:r>
            <a:r>
              <a:rPr lang="en-GB" sz="2800" i="1" dirty="0" err="1" smtClean="0">
                <a:hlinkClick r:id="rId2"/>
              </a:rPr>
              <a:t>www.eugridpma.org</a:t>
            </a:r>
            <a:r>
              <a:rPr lang="en-GB" sz="2800" i="1" dirty="0" smtClean="0">
                <a:hlinkClick r:id="rId2"/>
              </a:rPr>
              <a:t>/</a:t>
            </a:r>
            <a:r>
              <a:rPr lang="en-GB" sz="2800" i="1" dirty="0" err="1" smtClean="0">
                <a:hlinkClick r:id="rId2"/>
              </a:rPr>
              <a:t>sci</a:t>
            </a:r>
            <a:r>
              <a:rPr lang="en-GB" sz="2800" i="1" dirty="0" smtClean="0">
                <a:hlinkClick r:id="rId2"/>
              </a:rPr>
              <a:t>/</a:t>
            </a:r>
            <a:endParaRPr lang="en-GB" sz="2800" i="1" dirty="0" smtClean="0"/>
          </a:p>
          <a:p>
            <a:r>
              <a:rPr lang="en-GB" dirty="0" smtClean="0"/>
              <a:t>SCI meetings</a:t>
            </a:r>
            <a:endParaRPr lang="en-GB" sz="2400" i="1" dirty="0"/>
          </a:p>
          <a:p>
            <a:pPr marL="0" indent="0">
              <a:buNone/>
            </a:pPr>
            <a:r>
              <a:rPr lang="en-GB" sz="2800" i="1" dirty="0">
                <a:hlinkClick r:id="rId3"/>
              </a:rPr>
              <a:t>https://</a:t>
            </a:r>
            <a:r>
              <a:rPr lang="en-GB" sz="2800" i="1" dirty="0" smtClean="0">
                <a:hlinkClick r:id="rId3"/>
              </a:rPr>
              <a:t>indico.cern.ch/categoryDisplay.py?categId=68</a:t>
            </a:r>
            <a:endParaRPr lang="en-GB" sz="2800" i="1" dirty="0" smtClean="0"/>
          </a:p>
          <a:p>
            <a:r>
              <a:rPr lang="en-GB" dirty="0" err="1" smtClean="0"/>
              <a:t>Sirtfi</a:t>
            </a:r>
            <a:r>
              <a:rPr lang="en-GB" dirty="0" smtClean="0"/>
              <a:t> – Started from SCI V1</a:t>
            </a:r>
          </a:p>
          <a:p>
            <a:pPr marL="0" indent="0">
              <a:buNone/>
            </a:pPr>
            <a:r>
              <a:rPr lang="en-GB" sz="2800" i="1" dirty="0">
                <a:hlinkClick r:id="rId4"/>
              </a:rPr>
              <a:t>https://</a:t>
            </a:r>
            <a:r>
              <a:rPr lang="en-GB" sz="2800" i="1" dirty="0" err="1">
                <a:hlinkClick r:id="rId4"/>
              </a:rPr>
              <a:t>wiki.refeds.org</a:t>
            </a:r>
            <a:r>
              <a:rPr lang="en-GB" sz="2800" i="1" dirty="0">
                <a:hlinkClick r:id="rId4"/>
              </a:rPr>
              <a:t>/display/GROUPS/SIRTFI</a:t>
            </a:r>
            <a:endParaRPr lang="en-GB" sz="28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400" dirty="0" smtClean="0"/>
              <a:t>Now to the WISE SCIV2-WG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SCIV2-WG Aims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Work towards a Version 2 document</a:t>
            </a:r>
          </a:p>
          <a:p>
            <a:r>
              <a:rPr lang="en-GB" dirty="0" smtClean="0"/>
              <a:t>Involve wider range of stakeholders</a:t>
            </a:r>
          </a:p>
          <a:p>
            <a:pPr lvl="1"/>
            <a:r>
              <a:rPr lang="en-GB" dirty="0" smtClean="0"/>
              <a:t>GEANT, NRENS, Identity federations, </a:t>
            </a:r>
            <a:r>
              <a:rPr lang="is-IS" dirty="0" smtClean="0"/>
              <a:t>…</a:t>
            </a:r>
            <a:endParaRPr lang="en-GB" dirty="0" smtClean="0"/>
          </a:p>
          <a:p>
            <a:r>
              <a:rPr lang="en-GB" dirty="0" smtClean="0"/>
              <a:t>Address conflicts in version 1 for new stakeholders</a:t>
            </a:r>
          </a:p>
          <a:p>
            <a:r>
              <a:rPr lang="en-GB" dirty="0" smtClean="0"/>
              <a:t>Add new topics/areas if needed</a:t>
            </a:r>
          </a:p>
          <a:p>
            <a:r>
              <a:rPr lang="en-GB" dirty="0"/>
              <a:t>Give guidance on the assessment of infrastructures against the SCI </a:t>
            </a:r>
            <a:r>
              <a:rPr lang="en-GB" dirty="0" smtClean="0"/>
              <a:t>requirements</a:t>
            </a:r>
          </a:p>
          <a:p>
            <a:r>
              <a:rPr lang="en-GB" i="1" dirty="0" smtClean="0"/>
              <a:t>We are not an operational security/trust group</a:t>
            </a:r>
          </a:p>
          <a:p>
            <a:pPr lvl="1"/>
            <a:r>
              <a:rPr lang="en-GB" i="1" dirty="0"/>
              <a:t>N</a:t>
            </a:r>
            <a:r>
              <a:rPr lang="en-GB" i="1" dirty="0" smtClean="0"/>
              <a:t>ot compete with other op sec </a:t>
            </a:r>
            <a:r>
              <a:rPr lang="en-GB" i="1" dirty="0"/>
              <a:t>trust </a:t>
            </a:r>
            <a:r>
              <a:rPr lang="en-GB" i="1" dirty="0" smtClean="0"/>
              <a:t>activities</a:t>
            </a:r>
          </a:p>
          <a:p>
            <a:pPr lvl="1"/>
            <a:r>
              <a:rPr lang="en-GB" i="1" dirty="0" smtClean="0"/>
              <a:t>But will </a:t>
            </a:r>
            <a:r>
              <a:rPr lang="en-GB" i="1" dirty="0"/>
              <a:t>seek feedback from such groups on our </a:t>
            </a:r>
            <a:r>
              <a:rPr lang="en-GB" i="1" dirty="0" smtClean="0"/>
              <a:t>work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871A-4392-4A2D-BA10-632A7116478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4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SCIV2-WG </a:t>
            </a:r>
            <a:r>
              <a:rPr lang="en-US" dirty="0" err="1" smtClean="0"/>
              <a:t>Workplan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Self-assessments </a:t>
            </a:r>
            <a:r>
              <a:rPr lang="en-US" dirty="0" smtClean="0"/>
              <a:t>against </a:t>
            </a:r>
            <a:r>
              <a:rPr lang="en-US" dirty="0"/>
              <a:t>Sections 4 (Operational Security) and 5 (Incident Response) in SCI version </a:t>
            </a:r>
            <a:r>
              <a:rPr lang="en-US" dirty="0" smtClean="0"/>
              <a:t>1</a:t>
            </a:r>
          </a:p>
          <a:p>
            <a:pPr lvl="1"/>
            <a:r>
              <a:rPr lang="en-US" dirty="0" smtClean="0"/>
              <a:t>To decide </a:t>
            </a:r>
            <a:r>
              <a:rPr lang="en-US" dirty="0"/>
              <a:t>what guidance is needed and what words need to be changed. (completed)</a:t>
            </a:r>
          </a:p>
          <a:p>
            <a:r>
              <a:rPr lang="en-US" dirty="0"/>
              <a:t>Produce draft guidelines for sections 4 and </a:t>
            </a:r>
            <a:r>
              <a:rPr lang="en-US" dirty="0" smtClean="0"/>
              <a:t>5.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topics </a:t>
            </a:r>
            <a:r>
              <a:rPr lang="en-US" dirty="0" smtClean="0"/>
              <a:t>considered and questions discussed (see wiki)</a:t>
            </a:r>
            <a:endParaRPr lang="en-US" dirty="0"/>
          </a:p>
          <a:p>
            <a:r>
              <a:rPr lang="en-US" dirty="0"/>
              <a:t>Tune words of sections 4 and 5. (before WISE3 at DI4R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And write the guidance for those sections</a:t>
            </a:r>
            <a:endParaRPr lang="en-US" dirty="0"/>
          </a:p>
          <a:p>
            <a:r>
              <a:rPr lang="en-US" dirty="0"/>
              <a:t>Move on to other sections. (after WISE3 at DI4R)</a:t>
            </a:r>
          </a:p>
          <a:p>
            <a:r>
              <a:rPr lang="en-US" dirty="0"/>
              <a:t>Aim for version 2 of the SCI document by the 12-month anniversary of the group (May 2017)</a:t>
            </a:r>
          </a:p>
          <a:p>
            <a:r>
              <a:rPr lang="en-US" dirty="0"/>
              <a:t>After version 2 produced consider </a:t>
            </a:r>
            <a:r>
              <a:rPr lang="en-US" dirty="0" smtClean="0"/>
              <a:t>re-merging </a:t>
            </a:r>
            <a:r>
              <a:rPr lang="en-US" dirty="0"/>
              <a:t>text with </a:t>
            </a:r>
            <a:r>
              <a:rPr lang="en-US" dirty="0" err="1"/>
              <a:t>Sirtfi</a:t>
            </a:r>
            <a:r>
              <a:rPr lang="en-US" dirty="0"/>
              <a:t> and </a:t>
            </a:r>
            <a:r>
              <a:rPr lang="en-US" dirty="0" err="1"/>
              <a:t>Snctfi</a:t>
            </a:r>
            <a:r>
              <a:rPr lang="en-US" dirty="0"/>
              <a:t> work (AARC and REFEDS)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26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Meetings &amp;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date we have held 4 one-hour meetings</a:t>
            </a:r>
          </a:p>
          <a:p>
            <a:pPr lvl="1"/>
            <a:r>
              <a:rPr lang="en-US" dirty="0" smtClean="0"/>
              <a:t>All by video conference</a:t>
            </a:r>
          </a:p>
          <a:p>
            <a:pPr lvl="1"/>
            <a:r>
              <a:rPr lang="en-US" dirty="0" smtClean="0"/>
              <a:t>Work also can be done via the group mail list</a:t>
            </a:r>
          </a:p>
          <a:p>
            <a:r>
              <a:rPr lang="en-US" dirty="0" smtClean="0"/>
              <a:t>Next meeting early/mid September (</a:t>
            </a:r>
            <a:r>
              <a:rPr lang="en-US" dirty="0" err="1" smtClean="0"/>
              <a:t>tbd</a:t>
            </a:r>
            <a:r>
              <a:rPr lang="en-US" dirty="0" smtClean="0"/>
              <a:t>)</a:t>
            </a:r>
          </a:p>
          <a:p>
            <a:r>
              <a:rPr lang="en-US" dirty="0" smtClean="0"/>
              <a:t>Work during August and September will concentrate on tuning the words </a:t>
            </a:r>
            <a:r>
              <a:rPr lang="en-US" dirty="0"/>
              <a:t>of sections 4 and </a:t>
            </a:r>
            <a:r>
              <a:rPr lang="en-US" dirty="0" smtClean="0"/>
              <a:t>5. And to write </a:t>
            </a:r>
            <a:r>
              <a:rPr lang="en-US" dirty="0"/>
              <a:t>the guidance for those </a:t>
            </a:r>
            <a:r>
              <a:rPr lang="en-US" dirty="0" smtClean="0"/>
              <a:t>sections</a:t>
            </a:r>
          </a:p>
          <a:p>
            <a:r>
              <a:rPr lang="en-US" dirty="0" smtClean="0"/>
              <a:t>Drafts of both of these for WISE3 at DI4R</a:t>
            </a:r>
          </a:p>
          <a:p>
            <a:pPr lvl="1"/>
            <a:r>
              <a:rPr lang="en-US" dirty="0" smtClean="0"/>
              <a:t>27 Sep 2016 in Krakow, Poland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871A-4392-4A2D-BA10-632A7116478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65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plenty of room for more people in the working group</a:t>
            </a:r>
          </a:p>
          <a:p>
            <a:r>
              <a:rPr lang="en-US" dirty="0" smtClean="0"/>
              <a:t>Please volunteer</a:t>
            </a:r>
          </a:p>
          <a:p>
            <a:r>
              <a:rPr lang="en-US" dirty="0" smtClean="0"/>
              <a:t>Contact one of the two chairs (David Kelsey, Adam </a:t>
            </a:r>
            <a:r>
              <a:rPr lang="en-US" dirty="0" err="1" smtClean="0"/>
              <a:t>Slagell</a:t>
            </a:r>
            <a:r>
              <a:rPr lang="en-US" dirty="0" smtClean="0"/>
              <a:t>)</a:t>
            </a:r>
          </a:p>
          <a:p>
            <a:r>
              <a:rPr lang="en-US" dirty="0" smtClean="0"/>
              <a:t>Join the WG mail list</a:t>
            </a:r>
          </a:p>
          <a:p>
            <a:pPr lvl="1"/>
            <a:r>
              <a:rPr lang="en-US" sz="2000" i="1" dirty="0">
                <a:hlinkClick r:id="rId2"/>
              </a:rPr>
              <a:t>https://</a:t>
            </a:r>
            <a:r>
              <a:rPr lang="en-US" sz="2000" i="1" dirty="0" err="1">
                <a:hlinkClick r:id="rId2"/>
              </a:rPr>
              <a:t>lists.wise-community.org</a:t>
            </a:r>
            <a:r>
              <a:rPr lang="en-US" sz="2000" i="1" dirty="0">
                <a:hlinkClick r:id="rId2"/>
              </a:rPr>
              <a:t>/</a:t>
            </a:r>
            <a:r>
              <a:rPr lang="en-US" sz="2000" i="1" dirty="0" err="1">
                <a:hlinkClick r:id="rId2"/>
              </a:rPr>
              <a:t>sympa</a:t>
            </a:r>
            <a:r>
              <a:rPr lang="en-US" sz="2000" i="1" dirty="0">
                <a:hlinkClick r:id="rId2"/>
              </a:rPr>
              <a:t>/subscribe/sciv2-wg</a:t>
            </a:r>
            <a:endParaRPr lang="en-US" sz="2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88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4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short history of the SCI group</a:t>
            </a:r>
          </a:p>
          <a:p>
            <a:pPr lvl="1"/>
            <a:r>
              <a:rPr lang="en-US" dirty="0" smtClean="0"/>
              <a:t>The Version 1 document</a:t>
            </a:r>
          </a:p>
          <a:p>
            <a:r>
              <a:rPr lang="en-US" dirty="0" smtClean="0"/>
              <a:t>WISE SCIV2-WG</a:t>
            </a:r>
          </a:p>
          <a:p>
            <a:pPr lvl="1"/>
            <a:r>
              <a:rPr lang="en-US" dirty="0" smtClean="0"/>
              <a:t>Aims</a:t>
            </a:r>
          </a:p>
          <a:p>
            <a:pPr lvl="1"/>
            <a:r>
              <a:rPr lang="en-US" dirty="0" err="1" smtClean="0"/>
              <a:t>Workplan</a:t>
            </a:r>
            <a:endParaRPr lang="en-US" dirty="0" smtClean="0"/>
          </a:p>
          <a:p>
            <a:pPr lvl="1"/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18July16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SCIV2-WG, WISE@XSEDE16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8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A Trust Framework for Security Collaboration among </a:t>
            </a:r>
            <a:r>
              <a:rPr lang="en-US" b="1" dirty="0" smtClean="0"/>
              <a:t>Infrastructures</a:t>
            </a:r>
            <a:br>
              <a:rPr lang="en-US" b="1" dirty="0" smtClean="0"/>
            </a:br>
            <a:r>
              <a:rPr lang="en-US" b="1" dirty="0" smtClean="0"/>
              <a:t>(SCI Version 1)</a:t>
            </a:r>
            <a:endParaRPr lang="en-GB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David Kelsey (STFC-RAL, UK)</a:t>
            </a:r>
          </a:p>
        </p:txBody>
      </p:sp>
      <p:pic>
        <p:nvPicPr>
          <p:cNvPr id="6" name="Picture 5" descr="egi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301208"/>
            <a:ext cx="1308100" cy="1447800"/>
          </a:xfrm>
          <a:prstGeom prst="rect">
            <a:avLst/>
          </a:prstGeom>
        </p:spPr>
      </p:pic>
      <p:pic>
        <p:nvPicPr>
          <p:cNvPr id="9" name="Picture 8" descr="gridpp-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2656"/>
            <a:ext cx="2451100" cy="736600"/>
          </a:xfrm>
          <a:prstGeom prst="rect">
            <a:avLst/>
          </a:prstGeom>
        </p:spPr>
      </p:pic>
      <p:pic>
        <p:nvPicPr>
          <p:cNvPr id="10" name="Picture 9" descr="stfc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5571744"/>
            <a:ext cx="3657600" cy="1286256"/>
          </a:xfrm>
          <a:prstGeom prst="rect">
            <a:avLst/>
          </a:prstGeom>
        </p:spPr>
      </p:pic>
      <p:pic>
        <p:nvPicPr>
          <p:cNvPr id="11" name="Picture 10" descr="wlc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33" y="0"/>
            <a:ext cx="1918137" cy="1556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</a:t>
            </a:r>
            <a:r>
              <a:rPr lang="en-US" dirty="0" smtClean="0"/>
              <a:t>uthors of the 1</a:t>
            </a:r>
            <a:r>
              <a:rPr lang="en-US" baseline="30000" dirty="0" smtClean="0"/>
              <a:t>st</a:t>
            </a:r>
            <a:r>
              <a:rPr lang="en-US" dirty="0" smtClean="0"/>
              <a:t> SCI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K. Chadwick (FNAL)</a:t>
            </a:r>
          </a:p>
          <a:p>
            <a:r>
              <a:rPr lang="en-US" dirty="0" smtClean="0"/>
              <a:t>I. Gaines (FNAL)</a:t>
            </a:r>
          </a:p>
          <a:p>
            <a:r>
              <a:rPr lang="en-US" dirty="0" smtClean="0"/>
              <a:t>D. </a:t>
            </a:r>
            <a:r>
              <a:rPr lang="en-US" dirty="0" err="1" smtClean="0"/>
              <a:t>Groep</a:t>
            </a:r>
            <a:r>
              <a:rPr lang="en-US" dirty="0" smtClean="0"/>
              <a:t> (</a:t>
            </a:r>
            <a:r>
              <a:rPr lang="en-US" dirty="0" err="1" smtClean="0"/>
              <a:t>Nikhef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U. Kaila (CSC)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Kanellopoulos</a:t>
            </a:r>
            <a:r>
              <a:rPr lang="en-US" dirty="0" smtClean="0"/>
              <a:t> (GRNET)</a:t>
            </a:r>
          </a:p>
          <a:p>
            <a:r>
              <a:rPr lang="en-US" dirty="0" smtClean="0"/>
              <a:t>D. Kelsey (STFC)</a:t>
            </a:r>
          </a:p>
          <a:p>
            <a:r>
              <a:rPr lang="en-US" dirty="0" smtClean="0"/>
              <a:t>J. </a:t>
            </a:r>
            <a:r>
              <a:rPr lang="en-US" dirty="0" err="1" smtClean="0"/>
              <a:t>Marsteller</a:t>
            </a:r>
            <a:r>
              <a:rPr lang="en-US" dirty="0" smtClean="0"/>
              <a:t> (PSC)</a:t>
            </a:r>
          </a:p>
          <a:p>
            <a:r>
              <a:rPr lang="en-US" dirty="0" smtClean="0"/>
              <a:t>R. </a:t>
            </a:r>
            <a:r>
              <a:rPr lang="en-US" dirty="0" err="1" smtClean="0"/>
              <a:t>Niederberger</a:t>
            </a:r>
            <a:r>
              <a:rPr lang="en-US" dirty="0" smtClean="0"/>
              <a:t> (FZ-</a:t>
            </a:r>
            <a:r>
              <a:rPr lang="en-US" dirty="0" err="1" smtClean="0"/>
              <a:t>Juelich</a:t>
            </a:r>
            <a:r>
              <a:rPr lang="en-US" dirty="0" smtClean="0"/>
              <a:t>)</a:t>
            </a:r>
          </a:p>
          <a:p>
            <a:r>
              <a:rPr lang="en-US" dirty="0" smtClean="0"/>
              <a:t>V. </a:t>
            </a:r>
            <a:r>
              <a:rPr lang="en-US" dirty="0" err="1" smtClean="0"/>
              <a:t>Ribaillier</a:t>
            </a:r>
            <a:r>
              <a:rPr lang="en-US" dirty="0" smtClean="0"/>
              <a:t> (IDRIS)</a:t>
            </a:r>
          </a:p>
          <a:p>
            <a:r>
              <a:rPr lang="en-US" dirty="0" smtClean="0"/>
              <a:t>R. </a:t>
            </a:r>
            <a:r>
              <a:rPr lang="en-US" dirty="0" err="1" smtClean="0"/>
              <a:t>Wartel</a:t>
            </a:r>
            <a:r>
              <a:rPr lang="en-US" dirty="0" smtClean="0"/>
              <a:t> (CERN)</a:t>
            </a:r>
          </a:p>
          <a:p>
            <a:r>
              <a:rPr lang="en-US" dirty="0" smtClean="0"/>
              <a:t>W. </a:t>
            </a:r>
            <a:r>
              <a:rPr lang="en-US" dirty="0" err="1" smtClean="0"/>
              <a:t>Weisz</a:t>
            </a:r>
            <a:r>
              <a:rPr lang="en-US" dirty="0" smtClean="0"/>
              <a:t> (University of Vienna)</a:t>
            </a:r>
          </a:p>
          <a:p>
            <a:r>
              <a:rPr lang="en-US" dirty="0" smtClean="0"/>
              <a:t>J. </a:t>
            </a:r>
            <a:r>
              <a:rPr lang="en-US" dirty="0" err="1" smtClean="0"/>
              <a:t>Wolfrat</a:t>
            </a:r>
            <a:r>
              <a:rPr lang="en-US" dirty="0" smtClean="0"/>
              <a:t> (</a:t>
            </a:r>
            <a:r>
              <a:rPr lang="en-US" dirty="0" err="1" smtClean="0"/>
              <a:t>SURFsara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1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Early days of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Grid Security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Joint (WLCG/EGEE) Security Policy Group (JSPG)</a:t>
            </a:r>
          </a:p>
          <a:p>
            <a:r>
              <a:rPr lang="en-US" dirty="0" smtClean="0"/>
              <a:t>In 2005</a:t>
            </a:r>
          </a:p>
          <a:p>
            <a:pPr lvl="1"/>
            <a:r>
              <a:rPr lang="en-US" dirty="0" smtClean="0"/>
              <a:t>EGEE, OSG, WLCG agreed a common version of the </a:t>
            </a:r>
            <a:r>
              <a:rPr lang="en-US" i="1" dirty="0" smtClean="0"/>
              <a:t>Grid Acceptable Use Policy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ccepted by all users during registration with a VO</a:t>
            </a:r>
          </a:p>
          <a:p>
            <a:pPr lvl="1"/>
            <a:r>
              <a:rPr lang="en-US" dirty="0" smtClean="0"/>
              <a:t>And used by many other (Grid) Infrastructures</a:t>
            </a:r>
          </a:p>
          <a:p>
            <a:r>
              <a:rPr lang="en-US" dirty="0" smtClean="0"/>
              <a:t>EGI and WLCG in general continue to use the same Security Policies</a:t>
            </a:r>
          </a:p>
          <a:p>
            <a:r>
              <a:rPr lang="en-US" i="1" dirty="0" smtClean="0"/>
              <a:t>Often not easy to agree on identical policy words</a:t>
            </a:r>
            <a:endParaRPr lang="en-US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2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Build a new </a:t>
            </a:r>
            <a:br>
              <a:rPr lang="en-US" dirty="0" smtClean="0"/>
            </a:br>
            <a:r>
              <a:rPr lang="en-US" dirty="0" smtClean="0"/>
              <a:t>Trust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</a:t>
            </a:r>
            <a:r>
              <a:rPr lang="en-US" dirty="0" smtClean="0"/>
              <a:t>everal large-scale production e-Infrastructures</a:t>
            </a:r>
          </a:p>
          <a:p>
            <a:pPr lvl="1"/>
            <a:r>
              <a:rPr lang="en-US" dirty="0" smtClean="0"/>
              <a:t>Grids, Clouds, HPC, HTC, …</a:t>
            </a:r>
          </a:p>
          <a:p>
            <a:r>
              <a:rPr lang="en-US" dirty="0" smtClean="0"/>
              <a:t>Each has their own resources, users, policies and procedures</a:t>
            </a:r>
          </a:p>
          <a:p>
            <a:r>
              <a:rPr lang="en-US" dirty="0" smtClean="0"/>
              <a:t>BUT subject to many common security threats</a:t>
            </a:r>
          </a:p>
          <a:p>
            <a:pPr lvl="1"/>
            <a:r>
              <a:rPr lang="en-US" dirty="0" smtClean="0"/>
              <a:t>Common technologies</a:t>
            </a:r>
          </a:p>
          <a:p>
            <a:pPr lvl="1"/>
            <a:r>
              <a:rPr lang="en-US" dirty="0" smtClean="0"/>
              <a:t>Common users (spreading infections)</a:t>
            </a:r>
          </a:p>
          <a:p>
            <a:r>
              <a:rPr lang="en-US" dirty="0" smtClean="0"/>
              <a:t>Security incidents can spread rapidly</a:t>
            </a:r>
          </a:p>
          <a:p>
            <a:r>
              <a:rPr lang="en-US" dirty="0" smtClean="0"/>
              <a:t>Need to share information and work together on security operations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55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69897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Security for Collaborating Infrastructures (SCI)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collaborative activity of </a:t>
            </a:r>
            <a:r>
              <a:rPr lang="en-US" dirty="0"/>
              <a:t>i</a:t>
            </a:r>
            <a:r>
              <a:rPr lang="en-US" dirty="0" smtClean="0"/>
              <a:t>nformation security officers from large-scale infrastructures</a:t>
            </a:r>
          </a:p>
          <a:p>
            <a:pPr lvl="1"/>
            <a:r>
              <a:rPr lang="en-US" dirty="0" smtClean="0"/>
              <a:t>EGI, OSG, PRACE, EUDAT, CHAIN, WLCG, XSEDE, HBP…</a:t>
            </a:r>
          </a:p>
          <a:p>
            <a:r>
              <a:rPr lang="en-US" dirty="0" smtClean="0"/>
              <a:t>Developed a </a:t>
            </a:r>
            <a:r>
              <a:rPr lang="en-US" i="1" dirty="0" smtClean="0"/>
              <a:t>Trust framework</a:t>
            </a:r>
          </a:p>
          <a:p>
            <a:pPr lvl="1"/>
            <a:r>
              <a:rPr lang="en-US" dirty="0" smtClean="0"/>
              <a:t>Enable interoperation (security teams)</a:t>
            </a:r>
          </a:p>
          <a:p>
            <a:pPr lvl="1"/>
            <a:r>
              <a:rPr lang="en-US" dirty="0" smtClean="0"/>
              <a:t>Manage cross-infrastructure security risks</a:t>
            </a:r>
          </a:p>
          <a:p>
            <a:pPr lvl="1"/>
            <a:r>
              <a:rPr lang="en-US" dirty="0" smtClean="0"/>
              <a:t>Develop policy standards</a:t>
            </a:r>
          </a:p>
          <a:p>
            <a:pPr lvl="1"/>
            <a:r>
              <a:rPr lang="en-US" dirty="0" smtClean="0"/>
              <a:t>Especially where not able to share identical security policies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8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 Document – V1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Proceedings of the ISGC 2013 conference</a:t>
            </a:r>
          </a:p>
          <a:p>
            <a:pPr marL="0" indent="0">
              <a:buNone/>
            </a:pPr>
            <a:r>
              <a:rPr lang="en-US" sz="2000" i="1" dirty="0">
                <a:hlinkClick r:id="rId2" invalidUrl="http://pos.sissa.it/archive/conferences/179/011/ISGC 2013_011.pdf"/>
              </a:rPr>
              <a:t>http://</a:t>
            </a:r>
            <a:r>
              <a:rPr lang="en-US" sz="2000" i="1" dirty="0" err="1">
                <a:hlinkClick r:id="rId3" invalidUrl="http://pos.sissa.it/archive/conferences/179/011/ISGC 2013_011.pdf"/>
              </a:rPr>
              <a:t>pos.sissa.it</a:t>
            </a:r>
            <a:r>
              <a:rPr lang="en-US" sz="2000" i="1" dirty="0">
                <a:hlinkClick r:id="rId4" invalidUrl="http://pos.sissa.it/archive/conferences/179/011/ISGC 2013_011.pdf"/>
              </a:rPr>
              <a:t>/archive/conferences/179/011/ISGC%202013_011.pdf</a:t>
            </a:r>
            <a:endParaRPr lang="en-US" sz="2000" i="1" dirty="0"/>
          </a:p>
          <a:p>
            <a:r>
              <a:rPr lang="en-US" dirty="0" smtClean="0"/>
              <a:t>The document defines a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series of numbered </a:t>
            </a:r>
            <a:br>
              <a:rPr lang="en-US" dirty="0" smtClean="0"/>
            </a:br>
            <a:r>
              <a:rPr lang="en-US" dirty="0" smtClean="0"/>
              <a:t>requirements in 6 areas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558" y="2492896"/>
            <a:ext cx="2982659" cy="4228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82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SCI: areas addressed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Operational Security</a:t>
            </a:r>
          </a:p>
          <a:p>
            <a:r>
              <a:rPr lang="en-US" dirty="0" smtClean="0"/>
              <a:t>Incident Response</a:t>
            </a:r>
          </a:p>
          <a:p>
            <a:r>
              <a:rPr lang="en-US" dirty="0" smtClean="0"/>
              <a:t>Traceability</a:t>
            </a:r>
          </a:p>
          <a:p>
            <a:r>
              <a:rPr lang="en-US" dirty="0" smtClean="0"/>
              <a:t>Participant Responsibilities</a:t>
            </a:r>
          </a:p>
          <a:p>
            <a:pPr lvl="1"/>
            <a:r>
              <a:rPr lang="en-US" dirty="0" smtClean="0"/>
              <a:t>Individual users</a:t>
            </a:r>
          </a:p>
          <a:p>
            <a:pPr lvl="1"/>
            <a:r>
              <a:rPr lang="en-US" dirty="0" smtClean="0"/>
              <a:t>Collections of users</a:t>
            </a:r>
          </a:p>
          <a:p>
            <a:pPr lvl="1"/>
            <a:r>
              <a:rPr lang="en-US" dirty="0" smtClean="0"/>
              <a:t>Resource providers, service operators</a:t>
            </a:r>
          </a:p>
          <a:p>
            <a:r>
              <a:rPr lang="en-US" dirty="0" smtClean="0"/>
              <a:t>Legal issues and Management procedures</a:t>
            </a:r>
          </a:p>
          <a:p>
            <a:r>
              <a:rPr lang="en-US" dirty="0" smtClean="0"/>
              <a:t>Protection and processing of Personal Data/Personally Identifiable Information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18July16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SCIV2-WG, WISE@XSEDE16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8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2645</TotalTime>
  <Words>829</Words>
  <Application>Microsoft Macintosh PowerPoint</Application>
  <PresentationFormat>On-screen Show (4:3)</PresentationFormat>
  <Paragraphs>170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Office Theme</vt:lpstr>
      <vt:lpstr>Custom Design</vt:lpstr>
      <vt:lpstr>WISE SCIV2-WG</vt:lpstr>
      <vt:lpstr>Overview</vt:lpstr>
      <vt:lpstr>A Trust Framework for Security Collaboration among Infrastructures (SCI Version 1)</vt:lpstr>
      <vt:lpstr>Authors of the 1st SCI paper</vt:lpstr>
      <vt:lpstr>Early days of  Grid Security Policy</vt:lpstr>
      <vt:lpstr>Build a new  Trust Framework</vt:lpstr>
      <vt:lpstr>Security for Collaborating Infrastructures (SCI)</vt:lpstr>
      <vt:lpstr>SCI Document – V1</vt:lpstr>
      <vt:lpstr>SCI: areas addressed</vt:lpstr>
      <vt:lpstr>SCI Assessment</vt:lpstr>
      <vt:lpstr>Further info</vt:lpstr>
      <vt:lpstr>PowerPoint Presentation</vt:lpstr>
      <vt:lpstr>SCIV2-WG Aims</vt:lpstr>
      <vt:lpstr>SCIV2-WG Workplan</vt:lpstr>
      <vt:lpstr>Meetings &amp; Next steps</vt:lpstr>
      <vt:lpstr>Final words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</dc:title>
  <dc:subject/>
  <dc:creator>kelsey</dc:creator>
  <cp:keywords/>
  <dc:description/>
  <cp:lastModifiedBy>D Kelsey</cp:lastModifiedBy>
  <cp:revision>255</cp:revision>
  <dcterms:created xsi:type="dcterms:W3CDTF">2012-02-20T14:44:28Z</dcterms:created>
  <dcterms:modified xsi:type="dcterms:W3CDTF">2016-07-17T19:34:53Z</dcterms:modified>
  <cp:category/>
</cp:coreProperties>
</file>