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60" r:id="rId1"/>
  </p:sldMasterIdLst>
  <p:notesMasterIdLst>
    <p:notesMasterId r:id="rId32"/>
  </p:notesMasterIdLst>
  <p:sldIdLst>
    <p:sldId id="256" r:id="rId2"/>
    <p:sldId id="257" r:id="rId3"/>
    <p:sldId id="259" r:id="rId4"/>
    <p:sldId id="260" r:id="rId5"/>
    <p:sldId id="261" r:id="rId6"/>
    <p:sldId id="305" r:id="rId7"/>
    <p:sldId id="306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307" r:id="rId31"/>
  </p:sldIdLst>
  <p:sldSz cx="9144000" cy="5143500" type="screen16x9"/>
  <p:notesSz cx="6858000" cy="9144000"/>
  <p:embeddedFontLst>
    <p:embeddedFont>
      <p:font typeface="Open Sans" charset="0"/>
      <p:regular r:id="rId33"/>
      <p:bold r:id="rId34"/>
      <p:italic r:id="rId35"/>
      <p:boldItalic r:id="rId36"/>
    </p:embeddedFont>
    <p:embeddedFont>
      <p:font typeface="Calibri" pitchFamily="34" charset="0"/>
      <p:regular r:id="rId37"/>
      <p:bold r:id="rId38"/>
      <p:italic r:id="rId39"/>
      <p:boldItalic r:id="rId4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4047" autoAdjust="0"/>
  </p:normalViewPr>
  <p:slideViewPr>
    <p:cSldViewPr snapToGrid="0">
      <p:cViewPr varScale="1">
        <p:scale>
          <a:sx n="142" d="100"/>
          <a:sy n="142" d="100"/>
        </p:scale>
        <p:origin x="-2004" y="-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2.fntdata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1.fntdata"/><Relationship Id="rId38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font" Target="fonts/font5.fntdata"/><Relationship Id="rId40" Type="http://schemas.openxmlformats.org/officeDocument/2006/relationships/font" Target="fonts/font8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3.fntdata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39355047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c88b8fcac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c88b8fcac7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53add9da3b_0_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53add9da3b_0_6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53add9da3b_0_1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g53add9da3b_0_1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9fc02b9692_2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9fc02b9692_2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a62f74a674_1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Google Shape;174;ga62f74a674_1_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53add9da3b_0_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Google Shape;182;g53add9da3b_0_8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a4eca80e46_1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" name="Google Shape;189;ga4eca80e46_1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a62f74a674_1_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6" name="Google Shape;196;ga62f74a674_1_5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komunika jde vzdy pres Docker servery, ten spousti ty kontejnery, ne my tim prikazem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11e5802df8c_0_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Google Shape;203;g11e5802df8c_0_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Uvidíme tři praktické příklady, jak se kontejnery dají využít k eskalaci práv.</a:t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11e5802df8c_0_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8" name="Google Shape;208;g11e5802df8c_0_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53add9da3b_0_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53add9da3b_0_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11e5802df8c_0_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6" name="Google Shape;216;g11e5802df8c_0_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bd1b710e87_3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" name="Google Shape;223;gbd1b710e87_3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gc88b8fcac7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1" name="Google Shape;231;gc88b8fcac7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ga62f74a674_1_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" name="Google Shape;238;ga62f74a674_1_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g53add9da3b_0_1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5" name="Google Shape;245;g53add9da3b_0_1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g53add9da3b_0_1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2" name="Google Shape;252;g53add9da3b_0_1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Uvidíme tři praktické příklady, jak se kontejnery dají využít k eskalaci práv.</a:t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g53add9da3b_0_1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7" name="Google Shape;257;g53add9da3b_0_1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if command isn't given, the image default one is used. May be shell (/bin/sh) or a particular command. Note that shell might not be present at all in a container image (making its investigation difficult)</a:t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g53add9da3b_0_1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4" name="Google Shape;264;g53add9da3b_0_1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cs" dirty="0"/>
              <a:t>TODO: -it needs to be explained (for both run and exec).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dirty="0"/>
              <a:t>TODO: the difference between run and exec</a:t>
            </a:r>
            <a:endParaRPr dirty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gbc6160ba15_0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1" name="Google Shape;271;gbc6160ba15_0_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Uvidíme tři praktické příklady, jak se kontejnery dají využít k eskalaci práv.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53add9da3b_0_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53add9da3b_0_6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9f20ca4245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9f20ca4245_0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53add9da3b_0_1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53add9da3b_0_1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c88b8fcac7_3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Google Shape;110;gc88b8fcac7_3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53add9da3b_0_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53add9da3b_0_8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a62f74a674_1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a62f74a674_1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a62f74a674_1_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Google Shape;134;ga62f74a674_1_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pokud nemam uzivatelsky namepsace zapnuty, pak to mapovani neni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pokud to neni, pak root je plny root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568CC-8885-498B-B093-7A418FE70E9E}" type="datetimeFigureOut">
              <a:rPr lang="cs-CZ" smtClean="0"/>
              <a:pPr/>
              <a:t>21.4.2023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 smtClean="0"/>
              <a:t>‹#›</a:t>
            </a:fld>
            <a:endParaRPr lang="cs"/>
          </a:p>
        </p:txBody>
      </p:sp>
    </p:spTree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568CC-8885-498B-B093-7A418FE70E9E}" type="datetimeFigureOut">
              <a:rPr lang="cs-CZ" smtClean="0"/>
              <a:pPr/>
              <a:t>21.4.2023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 smtClean="0"/>
              <a:t>‹#›</a:t>
            </a:fld>
            <a:endParaRPr lang="cs"/>
          </a:p>
        </p:txBody>
      </p:sp>
    </p:spTree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568CC-8885-498B-B093-7A418FE70E9E}" type="datetimeFigureOut">
              <a:rPr lang="cs-CZ" smtClean="0"/>
              <a:pPr/>
              <a:t>21.4.2023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 smtClean="0"/>
              <a:t>‹#›</a:t>
            </a:fld>
            <a:endParaRPr lang="cs"/>
          </a:p>
        </p:txBody>
      </p:sp>
    </p:spTree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568CC-8885-498B-B093-7A418FE70E9E}" type="datetimeFigureOut">
              <a:rPr lang="cs-CZ" smtClean="0"/>
              <a:pPr/>
              <a:t>21.4.2023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 smtClean="0"/>
              <a:t>‹#›</a:t>
            </a:fld>
            <a:endParaRPr lang="cs"/>
          </a:p>
        </p:txBody>
      </p:sp>
    </p:spTree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568CC-8885-498B-B093-7A418FE70E9E}" type="datetimeFigureOut">
              <a:rPr lang="cs-CZ" smtClean="0"/>
              <a:pPr/>
              <a:t>21.4.2023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 smtClean="0"/>
              <a:t>‹#›</a:t>
            </a:fld>
            <a:endParaRPr lang="cs"/>
          </a:p>
        </p:txBody>
      </p:sp>
    </p:spTree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568CC-8885-498B-B093-7A418FE70E9E}" type="datetimeFigureOut">
              <a:rPr lang="cs-CZ" smtClean="0"/>
              <a:pPr/>
              <a:t>21.4.2023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 smtClean="0"/>
              <a:t>‹#›</a:t>
            </a:fld>
            <a:endParaRPr lang="cs"/>
          </a:p>
        </p:txBody>
      </p:sp>
    </p:spTree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568CC-8885-498B-B093-7A418FE70E9E}" type="datetimeFigureOut">
              <a:rPr lang="cs-CZ" smtClean="0"/>
              <a:pPr/>
              <a:t>21.4.2023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 smtClean="0"/>
              <a:t>‹#›</a:t>
            </a:fld>
            <a:endParaRPr lang="cs"/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568CC-8885-498B-B093-7A418FE70E9E}" type="datetimeFigureOut">
              <a:rPr lang="cs-CZ" smtClean="0"/>
              <a:pPr/>
              <a:t>21.4.2023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 smtClean="0"/>
              <a:t>‹#›</a:t>
            </a:fld>
            <a:endParaRPr lang="cs"/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568CC-8885-498B-B093-7A418FE70E9E}" type="datetimeFigureOut">
              <a:rPr lang="cs-CZ" smtClean="0"/>
              <a:pPr/>
              <a:t>21.4.2023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 smtClean="0"/>
              <a:t>‹#›</a:t>
            </a:fld>
            <a:endParaRPr lang="cs"/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568CC-8885-498B-B093-7A418FE70E9E}" type="datetimeFigureOut">
              <a:rPr lang="cs-CZ" smtClean="0"/>
              <a:pPr/>
              <a:t>21.4.2023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 smtClean="0"/>
              <a:t>‹#›</a:t>
            </a:fld>
            <a:endParaRPr lang="cs"/>
          </a:p>
        </p:txBody>
      </p:sp>
    </p:spTree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568CC-8885-498B-B093-7A418FE70E9E}" type="datetimeFigureOut">
              <a:rPr lang="cs-CZ" smtClean="0"/>
              <a:pPr/>
              <a:t>21.4.2023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 smtClean="0"/>
              <a:t>‹#›</a:t>
            </a:fld>
            <a:endParaRPr lang="cs"/>
          </a:p>
        </p:txBody>
      </p:sp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6568CC-8885-498B-B093-7A418FE70E9E}" type="datetimeFigureOut">
              <a:rPr lang="cs-CZ" smtClean="0"/>
              <a:pPr/>
              <a:t>21.4.2023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 smtClean="0"/>
              <a:t>‹#›</a:t>
            </a:fld>
            <a:endParaRPr lang="c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9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3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dirty="0">
                <a:solidFill>
                  <a:schemeClr val="accent3"/>
                </a:solidFill>
              </a:rPr>
              <a:t>Container Security:</a:t>
            </a:r>
            <a:endParaRPr dirty="0">
              <a:solidFill>
                <a:schemeClr val="accent3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2800" dirty="0">
                <a:solidFill>
                  <a:schemeClr val="accent3"/>
                </a:solidFill>
              </a:rPr>
              <a:t>What Could Possibly Go Wrong?</a:t>
            </a:r>
            <a:endParaRPr sz="2800" dirty="0">
              <a:solidFill>
                <a:schemeClr val="accent3"/>
              </a:solidFill>
            </a:endParaRPr>
          </a:p>
        </p:txBody>
      </p:sp>
      <p:sp>
        <p:nvSpPr>
          <p:cNvPr id="67" name="Google Shape;67;p13"/>
          <p:cNvSpPr txBox="1">
            <a:spLocks noGrp="1"/>
          </p:cNvSpPr>
          <p:nvPr>
            <p:ph type="subTitle" idx="1"/>
          </p:nvPr>
        </p:nvSpPr>
        <p:spPr>
          <a:xfrm>
            <a:off x="2137225" y="2774175"/>
            <a:ext cx="4870500" cy="131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2100" dirty="0"/>
              <a:t>Daniel </a:t>
            </a:r>
            <a:r>
              <a:rPr lang="cs" sz="2100" dirty="0" smtClean="0"/>
              <a:t>Kouřil</a:t>
            </a:r>
            <a:endParaRPr sz="2100" dirty="0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570" y="4220911"/>
            <a:ext cx="762489" cy="741170"/>
          </a:xfrm>
          <a:prstGeom prst="rect">
            <a:avLst/>
          </a:prstGeom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7029" y="4379004"/>
            <a:ext cx="1066441" cy="5830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>
                <a:solidFill>
                  <a:schemeClr val="accent3"/>
                </a:solidFill>
              </a:rPr>
              <a:t>PID namespace</a:t>
            </a:r>
            <a:endParaRPr>
              <a:solidFill>
                <a:schemeClr val="accent3"/>
              </a:solidFill>
            </a:endParaRPr>
          </a:p>
        </p:txBody>
      </p:sp>
      <p:sp>
        <p:nvSpPr>
          <p:cNvPr id="127" name="Google Shape;127;p21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600" cy="89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23850" algn="just" rtl="0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-US" sz="1600" dirty="0"/>
              <a:t>a</a:t>
            </a:r>
            <a:r>
              <a:rPr lang="cs" sz="1600" dirty="0" smtClean="0"/>
              <a:t>llows</a:t>
            </a:r>
            <a:r>
              <a:rPr lang="en-US" sz="1600" dirty="0" smtClean="0"/>
              <a:t> the container</a:t>
            </a:r>
            <a:r>
              <a:rPr lang="cs" sz="1600" dirty="0" smtClean="0"/>
              <a:t> </a:t>
            </a:r>
            <a:r>
              <a:rPr lang="cs" sz="1600" dirty="0"/>
              <a:t>to establish </a:t>
            </a:r>
            <a:r>
              <a:rPr lang="cs" sz="1600" b="1" dirty="0">
                <a:solidFill>
                  <a:schemeClr val="accent2"/>
                </a:solidFill>
              </a:rPr>
              <a:t>separate process trees</a:t>
            </a:r>
            <a:endParaRPr sz="1600" b="1" dirty="0">
              <a:solidFill>
                <a:schemeClr val="accent2"/>
              </a:solidFill>
            </a:endParaRPr>
          </a:p>
          <a:p>
            <a:pPr marL="457200" lvl="0" indent="-323850" algn="just" rtl="0">
              <a:spcBef>
                <a:spcPts val="1500"/>
              </a:spcBef>
              <a:spcAft>
                <a:spcPts val="0"/>
              </a:spcAft>
              <a:buSzPts val="1500"/>
              <a:buChar char="●"/>
            </a:pPr>
            <a:r>
              <a:rPr lang="cs" sz="1600" dirty="0"/>
              <a:t>the complete picture still </a:t>
            </a:r>
            <a:r>
              <a:rPr lang="cs" sz="1600" b="1" dirty="0">
                <a:solidFill>
                  <a:schemeClr val="accent2"/>
                </a:solidFill>
              </a:rPr>
              <a:t>visible </a:t>
            </a:r>
            <a:r>
              <a:rPr lang="cs" sz="1600" dirty="0"/>
              <a:t>from the </a:t>
            </a:r>
            <a:r>
              <a:rPr lang="cs" sz="1600" b="1" dirty="0">
                <a:solidFill>
                  <a:schemeClr val="accent2"/>
                </a:solidFill>
              </a:rPr>
              <a:t>host </a:t>
            </a:r>
            <a:r>
              <a:rPr lang="en-US" sz="1600" dirty="0" smtClean="0"/>
              <a:t>(running in the “system” namespace</a:t>
            </a:r>
            <a:r>
              <a:rPr lang="cs" sz="1600" dirty="0" smtClean="0"/>
              <a:t>)</a:t>
            </a:r>
            <a:endParaRPr sz="1600" dirty="0"/>
          </a:p>
          <a:p>
            <a:pPr marL="0" lvl="0" indent="0" algn="just" rtl="0">
              <a:spcBef>
                <a:spcPts val="1500"/>
              </a:spcBef>
              <a:spcAft>
                <a:spcPts val="0"/>
              </a:spcAft>
              <a:buNone/>
            </a:pPr>
            <a:endParaRPr sz="1500" dirty="0"/>
          </a:p>
        </p:txBody>
      </p:sp>
      <p:sp>
        <p:nvSpPr>
          <p:cNvPr id="128" name="Google Shape;128;p21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10</a:t>
            </a:fld>
            <a:endParaRPr/>
          </a:p>
        </p:txBody>
      </p:sp>
      <p:sp>
        <p:nvSpPr>
          <p:cNvPr id="129" name="Google Shape;129;p21"/>
          <p:cNvSpPr txBox="1"/>
          <p:nvPr/>
        </p:nvSpPr>
        <p:spPr>
          <a:xfrm>
            <a:off x="551317" y="2079625"/>
            <a:ext cx="3929241" cy="18102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latin typeface="Open Sans"/>
                <a:ea typeface="Open Sans"/>
                <a:cs typeface="Open Sans"/>
                <a:sym typeface="Open Sans"/>
              </a:rPr>
              <a:t>host</a:t>
            </a:r>
            <a:r>
              <a:rPr lang="cs" dirty="0" smtClean="0">
                <a:latin typeface="Open Sans"/>
                <a:ea typeface="Open Sans"/>
                <a:cs typeface="Open Sans"/>
                <a:sym typeface="Open Sans"/>
              </a:rPr>
              <a:t># </a:t>
            </a:r>
            <a:r>
              <a:rPr lang="cs" i="1">
                <a:latin typeface="Open Sans"/>
                <a:ea typeface="Open Sans"/>
                <a:cs typeface="Open Sans"/>
                <a:sym typeface="Open Sans"/>
              </a:rPr>
              <a:t>docker </a:t>
            </a:r>
            <a:r>
              <a:rPr lang="cs" i="1" smtClean="0">
                <a:latin typeface="Open Sans"/>
                <a:ea typeface="Open Sans"/>
                <a:cs typeface="Open Sans"/>
                <a:sym typeface="Open Sans"/>
              </a:rPr>
              <a:t>run </a:t>
            </a:r>
            <a:r>
              <a:rPr lang="cs" i="1" dirty="0">
                <a:latin typeface="Open Sans"/>
                <a:ea typeface="Open Sans"/>
                <a:cs typeface="Open Sans"/>
                <a:sym typeface="Open Sans"/>
              </a:rPr>
              <a:t>-it </a:t>
            </a:r>
            <a:r>
              <a:rPr lang="cs" i="1" dirty="0" smtClean="0">
                <a:latin typeface="Open Sans"/>
                <a:ea typeface="Open Sans"/>
                <a:cs typeface="Open Sans"/>
                <a:sym typeface="Open Sans"/>
              </a:rPr>
              <a:t>debian </a:t>
            </a:r>
            <a:r>
              <a:rPr lang="cs" i="1" dirty="0">
                <a:latin typeface="Open Sans"/>
                <a:ea typeface="Open Sans"/>
                <a:cs typeface="Open Sans"/>
                <a:sym typeface="Open Sans"/>
              </a:rPr>
              <a:t>bash</a:t>
            </a:r>
            <a:endParaRPr i="1" dirty="0"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dirty="0">
                <a:latin typeface="Open Sans"/>
                <a:ea typeface="Open Sans"/>
                <a:cs typeface="Open Sans"/>
                <a:sym typeface="Open Sans"/>
              </a:rPr>
              <a:t>root@3146c2faec9b:/# dash</a:t>
            </a:r>
            <a:endParaRPr dirty="0"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dirty="0">
                <a:latin typeface="Open Sans"/>
                <a:ea typeface="Open Sans"/>
                <a:cs typeface="Open Sans"/>
                <a:sym typeface="Open Sans"/>
              </a:rPr>
              <a:t># ps af</a:t>
            </a:r>
            <a:endParaRPr dirty="0"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cs" dirty="0">
                <a:latin typeface="Open Sans"/>
                <a:ea typeface="Open Sans"/>
                <a:cs typeface="Open Sans"/>
                <a:sym typeface="Open Sans"/>
              </a:rPr>
              <a:t>  PID   TTY  	     STAT   TIME      COMMAND</a:t>
            </a:r>
            <a:endParaRPr dirty="0"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dirty="0">
                <a:latin typeface="Open Sans"/>
                <a:ea typeface="Open Sans"/>
                <a:cs typeface="Open Sans"/>
                <a:sym typeface="Open Sans"/>
              </a:rPr>
              <a:t>    </a:t>
            </a:r>
            <a:r>
              <a:rPr lang="cs" sz="1500" b="1" kern="1200" dirty="0">
                <a:solidFill>
                  <a:schemeClr val="accent2"/>
                </a:solidFill>
                <a:latin typeface="+mn-lt"/>
                <a:ea typeface="+mn-ea"/>
                <a:cs typeface="+mn-cs"/>
                <a:sym typeface="Open Sans"/>
              </a:rPr>
              <a:t>1</a:t>
            </a:r>
            <a:r>
              <a:rPr lang="cs" dirty="0">
                <a:latin typeface="Open Sans"/>
                <a:ea typeface="Open Sans"/>
                <a:cs typeface="Open Sans"/>
                <a:sym typeface="Open Sans"/>
              </a:rPr>
              <a:t>     pts/0     Ss        0:00       bash</a:t>
            </a:r>
            <a:endParaRPr dirty="0"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dirty="0">
                <a:latin typeface="Open Sans"/>
                <a:ea typeface="Open Sans"/>
                <a:cs typeface="Open Sans"/>
                <a:sym typeface="Open Sans"/>
              </a:rPr>
              <a:t>    6     pts/0     S  </a:t>
            </a:r>
            <a:r>
              <a:rPr lang="cs" dirty="0" smtClean="0">
                <a:latin typeface="Open Sans"/>
                <a:ea typeface="Open Sans"/>
                <a:cs typeface="Open Sans"/>
                <a:sym typeface="Open Sans"/>
              </a:rPr>
              <a:t>        </a:t>
            </a:r>
            <a:r>
              <a:rPr lang="cs" dirty="0">
                <a:latin typeface="Open Sans"/>
                <a:ea typeface="Open Sans"/>
                <a:cs typeface="Open Sans"/>
                <a:sym typeface="Open Sans"/>
              </a:rPr>
              <a:t>0:00       dash</a:t>
            </a:r>
            <a:endParaRPr dirty="0"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dirty="0">
                <a:latin typeface="Open Sans"/>
                <a:ea typeface="Open Sans"/>
                <a:cs typeface="Open Sans"/>
                <a:sym typeface="Open Sans"/>
              </a:rPr>
              <a:t>    7     pts/0     R+        0:00       \_ ps af</a:t>
            </a:r>
            <a:endParaRPr dirty="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0" name="Google Shape;130;p21"/>
          <p:cNvSpPr txBox="1"/>
          <p:nvPr/>
        </p:nvSpPr>
        <p:spPr>
          <a:xfrm>
            <a:off x="2304715" y="3981265"/>
            <a:ext cx="6617216" cy="10851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dirty="0">
                <a:latin typeface="Open Sans"/>
                <a:ea typeface="Open Sans"/>
                <a:cs typeface="Open Sans"/>
                <a:sym typeface="Open Sans"/>
              </a:rPr>
              <a:t> 1029  ?    	      Ssl	7:48 	</a:t>
            </a:r>
            <a:r>
              <a:rPr lang="cs" dirty="0" smtClean="0">
                <a:latin typeface="Open Sans"/>
                <a:ea typeface="Open Sans"/>
                <a:cs typeface="Open Sans"/>
                <a:sym typeface="Open Sans"/>
              </a:rPr>
              <a:t>/</a:t>
            </a:r>
            <a:r>
              <a:rPr lang="cs" dirty="0">
                <a:latin typeface="Open Sans"/>
                <a:ea typeface="Open Sans"/>
                <a:cs typeface="Open Sans"/>
                <a:sym typeface="Open Sans"/>
              </a:rPr>
              <a:t>usr/bin/containerd</a:t>
            </a:r>
            <a:endParaRPr dirty="0"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dirty="0">
                <a:latin typeface="Open Sans"/>
                <a:ea typeface="Open Sans"/>
                <a:cs typeface="Open Sans"/>
                <a:sym typeface="Open Sans"/>
              </a:rPr>
              <a:t>28834 ?    	      Sl 	0:00  	</a:t>
            </a:r>
            <a:r>
              <a:rPr lang="cs" dirty="0" smtClean="0">
                <a:latin typeface="Open Sans"/>
                <a:ea typeface="Open Sans"/>
                <a:cs typeface="Open Sans"/>
                <a:sym typeface="Open Sans"/>
              </a:rPr>
              <a:t>\_ </a:t>
            </a:r>
            <a:r>
              <a:rPr lang="cs" dirty="0">
                <a:latin typeface="Open Sans"/>
                <a:ea typeface="Open Sans"/>
                <a:cs typeface="Open Sans"/>
                <a:sym typeface="Open Sans"/>
              </a:rPr>
              <a:t>containerd-shim -namespace moby  ……...</a:t>
            </a:r>
            <a:endParaRPr dirty="0"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1500" b="1" kern="1200" dirty="0">
                <a:solidFill>
                  <a:schemeClr val="accent2"/>
                </a:solidFill>
                <a:latin typeface="+mn-lt"/>
                <a:ea typeface="+mn-ea"/>
                <a:cs typeface="+mn-cs"/>
                <a:sym typeface="Open Sans"/>
              </a:rPr>
              <a:t>28851</a:t>
            </a:r>
            <a:r>
              <a:rPr lang="cs" dirty="0">
                <a:latin typeface="Open Sans"/>
                <a:ea typeface="Open Sans"/>
                <a:cs typeface="Open Sans"/>
                <a:sym typeface="Open Sans"/>
              </a:rPr>
              <a:t> pts/0     Ss 	0:00  	</a:t>
            </a:r>
            <a:r>
              <a:rPr lang="cs" dirty="0" smtClean="0">
                <a:latin typeface="Open Sans"/>
                <a:ea typeface="Open Sans"/>
                <a:cs typeface="Open Sans"/>
                <a:sym typeface="Open Sans"/>
              </a:rPr>
              <a:t>\_ </a:t>
            </a:r>
            <a:r>
              <a:rPr lang="cs" dirty="0">
                <a:latin typeface="Open Sans"/>
                <a:ea typeface="Open Sans"/>
                <a:cs typeface="Open Sans"/>
                <a:sym typeface="Open Sans"/>
              </a:rPr>
              <a:t>bash</a:t>
            </a:r>
            <a:endParaRPr dirty="0"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dirty="0">
                <a:latin typeface="Open Sans"/>
                <a:ea typeface="Open Sans"/>
                <a:cs typeface="Open Sans"/>
                <a:sym typeface="Open Sans"/>
              </a:rPr>
              <a:t>28899 pts/0     S+ 	0:00      	</a:t>
            </a:r>
            <a:r>
              <a:rPr lang="en-US" dirty="0" smtClean="0">
                <a:latin typeface="Open Sans"/>
                <a:ea typeface="Open Sans"/>
                <a:cs typeface="Open Sans"/>
                <a:sym typeface="Open Sans"/>
              </a:rPr>
              <a:t>       </a:t>
            </a:r>
            <a:r>
              <a:rPr lang="cs" dirty="0" smtClean="0">
                <a:latin typeface="Open Sans"/>
                <a:ea typeface="Open Sans"/>
                <a:cs typeface="Open Sans"/>
                <a:sym typeface="Open Sans"/>
              </a:rPr>
              <a:t>\_ </a:t>
            </a:r>
            <a:r>
              <a:rPr lang="cs" dirty="0">
                <a:latin typeface="Open Sans"/>
                <a:ea typeface="Open Sans"/>
                <a:cs typeface="Open Sans"/>
                <a:sym typeface="Open Sans"/>
              </a:rPr>
              <a:t>dash</a:t>
            </a:r>
            <a:endParaRPr dirty="0"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1" name="Google Shape;131;p21"/>
          <p:cNvSpPr/>
          <p:nvPr/>
        </p:nvSpPr>
        <p:spPr>
          <a:xfrm>
            <a:off x="914400" y="3311434"/>
            <a:ext cx="1390315" cy="1306286"/>
          </a:xfrm>
          <a:custGeom>
            <a:avLst/>
            <a:gdLst/>
            <a:ahLst/>
            <a:cxnLst/>
            <a:rect l="l" t="t" r="r" b="b"/>
            <a:pathLst>
              <a:path w="158591" h="61177" extrusionOk="0">
                <a:moveTo>
                  <a:pt x="0" y="0"/>
                </a:moveTo>
                <a:cubicBezTo>
                  <a:pt x="10716" y="7728"/>
                  <a:pt x="37862" y="36174"/>
                  <a:pt x="64294" y="46370"/>
                </a:cubicBezTo>
                <a:cubicBezTo>
                  <a:pt x="90726" y="56566"/>
                  <a:pt x="142875" y="58709"/>
                  <a:pt x="158591" y="61177"/>
                </a:cubicBezTo>
              </a:path>
            </a:pathLst>
          </a:custGeom>
          <a:noFill/>
          <a:ln w="9525" cap="flat" cmpd="sng">
            <a:solidFill>
              <a:schemeClr val="accent2"/>
            </a:solidFill>
            <a:prstDash val="solid"/>
            <a:round/>
            <a:headEnd type="triangle" w="med" len="med"/>
            <a:tailEnd type="triangle" w="med" len="med"/>
          </a:ln>
        </p:spPr>
      </p:sp>
      <p:sp>
        <p:nvSpPr>
          <p:cNvPr id="2" name="TextovéPole 1"/>
          <p:cNvSpPr txBox="1"/>
          <p:nvPr/>
        </p:nvSpPr>
        <p:spPr>
          <a:xfrm>
            <a:off x="6257109" y="3638006"/>
            <a:ext cx="26648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Host displays all processes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dirty="0">
                <a:solidFill>
                  <a:schemeClr val="accent3"/>
                </a:solidFill>
              </a:rPr>
              <a:t>User ID (user) Namespace</a:t>
            </a:r>
            <a:endParaRPr dirty="0">
              <a:solidFill>
                <a:schemeClr val="accent3"/>
              </a:solidFill>
            </a:endParaRPr>
          </a:p>
        </p:txBody>
      </p:sp>
      <p:sp>
        <p:nvSpPr>
          <p:cNvPr id="137" name="Google Shape;137;p22"/>
          <p:cNvSpPr txBox="1">
            <a:spLocks noGrp="1"/>
          </p:cNvSpPr>
          <p:nvPr>
            <p:ph type="body" idx="1"/>
          </p:nvPr>
        </p:nvSpPr>
        <p:spPr>
          <a:xfrm>
            <a:off x="311700" y="1266324"/>
            <a:ext cx="8520600" cy="123521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just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cs" sz="1500" dirty="0"/>
              <a:t>enables </a:t>
            </a:r>
            <a:r>
              <a:rPr lang="en-US" sz="1500" dirty="0" smtClean="0"/>
              <a:t>establishing </a:t>
            </a:r>
            <a:r>
              <a:rPr lang="en-US" sz="1500" b="1" dirty="0" smtClean="0">
                <a:solidFill>
                  <a:schemeClr val="accent2"/>
                </a:solidFill>
              </a:rPr>
              <a:t>separated </a:t>
            </a:r>
            <a:r>
              <a:rPr lang="cs" sz="1500" b="1" dirty="0" smtClean="0">
                <a:solidFill>
                  <a:schemeClr val="accent2"/>
                </a:solidFill>
              </a:rPr>
              <a:t>uid/gid</a:t>
            </a:r>
            <a:r>
              <a:rPr lang="en-US" sz="1500" b="1" dirty="0" smtClean="0">
                <a:solidFill>
                  <a:schemeClr val="accent2"/>
                </a:solidFill>
              </a:rPr>
              <a:t> allocations</a:t>
            </a:r>
            <a:r>
              <a:rPr lang="en-US" sz="1500" dirty="0" smtClean="0"/>
              <a:t>, decoupled from real identifiers</a:t>
            </a:r>
          </a:p>
          <a:p>
            <a:pPr lvl="1" indent="-323850" algn="just">
              <a:spcBef>
                <a:spcPts val="1000"/>
              </a:spcBef>
              <a:buSzPts val="1500"/>
            </a:pPr>
            <a:r>
              <a:rPr lang="en-US" sz="1500" dirty="0" smtClean="0"/>
              <a:t>A user process in a the namespace is assigned a ‘local’ identifier that is recognized only inside the namespace</a:t>
            </a:r>
          </a:p>
          <a:p>
            <a:pPr indent="-323850">
              <a:spcBef>
                <a:spcPts val="1000"/>
              </a:spcBef>
              <a:buSzPts val="1500"/>
            </a:pPr>
            <a:r>
              <a:rPr lang="en-US" sz="1500" dirty="0"/>
              <a:t>a </a:t>
            </a:r>
            <a:r>
              <a:rPr lang="en-US" sz="1500" b="1" dirty="0">
                <a:solidFill>
                  <a:schemeClr val="accent2"/>
                </a:solidFill>
              </a:rPr>
              <a:t>m</a:t>
            </a:r>
            <a:r>
              <a:rPr lang="cs" sz="1500" b="1" dirty="0">
                <a:solidFill>
                  <a:schemeClr val="accent2"/>
                </a:solidFill>
              </a:rPr>
              <a:t>apping</a:t>
            </a:r>
            <a:r>
              <a:rPr lang="en-US" sz="1500" b="1" dirty="0">
                <a:solidFill>
                  <a:schemeClr val="accent2"/>
                </a:solidFill>
              </a:rPr>
              <a:t> </a:t>
            </a:r>
            <a:r>
              <a:rPr lang="en-US" sz="1500" dirty="0" smtClean="0"/>
              <a:t>need to be maintained </a:t>
            </a:r>
            <a:r>
              <a:rPr lang="cs" sz="1500" dirty="0" smtClean="0"/>
              <a:t>between </a:t>
            </a:r>
            <a:r>
              <a:rPr lang="cs" sz="1500" dirty="0"/>
              <a:t>uids</a:t>
            </a:r>
            <a:r>
              <a:rPr lang="en-US" sz="1500" dirty="0"/>
              <a:t>/</a:t>
            </a:r>
            <a:r>
              <a:rPr lang="en-US" sz="1500" dirty="0" err="1"/>
              <a:t>gids</a:t>
            </a:r>
            <a:r>
              <a:rPr lang="cs" sz="1500" dirty="0"/>
              <a:t> in the namespace and “global” </a:t>
            </a:r>
            <a:r>
              <a:rPr lang="en-US" sz="1500" dirty="0"/>
              <a:t>(real) </a:t>
            </a:r>
            <a:r>
              <a:rPr lang="cs" sz="1500" dirty="0"/>
              <a:t>uids</a:t>
            </a:r>
            <a:r>
              <a:rPr lang="en-US" sz="1500" dirty="0" smtClean="0"/>
              <a:t>/</a:t>
            </a:r>
            <a:r>
              <a:rPr lang="en-US" sz="1500" dirty="0" err="1" smtClean="0"/>
              <a:t>gids</a:t>
            </a:r>
            <a:r>
              <a:rPr lang="cs" sz="1500" dirty="0" smtClean="0"/>
              <a:t/>
            </a:r>
            <a:br>
              <a:rPr lang="cs" sz="1500" dirty="0" smtClean="0"/>
            </a:br>
            <a:endParaRPr sz="1500" dirty="0"/>
          </a:p>
        </p:txBody>
      </p:sp>
      <p:sp>
        <p:nvSpPr>
          <p:cNvPr id="138" name="Google Shape;138;p22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11</a:t>
            </a:fld>
            <a:endParaRPr/>
          </a:p>
        </p:txBody>
      </p:sp>
      <p:sp>
        <p:nvSpPr>
          <p:cNvPr id="139" name="Google Shape;139;p22"/>
          <p:cNvSpPr txBox="1"/>
          <p:nvPr/>
        </p:nvSpPr>
        <p:spPr>
          <a:xfrm>
            <a:off x="1394095" y="2774854"/>
            <a:ext cx="1713900" cy="1547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 smtClean="0">
                <a:latin typeface="Open Sans"/>
                <a:ea typeface="Open Sans"/>
                <a:cs typeface="Open Sans"/>
                <a:sym typeface="Open Sans"/>
              </a:rPr>
              <a:t>Host </a:t>
            </a:r>
            <a:r>
              <a:rPr lang="cs" b="1" dirty="0" smtClean="0">
                <a:latin typeface="Open Sans"/>
                <a:ea typeface="Open Sans"/>
                <a:cs typeface="Open Sans"/>
                <a:sym typeface="Open Sans"/>
              </a:rPr>
              <a:t>(</a:t>
            </a:r>
            <a:r>
              <a:rPr lang="en-US" b="1" dirty="0" smtClean="0">
                <a:latin typeface="Open Sans"/>
                <a:ea typeface="Open Sans"/>
                <a:cs typeface="Open Sans"/>
                <a:sym typeface="Open Sans"/>
              </a:rPr>
              <a:t>real</a:t>
            </a:r>
            <a:r>
              <a:rPr lang="cs" b="1" dirty="0" smtClean="0">
                <a:latin typeface="Open Sans"/>
                <a:ea typeface="Open Sans"/>
                <a:cs typeface="Open Sans"/>
                <a:sym typeface="Open Sans"/>
              </a:rPr>
              <a:t>) </a:t>
            </a:r>
            <a:r>
              <a:rPr lang="cs" b="1" dirty="0">
                <a:latin typeface="Open Sans"/>
                <a:ea typeface="Open Sans"/>
                <a:cs typeface="Open Sans"/>
                <a:sym typeface="Open Sans"/>
              </a:rPr>
              <a:t>id’s</a:t>
            </a:r>
            <a:endParaRPr b="1" dirty="0"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Char char="●"/>
            </a:pPr>
            <a:r>
              <a:rPr lang="cs" dirty="0">
                <a:latin typeface="Open Sans"/>
                <a:ea typeface="Open Sans"/>
                <a:cs typeface="Open Sans"/>
                <a:sym typeface="Open Sans"/>
              </a:rPr>
              <a:t>0</a:t>
            </a:r>
            <a:endParaRPr dirty="0"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Char char="●"/>
            </a:pPr>
            <a:r>
              <a:rPr lang="cs" dirty="0">
                <a:latin typeface="Open Sans"/>
                <a:ea typeface="Open Sans"/>
                <a:cs typeface="Open Sans"/>
                <a:sym typeface="Open Sans"/>
              </a:rPr>
              <a:t>1</a:t>
            </a:r>
            <a:endParaRPr dirty="0"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Char char="●"/>
            </a:pPr>
            <a:r>
              <a:rPr lang="cs" dirty="0">
                <a:latin typeface="Open Sans"/>
                <a:ea typeface="Open Sans"/>
                <a:cs typeface="Open Sans"/>
                <a:sym typeface="Open Sans"/>
              </a:rPr>
              <a:t>….</a:t>
            </a:r>
            <a:endParaRPr dirty="0"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Char char="●"/>
            </a:pPr>
            <a:r>
              <a:rPr lang="cs" dirty="0" smtClean="0">
                <a:latin typeface="Open Sans"/>
                <a:ea typeface="Open Sans"/>
                <a:cs typeface="Open Sans"/>
                <a:sym typeface="Open Sans"/>
              </a:rPr>
              <a:t>100000</a:t>
            </a:r>
            <a:endParaRPr dirty="0"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Char char="●"/>
            </a:pPr>
            <a:r>
              <a:rPr lang="cs" dirty="0">
                <a:latin typeface="Open Sans"/>
                <a:ea typeface="Open Sans"/>
                <a:cs typeface="Open Sans"/>
                <a:sym typeface="Open Sans"/>
              </a:rPr>
              <a:t>100001</a:t>
            </a:r>
            <a:endParaRPr dirty="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0" name="Google Shape;140;p22"/>
          <p:cNvSpPr txBox="1"/>
          <p:nvPr/>
        </p:nvSpPr>
        <p:spPr>
          <a:xfrm>
            <a:off x="4489734" y="2940339"/>
            <a:ext cx="2564700" cy="9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b="1" dirty="0">
                <a:latin typeface="Open Sans"/>
                <a:ea typeface="Open Sans"/>
                <a:cs typeface="Open Sans"/>
                <a:sym typeface="Open Sans"/>
              </a:rPr>
              <a:t>id’s in </a:t>
            </a:r>
            <a:r>
              <a:rPr lang="en-US" b="1" dirty="0" smtClean="0">
                <a:latin typeface="Open Sans"/>
                <a:ea typeface="Open Sans"/>
                <a:cs typeface="Open Sans"/>
                <a:sym typeface="Open Sans"/>
              </a:rPr>
              <a:t>a user </a:t>
            </a:r>
            <a:r>
              <a:rPr lang="cs" b="1" dirty="0" smtClean="0">
                <a:latin typeface="Open Sans"/>
                <a:ea typeface="Open Sans"/>
                <a:cs typeface="Open Sans"/>
                <a:sym typeface="Open Sans"/>
              </a:rPr>
              <a:t>namespace</a:t>
            </a:r>
            <a:endParaRPr b="1" dirty="0"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Char char="●"/>
            </a:pPr>
            <a:r>
              <a:rPr lang="cs" dirty="0">
                <a:latin typeface="Open Sans"/>
                <a:ea typeface="Open Sans"/>
                <a:cs typeface="Open Sans"/>
                <a:sym typeface="Open Sans"/>
              </a:rPr>
              <a:t>0</a:t>
            </a:r>
            <a:endParaRPr dirty="0"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Char char="●"/>
            </a:pPr>
            <a:r>
              <a:rPr lang="cs" dirty="0">
                <a:latin typeface="Open Sans"/>
                <a:ea typeface="Open Sans"/>
                <a:cs typeface="Open Sans"/>
                <a:sym typeface="Open Sans"/>
              </a:rPr>
              <a:t>1</a:t>
            </a:r>
            <a:endParaRPr dirty="0"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41" name="Google Shape;141;p22"/>
          <p:cNvCxnSpPr/>
          <p:nvPr/>
        </p:nvCxnSpPr>
        <p:spPr>
          <a:xfrm flipV="1">
            <a:off x="2541538" y="3383470"/>
            <a:ext cx="2134965" cy="443133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triangle" w="med" len="med"/>
            <a:tailEnd type="triangle" w="med" len="med"/>
          </a:ln>
        </p:spPr>
      </p:cxnSp>
      <p:cxnSp>
        <p:nvCxnSpPr>
          <p:cNvPr id="142" name="Google Shape;142;p22"/>
          <p:cNvCxnSpPr/>
          <p:nvPr/>
        </p:nvCxnSpPr>
        <p:spPr>
          <a:xfrm flipV="1">
            <a:off x="2541538" y="3605036"/>
            <a:ext cx="2134965" cy="450981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triangle" w="med" len="med"/>
            <a:tailEnd type="triangle" w="med" len="med"/>
          </a:ln>
        </p:spPr>
      </p:cxnSp>
      <p:sp>
        <p:nvSpPr>
          <p:cNvPr id="143" name="Google Shape;143;p22"/>
          <p:cNvSpPr txBox="1"/>
          <p:nvPr/>
        </p:nvSpPr>
        <p:spPr>
          <a:xfrm>
            <a:off x="375000" y="4322229"/>
            <a:ext cx="8027400" cy="9079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1500"/>
              </a:spcAft>
              <a:buClr>
                <a:schemeClr val="dk2"/>
              </a:buClr>
              <a:buSzPts val="1800"/>
              <a:buFont typeface="Open Sans"/>
              <a:buChar char="●"/>
            </a:pPr>
            <a:r>
              <a:rPr lang="cs" sz="1500" dirty="0">
                <a:solidFill>
                  <a:schemeClr val="dk2"/>
                </a:solidFill>
                <a:latin typeface="+mn-lt"/>
                <a:ea typeface="Open Sans"/>
                <a:cs typeface="Open Sans"/>
                <a:sym typeface="Open Sans"/>
              </a:rPr>
              <a:t>by default, user namespace is not enabled by Docker, i.e</a:t>
            </a:r>
            <a:r>
              <a:rPr lang="cs" sz="1500" dirty="0" smtClean="0">
                <a:solidFill>
                  <a:schemeClr val="dk2"/>
                </a:solidFill>
                <a:latin typeface="+mn-lt"/>
                <a:ea typeface="Open Sans"/>
                <a:cs typeface="Open Sans"/>
                <a:sym typeface="Open Sans"/>
              </a:rPr>
              <a:t>.</a:t>
            </a:r>
            <a:r>
              <a:rPr lang="en-US" sz="1500" dirty="0" smtClean="0">
                <a:solidFill>
                  <a:schemeClr val="dk2"/>
                </a:solidFill>
                <a:latin typeface="+mn-lt"/>
                <a:ea typeface="Open Sans"/>
                <a:cs typeface="Open Sans"/>
                <a:sym typeface="Open Sans"/>
              </a:rPr>
              <a:t> </a:t>
            </a:r>
            <a:r>
              <a:rPr lang="cs" sz="1500" b="1" i="1" dirty="0" smtClean="0">
                <a:solidFill>
                  <a:schemeClr val="accent2"/>
                </a:solidFill>
                <a:latin typeface="+mn-lt"/>
                <a:ea typeface="Open Sans"/>
                <a:cs typeface="Open Sans"/>
                <a:sym typeface="Open Sans"/>
              </a:rPr>
              <a:t>root</a:t>
            </a:r>
            <a:r>
              <a:rPr lang="cs" sz="1500" b="1" dirty="0" smtClean="0">
                <a:solidFill>
                  <a:schemeClr val="accent2"/>
                </a:solidFill>
                <a:latin typeface="+mn-lt"/>
                <a:ea typeface="Open Sans"/>
                <a:cs typeface="Open Sans"/>
                <a:sym typeface="Open Sans"/>
              </a:rPr>
              <a:t> </a:t>
            </a:r>
            <a:r>
              <a:rPr lang="cs" sz="1500" b="1" dirty="0">
                <a:solidFill>
                  <a:schemeClr val="accent2"/>
                </a:solidFill>
                <a:latin typeface="+mn-lt"/>
                <a:ea typeface="Open Sans"/>
                <a:cs typeface="Open Sans"/>
                <a:sym typeface="Open Sans"/>
              </a:rPr>
              <a:t>in the container is </a:t>
            </a:r>
            <a:r>
              <a:rPr lang="cs" sz="1500" b="1" i="1" dirty="0">
                <a:solidFill>
                  <a:schemeClr val="accent2"/>
                </a:solidFill>
                <a:latin typeface="+mn-lt"/>
                <a:ea typeface="Open Sans"/>
                <a:cs typeface="Open Sans"/>
                <a:sym typeface="Open Sans"/>
              </a:rPr>
              <a:t>root</a:t>
            </a:r>
            <a:r>
              <a:rPr lang="cs" sz="1500" b="1" dirty="0">
                <a:solidFill>
                  <a:schemeClr val="accent2"/>
                </a:solidFill>
                <a:latin typeface="+mn-lt"/>
                <a:ea typeface="Open Sans"/>
                <a:cs typeface="Open Sans"/>
                <a:sym typeface="Open Sans"/>
              </a:rPr>
              <a:t> in the </a:t>
            </a:r>
            <a:r>
              <a:rPr lang="cs" sz="1500" b="1" dirty="0" smtClean="0">
                <a:solidFill>
                  <a:schemeClr val="accent2"/>
                </a:solidFill>
                <a:latin typeface="+mn-lt"/>
                <a:ea typeface="Open Sans"/>
                <a:cs typeface="Open Sans"/>
                <a:sym typeface="Open Sans"/>
              </a:rPr>
              <a:t>host</a:t>
            </a:r>
            <a:endParaRPr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>
                <a:solidFill>
                  <a:schemeClr val="accent3"/>
                </a:solidFill>
              </a:rPr>
              <a:t>Cgroups I.</a:t>
            </a:r>
            <a:endParaRPr>
              <a:solidFill>
                <a:schemeClr val="accent3"/>
              </a:solidFill>
            </a:endParaRPr>
          </a:p>
        </p:txBody>
      </p:sp>
      <p:sp>
        <p:nvSpPr>
          <p:cNvPr id="149" name="Google Shape;149;p23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cs" sz="1600" dirty="0"/>
              <a:t>short for </a:t>
            </a:r>
            <a:r>
              <a:rPr lang="cs" sz="1600" b="1" dirty="0">
                <a:solidFill>
                  <a:schemeClr val="accent2"/>
                </a:solidFill>
              </a:rPr>
              <a:t>control groups</a:t>
            </a:r>
            <a:endParaRPr sz="1600" dirty="0"/>
          </a:p>
          <a:p>
            <a:pPr marL="457200" lvl="0" indent="-330200" algn="l" rtl="0">
              <a:spcBef>
                <a:spcPts val="1500"/>
              </a:spcBef>
              <a:spcAft>
                <a:spcPts val="0"/>
              </a:spcAft>
              <a:buSzPts val="1600"/>
              <a:buChar char="●"/>
            </a:pPr>
            <a:r>
              <a:rPr lang="cs" sz="1600" dirty="0"/>
              <a:t>they allow Docker Engine to </a:t>
            </a:r>
            <a:r>
              <a:rPr lang="en-US" sz="1600" b="1" dirty="0" smtClean="0">
                <a:solidFill>
                  <a:schemeClr val="accent2"/>
                </a:solidFill>
              </a:rPr>
              <a:t>maintain </a:t>
            </a:r>
            <a:r>
              <a:rPr lang="cs" sz="1600" b="1" dirty="0" smtClean="0">
                <a:solidFill>
                  <a:schemeClr val="accent2"/>
                </a:solidFill>
              </a:rPr>
              <a:t>available </a:t>
            </a:r>
            <a:r>
              <a:rPr lang="cs" sz="1600" b="1" dirty="0">
                <a:solidFill>
                  <a:schemeClr val="accent2"/>
                </a:solidFill>
              </a:rPr>
              <a:t>system resources</a:t>
            </a:r>
            <a:endParaRPr sz="1600" b="1" dirty="0">
              <a:solidFill>
                <a:schemeClr val="accent2"/>
              </a:solidFill>
            </a:endParaRPr>
          </a:p>
          <a:p>
            <a:pPr marL="457200" lvl="0" indent="-330200" algn="l" rtl="0">
              <a:spcBef>
                <a:spcPts val="1500"/>
              </a:spcBef>
              <a:spcAft>
                <a:spcPts val="0"/>
              </a:spcAft>
              <a:buSzPts val="1600"/>
              <a:buChar char="●"/>
            </a:pPr>
            <a:r>
              <a:rPr lang="cs" sz="1600" dirty="0"/>
              <a:t>they implement </a:t>
            </a:r>
            <a:r>
              <a:rPr lang="cs" sz="1600" b="1" dirty="0">
                <a:solidFill>
                  <a:schemeClr val="accent2"/>
                </a:solidFill>
              </a:rPr>
              <a:t>resource limiting</a:t>
            </a:r>
            <a:r>
              <a:rPr lang="cs" sz="1600" dirty="0"/>
              <a:t> for different resources (CPU, disk I/O, etc.)</a:t>
            </a:r>
            <a:endParaRPr sz="1600" dirty="0"/>
          </a:p>
          <a:p>
            <a:pPr marL="457200" lvl="0" indent="-330200" algn="l" rtl="0">
              <a:spcBef>
                <a:spcPts val="1500"/>
              </a:spcBef>
              <a:spcAft>
                <a:spcPts val="0"/>
              </a:spcAft>
              <a:buSzPts val="1600"/>
              <a:buChar char="●"/>
            </a:pPr>
            <a:r>
              <a:rPr lang="cs" sz="1600" dirty="0"/>
              <a:t>they help to ensure that a single container </a:t>
            </a:r>
            <a:r>
              <a:rPr lang="cs" sz="1600" dirty="0" smtClean="0"/>
              <a:t>can</a:t>
            </a:r>
            <a:r>
              <a:rPr lang="cs" sz="1600" b="1" dirty="0" smtClean="0">
                <a:solidFill>
                  <a:schemeClr val="accent2"/>
                </a:solidFill>
              </a:rPr>
              <a:t> </a:t>
            </a:r>
            <a:r>
              <a:rPr lang="en-US" sz="1600" dirty="0" smtClean="0"/>
              <a:t>be </a:t>
            </a:r>
            <a:r>
              <a:rPr lang="en-US" sz="1600" b="1" dirty="0">
                <a:solidFill>
                  <a:schemeClr val="accent2"/>
                </a:solidFill>
              </a:rPr>
              <a:t>assigned only limited resources </a:t>
            </a:r>
            <a:endParaRPr sz="1600" b="1" dirty="0">
              <a:solidFill>
                <a:schemeClr val="accent2"/>
              </a:solidFill>
            </a:endParaRPr>
          </a:p>
          <a:p>
            <a:pPr marL="457200" lvl="0" indent="-330200" algn="l" rtl="0">
              <a:spcBef>
                <a:spcPts val="1500"/>
              </a:spcBef>
              <a:spcAft>
                <a:spcPts val="1500"/>
              </a:spcAft>
              <a:buSzPts val="1600"/>
              <a:buChar char="●"/>
            </a:pPr>
            <a:r>
              <a:rPr lang="cs" sz="1600" dirty="0"/>
              <a:t>cgroups are organized in a (tree) </a:t>
            </a:r>
            <a:r>
              <a:rPr lang="cs" sz="1600" b="1" dirty="0">
                <a:solidFill>
                  <a:schemeClr val="accent2"/>
                </a:solidFill>
              </a:rPr>
              <a:t>hierarchy </a:t>
            </a:r>
            <a:r>
              <a:rPr lang="cs" sz="1600" dirty="0"/>
              <a:t>for a given cgroup type</a:t>
            </a:r>
            <a:endParaRPr sz="1600" dirty="0"/>
          </a:p>
        </p:txBody>
      </p:sp>
      <p:sp>
        <p:nvSpPr>
          <p:cNvPr id="150" name="Google Shape;150;p23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12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dirty="0" smtClean="0">
                <a:solidFill>
                  <a:schemeClr val="accent3"/>
                </a:solidFill>
              </a:rPr>
              <a:t>Cgroups II.</a:t>
            </a:r>
            <a:endParaRPr dirty="0">
              <a:solidFill>
                <a:schemeClr val="accent3"/>
              </a:solidFill>
            </a:endParaRPr>
          </a:p>
        </p:txBody>
      </p:sp>
      <p:sp>
        <p:nvSpPr>
          <p:cNvPr id="156" name="Google Shape;156;p24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600" cy="143115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cs" sz="1600" dirty="0"/>
              <a:t>a process (</a:t>
            </a:r>
            <a:r>
              <a:rPr lang="cs" sz="1600" dirty="0" smtClean="0"/>
              <a:t>thread) </a:t>
            </a:r>
            <a:r>
              <a:rPr lang="cs" sz="1600" b="1" dirty="0">
                <a:solidFill>
                  <a:schemeClr val="accent2"/>
                </a:solidFill>
              </a:rPr>
              <a:t>may be assigned</a:t>
            </a:r>
            <a:r>
              <a:rPr lang="cs" sz="1600" dirty="0"/>
              <a:t> one </a:t>
            </a:r>
            <a:r>
              <a:rPr lang="en-US" sz="1600" dirty="0" smtClean="0"/>
              <a:t>or more </a:t>
            </a:r>
            <a:r>
              <a:rPr lang="cs" sz="1600" dirty="0" smtClean="0"/>
              <a:t>cgroup</a:t>
            </a:r>
            <a:r>
              <a:rPr lang="en-US" sz="1600" dirty="0" smtClean="0"/>
              <a:t>(s)</a:t>
            </a:r>
            <a:endParaRPr sz="1600" dirty="0"/>
          </a:p>
          <a:p>
            <a:pPr marL="914400" lvl="1" indent="-317500" algn="l" rtl="0">
              <a:spcBef>
                <a:spcPts val="1500"/>
              </a:spcBef>
              <a:spcAft>
                <a:spcPts val="0"/>
              </a:spcAft>
              <a:buSzPts val="1400"/>
              <a:buChar char="○"/>
            </a:pPr>
            <a:r>
              <a:rPr lang="en-US" sz="1600" dirty="0" smtClean="0"/>
              <a:t>Management possible (e.g.) </a:t>
            </a:r>
            <a:r>
              <a:rPr lang="cs" sz="1600" dirty="0" smtClean="0"/>
              <a:t>via </a:t>
            </a:r>
            <a:r>
              <a:rPr lang="cs" sz="1600" dirty="0"/>
              <a:t>the </a:t>
            </a:r>
            <a:r>
              <a:rPr lang="cs" sz="1600" dirty="0">
                <a:latin typeface="Courier New" pitchFamily="49" charset="0"/>
                <a:cs typeface="Courier New" pitchFamily="49" charset="0"/>
              </a:rPr>
              <a:t>/sys </a:t>
            </a:r>
            <a:r>
              <a:rPr lang="cs" sz="1600" dirty="0"/>
              <a:t>pseudo-filesystem </a:t>
            </a:r>
            <a:r>
              <a:rPr lang="en-US" sz="1600" dirty="0" smtClean="0"/>
              <a:t>(</a:t>
            </a:r>
            <a:r>
              <a:rPr lang="cs" sz="1400" dirty="0" smtClean="0">
                <a:latin typeface="Courier New" pitchFamily="49" charset="0"/>
                <a:cs typeface="Courier New" pitchFamily="49" charset="0"/>
              </a:rPr>
              <a:t>/sys/fs/cgrou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p</a:t>
            </a:r>
            <a:r>
              <a:rPr lang="en-US" sz="1400" dirty="0" smtClean="0"/>
              <a:t>)</a:t>
            </a:r>
            <a:endParaRPr sz="1600" dirty="0"/>
          </a:p>
          <a:p>
            <a:pPr marL="457200" lvl="0" indent="-304800" algn="l" rtl="0">
              <a:spcBef>
                <a:spcPts val="1500"/>
              </a:spcBef>
              <a:spcAft>
                <a:spcPts val="0"/>
              </a:spcAft>
              <a:buSzPct val="100000"/>
              <a:buChar char="●"/>
            </a:pPr>
            <a:r>
              <a:rPr lang="en-US" sz="1600" dirty="0" smtClean="0"/>
              <a:t>Example how to set </a:t>
            </a:r>
            <a:r>
              <a:rPr lang="cs" sz="1600" dirty="0" smtClean="0"/>
              <a:t>up </a:t>
            </a:r>
            <a:r>
              <a:rPr lang="cs" sz="1600" dirty="0"/>
              <a:t>a </a:t>
            </a:r>
            <a:r>
              <a:rPr lang="cs" sz="1600" dirty="0" smtClean="0"/>
              <a:t>cgroup</a:t>
            </a:r>
            <a:r>
              <a:rPr lang="en-US" sz="1600" dirty="0" smtClean="0"/>
              <a:t>:</a:t>
            </a:r>
            <a:endParaRPr sz="1400" dirty="0"/>
          </a:p>
        </p:txBody>
      </p:sp>
      <p:sp>
        <p:nvSpPr>
          <p:cNvPr id="157" name="Google Shape;157;p24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13</a:t>
            </a:fld>
            <a:endParaRPr/>
          </a:p>
        </p:txBody>
      </p:sp>
      <p:sp>
        <p:nvSpPr>
          <p:cNvPr id="2" name="TextovéPole 1"/>
          <p:cNvSpPr txBox="1"/>
          <p:nvPr/>
        </p:nvSpPr>
        <p:spPr>
          <a:xfrm>
            <a:off x="875211" y="2658290"/>
            <a:ext cx="803365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n-lt"/>
              </a:rPr>
              <a:t># create a specific </a:t>
            </a:r>
            <a:r>
              <a:rPr lang="en-US" dirty="0" err="1">
                <a:latin typeface="+mn-lt"/>
              </a:rPr>
              <a:t>cgroup</a:t>
            </a:r>
            <a:r>
              <a:rPr lang="en-US" dirty="0">
                <a:latin typeface="+mn-lt"/>
              </a:rPr>
              <a:t>:</a:t>
            </a:r>
          </a:p>
          <a:p>
            <a:r>
              <a:rPr lang="en-US" dirty="0" err="1">
                <a:latin typeface="Courier New" pitchFamily="49" charset="0"/>
                <a:cs typeface="Courier New" pitchFamily="49" charset="0"/>
              </a:rPr>
              <a:t>mkdir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/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sys/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fs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/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cgroup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/memory/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memory_eaters</a:t>
            </a: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endParaRPr lang="en-US" dirty="0">
              <a:latin typeface="Courier New" pitchFamily="49" charset="0"/>
              <a:cs typeface="Courier New" pitchFamily="49" charset="0"/>
            </a:endParaRPr>
          </a:p>
          <a:p>
            <a:r>
              <a:rPr lang="en-US" dirty="0">
                <a:latin typeface="+mn-lt"/>
              </a:rPr>
              <a:t># limit the memory usage to 10MB</a:t>
            </a: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echo 10000000 &gt; /sys/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fs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/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cgroup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/memory/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memory_eaters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/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memory.limit_in_bytes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  <a:p>
            <a:endParaRPr lang="en-US" dirty="0" smtClean="0">
              <a:latin typeface="+mn-lt"/>
            </a:endParaRPr>
          </a:p>
          <a:p>
            <a:r>
              <a:rPr lang="en-US" dirty="0" smtClean="0">
                <a:latin typeface="+mn-lt"/>
              </a:rPr>
              <a:t># </a:t>
            </a:r>
            <a:r>
              <a:rPr lang="en-US" dirty="0">
                <a:latin typeface="+mn-lt"/>
              </a:rPr>
              <a:t>enter the new </a:t>
            </a:r>
            <a:r>
              <a:rPr lang="en-US" dirty="0" err="1">
                <a:latin typeface="+mn-lt"/>
              </a:rPr>
              <a:t>cgroup</a:t>
            </a:r>
            <a:r>
              <a:rPr lang="en-US" dirty="0">
                <a:latin typeface="+mn-lt"/>
              </a:rPr>
              <a:t> with the current shell  to apply to limit:</a:t>
            </a: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echo $$ &gt; /sys/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fs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/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cgroup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/memory/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memory_eaters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/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cgroup.procs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2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>
                <a:solidFill>
                  <a:schemeClr val="accent3"/>
                </a:solidFill>
              </a:rPr>
              <a:t>Linux Kernel Capabilities</a:t>
            </a:r>
            <a:endParaRPr>
              <a:solidFill>
                <a:schemeClr val="accent3"/>
              </a:solidFill>
            </a:endParaRPr>
          </a:p>
        </p:txBody>
      </p:sp>
      <p:sp>
        <p:nvSpPr>
          <p:cNvPr id="163" name="Google Shape;163;p25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600" cy="365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cs" sz="1600" dirty="0"/>
              <a:t>capabilities turn the binary “root/non-root” dichotomy into a </a:t>
            </a:r>
            <a:r>
              <a:rPr lang="cs" sz="1600" b="1" dirty="0">
                <a:solidFill>
                  <a:schemeClr val="accent2"/>
                </a:solidFill>
              </a:rPr>
              <a:t>fine-grained access control system</a:t>
            </a:r>
            <a:endParaRPr sz="1600" b="1" dirty="0">
              <a:solidFill>
                <a:schemeClr val="accent2"/>
              </a:solidFill>
            </a:endParaRPr>
          </a:p>
          <a:p>
            <a:pPr marL="457200" lvl="0" indent="-330200" algn="l" rtl="0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SzPts val="1600"/>
              <a:buChar char="●"/>
            </a:pPr>
            <a:r>
              <a:rPr lang="cs" sz="1600" dirty="0"/>
              <a:t>by default, Docker starts containers with </a:t>
            </a:r>
            <a:r>
              <a:rPr lang="cs" sz="1600" b="1" dirty="0">
                <a:solidFill>
                  <a:schemeClr val="accent2"/>
                </a:solidFill>
              </a:rPr>
              <a:t>a </a:t>
            </a:r>
            <a:r>
              <a:rPr lang="en-US" sz="1600" b="1" dirty="0" smtClean="0">
                <a:solidFill>
                  <a:schemeClr val="accent2"/>
                </a:solidFill>
              </a:rPr>
              <a:t>limited </a:t>
            </a:r>
            <a:r>
              <a:rPr lang="cs" sz="1600" b="1" dirty="0" smtClean="0">
                <a:solidFill>
                  <a:schemeClr val="accent2"/>
                </a:solidFill>
              </a:rPr>
              <a:t>set </a:t>
            </a:r>
            <a:r>
              <a:rPr lang="cs" sz="1600" b="1" dirty="0">
                <a:solidFill>
                  <a:schemeClr val="accent2"/>
                </a:solidFill>
              </a:rPr>
              <a:t>of capabilities</a:t>
            </a:r>
            <a:endParaRPr sz="1500" dirty="0"/>
          </a:p>
          <a:p>
            <a:pPr marL="457200" lvl="0" indent="-3302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600"/>
              <a:buChar char="●"/>
            </a:pPr>
            <a:r>
              <a:rPr lang="cs" sz="1600" dirty="0"/>
              <a:t>Docker supports the </a:t>
            </a:r>
            <a:r>
              <a:rPr lang="cs" sz="1600" b="1" dirty="0">
                <a:solidFill>
                  <a:schemeClr val="accent2"/>
                </a:solidFill>
              </a:rPr>
              <a:t>addition </a:t>
            </a:r>
            <a:r>
              <a:rPr lang="cs" sz="1600" dirty="0"/>
              <a:t>and </a:t>
            </a:r>
            <a:r>
              <a:rPr lang="cs" sz="1600" b="1" dirty="0">
                <a:solidFill>
                  <a:schemeClr val="accent2"/>
                </a:solidFill>
              </a:rPr>
              <a:t>removal </a:t>
            </a:r>
            <a:r>
              <a:rPr lang="cs" sz="1600" dirty="0"/>
              <a:t>of capabilities</a:t>
            </a:r>
            <a:endParaRPr sz="1600" dirty="0"/>
          </a:p>
          <a:p>
            <a:pPr marL="457200" lvl="0" indent="-330200" algn="l" rtl="0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SzPts val="1600"/>
              <a:buChar char="●"/>
            </a:pPr>
            <a:r>
              <a:rPr lang="cs" sz="1600" dirty="0"/>
              <a:t>additional capabilities </a:t>
            </a:r>
            <a:r>
              <a:rPr lang="cs" sz="1600" dirty="0" smtClean="0"/>
              <a:t>extend </a:t>
            </a:r>
            <a:r>
              <a:rPr lang="cs" sz="1600" dirty="0"/>
              <a:t>the utility but </a:t>
            </a:r>
            <a:r>
              <a:rPr lang="cs" sz="1600" dirty="0" smtClean="0"/>
              <a:t>ha</a:t>
            </a:r>
            <a:r>
              <a:rPr lang="en-US" sz="1600" dirty="0" err="1" smtClean="0"/>
              <a:t>ve</a:t>
            </a:r>
            <a:r>
              <a:rPr lang="cs" sz="1600" dirty="0" smtClean="0"/>
              <a:t> </a:t>
            </a:r>
            <a:r>
              <a:rPr lang="cs" sz="1600" dirty="0"/>
              <a:t>security implications, too</a:t>
            </a:r>
            <a:endParaRPr sz="1600" dirty="0"/>
          </a:p>
          <a:p>
            <a:pPr marL="457200" lvl="0" indent="-330200" algn="just" rtl="0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SzPts val="1600"/>
              <a:buChar char="●"/>
            </a:pPr>
            <a:r>
              <a:rPr lang="cs" sz="1600" dirty="0"/>
              <a:t>a container started with </a:t>
            </a:r>
            <a:r>
              <a:rPr lang="cs" sz="1600" b="1" dirty="0">
                <a:solidFill>
                  <a:schemeClr val="accent2"/>
                </a:solidFill>
              </a:rPr>
              <a:t>--privileged flag</a:t>
            </a:r>
            <a:r>
              <a:rPr lang="cs" sz="1600" dirty="0"/>
              <a:t> obtains </a:t>
            </a:r>
            <a:r>
              <a:rPr lang="cs" sz="1600" b="1" dirty="0">
                <a:solidFill>
                  <a:schemeClr val="accent2"/>
                </a:solidFill>
              </a:rPr>
              <a:t>all </a:t>
            </a:r>
            <a:r>
              <a:rPr lang="cs" sz="1600" dirty="0"/>
              <a:t>capabilities</a:t>
            </a:r>
            <a:endParaRPr sz="1600" dirty="0"/>
          </a:p>
          <a:p>
            <a:pPr marL="457200" lvl="0" indent="-330200" algn="l" rtl="0">
              <a:spcBef>
                <a:spcPts val="1500"/>
              </a:spcBef>
              <a:spcAft>
                <a:spcPts val="0"/>
              </a:spcAft>
              <a:buSzPts val="1600"/>
              <a:buChar char="●"/>
            </a:pPr>
            <a:r>
              <a:rPr lang="cs" sz="1600" dirty="0"/>
              <a:t>running </a:t>
            </a:r>
            <a:r>
              <a:rPr lang="cs" sz="1600" b="1" dirty="0">
                <a:solidFill>
                  <a:schemeClr val="accent2"/>
                </a:solidFill>
              </a:rPr>
              <a:t>without --privileged</a:t>
            </a:r>
            <a:r>
              <a:rPr lang="cs" sz="1600" dirty="0"/>
              <a:t> doesn’t mean the container doesn’t have root  privileges!</a:t>
            </a:r>
            <a:endParaRPr sz="1600" dirty="0"/>
          </a:p>
          <a:p>
            <a:pPr marL="457200" lvl="0" indent="0" algn="just" rtl="0">
              <a:lnSpc>
                <a:spcPct val="115000"/>
              </a:lnSpc>
              <a:spcBef>
                <a:spcPts val="1600"/>
              </a:spcBef>
              <a:spcAft>
                <a:spcPts val="1500"/>
              </a:spcAft>
              <a:buNone/>
            </a:pPr>
            <a:endParaRPr sz="1600" dirty="0">
              <a:solidFill>
                <a:schemeClr val="accent1"/>
              </a:solidFill>
            </a:endParaRPr>
          </a:p>
        </p:txBody>
      </p:sp>
      <p:sp>
        <p:nvSpPr>
          <p:cNvPr id="164" name="Google Shape;164;p25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14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dirty="0">
                <a:solidFill>
                  <a:schemeClr val="accent3"/>
                </a:solidFill>
              </a:rPr>
              <a:t>I am the root. Or not?</a:t>
            </a:r>
            <a:endParaRPr dirty="0">
              <a:solidFill>
                <a:schemeClr val="accent3"/>
              </a:solidFill>
            </a:endParaRPr>
          </a:p>
        </p:txBody>
      </p:sp>
      <p:sp>
        <p:nvSpPr>
          <p:cNvPr id="170" name="Google Shape;170;p26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600" cy="365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cs" sz="1600" dirty="0"/>
              <a:t>multiple levels of </a:t>
            </a:r>
            <a:r>
              <a:rPr lang="en-US" sz="1600" dirty="0" smtClean="0"/>
              <a:t>elevated </a:t>
            </a:r>
            <a:r>
              <a:rPr lang="cs" sz="1600" dirty="0" smtClean="0"/>
              <a:t>privileges</a:t>
            </a:r>
            <a:r>
              <a:rPr lang="cs" sz="1600" dirty="0"/>
              <a:t>, from an unprivileged </a:t>
            </a:r>
            <a:r>
              <a:rPr lang="en-US" sz="1600" dirty="0" smtClean="0"/>
              <a:t>user to full </a:t>
            </a:r>
            <a:r>
              <a:rPr lang="cs" sz="1600" dirty="0" smtClean="0"/>
              <a:t>root</a:t>
            </a:r>
            <a:r>
              <a:rPr lang="en-US" sz="1600" dirty="0" smtClean="0"/>
              <a:t> rights</a:t>
            </a:r>
            <a:r>
              <a:rPr lang="cs" sz="1600" dirty="0" smtClean="0"/>
              <a:t>:</a:t>
            </a:r>
            <a:endParaRPr sz="1600" dirty="0"/>
          </a:p>
          <a:p>
            <a:pPr marL="914400" lvl="1" indent="-330200" algn="l" rtl="0">
              <a:spcBef>
                <a:spcPts val="1500"/>
              </a:spcBef>
              <a:spcAft>
                <a:spcPts val="0"/>
              </a:spcAft>
              <a:buSzPts val="1600"/>
              <a:buChar char="○"/>
            </a:pPr>
            <a:r>
              <a:rPr lang="cs" sz="1600" dirty="0"/>
              <a:t>if user namespace is </a:t>
            </a:r>
            <a:r>
              <a:rPr lang="cs" sz="1600" b="1" dirty="0">
                <a:solidFill>
                  <a:schemeClr val="accent2"/>
                </a:solidFill>
              </a:rPr>
              <a:t>enabled</a:t>
            </a:r>
            <a:r>
              <a:rPr lang="cs" sz="1600" dirty="0"/>
              <a:t>, the root inside a container has no root privileges outside in the host </a:t>
            </a:r>
            <a:r>
              <a:rPr lang="cs" sz="1600" dirty="0" smtClean="0"/>
              <a:t>system</a:t>
            </a:r>
            <a:endParaRPr lang="en-US" sz="1600" dirty="0" smtClean="0"/>
          </a:p>
          <a:p>
            <a:pPr lvl="2" indent="-330200">
              <a:spcBef>
                <a:spcPts val="1500"/>
              </a:spcBef>
              <a:buSzPts val="1600"/>
              <a:buChar char="○"/>
            </a:pPr>
            <a:r>
              <a:rPr lang="en-US" sz="1400" dirty="0" smtClean="0"/>
              <a:t>not available in default </a:t>
            </a:r>
            <a:r>
              <a:rPr lang="en-US" sz="1400" dirty="0" err="1" smtClean="0"/>
              <a:t>Docker</a:t>
            </a:r>
            <a:r>
              <a:rPr lang="en-US" sz="1400" dirty="0" smtClean="0"/>
              <a:t> setup</a:t>
            </a:r>
            <a:endParaRPr sz="1400" dirty="0"/>
          </a:p>
          <a:p>
            <a:pPr marL="914400" lvl="1" indent="-330200" algn="l" rtl="0">
              <a:spcBef>
                <a:spcPts val="1500"/>
              </a:spcBef>
              <a:spcAft>
                <a:spcPts val="0"/>
              </a:spcAft>
              <a:buSzPts val="1600"/>
              <a:buChar char="○"/>
            </a:pPr>
            <a:r>
              <a:rPr lang="cs" sz="1600" b="1" dirty="0">
                <a:solidFill>
                  <a:schemeClr val="accent2"/>
                </a:solidFill>
              </a:rPr>
              <a:t>by default</a:t>
            </a:r>
            <a:r>
              <a:rPr lang="cs" sz="1600" dirty="0"/>
              <a:t>, the root in a container has some </a:t>
            </a:r>
            <a:r>
              <a:rPr lang="en-US" sz="1600" dirty="0" smtClean="0"/>
              <a:t>elevated </a:t>
            </a:r>
            <a:r>
              <a:rPr lang="cs" sz="1600" dirty="0" smtClean="0"/>
              <a:t>privileges</a:t>
            </a:r>
            <a:r>
              <a:rPr lang="en-US" sz="1600" dirty="0" smtClean="0"/>
              <a:t> but </a:t>
            </a:r>
            <a:r>
              <a:rPr lang="cs" sz="1500" dirty="0" smtClean="0"/>
              <a:t>restricted </a:t>
            </a:r>
            <a:r>
              <a:rPr lang="cs" sz="1500" dirty="0"/>
              <a:t>by </a:t>
            </a:r>
            <a:r>
              <a:rPr lang="en-US" sz="1500" dirty="0" smtClean="0"/>
              <a:t>a </a:t>
            </a:r>
            <a:r>
              <a:rPr lang="cs" sz="1500" b="1" dirty="0" smtClean="0">
                <a:solidFill>
                  <a:schemeClr val="accent2"/>
                </a:solidFill>
              </a:rPr>
              <a:t>set </a:t>
            </a:r>
            <a:r>
              <a:rPr lang="cs" sz="1500" b="1" dirty="0">
                <a:solidFill>
                  <a:schemeClr val="accent2"/>
                </a:solidFill>
              </a:rPr>
              <a:t>of capabilities</a:t>
            </a:r>
            <a:endParaRPr sz="1500" b="1" dirty="0">
              <a:solidFill>
                <a:schemeClr val="accent2"/>
              </a:solidFill>
            </a:endParaRPr>
          </a:p>
          <a:p>
            <a:pPr marL="914400" lvl="1" indent="-323850" algn="l" rtl="0"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1500"/>
              <a:buChar char="○"/>
            </a:pPr>
            <a:r>
              <a:rPr lang="cs" sz="1600" dirty="0"/>
              <a:t>we can </a:t>
            </a:r>
            <a:r>
              <a:rPr lang="cs" sz="1600" b="1" dirty="0">
                <a:solidFill>
                  <a:schemeClr val="accent2"/>
                </a:solidFill>
              </a:rPr>
              <a:t>explicitly </a:t>
            </a:r>
            <a:r>
              <a:rPr lang="cs" sz="1600" dirty="0"/>
              <a:t>add </a:t>
            </a:r>
            <a:r>
              <a:rPr lang="cs" sz="1600" b="1" dirty="0">
                <a:solidFill>
                  <a:schemeClr val="accent2"/>
                </a:solidFill>
              </a:rPr>
              <a:t>extra capabilities</a:t>
            </a:r>
            <a:r>
              <a:rPr lang="cs" sz="1600" dirty="0"/>
              <a:t> to </a:t>
            </a:r>
            <a:r>
              <a:rPr lang="en-US" sz="1600" dirty="0" smtClean="0"/>
              <a:t>a </a:t>
            </a:r>
            <a:r>
              <a:rPr lang="cs" sz="1600" dirty="0" smtClean="0"/>
              <a:t>container</a:t>
            </a:r>
            <a:r>
              <a:rPr lang="en-US" sz="1600" dirty="0" smtClean="0"/>
              <a:t> on start</a:t>
            </a:r>
            <a:endParaRPr sz="1600" dirty="0"/>
          </a:p>
          <a:p>
            <a:pPr marL="914400" lvl="1" indent="-330200" algn="l" rtl="0">
              <a:spcBef>
                <a:spcPts val="1500"/>
              </a:spcBef>
              <a:spcAft>
                <a:spcPts val="0"/>
              </a:spcAft>
              <a:buSzPts val="1600"/>
              <a:buChar char="○"/>
            </a:pPr>
            <a:r>
              <a:rPr lang="cs" sz="1600" dirty="0"/>
              <a:t>with the </a:t>
            </a:r>
            <a:r>
              <a:rPr lang="cs" sz="1600" b="1" dirty="0">
                <a:solidFill>
                  <a:schemeClr val="accent2"/>
                </a:solidFill>
              </a:rPr>
              <a:t>--privileged flag</a:t>
            </a:r>
            <a:r>
              <a:rPr lang="cs" sz="1600" dirty="0"/>
              <a:t>, we have full root rights granted</a:t>
            </a:r>
            <a:endParaRPr sz="1600" dirty="0"/>
          </a:p>
          <a:p>
            <a:pPr marL="457200" lvl="0" indent="0" algn="just" rtl="0">
              <a:lnSpc>
                <a:spcPct val="115000"/>
              </a:lnSpc>
              <a:spcBef>
                <a:spcPts val="1500"/>
              </a:spcBef>
              <a:spcAft>
                <a:spcPts val="1500"/>
              </a:spcAft>
              <a:buNone/>
            </a:pPr>
            <a:endParaRPr sz="1600" dirty="0">
              <a:solidFill>
                <a:schemeClr val="accent1"/>
              </a:solidFill>
            </a:endParaRPr>
          </a:p>
        </p:txBody>
      </p:sp>
      <p:sp>
        <p:nvSpPr>
          <p:cNvPr id="171" name="Google Shape;171;p26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15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27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16</a:t>
            </a:fld>
            <a:endParaRPr/>
          </a:p>
        </p:txBody>
      </p:sp>
      <p:grpSp>
        <p:nvGrpSpPr>
          <p:cNvPr id="177" name="Google Shape;177;p27"/>
          <p:cNvGrpSpPr/>
          <p:nvPr/>
        </p:nvGrpSpPr>
        <p:grpSpPr>
          <a:xfrm>
            <a:off x="587828" y="1312817"/>
            <a:ext cx="7687686" cy="3716920"/>
            <a:chOff x="1698673" y="920492"/>
            <a:chExt cx="8240633" cy="3866153"/>
          </a:xfrm>
        </p:grpSpPr>
        <p:pic>
          <p:nvPicPr>
            <p:cNvPr id="178" name="Google Shape;178;p27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1698673" y="2347161"/>
              <a:ext cx="8058599" cy="243948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9" name="Google Shape;179;p27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2020728" y="920492"/>
              <a:ext cx="7918578" cy="1293977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6" name="Google Shape;169;p2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solidFill>
                  <a:schemeClr val="accent3"/>
                </a:solidFill>
              </a:rPr>
              <a:t>root may still be limited</a:t>
            </a:r>
            <a:endParaRPr dirty="0">
              <a:solidFill>
                <a:schemeClr val="accent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2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dirty="0">
                <a:solidFill>
                  <a:schemeClr val="accent3"/>
                </a:solidFill>
              </a:rPr>
              <a:t>Docker Daemon</a:t>
            </a:r>
            <a:endParaRPr dirty="0">
              <a:solidFill>
                <a:schemeClr val="accent3"/>
              </a:solidFill>
            </a:endParaRPr>
          </a:p>
        </p:txBody>
      </p:sp>
      <p:sp>
        <p:nvSpPr>
          <p:cNvPr id="185" name="Google Shape;185;p28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cs" sz="1600" dirty="0" smtClean="0"/>
              <a:t>containers </a:t>
            </a:r>
            <a:r>
              <a:rPr lang="en-US" sz="1600" dirty="0" smtClean="0"/>
              <a:t>and images are maintained by </a:t>
            </a:r>
            <a:r>
              <a:rPr lang="cs" sz="1600" dirty="0" smtClean="0"/>
              <a:t>Docker Daemon</a:t>
            </a:r>
            <a:endParaRPr sz="1600" dirty="0"/>
          </a:p>
          <a:p>
            <a:pPr lvl="0" indent="-330200">
              <a:spcBef>
                <a:spcPts val="1500"/>
              </a:spcBef>
              <a:buSzPts val="1600"/>
            </a:pPr>
            <a:r>
              <a:rPr lang="en-US" sz="1600" dirty="0" err="1" smtClean="0"/>
              <a:t>Docker</a:t>
            </a:r>
            <a:r>
              <a:rPr lang="en-US" sz="1600" dirty="0" smtClean="0"/>
              <a:t> daemon </a:t>
            </a:r>
            <a:r>
              <a:rPr lang="en-US" sz="1600" b="1" dirty="0" smtClean="0">
                <a:solidFill>
                  <a:schemeClr val="accent2"/>
                </a:solidFill>
              </a:rPr>
              <a:t>needs full access </a:t>
            </a:r>
            <a:r>
              <a:rPr lang="en-US" sz="1600" dirty="0"/>
              <a:t>(administrative) to the </a:t>
            </a:r>
            <a:r>
              <a:rPr lang="en-US" sz="1600" dirty="0" smtClean="0"/>
              <a:t>system</a:t>
            </a:r>
          </a:p>
          <a:p>
            <a:pPr lvl="1" indent="-330200">
              <a:spcBef>
                <a:spcPts val="1500"/>
              </a:spcBef>
              <a:buSzPts val="1600"/>
            </a:pPr>
            <a:r>
              <a:rPr lang="en-US" sz="1400" dirty="0" smtClean="0"/>
              <a:t>Containers can be given all features they need</a:t>
            </a:r>
          </a:p>
          <a:p>
            <a:pPr lvl="2" indent="-330200">
              <a:spcBef>
                <a:spcPts val="1500"/>
              </a:spcBef>
              <a:buSzPts val="1600"/>
            </a:pPr>
            <a:r>
              <a:rPr lang="en-US" sz="1200" dirty="0" smtClean="0"/>
              <a:t>Internally (c.f. </a:t>
            </a:r>
            <a:r>
              <a:rPr lang="en-US" sz="1200" dirty="0" err="1" smtClean="0"/>
              <a:t>iptables</a:t>
            </a:r>
            <a:r>
              <a:rPr lang="en-US" sz="1200" dirty="0" smtClean="0"/>
              <a:t> before) or externally (port forwarding)</a:t>
            </a:r>
          </a:p>
          <a:p>
            <a:pPr lvl="0" indent="-330200">
              <a:spcBef>
                <a:spcPts val="1500"/>
              </a:spcBef>
              <a:buSzPts val="1600"/>
            </a:pPr>
            <a:r>
              <a:rPr lang="en-US" sz="1600" dirty="0" err="1"/>
              <a:t>Docker</a:t>
            </a:r>
            <a:r>
              <a:rPr lang="en-US" sz="1600" dirty="0"/>
              <a:t> daemon</a:t>
            </a:r>
            <a:r>
              <a:rPr lang="en-US" sz="1600" b="1" dirty="0" smtClean="0">
                <a:solidFill>
                  <a:schemeClr val="accent2"/>
                </a:solidFill>
              </a:rPr>
              <a:t> provides </a:t>
            </a:r>
            <a:r>
              <a:rPr lang="en-US" sz="1600" b="1" dirty="0">
                <a:solidFill>
                  <a:schemeClr val="accent2"/>
                </a:solidFill>
              </a:rPr>
              <a:t>full access </a:t>
            </a:r>
            <a:r>
              <a:rPr lang="en-US" sz="1600" dirty="0" smtClean="0"/>
              <a:t>(administrative) to the system</a:t>
            </a:r>
          </a:p>
          <a:p>
            <a:pPr lvl="1" indent="-330200">
              <a:spcBef>
                <a:spcPts val="1500"/>
              </a:spcBef>
              <a:buSzPts val="1600"/>
            </a:pPr>
            <a:r>
              <a:rPr lang="en-US" sz="1400" dirty="0"/>
              <a:t>e.g., it allows you to share a directory between the </a:t>
            </a:r>
            <a:r>
              <a:rPr lang="en-US" sz="1400" dirty="0" err="1"/>
              <a:t>Docker</a:t>
            </a:r>
            <a:r>
              <a:rPr lang="en-US" sz="1400" dirty="0"/>
              <a:t> host and a guest container</a:t>
            </a:r>
          </a:p>
          <a:p>
            <a:pPr lvl="2" indent="-330200">
              <a:spcBef>
                <a:spcPts val="1500"/>
              </a:spcBef>
              <a:buSzPts val="1600"/>
            </a:pPr>
            <a:r>
              <a:rPr lang="en-US" sz="800" dirty="0"/>
              <a:t>we can start a container where the /host directory is the / directory on your </a:t>
            </a:r>
            <a:r>
              <a:rPr lang="en-US" sz="800" dirty="0" smtClean="0"/>
              <a:t>host</a:t>
            </a:r>
          </a:p>
          <a:p>
            <a:pPr indent="-330200">
              <a:spcBef>
                <a:spcPts val="1500"/>
              </a:spcBef>
              <a:buSzPts val="1600"/>
            </a:pPr>
            <a:r>
              <a:rPr lang="cs" sz="1600" dirty="0"/>
              <a:t>only </a:t>
            </a:r>
            <a:r>
              <a:rPr lang="cs" sz="1600" b="1" dirty="0">
                <a:solidFill>
                  <a:schemeClr val="accent2"/>
                </a:solidFill>
              </a:rPr>
              <a:t>trusted users</a:t>
            </a:r>
            <a:r>
              <a:rPr lang="cs" sz="1600" b="1" dirty="0"/>
              <a:t> </a:t>
            </a:r>
            <a:r>
              <a:rPr lang="cs" sz="1600" dirty="0"/>
              <a:t>should be allowed to control your Docker </a:t>
            </a:r>
            <a:r>
              <a:rPr lang="en-US" sz="1600" dirty="0"/>
              <a:t>d</a:t>
            </a:r>
            <a:r>
              <a:rPr lang="cs" sz="1600" dirty="0"/>
              <a:t>aemo</a:t>
            </a:r>
            <a:r>
              <a:rPr lang="en-US" sz="1600" dirty="0"/>
              <a:t>n</a:t>
            </a:r>
          </a:p>
          <a:p>
            <a:pPr lvl="1" indent="-330200">
              <a:spcBef>
                <a:spcPts val="1500"/>
              </a:spcBef>
              <a:buSzPts val="1600"/>
            </a:pPr>
            <a:r>
              <a:rPr lang="en-US" sz="1400" dirty="0" smtClean="0"/>
              <a:t>Compare with </a:t>
            </a:r>
            <a:r>
              <a:rPr lang="en-US" sz="1400" i="1" dirty="0" smtClean="0"/>
              <a:t>root-less</a:t>
            </a:r>
            <a:r>
              <a:rPr lang="en-US" sz="1400" dirty="0" smtClean="0"/>
              <a:t> container technology</a:t>
            </a:r>
          </a:p>
        </p:txBody>
      </p:sp>
      <p:sp>
        <p:nvSpPr>
          <p:cNvPr id="186" name="Google Shape;186;p28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17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2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dirty="0">
                <a:solidFill>
                  <a:schemeClr val="accent3"/>
                </a:solidFill>
              </a:rPr>
              <a:t>Docker </a:t>
            </a:r>
            <a:r>
              <a:rPr lang="en-US" dirty="0" smtClean="0">
                <a:solidFill>
                  <a:schemeClr val="accent3"/>
                </a:solidFill>
              </a:rPr>
              <a:t>interface</a:t>
            </a:r>
            <a:endParaRPr dirty="0">
              <a:solidFill>
                <a:schemeClr val="accent3"/>
              </a:solidFill>
            </a:endParaRPr>
          </a:p>
        </p:txBody>
      </p:sp>
      <p:sp>
        <p:nvSpPr>
          <p:cNvPr id="192" name="Google Shape;192;p29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US" sz="1600" dirty="0"/>
              <a:t>c</a:t>
            </a:r>
            <a:r>
              <a:rPr lang="en-US" sz="1600" dirty="0" smtClean="0"/>
              <a:t>lients communicate with the daemon using an interface</a:t>
            </a:r>
            <a:endParaRPr sz="1600" b="1" dirty="0">
              <a:solidFill>
                <a:schemeClr val="accent2"/>
              </a:solidFill>
            </a:endParaRPr>
          </a:p>
          <a:p>
            <a:pPr marL="457200" lvl="0" indent="-330200" algn="l" rtl="0">
              <a:spcBef>
                <a:spcPts val="1500"/>
              </a:spcBef>
              <a:spcAft>
                <a:spcPts val="0"/>
              </a:spcAft>
              <a:buSzPts val="1600"/>
              <a:buChar char="●"/>
            </a:pPr>
            <a:r>
              <a:rPr lang="cs" sz="1600" dirty="0"/>
              <a:t>by default, </a:t>
            </a:r>
            <a:r>
              <a:rPr lang="cs" sz="1600" dirty="0" smtClean="0"/>
              <a:t>Docker </a:t>
            </a:r>
            <a:r>
              <a:rPr lang="cs" sz="1600" dirty="0"/>
              <a:t>Daemon listens </a:t>
            </a:r>
            <a:r>
              <a:rPr lang="cs" sz="1600" dirty="0" smtClean="0"/>
              <a:t>for</a:t>
            </a:r>
            <a:r>
              <a:rPr lang="en-US" sz="1600" dirty="0" smtClean="0"/>
              <a:t> </a:t>
            </a:r>
            <a:r>
              <a:rPr lang="cs" sz="1600" dirty="0" smtClean="0"/>
              <a:t>requests </a:t>
            </a:r>
            <a:r>
              <a:rPr lang="cs" sz="1600" dirty="0"/>
              <a:t>at a unix domain socket created at </a:t>
            </a:r>
            <a:r>
              <a:rPr lang="cs" sz="1600" b="1" dirty="0">
                <a:solidFill>
                  <a:schemeClr val="accent2"/>
                </a:solidFill>
              </a:rPr>
              <a:t>/var/run/docker.sock</a:t>
            </a:r>
            <a:endParaRPr sz="1600" b="1" dirty="0">
              <a:solidFill>
                <a:schemeClr val="accent2"/>
              </a:solidFill>
            </a:endParaRPr>
          </a:p>
          <a:p>
            <a:pPr marL="457200" lvl="0" indent="-330200" algn="l" rtl="0">
              <a:spcBef>
                <a:spcPts val="1500"/>
              </a:spcBef>
              <a:spcAft>
                <a:spcPts val="0"/>
              </a:spcAft>
              <a:buSzPts val="1600"/>
              <a:buChar char="●"/>
            </a:pPr>
            <a:r>
              <a:rPr lang="cs" sz="1600" dirty="0" smtClean="0"/>
              <a:t>it </a:t>
            </a:r>
            <a:r>
              <a:rPr lang="cs" sz="1600" dirty="0"/>
              <a:t>is possible to make the Docker Daemon listen on </a:t>
            </a:r>
            <a:r>
              <a:rPr lang="en-US" sz="1600" dirty="0" smtClean="0"/>
              <a:t>a network interface</a:t>
            </a:r>
          </a:p>
          <a:p>
            <a:pPr indent="-330200">
              <a:spcBef>
                <a:spcPts val="1500"/>
              </a:spcBef>
              <a:buSzPts val="1600"/>
            </a:pPr>
            <a:r>
              <a:rPr lang="en-US" sz="1600" dirty="0"/>
              <a:t>CLI clients have options to specify the endpoint (e.g. over the network</a:t>
            </a:r>
            <a:r>
              <a:rPr lang="en-US" sz="1600" dirty="0" smtClean="0"/>
              <a:t>)</a:t>
            </a:r>
            <a:endParaRPr lang="en-US" sz="1600" dirty="0"/>
          </a:p>
        </p:txBody>
      </p:sp>
      <p:sp>
        <p:nvSpPr>
          <p:cNvPr id="193" name="Google Shape;193;p29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18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3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>
                <a:solidFill>
                  <a:schemeClr val="accent3"/>
                </a:solidFill>
              </a:rPr>
              <a:t>Docker vs. chroot command</a:t>
            </a:r>
            <a:endParaRPr>
              <a:solidFill>
                <a:schemeClr val="accent3"/>
              </a:solidFill>
            </a:endParaRPr>
          </a:p>
        </p:txBody>
      </p:sp>
      <p:sp>
        <p:nvSpPr>
          <p:cNvPr id="199" name="Google Shape;199;p30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600" cy="353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cs" sz="1600" dirty="0"/>
              <a:t>a container </a:t>
            </a:r>
            <a:r>
              <a:rPr lang="cs" sz="1600" b="1" dirty="0">
                <a:solidFill>
                  <a:schemeClr val="accent2"/>
                </a:solidFill>
              </a:rPr>
              <a:t>isn’t instantiated by the user</a:t>
            </a:r>
            <a:r>
              <a:rPr lang="cs" sz="1600" dirty="0"/>
              <a:t> but the Docker </a:t>
            </a:r>
            <a:r>
              <a:rPr lang="en-US" sz="1600" dirty="0" smtClean="0"/>
              <a:t>d</a:t>
            </a:r>
            <a:r>
              <a:rPr lang="cs" sz="1600" dirty="0" smtClean="0"/>
              <a:t>aemon</a:t>
            </a:r>
            <a:r>
              <a:rPr lang="en-US" sz="1600" dirty="0"/>
              <a:t> </a:t>
            </a:r>
            <a:r>
              <a:rPr lang="en-US" sz="1600" dirty="0" smtClean="0"/>
              <a:t>on behalf of the user</a:t>
            </a:r>
            <a:endParaRPr sz="1600" dirty="0"/>
          </a:p>
          <a:p>
            <a:pPr marL="457200" lvl="0" indent="-330200" algn="l" rtl="0">
              <a:spcBef>
                <a:spcPts val="1000"/>
              </a:spcBef>
              <a:spcAft>
                <a:spcPts val="0"/>
              </a:spcAft>
              <a:buSzPts val="1600"/>
              <a:buChar char="●"/>
            </a:pPr>
            <a:r>
              <a:rPr lang="cs" sz="1600" dirty="0"/>
              <a:t>anyone who is allowed to communicate with the Docker Daemon </a:t>
            </a:r>
            <a:r>
              <a:rPr lang="cs" sz="1600" b="1" dirty="0">
                <a:solidFill>
                  <a:schemeClr val="accent2"/>
                </a:solidFill>
              </a:rPr>
              <a:t>can manage containers</a:t>
            </a:r>
            <a:endParaRPr sz="1600" b="1" dirty="0">
              <a:solidFill>
                <a:schemeClr val="accent2"/>
              </a:solidFill>
            </a:endParaRPr>
          </a:p>
          <a:p>
            <a:pPr marL="457200" lvl="0" indent="-330200" algn="l" rtl="0">
              <a:spcBef>
                <a:spcPts val="1000"/>
              </a:spcBef>
              <a:spcAft>
                <a:spcPts val="0"/>
              </a:spcAft>
              <a:buSzPts val="1600"/>
              <a:buChar char="●"/>
            </a:pPr>
            <a:r>
              <a:rPr lang="cs" sz="1600" dirty="0"/>
              <a:t>that includes using any </a:t>
            </a:r>
            <a:r>
              <a:rPr lang="cs" sz="1600" b="1" dirty="0">
                <a:solidFill>
                  <a:schemeClr val="accent2"/>
                </a:solidFill>
              </a:rPr>
              <a:t>configuration parameters</a:t>
            </a:r>
            <a:endParaRPr sz="1600" b="1" dirty="0">
              <a:solidFill>
                <a:schemeClr val="accent2"/>
              </a:solidFill>
            </a:endParaRPr>
          </a:p>
          <a:p>
            <a:pPr lvl="1" indent="-330200">
              <a:spcBef>
                <a:spcPts val="1000"/>
              </a:spcBef>
              <a:buSzPts val="1600"/>
              <a:buChar char="●"/>
            </a:pPr>
            <a:r>
              <a:rPr lang="cs" sz="1400" dirty="0"/>
              <a:t>they can play with binding/mounting files/directories</a:t>
            </a:r>
            <a:endParaRPr sz="1400" dirty="0"/>
          </a:p>
          <a:p>
            <a:pPr lvl="1" indent="-330200">
              <a:spcBef>
                <a:spcPts val="1000"/>
              </a:spcBef>
              <a:buSzPts val="1600"/>
              <a:buChar char="●"/>
            </a:pPr>
            <a:r>
              <a:rPr lang="cs" sz="1400" dirty="0"/>
              <a:t>or decide which user id will be used in the </a:t>
            </a:r>
            <a:r>
              <a:rPr lang="cs" sz="1400" dirty="0" smtClean="0"/>
              <a:t>container</a:t>
            </a:r>
            <a:endParaRPr lang="en-US" sz="1400" dirty="0" smtClean="0"/>
          </a:p>
          <a:p>
            <a:pPr lvl="1" indent="-330200">
              <a:spcBef>
                <a:spcPts val="1000"/>
              </a:spcBef>
              <a:buSzPts val="1600"/>
              <a:buChar char="●"/>
            </a:pPr>
            <a:r>
              <a:rPr lang="en-US" sz="1400" dirty="0"/>
              <a:t>i</a:t>
            </a:r>
            <a:r>
              <a:rPr lang="en-US" sz="1400" dirty="0" smtClean="0"/>
              <a:t>t’s not just better </a:t>
            </a:r>
            <a:r>
              <a:rPr lang="en-US" sz="1400" dirty="0" err="1" smtClean="0"/>
              <a:t>chroot</a:t>
            </a:r>
            <a:endParaRPr sz="1400" dirty="0"/>
          </a:p>
        </p:txBody>
      </p:sp>
      <p:sp>
        <p:nvSpPr>
          <p:cNvPr id="200" name="Google Shape;200;p30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19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>
                <a:solidFill>
                  <a:schemeClr val="accent3"/>
                </a:solidFill>
              </a:rPr>
              <a:t>What is a container?</a:t>
            </a:r>
            <a:endParaRPr>
              <a:solidFill>
                <a:schemeClr val="accent3"/>
              </a:solidFill>
            </a:endParaRPr>
          </a:p>
        </p:txBody>
      </p:sp>
      <p:sp>
        <p:nvSpPr>
          <p:cNvPr id="73" name="Google Shape;73;p14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Char char="●"/>
            </a:pPr>
            <a:r>
              <a:rPr lang="cs" sz="1600" dirty="0" smtClean="0"/>
              <a:t>a </a:t>
            </a:r>
            <a:r>
              <a:rPr lang="cs" sz="1600" dirty="0"/>
              <a:t>container is </a:t>
            </a:r>
            <a:r>
              <a:rPr lang="cs" sz="1600" b="1" dirty="0">
                <a:solidFill>
                  <a:schemeClr val="accent2"/>
                </a:solidFill>
              </a:rPr>
              <a:t>just</a:t>
            </a:r>
            <a:r>
              <a:rPr lang="cs" sz="1600" dirty="0"/>
              <a:t> </a:t>
            </a:r>
            <a:r>
              <a:rPr lang="cs" sz="1600" b="1" dirty="0">
                <a:solidFill>
                  <a:schemeClr val="accent2"/>
                </a:solidFill>
              </a:rPr>
              <a:t>a running </a:t>
            </a:r>
            <a:r>
              <a:rPr lang="cs" sz="1600" b="1" dirty="0" smtClean="0">
                <a:solidFill>
                  <a:schemeClr val="accent2"/>
                </a:solidFill>
              </a:rPr>
              <a:t>process</a:t>
            </a:r>
            <a:r>
              <a:rPr lang="en-US" sz="1600" b="1" dirty="0" smtClean="0"/>
              <a:t> </a:t>
            </a:r>
            <a:r>
              <a:rPr lang="en-US" sz="1600" dirty="0" smtClean="0"/>
              <a:t>controlled by the host kernel</a:t>
            </a:r>
            <a:endParaRPr sz="1600" b="1" dirty="0">
              <a:solidFill>
                <a:schemeClr val="accent2"/>
              </a:solidFill>
            </a:endParaRPr>
          </a:p>
          <a:p>
            <a:pPr marL="457200" lvl="0" indent="-330200" algn="l" rtl="0">
              <a:spcBef>
                <a:spcPts val="1500"/>
              </a:spcBef>
              <a:spcAft>
                <a:spcPts val="0"/>
              </a:spcAft>
              <a:buClr>
                <a:schemeClr val="dk2"/>
              </a:buClr>
              <a:buSzPts val="1600"/>
              <a:buChar char="●"/>
            </a:pPr>
            <a:r>
              <a:rPr lang="cs" sz="1600" dirty="0"/>
              <a:t>it is </a:t>
            </a:r>
            <a:r>
              <a:rPr lang="cs" sz="1600" b="1" dirty="0">
                <a:solidFill>
                  <a:schemeClr val="accent2"/>
                </a:solidFill>
              </a:rPr>
              <a:t>isolated </a:t>
            </a:r>
            <a:r>
              <a:rPr lang="cs" sz="1600" dirty="0"/>
              <a:t>from the host and from other processes</a:t>
            </a:r>
            <a:endParaRPr sz="1600" dirty="0"/>
          </a:p>
          <a:p>
            <a:pPr marL="457200" lvl="0" indent="-330200" algn="l" rtl="0">
              <a:spcBef>
                <a:spcPts val="1500"/>
              </a:spcBef>
              <a:spcAft>
                <a:spcPts val="0"/>
              </a:spcAft>
              <a:buClr>
                <a:schemeClr val="dk2"/>
              </a:buClr>
              <a:buSzPts val="1600"/>
              <a:buChar char="●"/>
            </a:pPr>
            <a:r>
              <a:rPr lang="cs" sz="1600" dirty="0"/>
              <a:t>there are different containerization technologies available</a:t>
            </a:r>
            <a:endParaRPr sz="1600" dirty="0"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1300" dirty="0"/>
              <a:t>(Docker, Podman, Singularity, LXD, ...)</a:t>
            </a:r>
            <a:endParaRPr sz="1300" dirty="0"/>
          </a:p>
          <a:p>
            <a:pPr marL="914400" lvl="1" indent="-330200" algn="l" rtl="0">
              <a:spcBef>
                <a:spcPts val="1500"/>
              </a:spcBef>
              <a:spcAft>
                <a:spcPts val="0"/>
              </a:spcAft>
              <a:buClr>
                <a:schemeClr val="dk2"/>
              </a:buClr>
              <a:buSzPts val="1600"/>
              <a:buChar char="○"/>
            </a:pPr>
            <a:r>
              <a:rPr lang="cs" sz="1600" dirty="0"/>
              <a:t>in this tutorial, we will focus mainly on </a:t>
            </a:r>
            <a:r>
              <a:rPr lang="cs" sz="1600" dirty="0" smtClean="0"/>
              <a:t>Docker</a:t>
            </a:r>
            <a:r>
              <a:rPr lang="en-US" sz="1600" dirty="0"/>
              <a:t> </a:t>
            </a:r>
            <a:r>
              <a:rPr lang="en-US" sz="1600" dirty="0" smtClean="0"/>
              <a:t>but principles hold for other technologies</a:t>
            </a:r>
            <a:endParaRPr sz="1600" dirty="0"/>
          </a:p>
        </p:txBody>
      </p:sp>
      <p:sp>
        <p:nvSpPr>
          <p:cNvPr id="74" name="Google Shape;74;p14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2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31"/>
          <p:cNvSpPr txBox="1">
            <a:spLocks noGrp="1"/>
          </p:cNvSpPr>
          <p:nvPr>
            <p:ph type="ctrTitle"/>
          </p:nvPr>
        </p:nvSpPr>
        <p:spPr>
          <a:xfrm>
            <a:off x="1003650" y="1949039"/>
            <a:ext cx="7136700" cy="1022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>
                <a:solidFill>
                  <a:schemeClr val="accent3"/>
                </a:solidFill>
              </a:rPr>
              <a:t>Container Security</a:t>
            </a:r>
            <a:endParaRPr sz="3700">
              <a:solidFill>
                <a:schemeClr val="accent4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3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>
                <a:solidFill>
                  <a:schemeClr val="accent3"/>
                </a:solidFill>
              </a:rPr>
              <a:t>Threat Landscape</a:t>
            </a:r>
            <a:endParaRPr>
              <a:solidFill>
                <a:schemeClr val="accent3"/>
              </a:solidFill>
            </a:endParaRPr>
          </a:p>
        </p:txBody>
      </p:sp>
      <p:sp>
        <p:nvSpPr>
          <p:cNvPr id="211" name="Google Shape;211;p32"/>
          <p:cNvSpPr txBox="1">
            <a:spLocks noGrp="1"/>
          </p:cNvSpPr>
          <p:nvPr>
            <p:ph type="body" idx="1"/>
          </p:nvPr>
        </p:nvSpPr>
        <p:spPr>
          <a:xfrm>
            <a:off x="311700" y="1276200"/>
            <a:ext cx="8520600" cy="361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US" sz="1600" dirty="0" smtClean="0"/>
              <a:t>New technology with potential to harm the system (requires proper deployment and maintenance)</a:t>
            </a:r>
          </a:p>
          <a:p>
            <a:pPr marL="127000" lvl="0" indent="0" algn="l" rtl="0">
              <a:spcBef>
                <a:spcPts val="0"/>
              </a:spcBef>
              <a:spcAft>
                <a:spcPts val="0"/>
              </a:spcAft>
              <a:buSzPts val="1600"/>
              <a:buNone/>
            </a:pPr>
            <a:endParaRPr lang="en-US" sz="1600" dirty="0" smtClean="0"/>
          </a:p>
          <a:p>
            <a:pPr lvl="1" indent="-330200">
              <a:spcBef>
                <a:spcPts val="0"/>
              </a:spcBef>
              <a:buSzPts val="1600"/>
              <a:buChar char="●"/>
            </a:pPr>
            <a:r>
              <a:rPr lang="en-US" sz="1200" dirty="0" smtClean="0"/>
              <a:t>Root-level access to the system, potential to escape from the container if the host/container is misconfigured</a:t>
            </a:r>
          </a:p>
          <a:p>
            <a:pPr marL="584200" lvl="1" indent="0">
              <a:spcBef>
                <a:spcPts val="0"/>
              </a:spcBef>
              <a:buSzPts val="1600"/>
              <a:buNone/>
            </a:pPr>
            <a:endParaRPr lang="en-US" sz="1200" dirty="0" smtClean="0"/>
          </a:p>
          <a:p>
            <a:pPr lvl="1" indent="-330200">
              <a:spcBef>
                <a:spcPts val="0"/>
              </a:spcBef>
              <a:buSzPts val="1600"/>
              <a:buChar char="●"/>
            </a:pPr>
            <a:r>
              <a:rPr lang="en-US" sz="1200" dirty="0" smtClean="0"/>
              <a:t>New large surface for software vulnerabilities in the kernel</a:t>
            </a:r>
            <a:endParaRPr lang="en-US" sz="1200" dirty="0" smtClean="0"/>
          </a:p>
          <a:p>
            <a:pPr marL="457200" lvl="0" indent="-330200" algn="l" rtl="0">
              <a:spcBef>
                <a:spcPts val="1500"/>
              </a:spcBef>
              <a:spcAft>
                <a:spcPts val="0"/>
              </a:spcAft>
              <a:buSzPts val="1600"/>
              <a:buChar char="●"/>
            </a:pPr>
            <a:r>
              <a:rPr lang="en-US" sz="1600" dirty="0" smtClean="0"/>
              <a:t>New approaches how applications are delivered/maintained</a:t>
            </a:r>
            <a:endParaRPr lang="en-US" sz="1600" dirty="0" smtClean="0"/>
          </a:p>
          <a:p>
            <a:pPr lvl="1" indent="-330200">
              <a:spcBef>
                <a:spcPts val="1500"/>
              </a:spcBef>
              <a:buSzPts val="1600"/>
              <a:buChar char="●"/>
            </a:pPr>
            <a:r>
              <a:rPr lang="cs" sz="1200" b="1" dirty="0" smtClean="0">
                <a:solidFill>
                  <a:schemeClr val="accent2"/>
                </a:solidFill>
              </a:rPr>
              <a:t>image management</a:t>
            </a:r>
            <a:r>
              <a:rPr lang="cs" sz="1200" dirty="0" smtClean="0"/>
              <a:t> (integrity and authenticity of the image)</a:t>
            </a:r>
            <a:endParaRPr sz="1200" dirty="0" smtClean="0"/>
          </a:p>
          <a:p>
            <a:pPr lvl="1" indent="-330200">
              <a:spcBef>
                <a:spcPts val="1500"/>
              </a:spcBef>
              <a:buSzPts val="1600"/>
              <a:buChar char="●"/>
            </a:pPr>
            <a:r>
              <a:rPr lang="cs" sz="1200" dirty="0" smtClean="0"/>
              <a:t>trust </a:t>
            </a:r>
            <a:r>
              <a:rPr lang="cs" sz="1200" dirty="0"/>
              <a:t>in the </a:t>
            </a:r>
            <a:r>
              <a:rPr lang="cs" sz="1200" b="1" dirty="0">
                <a:solidFill>
                  <a:schemeClr val="accent2"/>
                </a:solidFill>
              </a:rPr>
              <a:t>image maintainer </a:t>
            </a:r>
            <a:r>
              <a:rPr lang="cs" sz="1200" dirty="0"/>
              <a:t>and the </a:t>
            </a:r>
            <a:r>
              <a:rPr lang="cs" sz="1200" b="1" dirty="0">
                <a:solidFill>
                  <a:schemeClr val="accent2"/>
                </a:solidFill>
              </a:rPr>
              <a:t>repository operator</a:t>
            </a:r>
            <a:endParaRPr sz="1200" b="1" dirty="0">
              <a:solidFill>
                <a:schemeClr val="accent2"/>
              </a:solidFill>
            </a:endParaRPr>
          </a:p>
          <a:p>
            <a:pPr lvl="1" indent="-330200">
              <a:spcBef>
                <a:spcPts val="1500"/>
              </a:spcBef>
              <a:buSzPts val="1600"/>
              <a:buChar char="●"/>
            </a:pPr>
            <a:r>
              <a:rPr lang="cs" sz="1200" b="1" dirty="0">
                <a:solidFill>
                  <a:schemeClr val="accent2"/>
                </a:solidFill>
              </a:rPr>
              <a:t>malicious images </a:t>
            </a:r>
            <a:r>
              <a:rPr lang="cs" sz="1200" dirty="0"/>
              <a:t>may be found even in an official registry</a:t>
            </a:r>
            <a:endParaRPr sz="1200" dirty="0"/>
          </a:p>
          <a:p>
            <a:pPr marL="0" lvl="0" indent="0" algn="l" rtl="0">
              <a:spcBef>
                <a:spcPts val="1500"/>
              </a:spcBef>
              <a:spcAft>
                <a:spcPts val="0"/>
              </a:spcAft>
              <a:buNone/>
            </a:pPr>
            <a:endParaRPr sz="1600" dirty="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 sz="1600" dirty="0"/>
          </a:p>
          <a:p>
            <a:pPr marL="0" lvl="0" indent="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endParaRPr sz="1600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dirty="0"/>
          </a:p>
          <a:p>
            <a:pPr marL="0" lvl="0" indent="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200" i="1" dirty="0" smtClean="0"/>
          </a:p>
          <a:p>
            <a:pPr marL="0" lvl="0" indent="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" sz="1200" i="1" dirty="0" smtClean="0"/>
              <a:t>https</a:t>
            </a:r>
            <a:r>
              <a:rPr lang="cs" sz="1200" i="1" dirty="0"/>
              <a:t>://unit42.paloaltonetworks.com/cryptojacking-docker-images-for-mining-monero/</a:t>
            </a:r>
            <a:endParaRPr sz="1200" i="1" dirty="0"/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 dirty="0"/>
          </a:p>
        </p:txBody>
      </p:sp>
      <p:sp>
        <p:nvSpPr>
          <p:cNvPr id="212" name="Google Shape;212;p32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21</a:t>
            </a:fld>
            <a:endParaRPr/>
          </a:p>
        </p:txBody>
      </p:sp>
      <p:pic>
        <p:nvPicPr>
          <p:cNvPr id="213" name="Google Shape;213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96436" y="3502959"/>
            <a:ext cx="3871962" cy="120443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3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>
                <a:solidFill>
                  <a:schemeClr val="accent3"/>
                </a:solidFill>
              </a:rPr>
              <a:t>Usual Best Practice</a:t>
            </a:r>
            <a:endParaRPr>
              <a:solidFill>
                <a:schemeClr val="accent3"/>
              </a:solidFill>
            </a:endParaRPr>
          </a:p>
        </p:txBody>
      </p:sp>
      <p:sp>
        <p:nvSpPr>
          <p:cNvPr id="219" name="Google Shape;219;p33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600" cy="356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cs" sz="1600" dirty="0"/>
              <a:t>especially proper </a:t>
            </a:r>
            <a:r>
              <a:rPr lang="cs" sz="1600" b="1" dirty="0">
                <a:solidFill>
                  <a:schemeClr val="accent2"/>
                </a:solidFill>
              </a:rPr>
              <a:t>vulnerability</a:t>
            </a:r>
            <a:r>
              <a:rPr lang="cs" sz="1600" dirty="0"/>
              <a:t>/</a:t>
            </a:r>
            <a:r>
              <a:rPr lang="cs" sz="1600" b="1" dirty="0">
                <a:solidFill>
                  <a:schemeClr val="accent2"/>
                </a:solidFill>
              </a:rPr>
              <a:t>patch</a:t>
            </a:r>
            <a:r>
              <a:rPr lang="cs" sz="1600" dirty="0"/>
              <a:t> </a:t>
            </a:r>
            <a:r>
              <a:rPr lang="cs" sz="1600" b="1" dirty="0">
                <a:solidFill>
                  <a:schemeClr val="accent2"/>
                </a:solidFill>
              </a:rPr>
              <a:t>management</a:t>
            </a:r>
            <a:endParaRPr sz="1600" b="1" dirty="0">
              <a:solidFill>
                <a:schemeClr val="accent2"/>
              </a:solidFill>
            </a:endParaRPr>
          </a:p>
          <a:p>
            <a:pPr marL="457200" lvl="0" indent="-330200" algn="l" rtl="0">
              <a:spcBef>
                <a:spcPts val="1500"/>
              </a:spcBef>
              <a:spcAft>
                <a:spcPts val="0"/>
              </a:spcAft>
              <a:buSzPts val="1600"/>
              <a:buChar char="●"/>
            </a:pPr>
            <a:r>
              <a:rPr lang="cs" sz="1600" dirty="0"/>
              <a:t>it is often kernel-related and therefore requiring reboot</a:t>
            </a:r>
            <a:endParaRPr sz="1600" dirty="0"/>
          </a:p>
          <a:p>
            <a:pPr marL="457200" lvl="0" indent="-330200" algn="l" rtl="0">
              <a:spcBef>
                <a:spcPts val="1500"/>
              </a:spcBef>
              <a:spcAft>
                <a:spcPts val="0"/>
              </a:spcAft>
              <a:buSzPts val="1600"/>
              <a:buChar char="●"/>
            </a:pPr>
            <a:r>
              <a:rPr lang="en-US" sz="1600" dirty="0"/>
              <a:t>p</a:t>
            </a:r>
            <a:r>
              <a:rPr lang="en-US" sz="1600" dirty="0" smtClean="0"/>
              <a:t>roper patch management </a:t>
            </a:r>
            <a:r>
              <a:rPr lang="cs" sz="1600" b="1" dirty="0" smtClean="0">
                <a:solidFill>
                  <a:schemeClr val="accent2"/>
                </a:solidFill>
              </a:rPr>
              <a:t>extremely </a:t>
            </a:r>
            <a:r>
              <a:rPr lang="cs" sz="1600" b="1" dirty="0">
                <a:solidFill>
                  <a:schemeClr val="accent2"/>
                </a:solidFill>
              </a:rPr>
              <a:t>important</a:t>
            </a:r>
            <a:r>
              <a:rPr lang="cs" sz="1600" dirty="0"/>
              <a:t> (couple of vulns over the past few years)</a:t>
            </a:r>
            <a:endParaRPr sz="1600" dirty="0"/>
          </a:p>
          <a:p>
            <a:pPr marL="457200" lvl="0" indent="-330200" algn="l" rtl="0">
              <a:spcBef>
                <a:spcPts val="1500"/>
              </a:spcBef>
              <a:spcAft>
                <a:spcPts val="0"/>
              </a:spcAft>
              <a:buSzPts val="1600"/>
              <a:buChar char="●"/>
            </a:pPr>
            <a:r>
              <a:rPr lang="en-US" sz="1600" dirty="0"/>
              <a:t>o</a:t>
            </a:r>
            <a:r>
              <a:rPr lang="cs" sz="1600" dirty="0" smtClean="0"/>
              <a:t>ut </a:t>
            </a:r>
            <a:r>
              <a:rPr lang="cs" sz="1600" dirty="0"/>
              <a:t>of scope for today</a:t>
            </a:r>
            <a:endParaRPr sz="16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1600" dirty="0"/>
              <a:t>											</a:t>
            </a:r>
            <a:endParaRPr sz="1600" b="1" dirty="0">
              <a:solidFill>
                <a:schemeClr val="accent2"/>
              </a:solidFill>
            </a:endParaRPr>
          </a:p>
          <a:p>
            <a:pPr marL="0" lvl="0" indent="0" algn="just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</a:pPr>
            <a:endParaRPr sz="1100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0" name="Google Shape;220;p33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22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Ref idx="1001">
        <a:schemeClr val="bg1"/>
      </p:bgRef>
    </p:bg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3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dirty="0" smtClean="0">
                <a:solidFill>
                  <a:schemeClr val="accent3"/>
                </a:solidFill>
              </a:rPr>
              <a:t>Escaping</a:t>
            </a:r>
            <a:r>
              <a:rPr lang="en-US" dirty="0" smtClean="0">
                <a:solidFill>
                  <a:schemeClr val="accent3"/>
                </a:solidFill>
              </a:rPr>
              <a:t> containers</a:t>
            </a:r>
            <a:endParaRPr dirty="0">
              <a:solidFill>
                <a:schemeClr val="accent3"/>
              </a:solidFill>
            </a:endParaRPr>
          </a:p>
        </p:txBody>
      </p:sp>
      <p:sp>
        <p:nvSpPr>
          <p:cNvPr id="226" name="Google Shape;226;p34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cs" sz="1600" dirty="0"/>
              <a:t>a</a:t>
            </a:r>
            <a:r>
              <a:rPr lang="cs" sz="1600" b="1" dirty="0">
                <a:solidFill>
                  <a:schemeClr val="accent2"/>
                </a:solidFill>
              </a:rPr>
              <a:t> very general </a:t>
            </a:r>
            <a:r>
              <a:rPr lang="cs" sz="1600" dirty="0"/>
              <a:t>term</a:t>
            </a:r>
            <a:endParaRPr sz="1600" dirty="0"/>
          </a:p>
          <a:p>
            <a:pPr marL="457200" lvl="0" indent="-330200" algn="l" rtl="0">
              <a:spcBef>
                <a:spcPts val="1000"/>
              </a:spcBef>
              <a:spcAft>
                <a:spcPts val="0"/>
              </a:spcAft>
              <a:buSzPts val="1600"/>
              <a:buChar char="●"/>
            </a:pPr>
            <a:r>
              <a:rPr lang="cs" sz="1600" dirty="0"/>
              <a:t>it does </a:t>
            </a:r>
            <a:r>
              <a:rPr lang="cs" sz="1600" b="1" dirty="0">
                <a:solidFill>
                  <a:schemeClr val="accent2"/>
                </a:solidFill>
              </a:rPr>
              <a:t>not necessarily mean controlling the host </a:t>
            </a:r>
            <a:r>
              <a:rPr lang="cs" sz="1600" dirty="0"/>
              <a:t>system</a:t>
            </a:r>
            <a:endParaRPr sz="1600" dirty="0"/>
          </a:p>
          <a:p>
            <a:pPr marL="457200" lvl="0" indent="-330200" algn="l" rtl="0">
              <a:spcBef>
                <a:spcPts val="1000"/>
              </a:spcBef>
              <a:spcAft>
                <a:spcPts val="0"/>
              </a:spcAft>
              <a:buSzPts val="1600"/>
              <a:buChar char="●"/>
            </a:pPr>
            <a:r>
              <a:rPr lang="en-US" sz="1600" dirty="0"/>
              <a:t>s</a:t>
            </a:r>
            <a:r>
              <a:rPr lang="en-US" sz="1600" dirty="0" smtClean="0"/>
              <a:t>everity is determined by the risks</a:t>
            </a:r>
            <a:endParaRPr lang="en-US" sz="1600" dirty="0"/>
          </a:p>
          <a:p>
            <a:pPr marL="457200" lvl="0" indent="-330200" algn="l" rtl="0">
              <a:spcBef>
                <a:spcPts val="1000"/>
              </a:spcBef>
              <a:spcAft>
                <a:spcPts val="0"/>
              </a:spcAft>
              <a:buSzPts val="1600"/>
              <a:buChar char="●"/>
            </a:pPr>
            <a:r>
              <a:rPr lang="cs" sz="1600" b="1" dirty="0" smtClean="0">
                <a:solidFill>
                  <a:schemeClr val="accent2"/>
                </a:solidFill>
              </a:rPr>
              <a:t>data </a:t>
            </a:r>
            <a:r>
              <a:rPr lang="cs" sz="1600" b="1" dirty="0">
                <a:solidFill>
                  <a:schemeClr val="accent2"/>
                </a:solidFill>
              </a:rPr>
              <a:t>access</a:t>
            </a:r>
            <a:r>
              <a:rPr lang="cs" sz="1600" dirty="0"/>
              <a:t> </a:t>
            </a:r>
            <a:r>
              <a:rPr lang="cs" sz="1300" dirty="0"/>
              <a:t>(according to the C.I.A triad</a:t>
            </a:r>
            <a:r>
              <a:rPr lang="cs" sz="1300" dirty="0" smtClean="0"/>
              <a:t>)</a:t>
            </a:r>
            <a:r>
              <a:rPr lang="cs" sz="1600" dirty="0" smtClean="0"/>
              <a:t>:</a:t>
            </a:r>
            <a:endParaRPr lang="en-US" sz="1600" dirty="0" smtClean="0"/>
          </a:p>
          <a:p>
            <a:pPr lvl="1" indent="-330200">
              <a:spcBef>
                <a:spcPts val="1000"/>
              </a:spcBef>
              <a:buSzPts val="1600"/>
              <a:buChar char="●"/>
            </a:pPr>
            <a:r>
              <a:rPr lang="en-US" sz="1600" dirty="0" smtClean="0"/>
              <a:t>Reading (violation of C.)</a:t>
            </a:r>
          </a:p>
          <a:p>
            <a:pPr lvl="1" indent="-330200">
              <a:spcBef>
                <a:spcPts val="1000"/>
              </a:spcBef>
              <a:buSzPts val="1600"/>
              <a:buChar char="●"/>
            </a:pPr>
            <a:r>
              <a:rPr lang="en-US" sz="1600" dirty="0" smtClean="0"/>
              <a:t>Modifying (violation of I.)</a:t>
            </a:r>
            <a:endParaRPr sz="1600" dirty="0"/>
          </a:p>
          <a:p>
            <a:pPr marL="457200" lvl="0" indent="-330200" algn="l" rtl="0">
              <a:spcBef>
                <a:spcPts val="1000"/>
              </a:spcBef>
              <a:spcAft>
                <a:spcPts val="0"/>
              </a:spcAft>
              <a:buSzPts val="1600"/>
              <a:buChar char="●"/>
            </a:pPr>
            <a:r>
              <a:rPr lang="cs" sz="1600" b="1" dirty="0" smtClean="0">
                <a:solidFill>
                  <a:schemeClr val="accent2"/>
                </a:solidFill>
              </a:rPr>
              <a:t>executing </a:t>
            </a:r>
            <a:r>
              <a:rPr lang="cs" sz="1600" dirty="0"/>
              <a:t>code </a:t>
            </a:r>
            <a:r>
              <a:rPr lang="cs" sz="1600" b="1" dirty="0">
                <a:solidFill>
                  <a:schemeClr val="accent2"/>
                </a:solidFill>
              </a:rPr>
              <a:t>outside </a:t>
            </a:r>
            <a:r>
              <a:rPr lang="cs" sz="1600" dirty="0"/>
              <a:t>the container (assigned cgroups and namely namespaces)</a:t>
            </a:r>
            <a:endParaRPr sz="1600" dirty="0"/>
          </a:p>
          <a:p>
            <a:pPr marL="0" lvl="0" indent="0" algn="l" rtl="0">
              <a:spcBef>
                <a:spcPts val="1000"/>
              </a:spcBef>
              <a:spcAft>
                <a:spcPts val="1500"/>
              </a:spcAft>
              <a:buNone/>
            </a:pPr>
            <a:endParaRPr sz="1600" dirty="0"/>
          </a:p>
        </p:txBody>
      </p:sp>
      <p:sp>
        <p:nvSpPr>
          <p:cNvPr id="227" name="Google Shape;227;p34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23</a:t>
            </a:fld>
            <a:endParaRPr/>
          </a:p>
        </p:txBody>
      </p:sp>
      <p:pic>
        <p:nvPicPr>
          <p:cNvPr id="228" name="Google Shape;228;p3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349097" y="1952220"/>
            <a:ext cx="2061575" cy="1566800"/>
          </a:xfrm>
          <a:prstGeom prst="rect">
            <a:avLst/>
          </a:prstGeom>
          <a:noFill/>
          <a:ln>
            <a:noFill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3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solidFill>
                  <a:schemeClr val="accent3"/>
                </a:solidFill>
              </a:rPr>
              <a:t>Escaping with containers</a:t>
            </a:r>
            <a:endParaRPr dirty="0">
              <a:solidFill>
                <a:schemeClr val="accent3"/>
              </a:solidFill>
            </a:endParaRPr>
          </a:p>
        </p:txBody>
      </p:sp>
      <p:sp>
        <p:nvSpPr>
          <p:cNvPr id="234" name="Google Shape;234;p35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30200" algn="l" rtl="0">
              <a:spcBef>
                <a:spcPts val="1000"/>
              </a:spcBef>
              <a:spcAft>
                <a:spcPts val="0"/>
              </a:spcAft>
              <a:buSzPts val="1600"/>
              <a:buChar char="●"/>
            </a:pPr>
            <a:r>
              <a:rPr lang="en-US" sz="1600" dirty="0" smtClean="0"/>
              <a:t>make use of technology to </a:t>
            </a:r>
            <a:r>
              <a:rPr lang="en-US" sz="1600" b="1" dirty="0">
                <a:solidFill>
                  <a:schemeClr val="accent2"/>
                </a:solidFill>
              </a:rPr>
              <a:t>bypass existing barriers</a:t>
            </a:r>
          </a:p>
          <a:p>
            <a:pPr lvl="1" indent="-330200">
              <a:spcBef>
                <a:spcPts val="1000"/>
              </a:spcBef>
              <a:buSzPts val="1600"/>
              <a:buChar char="●"/>
            </a:pPr>
            <a:r>
              <a:rPr lang="en-US" sz="1600" dirty="0" smtClean="0"/>
              <a:t>e.g., mounting a directory to a container</a:t>
            </a:r>
          </a:p>
          <a:p>
            <a:pPr marL="457200" lvl="0" indent="-330200" algn="l" rtl="0">
              <a:spcBef>
                <a:spcPts val="1000"/>
              </a:spcBef>
              <a:spcAft>
                <a:spcPts val="0"/>
              </a:spcAft>
              <a:buSzPts val="1600"/>
              <a:buChar char="●"/>
            </a:pPr>
            <a:r>
              <a:rPr lang="en-US" sz="1600" dirty="0" smtClean="0"/>
              <a:t>i</a:t>
            </a:r>
            <a:r>
              <a:rPr lang="cs" sz="1600" dirty="0" smtClean="0"/>
              <a:t>nject </a:t>
            </a:r>
            <a:r>
              <a:rPr lang="cs" sz="1600" dirty="0"/>
              <a:t>a “hook” that is invoked </a:t>
            </a:r>
            <a:r>
              <a:rPr lang="cs" sz="1600" b="1" dirty="0">
                <a:solidFill>
                  <a:schemeClr val="accent2"/>
                </a:solidFill>
              </a:rPr>
              <a:t>by </a:t>
            </a:r>
            <a:r>
              <a:rPr lang="en-US" sz="1600" b="1" dirty="0">
                <a:solidFill>
                  <a:schemeClr val="accent2"/>
                </a:solidFill>
              </a:rPr>
              <a:t>a trusted component </a:t>
            </a:r>
            <a:r>
              <a:rPr lang="cs" sz="1600" dirty="0" smtClean="0"/>
              <a:t>in </a:t>
            </a:r>
            <a:r>
              <a:rPr lang="cs" sz="1600" dirty="0"/>
              <a:t>the </a:t>
            </a:r>
            <a:r>
              <a:rPr lang="cs" sz="1600" dirty="0" smtClean="0"/>
              <a:t>system</a:t>
            </a:r>
            <a:endParaRPr lang="en-US" sz="1600" dirty="0" smtClean="0"/>
          </a:p>
          <a:p>
            <a:pPr marL="914400" lvl="1" indent="-330200" algn="l" rtl="0">
              <a:spcBef>
                <a:spcPts val="1000"/>
              </a:spcBef>
              <a:spcAft>
                <a:spcPts val="0"/>
              </a:spcAft>
              <a:buSzPts val="1600"/>
              <a:buChar char="○"/>
            </a:pPr>
            <a:r>
              <a:rPr lang="en-US" sz="1600" dirty="0"/>
              <a:t>a</a:t>
            </a:r>
            <a:r>
              <a:rPr lang="en-US" sz="1600" dirty="0" smtClean="0"/>
              <a:t> </a:t>
            </a:r>
            <a:r>
              <a:rPr lang="en-US" sz="1600" dirty="0" err="1" smtClean="0"/>
              <a:t>crontab</a:t>
            </a:r>
            <a:r>
              <a:rPr lang="en-US" sz="1600" dirty="0" smtClean="0"/>
              <a:t> rule or a kernel “</a:t>
            </a:r>
            <a:r>
              <a:rPr lang="en-US" sz="1600" dirty="0" err="1" smtClean="0"/>
              <a:t>notifier</a:t>
            </a:r>
            <a:r>
              <a:rPr lang="en-US" sz="1600" dirty="0" smtClean="0"/>
              <a:t>” running command on certain events</a:t>
            </a:r>
          </a:p>
          <a:p>
            <a:pPr marL="914400" lvl="1" indent="-330200" algn="l" rtl="0">
              <a:spcBef>
                <a:spcPts val="1000"/>
              </a:spcBef>
              <a:spcAft>
                <a:spcPts val="1000"/>
              </a:spcAft>
              <a:buSzPts val="1600"/>
              <a:buChar char="○"/>
            </a:pPr>
            <a:r>
              <a:rPr lang="en-US" sz="1600" dirty="0" smtClean="0"/>
              <a:t>must run outside the container - APIs (e.g. </a:t>
            </a:r>
            <a:r>
              <a:rPr lang="en-US" sz="1600" dirty="0" err="1" smtClean="0"/>
              <a:t>inotify</a:t>
            </a:r>
            <a:r>
              <a:rPr lang="en-US" sz="1600" dirty="0" smtClean="0"/>
              <a:t>) won’t help</a:t>
            </a:r>
          </a:p>
        </p:txBody>
      </p:sp>
      <p:sp>
        <p:nvSpPr>
          <p:cNvPr id="235" name="Google Shape;235;p35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24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3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dirty="0" smtClean="0">
                <a:solidFill>
                  <a:schemeClr val="accent3"/>
                </a:solidFill>
              </a:rPr>
              <a:t>Docker-related </a:t>
            </a:r>
            <a:r>
              <a:rPr lang="cs" dirty="0">
                <a:solidFill>
                  <a:schemeClr val="accent3"/>
                </a:solidFill>
              </a:rPr>
              <a:t>incidents</a:t>
            </a:r>
            <a:endParaRPr dirty="0">
              <a:solidFill>
                <a:schemeClr val="accent3"/>
              </a:solidFill>
            </a:endParaRPr>
          </a:p>
        </p:txBody>
      </p:sp>
      <p:sp>
        <p:nvSpPr>
          <p:cNvPr id="241" name="Google Shape;241;p36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cs" sz="1600" b="1" dirty="0">
                <a:solidFill>
                  <a:schemeClr val="accent2"/>
                </a:solidFill>
              </a:rPr>
              <a:t>unprotected access</a:t>
            </a:r>
            <a:r>
              <a:rPr lang="cs" sz="1600" dirty="0"/>
              <a:t> to Docker Daemon over the Internet</a:t>
            </a:r>
            <a:endParaRPr sz="1600" dirty="0"/>
          </a:p>
          <a:p>
            <a:pPr marL="914400" lvl="1" indent="-317500" algn="l" rtl="0">
              <a:spcBef>
                <a:spcPts val="500"/>
              </a:spcBef>
              <a:spcAft>
                <a:spcPts val="0"/>
              </a:spcAft>
              <a:buSzPts val="1400"/>
              <a:buChar char="○"/>
            </a:pPr>
            <a:r>
              <a:rPr lang="cs" sz="1600" dirty="0"/>
              <a:t>revealed by common Internet scans</a:t>
            </a:r>
            <a:endParaRPr sz="1600" dirty="0"/>
          </a:p>
          <a:p>
            <a:pPr marL="914400" lvl="1" indent="-317500" algn="l" rtl="0">
              <a:spcBef>
                <a:spcPts val="500"/>
              </a:spcBef>
              <a:spcAft>
                <a:spcPts val="0"/>
              </a:spcAft>
              <a:buSzPts val="1400"/>
              <a:buChar char="○"/>
            </a:pPr>
            <a:r>
              <a:rPr lang="cs" sz="1600" dirty="0"/>
              <a:t>instantiation of malicious containers used for dDoS activities</a:t>
            </a:r>
            <a:endParaRPr sz="1600" dirty="0"/>
          </a:p>
          <a:p>
            <a:pPr marL="457200" lvl="0" indent="-330200" algn="l" rtl="0">
              <a:spcBef>
                <a:spcPts val="1500"/>
              </a:spcBef>
              <a:spcAft>
                <a:spcPts val="0"/>
              </a:spcAft>
              <a:buSzPts val="1600"/>
              <a:buChar char="●"/>
            </a:pPr>
            <a:r>
              <a:rPr lang="cs" sz="1600" b="1" dirty="0">
                <a:solidFill>
                  <a:schemeClr val="accent2"/>
                </a:solidFill>
              </a:rPr>
              <a:t>stolen credentials </a:t>
            </a:r>
            <a:r>
              <a:rPr lang="cs" sz="1600" dirty="0"/>
              <a:t>providing access to the Docker Daemon</a:t>
            </a:r>
            <a:endParaRPr sz="1600" dirty="0"/>
          </a:p>
          <a:p>
            <a:pPr marL="914400" lvl="1" indent="-317500" algn="l" rtl="0">
              <a:spcBef>
                <a:spcPts val="500"/>
              </a:spcBef>
              <a:spcAft>
                <a:spcPts val="0"/>
              </a:spcAft>
              <a:buSzPts val="1400"/>
              <a:buChar char="○"/>
            </a:pPr>
            <a:r>
              <a:rPr lang="cs" sz="1600" dirty="0"/>
              <a:t>used to deploy a container set up in a way allowing breaking the isolation</a:t>
            </a:r>
            <a:endParaRPr sz="1600" dirty="0"/>
          </a:p>
          <a:p>
            <a:pPr marL="914400" lvl="1" indent="-317500" algn="l" rtl="0">
              <a:spcBef>
                <a:spcPts val="500"/>
              </a:spcBef>
              <a:spcAft>
                <a:spcPts val="0"/>
              </a:spcAft>
              <a:buSzPts val="1400"/>
              <a:buChar char="○"/>
            </a:pPr>
            <a:r>
              <a:rPr lang="cs" sz="1600" dirty="0"/>
              <a:t>the attackers escaped to the host system</a:t>
            </a:r>
            <a:endParaRPr sz="1600" dirty="0"/>
          </a:p>
          <a:p>
            <a:pPr marL="914400" lvl="1" indent="-317500" algn="l" rtl="0">
              <a:spcBef>
                <a:spcPts val="500"/>
              </a:spcBef>
              <a:spcAft>
                <a:spcPts val="0"/>
              </a:spcAft>
              <a:buSzPts val="1400"/>
              <a:buChar char="○"/>
            </a:pPr>
            <a:r>
              <a:rPr lang="cs" sz="1600" dirty="0"/>
              <a:t>an deployed crypto-mining software and misused the resources</a:t>
            </a:r>
            <a:endParaRPr sz="1600" dirty="0"/>
          </a:p>
        </p:txBody>
      </p:sp>
      <p:sp>
        <p:nvSpPr>
          <p:cNvPr id="242" name="Google Shape;242;p36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25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3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>
                <a:solidFill>
                  <a:schemeClr val="accent3"/>
                </a:solidFill>
              </a:rPr>
              <a:t>Other kernel security features</a:t>
            </a:r>
            <a:endParaRPr>
              <a:solidFill>
                <a:schemeClr val="accent3"/>
              </a:solidFill>
            </a:endParaRPr>
          </a:p>
        </p:txBody>
      </p:sp>
      <p:sp>
        <p:nvSpPr>
          <p:cNvPr id="248" name="Google Shape;248;p37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cs" sz="1600" dirty="0"/>
              <a:t>it is possible to </a:t>
            </a:r>
            <a:r>
              <a:rPr lang="cs" sz="1600" b="1" dirty="0">
                <a:solidFill>
                  <a:schemeClr val="accent2"/>
                </a:solidFill>
              </a:rPr>
              <a:t>enhance Docker security </a:t>
            </a:r>
            <a:r>
              <a:rPr lang="cs" sz="1600" dirty="0"/>
              <a:t>with systems like TOMOYO, AppArmor, SELinux, etc.</a:t>
            </a:r>
            <a:endParaRPr sz="1600" dirty="0"/>
          </a:p>
          <a:p>
            <a:pPr marL="457200" lvl="0" indent="-330200" algn="l" rtl="0">
              <a:spcBef>
                <a:spcPts val="1500"/>
              </a:spcBef>
              <a:spcAft>
                <a:spcPts val="0"/>
              </a:spcAft>
              <a:buSzPts val="1600"/>
              <a:buChar char="●"/>
            </a:pPr>
            <a:r>
              <a:rPr lang="cs" sz="1600" dirty="0"/>
              <a:t>you can also run the kernel with GRSEC and PAX</a:t>
            </a:r>
            <a:endParaRPr sz="1600" dirty="0"/>
          </a:p>
          <a:p>
            <a:pPr marL="457200" lvl="0" indent="-330200" algn="l" rtl="0">
              <a:spcBef>
                <a:spcPts val="1500"/>
              </a:spcBef>
              <a:spcAft>
                <a:spcPts val="0"/>
              </a:spcAft>
              <a:buSzPts val="1600"/>
              <a:buChar char="●"/>
            </a:pPr>
            <a:r>
              <a:rPr lang="cs" sz="1600" dirty="0"/>
              <a:t>all these extra security features require </a:t>
            </a:r>
            <a:r>
              <a:rPr lang="cs" sz="1600" b="1" dirty="0">
                <a:solidFill>
                  <a:schemeClr val="accent2"/>
                </a:solidFill>
              </a:rPr>
              <a:t>extra </a:t>
            </a:r>
            <a:r>
              <a:rPr lang="en-US" sz="1600" b="1" dirty="0" smtClean="0">
                <a:solidFill>
                  <a:schemeClr val="accent2"/>
                </a:solidFill>
              </a:rPr>
              <a:t>configuration</a:t>
            </a:r>
            <a:endParaRPr sz="1600" dirty="0"/>
          </a:p>
        </p:txBody>
      </p:sp>
      <p:sp>
        <p:nvSpPr>
          <p:cNvPr id="249" name="Google Shape;249;p37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26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38"/>
          <p:cNvSpPr txBox="1">
            <a:spLocks noGrp="1"/>
          </p:cNvSpPr>
          <p:nvPr>
            <p:ph type="ctrTitle"/>
          </p:nvPr>
        </p:nvSpPr>
        <p:spPr>
          <a:xfrm>
            <a:off x="1003650" y="1949039"/>
            <a:ext cx="7136700" cy="1022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>
                <a:solidFill>
                  <a:schemeClr val="accent3"/>
                </a:solidFill>
              </a:rPr>
              <a:t>Cheat Sheets</a:t>
            </a:r>
            <a:endParaRPr sz="3700">
              <a:solidFill>
                <a:schemeClr val="accent4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3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>
                <a:solidFill>
                  <a:schemeClr val="accent3"/>
                </a:solidFill>
              </a:rPr>
              <a:t>Docker Cheat Sheet I.</a:t>
            </a:r>
            <a:endParaRPr>
              <a:solidFill>
                <a:schemeClr val="accent3"/>
              </a:solidFill>
            </a:endParaRPr>
          </a:p>
        </p:txBody>
      </p:sp>
      <p:sp>
        <p:nvSpPr>
          <p:cNvPr id="260" name="Google Shape;260;p39"/>
          <p:cNvSpPr txBox="1">
            <a:spLocks noGrp="1"/>
          </p:cNvSpPr>
          <p:nvPr>
            <p:ph type="body" idx="1"/>
          </p:nvPr>
        </p:nvSpPr>
        <p:spPr>
          <a:xfrm>
            <a:off x="583225" y="1266325"/>
            <a:ext cx="8249100" cy="344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" sz="1600" i="1" dirty="0">
                <a:latin typeface="Calibri"/>
                <a:ea typeface="Calibri"/>
                <a:cs typeface="Calibri"/>
                <a:sym typeface="Calibri"/>
              </a:rPr>
              <a:t>start a new container 				</a:t>
            </a:r>
            <a:endParaRPr sz="1600" i="1"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" sz="1600" dirty="0">
                <a:latin typeface="Calibri"/>
                <a:ea typeface="Calibri"/>
                <a:cs typeface="Calibri"/>
                <a:sym typeface="Calibri"/>
              </a:rPr>
              <a:t>docker run </a:t>
            </a:r>
            <a:r>
              <a:rPr lang="cs" sz="1600" dirty="0" smtClean="0">
                <a:latin typeface="Calibri"/>
                <a:ea typeface="Calibri"/>
                <a:cs typeface="Calibri"/>
                <a:sym typeface="Calibri"/>
              </a:rPr>
              <a:t>IMAGE</a:t>
            </a:r>
            <a:endParaRPr lang="en-US" sz="1600" dirty="0" smtClean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 err="1">
                <a:latin typeface="Calibri"/>
                <a:ea typeface="Calibri"/>
                <a:cs typeface="Calibri"/>
                <a:sym typeface="Calibri"/>
              </a:rPr>
              <a:t>d</a:t>
            </a:r>
            <a:r>
              <a:rPr lang="en-US" sz="1600" dirty="0" err="1" smtClean="0">
                <a:latin typeface="Calibri"/>
                <a:ea typeface="Calibri"/>
                <a:cs typeface="Calibri"/>
                <a:sym typeface="Calibri"/>
              </a:rPr>
              <a:t>ocker</a:t>
            </a:r>
            <a:r>
              <a:rPr lang="en-US" sz="1600" dirty="0" smtClean="0">
                <a:latin typeface="Calibri"/>
                <a:ea typeface="Calibri"/>
                <a:cs typeface="Calibri"/>
                <a:sym typeface="Calibri"/>
              </a:rPr>
              <a:t> run --</a:t>
            </a:r>
            <a:r>
              <a:rPr lang="en-US" sz="1600" dirty="0" err="1" smtClean="0">
                <a:latin typeface="Calibri"/>
                <a:ea typeface="Calibri"/>
                <a:cs typeface="Calibri"/>
                <a:sym typeface="Calibri"/>
              </a:rPr>
              <a:t>rm</a:t>
            </a:r>
            <a:r>
              <a:rPr lang="en-US" sz="1600" dirty="0" smtClean="0">
                <a:latin typeface="Calibri"/>
                <a:ea typeface="Calibri"/>
                <a:cs typeface="Calibri"/>
                <a:sym typeface="Calibri"/>
              </a:rPr>
              <a:t> IMAGE</a:t>
            </a:r>
          </a:p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600" i="1"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i="1" dirty="0">
                <a:latin typeface="Calibri"/>
                <a:ea typeface="Calibri"/>
                <a:cs typeface="Calibri"/>
                <a:sym typeface="Calibri"/>
              </a:rPr>
              <a:t>s</a:t>
            </a:r>
            <a:r>
              <a:rPr lang="en-US" sz="1600" i="1" dirty="0" smtClean="0">
                <a:latin typeface="Calibri"/>
                <a:ea typeface="Calibri"/>
                <a:cs typeface="Calibri"/>
                <a:sym typeface="Calibri"/>
              </a:rPr>
              <a:t>tart a new container in interactive mode (e.g. with a shell)</a:t>
            </a:r>
          </a:p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 err="1">
                <a:latin typeface="Calibri"/>
                <a:ea typeface="Calibri"/>
                <a:cs typeface="Calibri"/>
                <a:sym typeface="Calibri"/>
              </a:rPr>
              <a:t>d</a:t>
            </a:r>
            <a:r>
              <a:rPr lang="en-US" sz="1600" dirty="0" err="1" smtClean="0">
                <a:latin typeface="Calibri"/>
                <a:ea typeface="Calibri"/>
                <a:cs typeface="Calibri"/>
                <a:sym typeface="Calibri"/>
              </a:rPr>
              <a:t>ocker</a:t>
            </a:r>
            <a:r>
              <a:rPr lang="en-US" sz="1600" dirty="0" smtClean="0">
                <a:latin typeface="Calibri"/>
                <a:ea typeface="Calibri"/>
                <a:cs typeface="Calibri"/>
                <a:sym typeface="Calibri"/>
              </a:rPr>
              <a:t> run -it IMAGE bash</a:t>
            </a:r>
            <a:endParaRPr sz="1600"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i="1"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" sz="1600" i="1" dirty="0">
                <a:latin typeface="Calibri"/>
                <a:ea typeface="Calibri"/>
                <a:cs typeface="Calibri"/>
                <a:sym typeface="Calibri"/>
              </a:rPr>
              <a:t>start a new container from an image with a command</a:t>
            </a:r>
            <a:endParaRPr sz="1600" i="1"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" sz="1600" dirty="0">
                <a:latin typeface="Calibri"/>
                <a:ea typeface="Calibri"/>
                <a:cs typeface="Calibri"/>
                <a:sym typeface="Calibri"/>
              </a:rPr>
              <a:t>docker run IMAGE command</a:t>
            </a:r>
            <a:endParaRPr sz="1600"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" sz="1600" i="1" dirty="0" smtClean="0">
                <a:latin typeface="Calibri"/>
                <a:ea typeface="Calibri"/>
                <a:cs typeface="Calibri"/>
                <a:sym typeface="Calibri"/>
              </a:rPr>
              <a:t>start </a:t>
            </a:r>
            <a:r>
              <a:rPr lang="cs" sz="1600" i="1" dirty="0">
                <a:latin typeface="Calibri"/>
                <a:ea typeface="Calibri"/>
                <a:cs typeface="Calibri"/>
                <a:sym typeface="Calibri"/>
              </a:rPr>
              <a:t>a new container and map a local directory into the container</a:t>
            </a:r>
            <a:endParaRPr sz="1600" i="1"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" sz="1600" dirty="0">
                <a:latin typeface="Calibri"/>
                <a:ea typeface="Calibri"/>
                <a:cs typeface="Calibri"/>
                <a:sym typeface="Calibri"/>
              </a:rPr>
              <a:t>docker run -v HOSTDIR:TARGETDIR IMAGE</a:t>
            </a:r>
            <a:endParaRPr sz="2300" dirty="0"/>
          </a:p>
        </p:txBody>
      </p:sp>
      <p:sp>
        <p:nvSpPr>
          <p:cNvPr id="261" name="Google Shape;261;p39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28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4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>
                <a:solidFill>
                  <a:schemeClr val="accent3"/>
                </a:solidFill>
              </a:rPr>
              <a:t>Docker Cheat Sheet II.</a:t>
            </a:r>
            <a:endParaRPr>
              <a:solidFill>
                <a:schemeClr val="accent3"/>
              </a:solidFill>
            </a:endParaRPr>
          </a:p>
        </p:txBody>
      </p:sp>
      <p:sp>
        <p:nvSpPr>
          <p:cNvPr id="267" name="Google Shape;267;p40"/>
          <p:cNvSpPr txBox="1">
            <a:spLocks noGrp="1"/>
          </p:cNvSpPr>
          <p:nvPr>
            <p:ph type="body" idx="1"/>
          </p:nvPr>
        </p:nvSpPr>
        <p:spPr>
          <a:xfrm>
            <a:off x="563619" y="1308972"/>
            <a:ext cx="4191631" cy="344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" sz="1600" i="1" dirty="0">
                <a:latin typeface="Calibri"/>
                <a:ea typeface="Calibri"/>
                <a:cs typeface="Calibri"/>
                <a:sym typeface="Calibri"/>
              </a:rPr>
              <a:t>show a list of running </a:t>
            </a:r>
            <a:r>
              <a:rPr lang="cs" sz="1600" i="1" dirty="0" smtClean="0">
                <a:latin typeface="Calibri"/>
                <a:ea typeface="Calibri"/>
                <a:cs typeface="Calibri"/>
                <a:sym typeface="Calibri"/>
              </a:rPr>
              <a:t>containers</a:t>
            </a:r>
            <a:endParaRPr lang="en-US" sz="1600" i="1" dirty="0" smtClean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" sz="1600" dirty="0" smtClean="0">
                <a:latin typeface="Calibri"/>
                <a:ea typeface="Calibri"/>
                <a:cs typeface="Calibri"/>
                <a:sym typeface="Calibri"/>
              </a:rPr>
              <a:t>docker </a:t>
            </a:r>
            <a:r>
              <a:rPr lang="cs" sz="1600" dirty="0">
                <a:latin typeface="Calibri"/>
                <a:ea typeface="Calibri"/>
                <a:cs typeface="Calibri"/>
                <a:sym typeface="Calibri"/>
              </a:rPr>
              <a:t>ps								</a:t>
            </a:r>
            <a:endParaRPr sz="1600"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" sz="1600" i="1" dirty="0" smtClean="0">
                <a:latin typeface="Calibri"/>
                <a:ea typeface="Calibri"/>
                <a:cs typeface="Calibri"/>
                <a:sym typeface="Calibri"/>
              </a:rPr>
              <a:t>show </a:t>
            </a:r>
            <a:r>
              <a:rPr lang="cs" sz="1600" i="1" dirty="0">
                <a:latin typeface="Calibri"/>
                <a:ea typeface="Calibri"/>
                <a:cs typeface="Calibri"/>
                <a:sym typeface="Calibri"/>
              </a:rPr>
              <a:t>a list of all containers		</a:t>
            </a:r>
            <a:endParaRPr sz="1600" i="1"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" sz="1600" dirty="0">
                <a:latin typeface="Calibri"/>
                <a:ea typeface="Calibri"/>
                <a:cs typeface="Calibri"/>
                <a:sym typeface="Calibri"/>
              </a:rPr>
              <a:t>docker ps -a							</a:t>
            </a:r>
            <a:endParaRPr sz="1600"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" sz="1600" i="1" dirty="0" smtClean="0">
                <a:latin typeface="Calibri"/>
                <a:ea typeface="Calibri"/>
                <a:cs typeface="Calibri"/>
                <a:sym typeface="Calibri"/>
              </a:rPr>
              <a:t>delete </a:t>
            </a:r>
            <a:r>
              <a:rPr lang="cs" sz="1600" i="1" dirty="0">
                <a:latin typeface="Calibri"/>
                <a:ea typeface="Calibri"/>
                <a:cs typeface="Calibri"/>
                <a:sym typeface="Calibri"/>
              </a:rPr>
              <a:t>a container			</a:t>
            </a:r>
            <a:endParaRPr sz="1600" i="1"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" sz="1600" dirty="0">
                <a:latin typeface="Calibri"/>
                <a:ea typeface="Calibri"/>
                <a:cs typeface="Calibri"/>
                <a:sym typeface="Calibri"/>
              </a:rPr>
              <a:t>docker rm CONTAINER						</a:t>
            </a:r>
            <a:endParaRPr sz="1600"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" sz="1600" i="1" dirty="0">
                <a:latin typeface="Calibri"/>
                <a:ea typeface="Calibri"/>
                <a:cs typeface="Calibri"/>
                <a:sym typeface="Calibri"/>
              </a:rPr>
              <a:t>start a shell inside a running container</a:t>
            </a:r>
            <a:endParaRPr sz="1600" i="1"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" sz="1600" dirty="0">
                <a:latin typeface="Calibri"/>
                <a:ea typeface="Calibri"/>
                <a:cs typeface="Calibri"/>
                <a:sym typeface="Calibri"/>
              </a:rPr>
              <a:t>docker exec -it CONTAINER </a:t>
            </a:r>
            <a:r>
              <a:rPr lang="en-US" sz="1600" dirty="0" smtClean="0">
                <a:latin typeface="Calibri"/>
                <a:ea typeface="Calibri"/>
                <a:cs typeface="Calibri"/>
                <a:sym typeface="Calibri"/>
              </a:rPr>
              <a:t>bash</a:t>
            </a:r>
            <a:endParaRPr sz="1600"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00" i="1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8" name="Google Shape;268;p40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29</a:t>
            </a:fld>
            <a:endParaRPr/>
          </a:p>
        </p:txBody>
      </p:sp>
      <p:sp>
        <p:nvSpPr>
          <p:cNvPr id="2" name="TextovéPole 1"/>
          <p:cNvSpPr txBox="1"/>
          <p:nvPr/>
        </p:nvSpPr>
        <p:spPr>
          <a:xfrm>
            <a:off x="4886897" y="1347882"/>
            <a:ext cx="3605349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600" i="1" dirty="0">
                <a:latin typeface="Calibri"/>
                <a:ea typeface="Calibri"/>
                <a:cs typeface="Calibri"/>
                <a:sym typeface="Calibri"/>
              </a:rPr>
              <a:t>stop a running </a:t>
            </a:r>
            <a:r>
              <a:rPr lang="en-US" sz="1600" i="1" dirty="0" smtClean="0">
                <a:latin typeface="Calibri"/>
                <a:ea typeface="Calibri"/>
                <a:cs typeface="Calibri"/>
                <a:sym typeface="Calibri"/>
              </a:rPr>
              <a:t>container</a:t>
            </a:r>
          </a:p>
          <a:p>
            <a:pPr lvl="0"/>
            <a:r>
              <a:rPr lang="cs" sz="1600" dirty="0">
                <a:latin typeface="Calibri"/>
                <a:ea typeface="Calibri"/>
                <a:cs typeface="Calibri"/>
                <a:sym typeface="Calibri"/>
              </a:rPr>
              <a:t>docker </a:t>
            </a:r>
            <a:r>
              <a:rPr lang="cs" sz="1600" dirty="0" smtClean="0">
                <a:latin typeface="Calibri"/>
                <a:ea typeface="Calibri"/>
                <a:cs typeface="Calibri"/>
                <a:sym typeface="Calibri"/>
              </a:rPr>
              <a:t>stop</a:t>
            </a:r>
            <a:r>
              <a:rPr lang="en-US" sz="1600" dirty="0" smtClean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cs" sz="1600" dirty="0">
                <a:latin typeface="Calibri"/>
                <a:ea typeface="Calibri"/>
                <a:cs typeface="Calibri"/>
                <a:sym typeface="Calibri"/>
              </a:rPr>
              <a:t>CONTAINER</a:t>
            </a:r>
            <a:endParaRPr lang="en-US" sz="1600" dirty="0" smtClean="0">
              <a:latin typeface="Calibri"/>
              <a:ea typeface="Calibri"/>
              <a:cs typeface="Calibri"/>
              <a:sym typeface="Calibri"/>
            </a:endParaRPr>
          </a:p>
          <a:p>
            <a:pPr lvl="0"/>
            <a:endParaRPr lang="en-US" sz="1600" i="1" dirty="0" smtClean="0">
              <a:latin typeface="Calibri"/>
              <a:ea typeface="Calibri"/>
              <a:cs typeface="Calibri"/>
              <a:sym typeface="Calibri"/>
            </a:endParaRPr>
          </a:p>
          <a:p>
            <a:pPr lvl="0"/>
            <a:r>
              <a:rPr lang="en-US" sz="1600" i="1" dirty="0">
                <a:latin typeface="Calibri"/>
                <a:ea typeface="Calibri"/>
                <a:cs typeface="Calibri"/>
                <a:sym typeface="Calibri"/>
              </a:rPr>
              <a:t>r</a:t>
            </a:r>
            <a:r>
              <a:rPr lang="en-US" sz="1600" i="1" dirty="0" smtClean="0">
                <a:latin typeface="Calibri"/>
                <a:ea typeface="Calibri"/>
                <a:cs typeface="Calibri"/>
                <a:sym typeface="Calibri"/>
              </a:rPr>
              <a:t>esume </a:t>
            </a:r>
            <a:r>
              <a:rPr lang="cs" sz="1600" i="1" dirty="0" smtClean="0">
                <a:latin typeface="Calibri"/>
                <a:ea typeface="Calibri"/>
                <a:cs typeface="Calibri"/>
                <a:sym typeface="Calibri"/>
              </a:rPr>
              <a:t>a </a:t>
            </a:r>
            <a:r>
              <a:rPr lang="cs" sz="1600" i="1" dirty="0">
                <a:latin typeface="Calibri"/>
                <a:ea typeface="Calibri"/>
                <a:cs typeface="Calibri"/>
                <a:sym typeface="Calibri"/>
              </a:rPr>
              <a:t>stopped </a:t>
            </a:r>
            <a:r>
              <a:rPr lang="cs" sz="1600" i="1" dirty="0" smtClean="0">
                <a:latin typeface="Calibri"/>
                <a:ea typeface="Calibri"/>
                <a:cs typeface="Calibri"/>
                <a:sym typeface="Calibri"/>
              </a:rPr>
              <a:t>container</a:t>
            </a:r>
            <a:endParaRPr lang="en-US" sz="1600" i="1" dirty="0" smtClean="0">
              <a:latin typeface="Calibri"/>
              <a:ea typeface="Calibri"/>
              <a:cs typeface="Calibri"/>
              <a:sym typeface="Calibri"/>
            </a:endParaRPr>
          </a:p>
          <a:p>
            <a:pPr lvl="0"/>
            <a:r>
              <a:rPr lang="cs" sz="1600" dirty="0">
                <a:latin typeface="Calibri"/>
                <a:ea typeface="Calibri"/>
                <a:cs typeface="Calibri"/>
                <a:sym typeface="Calibri"/>
              </a:rPr>
              <a:t>docker start </a:t>
            </a:r>
            <a:r>
              <a:rPr lang="cs" sz="1600" dirty="0" smtClean="0">
                <a:latin typeface="Calibri"/>
                <a:ea typeface="Calibri"/>
                <a:cs typeface="Calibri"/>
                <a:sym typeface="Calibri"/>
              </a:rPr>
              <a:t>CONTAINER</a:t>
            </a:r>
            <a:endParaRPr lang="en-US" sz="1600" dirty="0" smtClean="0">
              <a:latin typeface="Calibri"/>
              <a:ea typeface="Calibri"/>
              <a:cs typeface="Calibri"/>
              <a:sym typeface="Calibri"/>
            </a:endParaRPr>
          </a:p>
          <a:p>
            <a:pPr lvl="0"/>
            <a:endParaRPr lang="en-US" sz="1600" i="1" dirty="0">
              <a:latin typeface="Calibri"/>
              <a:ea typeface="Calibri"/>
              <a:cs typeface="Calibri"/>
              <a:sym typeface="Calibri"/>
            </a:endParaRPr>
          </a:p>
          <a:p>
            <a:pPr lvl="0"/>
            <a:r>
              <a:rPr lang="cs" sz="1600" i="1" dirty="0">
                <a:latin typeface="Calibri"/>
                <a:ea typeface="Calibri"/>
                <a:cs typeface="Calibri"/>
                <a:sym typeface="Calibri"/>
              </a:rPr>
              <a:t>download an </a:t>
            </a:r>
            <a:r>
              <a:rPr lang="cs" sz="1600" i="1" dirty="0" smtClean="0">
                <a:latin typeface="Calibri"/>
                <a:ea typeface="Calibri"/>
                <a:cs typeface="Calibri"/>
                <a:sym typeface="Calibri"/>
              </a:rPr>
              <a:t>image</a:t>
            </a:r>
            <a:r>
              <a:rPr lang="en-US" sz="1600" i="1" dirty="0" smtClean="0">
                <a:latin typeface="Calibri"/>
                <a:ea typeface="Calibri"/>
                <a:cs typeface="Calibri"/>
                <a:sym typeface="Calibri"/>
              </a:rPr>
              <a:t> from a repository</a:t>
            </a:r>
          </a:p>
          <a:p>
            <a:pPr lvl="0"/>
            <a:r>
              <a:rPr lang="cs" sz="1600" dirty="0">
                <a:latin typeface="Calibri"/>
                <a:ea typeface="Calibri"/>
                <a:cs typeface="Calibri"/>
                <a:sym typeface="Calibri"/>
              </a:rPr>
              <a:t>docker pull </a:t>
            </a:r>
            <a:r>
              <a:rPr lang="cs" sz="1600" dirty="0" smtClean="0">
                <a:latin typeface="Calibri"/>
                <a:ea typeface="Calibri"/>
                <a:cs typeface="Calibri"/>
                <a:sym typeface="Calibri"/>
              </a:rPr>
              <a:t>IMAGE</a:t>
            </a:r>
            <a:endParaRPr lang="en-US" sz="1600" dirty="0" smtClean="0">
              <a:latin typeface="Calibri"/>
              <a:ea typeface="Calibri"/>
              <a:cs typeface="Calibri"/>
              <a:sym typeface="Calibri"/>
            </a:endParaRPr>
          </a:p>
          <a:p>
            <a:pPr lvl="0"/>
            <a:endParaRPr lang="en-US" sz="1600" i="1" dirty="0">
              <a:latin typeface="Calibri"/>
              <a:ea typeface="Calibri"/>
              <a:cs typeface="Calibri"/>
              <a:sym typeface="Calibri"/>
            </a:endParaRPr>
          </a:p>
          <a:p>
            <a:pPr lvl="0"/>
            <a:r>
              <a:rPr lang="en-US" sz="1600" i="1" dirty="0" smtClean="0">
                <a:latin typeface="Calibri"/>
                <a:ea typeface="Calibri"/>
                <a:cs typeface="Calibri"/>
                <a:sym typeface="Calibri"/>
              </a:rPr>
              <a:t>List local images</a:t>
            </a:r>
          </a:p>
          <a:p>
            <a:pPr lvl="0"/>
            <a:r>
              <a:rPr lang="en-US" sz="1600" dirty="0" err="1">
                <a:latin typeface="Calibri"/>
                <a:ea typeface="Calibri"/>
                <a:cs typeface="Calibri"/>
                <a:sym typeface="Calibri"/>
              </a:rPr>
              <a:t>d</a:t>
            </a:r>
            <a:r>
              <a:rPr lang="en-US" sz="1600" dirty="0" err="1" smtClean="0">
                <a:latin typeface="Calibri"/>
                <a:ea typeface="Calibri"/>
                <a:cs typeface="Calibri"/>
                <a:sym typeface="Calibri"/>
              </a:rPr>
              <a:t>ocker</a:t>
            </a:r>
            <a:r>
              <a:rPr lang="en-US" sz="1600" dirty="0" smtClean="0">
                <a:latin typeface="Calibri"/>
                <a:ea typeface="Calibri"/>
                <a:cs typeface="Calibri"/>
                <a:sym typeface="Calibri"/>
              </a:rPr>
              <a:t> image </a:t>
            </a:r>
            <a:r>
              <a:rPr lang="en-US" sz="1600" dirty="0" err="1" smtClean="0">
                <a:latin typeface="Calibri"/>
                <a:ea typeface="Calibri"/>
                <a:cs typeface="Calibri"/>
                <a:sym typeface="Calibri"/>
              </a:rPr>
              <a:t>ls</a:t>
            </a:r>
            <a:endParaRPr lang="en-US" sz="1600" dirty="0" smtClean="0">
              <a:latin typeface="Calibri"/>
              <a:ea typeface="Calibri"/>
              <a:cs typeface="Calibri"/>
              <a:sym typeface="Calibri"/>
            </a:endParaRPr>
          </a:p>
          <a:p>
            <a:pPr lvl="0"/>
            <a:endParaRPr lang="en-US" sz="1600" i="1" dirty="0">
              <a:latin typeface="Calibri"/>
              <a:ea typeface="Calibri"/>
              <a:cs typeface="Calibri"/>
              <a:sym typeface="Calibri"/>
            </a:endParaRPr>
          </a:p>
          <a:p>
            <a:pPr lvl="0"/>
            <a:r>
              <a:rPr lang="en-US" sz="1600" i="1" dirty="0" smtClean="0">
                <a:latin typeface="Calibri"/>
                <a:ea typeface="Calibri"/>
                <a:cs typeface="Calibri"/>
                <a:sym typeface="Calibri"/>
              </a:rPr>
              <a:t>Delete a local image</a:t>
            </a:r>
          </a:p>
          <a:p>
            <a:pPr lvl="0"/>
            <a:r>
              <a:rPr lang="en-US" sz="1600" dirty="0" err="1">
                <a:latin typeface="Calibri"/>
                <a:ea typeface="Calibri"/>
                <a:cs typeface="Calibri"/>
                <a:sym typeface="Calibri"/>
              </a:rPr>
              <a:t>d</a:t>
            </a:r>
            <a:r>
              <a:rPr lang="en-US" sz="1600" dirty="0" err="1" smtClean="0">
                <a:latin typeface="Calibri"/>
                <a:ea typeface="Calibri"/>
                <a:cs typeface="Calibri"/>
                <a:sym typeface="Calibri"/>
              </a:rPr>
              <a:t>ocker</a:t>
            </a:r>
            <a:r>
              <a:rPr lang="en-US" sz="1600" dirty="0" smtClean="0">
                <a:latin typeface="Calibri"/>
                <a:ea typeface="Calibri"/>
                <a:cs typeface="Calibri"/>
                <a:sym typeface="Calibri"/>
              </a:rPr>
              <a:t> image </a:t>
            </a:r>
            <a:r>
              <a:rPr lang="en-US" sz="1600" dirty="0" err="1" smtClean="0">
                <a:latin typeface="Calibri"/>
                <a:ea typeface="Calibri"/>
                <a:cs typeface="Calibri"/>
                <a:sym typeface="Calibri"/>
              </a:rPr>
              <a:t>rm</a:t>
            </a:r>
            <a:r>
              <a:rPr lang="en-US" sz="1600" dirty="0" smtClean="0">
                <a:latin typeface="Calibri"/>
                <a:ea typeface="Calibri"/>
                <a:cs typeface="Calibri"/>
                <a:sym typeface="Calibri"/>
              </a:rPr>
              <a:t> IMAGE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>
                <a:solidFill>
                  <a:schemeClr val="accent3"/>
                </a:solidFill>
              </a:rPr>
              <a:t>Docker Terminology</a:t>
            </a:r>
            <a:endParaRPr>
              <a:solidFill>
                <a:schemeClr val="accent3"/>
              </a:solidFill>
            </a:endParaRPr>
          </a:p>
        </p:txBody>
      </p:sp>
      <p:sp>
        <p:nvSpPr>
          <p:cNvPr id="91" name="Google Shape;91;p16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cs" sz="1600" b="1" dirty="0">
                <a:solidFill>
                  <a:schemeClr val="accent2"/>
                </a:solidFill>
              </a:rPr>
              <a:t>Docker container image</a:t>
            </a:r>
            <a:r>
              <a:rPr lang="cs" sz="1600" b="1" dirty="0"/>
              <a:t> </a:t>
            </a:r>
            <a:r>
              <a:rPr lang="cs" sz="1600" dirty="0"/>
              <a:t>- a standalone package of files, which includes everything needed to run an application</a:t>
            </a:r>
            <a:endParaRPr sz="1600" dirty="0"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1300" i="1" dirty="0"/>
              <a:t>(code, runtime, system tools, system libraries and settings)</a:t>
            </a:r>
            <a:endParaRPr sz="1300" i="1" dirty="0"/>
          </a:p>
          <a:p>
            <a:pPr marL="457200" lvl="0" indent="-330200" algn="l" rtl="0">
              <a:spcBef>
                <a:spcPts val="1500"/>
              </a:spcBef>
              <a:spcAft>
                <a:spcPts val="0"/>
              </a:spcAft>
              <a:buSzPts val="1600"/>
              <a:buChar char="●"/>
            </a:pPr>
            <a:r>
              <a:rPr lang="cs" sz="1600" dirty="0"/>
              <a:t>an image is usually pulled from a </a:t>
            </a:r>
            <a:r>
              <a:rPr lang="cs" sz="1600" b="1" dirty="0">
                <a:solidFill>
                  <a:schemeClr val="accent2"/>
                </a:solidFill>
              </a:rPr>
              <a:t>registry</a:t>
            </a:r>
            <a:r>
              <a:rPr lang="cs" sz="1600" dirty="0"/>
              <a:t> to a host machine </a:t>
            </a:r>
            <a:endParaRPr sz="1600" dirty="0"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1300" i="1" dirty="0"/>
              <a:t>(e.g. </a:t>
            </a:r>
            <a:r>
              <a:rPr lang="cs" sz="1300" b="1" i="1" dirty="0">
                <a:solidFill>
                  <a:schemeClr val="accent2"/>
                </a:solidFill>
              </a:rPr>
              <a:t>DockerHub</a:t>
            </a:r>
            <a:r>
              <a:rPr lang="cs" sz="1300" i="1" dirty="0"/>
              <a:t>)</a:t>
            </a:r>
            <a:endParaRPr sz="1300" i="1" dirty="0"/>
          </a:p>
          <a:p>
            <a:pPr marL="457200" lvl="0" indent="-330200" algn="l" rtl="0">
              <a:spcBef>
                <a:spcPts val="1500"/>
              </a:spcBef>
              <a:spcAft>
                <a:spcPts val="0"/>
              </a:spcAft>
              <a:buSzPts val="1600"/>
              <a:buChar char="●"/>
            </a:pPr>
            <a:r>
              <a:rPr lang="cs" sz="1600" dirty="0"/>
              <a:t>a </a:t>
            </a:r>
            <a:r>
              <a:rPr lang="cs" sz="1600" b="1" dirty="0">
                <a:solidFill>
                  <a:schemeClr val="accent2"/>
                </a:solidFill>
              </a:rPr>
              <a:t>Docker container</a:t>
            </a:r>
            <a:r>
              <a:rPr lang="cs" sz="1600" b="1" dirty="0"/>
              <a:t> </a:t>
            </a:r>
            <a:r>
              <a:rPr lang="cs" sz="1600" dirty="0"/>
              <a:t>- a running instance of an image</a:t>
            </a:r>
            <a:endParaRPr sz="1300" i="1" dirty="0"/>
          </a:p>
          <a:p>
            <a:pPr marL="457200" lvl="0" indent="-330200" algn="just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SzPts val="1600"/>
              <a:buFont typeface="Calibri"/>
              <a:buChar char="●"/>
            </a:pPr>
            <a:r>
              <a:rPr lang="cs" sz="1600" dirty="0"/>
              <a:t>a host machine runs the </a:t>
            </a:r>
            <a:r>
              <a:rPr lang="cs" sz="1600" b="1" dirty="0">
                <a:solidFill>
                  <a:schemeClr val="accent2"/>
                </a:solidFill>
              </a:rPr>
              <a:t>container engine </a:t>
            </a:r>
            <a:r>
              <a:rPr lang="cs" sz="1600" dirty="0"/>
              <a:t>(</a:t>
            </a:r>
            <a:r>
              <a:rPr lang="cs" sz="1600" b="1" dirty="0">
                <a:solidFill>
                  <a:schemeClr val="accent2"/>
                </a:solidFill>
              </a:rPr>
              <a:t>Docker Daemon</a:t>
            </a:r>
            <a:r>
              <a:rPr lang="cs" sz="1600" dirty="0"/>
              <a:t>) and manages individual containers</a:t>
            </a:r>
            <a:endParaRPr sz="2100" dirty="0"/>
          </a:p>
        </p:txBody>
      </p:sp>
      <p:sp>
        <p:nvSpPr>
          <p:cNvPr id="92" name="Google Shape;92;p16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3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41"/>
          <p:cNvSpPr txBox="1">
            <a:spLocks noGrp="1"/>
          </p:cNvSpPr>
          <p:nvPr>
            <p:ph type="ctrTitle"/>
          </p:nvPr>
        </p:nvSpPr>
        <p:spPr>
          <a:xfrm>
            <a:off x="1003650" y="1949039"/>
            <a:ext cx="7136700" cy="1022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solidFill>
                  <a:schemeClr val="accent3"/>
                </a:solidFill>
              </a:rPr>
              <a:t>Practical</a:t>
            </a:r>
            <a:r>
              <a:rPr lang="cs" dirty="0" smtClean="0">
                <a:solidFill>
                  <a:schemeClr val="accent3"/>
                </a:solidFill>
              </a:rPr>
              <a:t> </a:t>
            </a:r>
            <a:r>
              <a:rPr lang="cs" dirty="0">
                <a:solidFill>
                  <a:schemeClr val="accent3"/>
                </a:solidFill>
              </a:rPr>
              <a:t>Part</a:t>
            </a:r>
            <a:endParaRPr sz="3700" dirty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3023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>
                <a:solidFill>
                  <a:schemeClr val="accent3"/>
                </a:solidFill>
              </a:rPr>
              <a:t>Docker Architecture</a:t>
            </a:r>
            <a:endParaRPr>
              <a:solidFill>
                <a:schemeClr val="accent3"/>
              </a:solidFill>
            </a:endParaRPr>
          </a:p>
        </p:txBody>
      </p:sp>
      <p:sp>
        <p:nvSpPr>
          <p:cNvPr id="98" name="Google Shape;98;p17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4</a:t>
            </a:fld>
            <a:endParaRPr/>
          </a:p>
        </p:txBody>
      </p:sp>
      <p:pic>
        <p:nvPicPr>
          <p:cNvPr id="99" name="Google Shape;99;p17"/>
          <p:cNvPicPr preferRelativeResize="0"/>
          <p:nvPr/>
        </p:nvPicPr>
        <p:blipFill rotWithShape="1">
          <a:blip r:embed="rId3">
            <a:alphaModFix/>
          </a:blip>
          <a:srcRect l="19055" t="24035" r="18549" b="17584"/>
          <a:stretch/>
        </p:blipFill>
        <p:spPr>
          <a:xfrm>
            <a:off x="1425850" y="1254625"/>
            <a:ext cx="6292306" cy="3311750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Google Shape;100;p17"/>
          <p:cNvSpPr txBox="1"/>
          <p:nvPr/>
        </p:nvSpPr>
        <p:spPr>
          <a:xfrm>
            <a:off x="1516650" y="4566375"/>
            <a:ext cx="58305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1200" i="1">
                <a:solidFill>
                  <a:srgbClr val="695D46"/>
                </a:solidFill>
                <a:latin typeface="Open Sans"/>
                <a:ea typeface="Open Sans"/>
                <a:cs typeface="Open Sans"/>
                <a:sym typeface="Open Sans"/>
              </a:rPr>
              <a:t>https://docs.docker.com/get-started/overview/</a:t>
            </a:r>
            <a:endParaRPr sz="1200" i="1">
              <a:solidFill>
                <a:srgbClr val="695D4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>
                <a:solidFill>
                  <a:schemeClr val="accent3"/>
                </a:solidFill>
              </a:rPr>
              <a:t>Docker Container Creation</a:t>
            </a:r>
            <a:endParaRPr>
              <a:solidFill>
                <a:schemeClr val="accent3"/>
              </a:solidFill>
            </a:endParaRPr>
          </a:p>
        </p:txBody>
      </p:sp>
      <p:sp>
        <p:nvSpPr>
          <p:cNvPr id="106" name="Google Shape;106;p18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600" cy="362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02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cs" sz="1600" dirty="0"/>
              <a:t>the image is opened up and the </a:t>
            </a:r>
            <a:r>
              <a:rPr lang="cs" sz="1600" b="1" dirty="0">
                <a:solidFill>
                  <a:schemeClr val="accent2"/>
                </a:solidFill>
              </a:rPr>
              <a:t>filesystem </a:t>
            </a:r>
            <a:r>
              <a:rPr lang="cs" sz="1600" dirty="0"/>
              <a:t>of that image is copied into a </a:t>
            </a:r>
            <a:r>
              <a:rPr lang="cs" sz="1600" b="1" dirty="0">
                <a:solidFill>
                  <a:schemeClr val="accent2"/>
                </a:solidFill>
              </a:rPr>
              <a:t>temporary </a:t>
            </a:r>
            <a:r>
              <a:rPr lang="en-US" sz="1600" b="1" dirty="0" smtClean="0">
                <a:solidFill>
                  <a:schemeClr val="accent2"/>
                </a:solidFill>
              </a:rPr>
              <a:t>directory structure </a:t>
            </a:r>
            <a:r>
              <a:rPr lang="cs" sz="1600" dirty="0" smtClean="0"/>
              <a:t>on </a:t>
            </a:r>
            <a:r>
              <a:rPr lang="cs" sz="1600" dirty="0"/>
              <a:t>the host</a:t>
            </a:r>
            <a:endParaRPr sz="1600" dirty="0"/>
          </a:p>
          <a:p>
            <a:pPr marL="457200" lvl="0" indent="-330200" algn="just" rtl="0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SzPts val="1600"/>
              <a:buChar char="●"/>
            </a:pPr>
            <a:r>
              <a:rPr lang="cs" sz="1600" dirty="0"/>
              <a:t>Docker filesystem is a </a:t>
            </a:r>
            <a:r>
              <a:rPr lang="cs" sz="1600" b="1" dirty="0">
                <a:solidFill>
                  <a:schemeClr val="accent2"/>
                </a:solidFill>
              </a:rPr>
              <a:t>stacked file system</a:t>
            </a:r>
            <a:r>
              <a:rPr lang="cs" sz="1600" dirty="0"/>
              <a:t> of individual layers stacked on “mount”</a:t>
            </a:r>
            <a:endParaRPr sz="1600" dirty="0"/>
          </a:p>
          <a:p>
            <a:pPr marL="457200" lvl="0" indent="-330200" algn="l" rtl="0">
              <a:spcBef>
                <a:spcPts val="1500"/>
              </a:spcBef>
              <a:spcAft>
                <a:spcPts val="0"/>
              </a:spcAft>
              <a:buSzPts val="1600"/>
              <a:buChar char="●"/>
            </a:pPr>
            <a:r>
              <a:rPr lang="cs" sz="1600" dirty="0"/>
              <a:t>the ‘/’ root directory of the container is </a:t>
            </a:r>
            <a:r>
              <a:rPr lang="cs" sz="1600" b="1" dirty="0">
                <a:solidFill>
                  <a:schemeClr val="accent2"/>
                </a:solidFill>
              </a:rPr>
              <a:t>mounted and available</a:t>
            </a:r>
            <a:r>
              <a:rPr lang="cs" sz="1600" dirty="0"/>
              <a:t> on the </a:t>
            </a:r>
            <a:r>
              <a:rPr lang="cs" sz="1600" dirty="0" smtClean="0"/>
              <a:t>host</a:t>
            </a:r>
            <a:r>
              <a:rPr lang="en-US" sz="1600" dirty="0" smtClean="0"/>
              <a:t>, e.g.:</a:t>
            </a:r>
            <a:endParaRPr sz="1600" dirty="0"/>
          </a:p>
          <a:p>
            <a:pPr marL="457200" lvl="0" indent="457200" algn="l" rtl="0">
              <a:spcBef>
                <a:spcPts val="1500"/>
              </a:spcBef>
              <a:spcAft>
                <a:spcPts val="0"/>
              </a:spcAft>
              <a:buNone/>
            </a:pPr>
            <a:r>
              <a:rPr lang="cs" sz="1200" dirty="0"/>
              <a:t>/var/lib/docker/overlay2/51415bc9cd3ab2c47d218a897516ea2bf0545595fadf4a167ed5cfd3230a5f99/</a:t>
            </a:r>
            <a:endParaRPr sz="1200" dirty="0"/>
          </a:p>
          <a:p>
            <a:pPr marL="457200" lvl="0" indent="-330200" algn="l" rtl="0">
              <a:spcBef>
                <a:spcPts val="1500"/>
              </a:spcBef>
              <a:spcAft>
                <a:spcPts val="0"/>
              </a:spcAft>
              <a:buSzPts val="1600"/>
              <a:buChar char="●"/>
            </a:pPr>
            <a:r>
              <a:rPr lang="cs" sz="1600" dirty="0"/>
              <a:t>changes to the directory </a:t>
            </a:r>
            <a:r>
              <a:rPr lang="cs" sz="1600" b="1" dirty="0">
                <a:solidFill>
                  <a:schemeClr val="accent2"/>
                </a:solidFill>
              </a:rPr>
              <a:t>are visible </a:t>
            </a:r>
            <a:r>
              <a:rPr lang="cs" sz="1600" dirty="0"/>
              <a:t>from both sides (host and container)</a:t>
            </a:r>
            <a:endParaRPr sz="1600" dirty="0"/>
          </a:p>
          <a:p>
            <a:pPr marL="457200" lvl="0" indent="-330200" algn="just" rtl="0">
              <a:lnSpc>
                <a:spcPct val="115000"/>
              </a:lnSpc>
              <a:spcBef>
                <a:spcPts val="1500"/>
              </a:spcBef>
              <a:spcAft>
                <a:spcPts val="1500"/>
              </a:spcAft>
              <a:buSzPts val="1600"/>
              <a:buChar char="●"/>
            </a:pPr>
            <a:r>
              <a:rPr lang="cs" sz="1600" dirty="0"/>
              <a:t>when the container is removed, any changes to its state </a:t>
            </a:r>
            <a:r>
              <a:rPr lang="cs" sz="1600" b="1" dirty="0">
                <a:solidFill>
                  <a:schemeClr val="accent2"/>
                </a:solidFill>
              </a:rPr>
              <a:t>disappear </a:t>
            </a:r>
            <a:r>
              <a:rPr lang="cs" sz="1600" dirty="0"/>
              <a:t>unless “committed” via </a:t>
            </a:r>
            <a:r>
              <a:rPr lang="cs" sz="1600" b="1" dirty="0">
                <a:solidFill>
                  <a:schemeClr val="accent2"/>
                </a:solidFill>
              </a:rPr>
              <a:t>dockerd</a:t>
            </a:r>
            <a:endParaRPr sz="1600" dirty="0"/>
          </a:p>
        </p:txBody>
      </p:sp>
      <p:sp>
        <p:nvSpPr>
          <p:cNvPr id="107" name="Google Shape;107;p18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5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 smtClean="0"/>
              <a:t>6</a:t>
            </a:fld>
            <a:endParaRPr lang="cs"/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4793" y="0"/>
            <a:ext cx="6354414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77654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 smtClean="0"/>
              <a:t>7</a:t>
            </a:fld>
            <a:endParaRPr lang="cs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4793" y="0"/>
            <a:ext cx="6354414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22932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>
                <a:solidFill>
                  <a:schemeClr val="accent3"/>
                </a:solidFill>
              </a:rPr>
              <a:t>Starting Docker Container Processes</a:t>
            </a:r>
            <a:endParaRPr>
              <a:solidFill>
                <a:schemeClr val="accent3"/>
              </a:solidFill>
            </a:endParaRPr>
          </a:p>
        </p:txBody>
      </p:sp>
      <p:sp>
        <p:nvSpPr>
          <p:cNvPr id="113" name="Google Shape;113;p19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02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cs" sz="1600" dirty="0"/>
              <a:t>the container </a:t>
            </a:r>
            <a:r>
              <a:rPr lang="cs" sz="1600" dirty="0" smtClean="0"/>
              <a:t>process</a:t>
            </a:r>
            <a:r>
              <a:rPr lang="en-US" sz="1600" dirty="0" err="1" smtClean="0"/>
              <a:t>es</a:t>
            </a:r>
            <a:r>
              <a:rPr lang="en-US" sz="1600" dirty="0" smtClean="0"/>
              <a:t> are maintained</a:t>
            </a:r>
            <a:r>
              <a:rPr lang="cs" sz="1600" dirty="0" smtClean="0"/>
              <a:t> </a:t>
            </a:r>
            <a:r>
              <a:rPr lang="cs" sz="1600" b="1" dirty="0">
                <a:solidFill>
                  <a:schemeClr val="accent2"/>
                </a:solidFill>
              </a:rPr>
              <a:t>natively </a:t>
            </a:r>
            <a:r>
              <a:rPr lang="en-US" sz="1600" dirty="0" smtClean="0"/>
              <a:t>via</a:t>
            </a:r>
            <a:r>
              <a:rPr lang="cs" sz="1600" dirty="0" smtClean="0"/>
              <a:t> </a:t>
            </a:r>
            <a:r>
              <a:rPr lang="cs" sz="1600" dirty="0"/>
              <a:t>the </a:t>
            </a:r>
            <a:r>
              <a:rPr lang="en-US" sz="1600" dirty="0" smtClean="0"/>
              <a:t>host </a:t>
            </a:r>
            <a:r>
              <a:rPr lang="cs" sz="1600" dirty="0" smtClean="0"/>
              <a:t>kernel</a:t>
            </a:r>
            <a:endParaRPr sz="1600" dirty="0"/>
          </a:p>
          <a:p>
            <a:pPr marL="457200" lvl="0" indent="-330200" algn="just" rtl="0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SzPts val="1600"/>
              <a:buChar char="●"/>
            </a:pPr>
            <a:r>
              <a:rPr lang="cs" sz="1600" dirty="0"/>
              <a:t>to provide application sandboxing, Docker uses Linux </a:t>
            </a:r>
            <a:r>
              <a:rPr lang="cs" sz="1600" b="1" dirty="0">
                <a:solidFill>
                  <a:schemeClr val="accent2"/>
                </a:solidFill>
              </a:rPr>
              <a:t>namespaces </a:t>
            </a:r>
            <a:r>
              <a:rPr lang="cs" sz="1600" dirty="0"/>
              <a:t>and </a:t>
            </a:r>
            <a:r>
              <a:rPr lang="cs" sz="1600" b="1" dirty="0">
                <a:solidFill>
                  <a:schemeClr val="accent2"/>
                </a:solidFill>
              </a:rPr>
              <a:t>cgroups</a:t>
            </a:r>
            <a:endParaRPr sz="1600" dirty="0"/>
          </a:p>
          <a:p>
            <a:pPr marL="457200" lvl="0" indent="-330200" algn="l" rtl="0">
              <a:spcBef>
                <a:spcPts val="1500"/>
              </a:spcBef>
              <a:spcAft>
                <a:spcPts val="1500"/>
              </a:spcAft>
              <a:buSzPts val="1600"/>
              <a:buChar char="●"/>
            </a:pPr>
            <a:r>
              <a:rPr lang="cs" sz="1600" dirty="0"/>
              <a:t>when you start a container with </a:t>
            </a:r>
            <a:r>
              <a:rPr lang="cs" sz="1600" dirty="0">
                <a:latin typeface="Courier New" pitchFamily="49" charset="0"/>
                <a:cs typeface="Courier New" pitchFamily="49" charset="0"/>
              </a:rPr>
              <a:t>docker run</a:t>
            </a:r>
            <a:r>
              <a:rPr lang="cs" sz="1600" dirty="0"/>
              <a:t>, Docker creates </a:t>
            </a:r>
            <a:r>
              <a:rPr lang="cs" sz="1600" b="1" dirty="0">
                <a:solidFill>
                  <a:schemeClr val="accent2"/>
                </a:solidFill>
              </a:rPr>
              <a:t>a set of namespaces</a:t>
            </a:r>
            <a:r>
              <a:rPr lang="cs" sz="1600" dirty="0"/>
              <a:t> and </a:t>
            </a:r>
            <a:r>
              <a:rPr lang="cs" sz="1600" b="1" dirty="0">
                <a:solidFill>
                  <a:schemeClr val="accent2"/>
                </a:solidFill>
              </a:rPr>
              <a:t>control </a:t>
            </a:r>
            <a:r>
              <a:rPr lang="cs" sz="1600" b="1" dirty="0" smtClean="0">
                <a:solidFill>
                  <a:schemeClr val="accent2"/>
                </a:solidFill>
              </a:rPr>
              <a:t>groups</a:t>
            </a:r>
            <a:r>
              <a:rPr lang="en-US" sz="1600" dirty="0" smtClean="0"/>
              <a:t>, which contain the process(</a:t>
            </a:r>
            <a:r>
              <a:rPr lang="en-US" sz="1600" dirty="0" err="1" smtClean="0"/>
              <a:t>es</a:t>
            </a:r>
            <a:r>
              <a:rPr lang="en-US" sz="1600" dirty="0" smtClean="0"/>
              <a:t>) started inside the container</a:t>
            </a:r>
            <a:endParaRPr sz="1600" dirty="0"/>
          </a:p>
        </p:txBody>
      </p:sp>
      <p:sp>
        <p:nvSpPr>
          <p:cNvPr id="114" name="Google Shape;114;p19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8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>
                <a:solidFill>
                  <a:schemeClr val="accent3"/>
                </a:solidFill>
              </a:rPr>
              <a:t>Namespaces</a:t>
            </a:r>
            <a:endParaRPr>
              <a:solidFill>
                <a:schemeClr val="accent3"/>
              </a:solidFill>
            </a:endParaRPr>
          </a:p>
        </p:txBody>
      </p:sp>
      <p:sp>
        <p:nvSpPr>
          <p:cNvPr id="120" name="Google Shape;120;p20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600" cy="351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02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cs" sz="1600" dirty="0"/>
              <a:t>Docker Engine uses the following namespaces on Linux</a:t>
            </a:r>
            <a:endParaRPr sz="1600" dirty="0"/>
          </a:p>
          <a:p>
            <a:pPr marL="914400" lvl="1" indent="-323850" algn="just" rtl="0">
              <a:spcBef>
                <a:spcPts val="1000"/>
              </a:spcBef>
              <a:spcAft>
                <a:spcPts val="0"/>
              </a:spcAft>
              <a:buSzPts val="1500"/>
              <a:buChar char="○"/>
            </a:pPr>
            <a:r>
              <a:rPr lang="cs" sz="1500" b="1" dirty="0">
                <a:solidFill>
                  <a:schemeClr val="accent2"/>
                </a:solidFill>
              </a:rPr>
              <a:t>PID namespace</a:t>
            </a:r>
            <a:r>
              <a:rPr lang="cs" sz="1500" dirty="0"/>
              <a:t> for process isolation</a:t>
            </a:r>
            <a:endParaRPr sz="1500" dirty="0"/>
          </a:p>
          <a:p>
            <a:pPr marL="914400" lvl="1" indent="-323850" algn="just" rtl="0">
              <a:spcBef>
                <a:spcPts val="1000"/>
              </a:spcBef>
              <a:spcAft>
                <a:spcPts val="0"/>
              </a:spcAft>
              <a:buSzPts val="1500"/>
              <a:buChar char="○"/>
            </a:pPr>
            <a:r>
              <a:rPr lang="cs" sz="1500" b="1" dirty="0">
                <a:solidFill>
                  <a:schemeClr val="accent2"/>
                </a:solidFill>
              </a:rPr>
              <a:t>NET namespace</a:t>
            </a:r>
            <a:r>
              <a:rPr lang="cs" sz="1500" dirty="0"/>
              <a:t> for managing/separating network interfaces	</a:t>
            </a:r>
            <a:endParaRPr sz="1100" dirty="0"/>
          </a:p>
          <a:p>
            <a:pPr marL="914400" lvl="1" indent="-323850" algn="just" rtl="0">
              <a:spcBef>
                <a:spcPts val="1000"/>
              </a:spcBef>
              <a:spcAft>
                <a:spcPts val="0"/>
              </a:spcAft>
              <a:buSzPts val="1500"/>
              <a:buChar char="○"/>
            </a:pPr>
            <a:r>
              <a:rPr lang="cs" sz="1500" b="1" dirty="0">
                <a:solidFill>
                  <a:schemeClr val="accent2"/>
                </a:solidFill>
              </a:rPr>
              <a:t>IPC namespace</a:t>
            </a:r>
            <a:r>
              <a:rPr lang="cs" sz="1500" dirty="0"/>
              <a:t> for separating inter-process communication</a:t>
            </a:r>
            <a:endParaRPr sz="1500" dirty="0"/>
          </a:p>
          <a:p>
            <a:pPr marL="914400" lvl="1" indent="-323850" algn="just" rtl="0">
              <a:spcBef>
                <a:spcPts val="1000"/>
              </a:spcBef>
              <a:spcAft>
                <a:spcPts val="0"/>
              </a:spcAft>
              <a:buSzPts val="1500"/>
              <a:buChar char="○"/>
            </a:pPr>
            <a:r>
              <a:rPr lang="cs" sz="1500" b="1" dirty="0">
                <a:solidFill>
                  <a:schemeClr val="accent2"/>
                </a:solidFill>
              </a:rPr>
              <a:t>MNT namespace</a:t>
            </a:r>
            <a:r>
              <a:rPr lang="cs" sz="1500" dirty="0"/>
              <a:t> for managing/separating filesystem mount points </a:t>
            </a:r>
            <a:endParaRPr sz="1500" dirty="0"/>
          </a:p>
          <a:p>
            <a:pPr marL="914400" lvl="1" indent="-323850" algn="just" rtl="0">
              <a:spcBef>
                <a:spcPts val="1000"/>
              </a:spcBef>
              <a:spcAft>
                <a:spcPts val="0"/>
              </a:spcAft>
              <a:buSzPts val="1500"/>
              <a:buChar char="○"/>
            </a:pPr>
            <a:r>
              <a:rPr lang="cs" sz="1500" b="1" dirty="0">
                <a:solidFill>
                  <a:schemeClr val="accent2"/>
                </a:solidFill>
              </a:rPr>
              <a:t>UTS namespace</a:t>
            </a:r>
            <a:r>
              <a:rPr lang="cs" sz="1500" dirty="0"/>
              <a:t> for isolating kernel and version identifiers</a:t>
            </a:r>
            <a:endParaRPr sz="1500" dirty="0"/>
          </a:p>
          <a:p>
            <a:pPr marL="914400" lvl="0" indent="0" algn="just" rtl="0">
              <a:spcBef>
                <a:spcPts val="500"/>
              </a:spcBef>
              <a:spcAft>
                <a:spcPts val="0"/>
              </a:spcAft>
              <a:buNone/>
            </a:pPr>
            <a:r>
              <a:rPr lang="cs" sz="1200" dirty="0"/>
              <a:t>(mainly to set the hostname and domainname visible to the process)</a:t>
            </a:r>
            <a:endParaRPr sz="1200" dirty="0"/>
          </a:p>
          <a:p>
            <a:pPr marL="914400" lvl="1" indent="-323850" algn="just" rtl="0">
              <a:spcBef>
                <a:spcPts val="1000"/>
              </a:spcBef>
              <a:spcAft>
                <a:spcPts val="0"/>
              </a:spcAft>
              <a:buSzPts val="1500"/>
              <a:buChar char="○"/>
            </a:pPr>
            <a:r>
              <a:rPr lang="cs" sz="1500" b="1" dirty="0">
                <a:solidFill>
                  <a:schemeClr val="accent2"/>
                </a:solidFill>
              </a:rPr>
              <a:t>User ID</a:t>
            </a:r>
            <a:r>
              <a:rPr lang="cs" sz="1500" dirty="0"/>
              <a:t> (user) namespace for privilege isolation </a:t>
            </a:r>
            <a:endParaRPr sz="1600" dirty="0"/>
          </a:p>
          <a:p>
            <a:pPr marL="457200" lvl="0" indent="-330200" algn="just" rtl="0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SzPts val="1600"/>
              <a:buChar char="●"/>
            </a:pPr>
            <a:r>
              <a:rPr lang="cs" sz="1600" dirty="0"/>
              <a:t>user namespace </a:t>
            </a:r>
            <a:r>
              <a:rPr lang="cs" sz="1600" b="1" dirty="0">
                <a:solidFill>
                  <a:schemeClr val="accent2"/>
                </a:solidFill>
              </a:rPr>
              <a:t>must be enabled </a:t>
            </a:r>
            <a:r>
              <a:rPr lang="cs" sz="1600" dirty="0"/>
              <a:t>on purpose, it is </a:t>
            </a:r>
            <a:r>
              <a:rPr lang="cs" sz="1600" b="1" dirty="0">
                <a:solidFill>
                  <a:schemeClr val="accent2"/>
                </a:solidFill>
              </a:rPr>
              <a:t>not </a:t>
            </a:r>
            <a:r>
              <a:rPr lang="cs" sz="1600" dirty="0"/>
              <a:t>used by default</a:t>
            </a:r>
            <a:endParaRPr sz="1600" dirty="0"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sz="1100" b="1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 sz="1100" b="1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 sz="1100" b="1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" name="Google Shape;121;p20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9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4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Kancelář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1713</TotalTime>
  <Words>1564</Words>
  <Application>Microsoft Office PowerPoint</Application>
  <PresentationFormat>Předvádění na obrazovce (16:9)</PresentationFormat>
  <Paragraphs>249</Paragraphs>
  <Slides>30</Slides>
  <Notes>28</Notes>
  <HiddenSlides>9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30</vt:i4>
      </vt:variant>
    </vt:vector>
  </HeadingPairs>
  <TitlesOfParts>
    <vt:vector size="35" baseType="lpstr">
      <vt:lpstr>Arial</vt:lpstr>
      <vt:lpstr>Open Sans</vt:lpstr>
      <vt:lpstr>Calibri</vt:lpstr>
      <vt:lpstr>Courier New</vt:lpstr>
      <vt:lpstr>c4e</vt:lpstr>
      <vt:lpstr>Container Security: What Could Possibly Go Wrong?</vt:lpstr>
      <vt:lpstr>What is a container?</vt:lpstr>
      <vt:lpstr>Docker Terminology</vt:lpstr>
      <vt:lpstr>Docker Architecture</vt:lpstr>
      <vt:lpstr>Docker Container Creation</vt:lpstr>
      <vt:lpstr>Prezentace aplikace PowerPoint</vt:lpstr>
      <vt:lpstr>Prezentace aplikace PowerPoint</vt:lpstr>
      <vt:lpstr>Starting Docker Container Processes</vt:lpstr>
      <vt:lpstr>Namespaces</vt:lpstr>
      <vt:lpstr>PID namespace</vt:lpstr>
      <vt:lpstr>User ID (user) Namespace</vt:lpstr>
      <vt:lpstr>Cgroups I.</vt:lpstr>
      <vt:lpstr>Cgroups II.</vt:lpstr>
      <vt:lpstr>Linux Kernel Capabilities</vt:lpstr>
      <vt:lpstr>I am the root. Or not?</vt:lpstr>
      <vt:lpstr>root may still be limited</vt:lpstr>
      <vt:lpstr>Docker Daemon</vt:lpstr>
      <vt:lpstr>Docker interface</vt:lpstr>
      <vt:lpstr>Docker vs. chroot command</vt:lpstr>
      <vt:lpstr>Container Security</vt:lpstr>
      <vt:lpstr>Threat Landscape</vt:lpstr>
      <vt:lpstr>Usual Best Practice</vt:lpstr>
      <vt:lpstr>Escaping containers</vt:lpstr>
      <vt:lpstr>Escaping with containers</vt:lpstr>
      <vt:lpstr>Docker-related incidents</vt:lpstr>
      <vt:lpstr>Other kernel security features</vt:lpstr>
      <vt:lpstr>Cheat Sheets</vt:lpstr>
      <vt:lpstr>Docker Cheat Sheet I.</vt:lpstr>
      <vt:lpstr>Docker Cheat Sheet II.</vt:lpstr>
      <vt:lpstr>Practical Part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Container Security: What Could Possibly Go Wrong?</dc:title>
  <dc:creator>user</dc:creator>
  <cp:lastModifiedBy>Daniel Kouril</cp:lastModifiedBy>
  <cp:revision>40</cp:revision>
  <dcterms:modified xsi:type="dcterms:W3CDTF">2023-04-21T12:38:42Z</dcterms:modified>
</cp:coreProperties>
</file>