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72" r:id="rId3"/>
    <p:sldId id="276" r:id="rId4"/>
    <p:sldId id="257" r:id="rId5"/>
    <p:sldId id="269" r:id="rId6"/>
    <p:sldId id="258" r:id="rId7"/>
    <p:sldId id="273" r:id="rId8"/>
    <p:sldId id="261" r:id="rId9"/>
    <p:sldId id="274" r:id="rId10"/>
    <p:sldId id="271" r:id="rId11"/>
    <p:sldId id="275" r:id="rId12"/>
    <p:sldId id="260"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5256"/>
  </p:normalViewPr>
  <p:slideViewPr>
    <p:cSldViewPr snapToGrid="0" snapToObjects="1">
      <p:cViewPr varScale="1">
        <p:scale>
          <a:sx n="60" d="100"/>
          <a:sy n="60" d="100"/>
        </p:scale>
        <p:origin x="-1544" y="-1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CE6A18-C471-B34B-8014-5AE411B32704}"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AC08FDA7-FF92-5146-87F0-246AA14F52A1}">
      <dgm:prSet/>
      <dgm:spPr/>
      <dgm:t>
        <a:bodyPr/>
        <a:lstStyle/>
        <a:p>
          <a:pPr rtl="0"/>
          <a:r>
            <a:rPr lang="en-US" b="1" smtClean="0"/>
            <a:t>STAA Working Group Session.</a:t>
          </a:r>
          <a:endParaRPr lang="en-US"/>
        </a:p>
      </dgm:t>
    </dgm:pt>
    <dgm:pt modelId="{B941F5D5-528E-A649-ADE5-7BF8312ABE71}" type="parTrans" cxnId="{B5C6FE20-CD49-BA48-A932-03A8D80B0F00}">
      <dgm:prSet/>
      <dgm:spPr/>
      <dgm:t>
        <a:bodyPr/>
        <a:lstStyle/>
        <a:p>
          <a:endParaRPr lang="en-US"/>
        </a:p>
      </dgm:t>
    </dgm:pt>
    <dgm:pt modelId="{6D2E6DFA-A752-BC40-AD2D-DBD93A959E91}" type="sibTrans" cxnId="{B5C6FE20-CD49-BA48-A932-03A8D80B0F00}">
      <dgm:prSet/>
      <dgm:spPr/>
      <dgm:t>
        <a:bodyPr/>
        <a:lstStyle/>
        <a:p>
          <a:endParaRPr lang="en-US"/>
        </a:p>
      </dgm:t>
    </dgm:pt>
    <dgm:pt modelId="{CD1FFF38-6763-3741-9730-54E74D2B10C6}">
      <dgm:prSet/>
      <dgm:spPr/>
      <dgm:t>
        <a:bodyPr/>
        <a:lstStyle/>
        <a:p>
          <a:pPr rtl="0"/>
          <a:r>
            <a:rPr lang="en-US" dirty="0" smtClean="0"/>
            <a:t>The aim is to make a first version of a guidance for security training and awareness. It must identify target groups, their training and awareness needs, and identify initial and recurring training and awareness activities. Where possible there can be references in this guidance to existing training and awareness programs. </a:t>
          </a:r>
          <a:endParaRPr lang="en-US" dirty="0"/>
        </a:p>
      </dgm:t>
    </dgm:pt>
    <dgm:pt modelId="{B9158BAC-11BA-0D41-9D12-B9B731270E95}" type="parTrans" cxnId="{B77F7338-119A-4248-BD9D-3ED06A19160D}">
      <dgm:prSet/>
      <dgm:spPr/>
      <dgm:t>
        <a:bodyPr/>
        <a:lstStyle/>
        <a:p>
          <a:endParaRPr lang="en-US"/>
        </a:p>
      </dgm:t>
    </dgm:pt>
    <dgm:pt modelId="{B8419C9F-117E-5D4E-8227-2E689989BE9E}" type="sibTrans" cxnId="{B77F7338-119A-4248-BD9D-3ED06A19160D}">
      <dgm:prSet/>
      <dgm:spPr/>
      <dgm:t>
        <a:bodyPr/>
        <a:lstStyle/>
        <a:p>
          <a:endParaRPr lang="en-US"/>
        </a:p>
      </dgm:t>
    </dgm:pt>
    <dgm:pt modelId="{97526804-4CB0-3145-9345-C65B63A2B1EC}">
      <dgm:prSet/>
      <dgm:spPr/>
      <dgm:t>
        <a:bodyPr/>
        <a:lstStyle/>
        <a:p>
          <a:pPr rtl="0"/>
          <a:r>
            <a:rPr lang="en-US" b="1" dirty="0" smtClean="0"/>
            <a:t>SCIv2 Working Group Session.</a:t>
          </a:r>
          <a:endParaRPr lang="en-US" dirty="0"/>
        </a:p>
      </dgm:t>
    </dgm:pt>
    <dgm:pt modelId="{5AE0C6CE-9A5A-1A40-AB6B-ACFC579EF38F}" type="parTrans" cxnId="{026B5C21-E223-A144-AA8E-4FD07A10E1F6}">
      <dgm:prSet/>
      <dgm:spPr/>
      <dgm:t>
        <a:bodyPr/>
        <a:lstStyle/>
        <a:p>
          <a:endParaRPr lang="en-US"/>
        </a:p>
      </dgm:t>
    </dgm:pt>
    <dgm:pt modelId="{5A58ECA7-2621-A841-A65B-8EFD29A8BD5E}" type="sibTrans" cxnId="{026B5C21-E223-A144-AA8E-4FD07A10E1F6}">
      <dgm:prSet/>
      <dgm:spPr/>
      <dgm:t>
        <a:bodyPr/>
        <a:lstStyle/>
        <a:p>
          <a:endParaRPr lang="en-US"/>
        </a:p>
      </dgm:t>
    </dgm:pt>
    <dgm:pt modelId="{DA3A33BC-B502-2A43-9D5C-1276C26BA30A}">
      <dgm:prSet/>
      <dgm:spPr/>
      <dgm:t>
        <a:bodyPr/>
        <a:lstStyle/>
        <a:p>
          <a:pPr rtl="0"/>
          <a:r>
            <a:rPr lang="en-US" dirty="0" smtClean="0"/>
            <a:t>The aim of the SCIv2-WG full day at the workshop will be to produce a close-to-final Version 2 of the SCI document together with a draft (perhaps not quite so final) version of the accompanying guidance document. We will also discuss/agree what Endorsement/Acceptance by the various Infrastructures means as we work towards a signing ceremony with at least some Infrastructures at TNC17 in Linz.</a:t>
          </a:r>
          <a:endParaRPr lang="en-US" dirty="0"/>
        </a:p>
      </dgm:t>
    </dgm:pt>
    <dgm:pt modelId="{61A484EB-A250-DF4E-9238-89153013B127}" type="parTrans" cxnId="{D1BEF473-86D4-5C4F-887F-5D3010A99AE0}">
      <dgm:prSet/>
      <dgm:spPr/>
      <dgm:t>
        <a:bodyPr/>
        <a:lstStyle/>
        <a:p>
          <a:endParaRPr lang="en-US"/>
        </a:p>
      </dgm:t>
    </dgm:pt>
    <dgm:pt modelId="{D842224D-AF03-2043-A204-0C4D28CA7758}" type="sibTrans" cxnId="{D1BEF473-86D4-5C4F-887F-5D3010A99AE0}">
      <dgm:prSet/>
      <dgm:spPr/>
      <dgm:t>
        <a:bodyPr/>
        <a:lstStyle/>
        <a:p>
          <a:endParaRPr lang="en-US"/>
        </a:p>
      </dgm:t>
    </dgm:pt>
    <dgm:pt modelId="{ABD35ED7-5228-1A4E-812D-6A22296FB4F4}">
      <dgm:prSet/>
      <dgm:spPr/>
      <dgm:t>
        <a:bodyPr/>
        <a:lstStyle/>
        <a:p>
          <a:pPr rtl="0"/>
          <a:r>
            <a:rPr lang="en-US" b="1" smtClean="0"/>
            <a:t>RAW Working Group Session.</a:t>
          </a:r>
          <a:endParaRPr lang="en-US"/>
        </a:p>
      </dgm:t>
    </dgm:pt>
    <dgm:pt modelId="{59456124-1C42-4A42-BF48-12D37ABED270}" type="parTrans" cxnId="{D7840189-F138-D04F-8FF0-F08865BF3017}">
      <dgm:prSet/>
      <dgm:spPr/>
      <dgm:t>
        <a:bodyPr/>
        <a:lstStyle/>
        <a:p>
          <a:endParaRPr lang="en-US"/>
        </a:p>
      </dgm:t>
    </dgm:pt>
    <dgm:pt modelId="{B77104FB-E2D4-7F42-96CE-D06B8DF87818}" type="sibTrans" cxnId="{D7840189-F138-D04F-8FF0-F08865BF3017}">
      <dgm:prSet/>
      <dgm:spPr/>
      <dgm:t>
        <a:bodyPr/>
        <a:lstStyle/>
        <a:p>
          <a:endParaRPr lang="en-US"/>
        </a:p>
      </dgm:t>
    </dgm:pt>
    <dgm:pt modelId="{CC95F017-6D89-AC43-9265-7095C6D2EE12}">
      <dgm:prSet/>
      <dgm:spPr/>
      <dgm:t>
        <a:bodyPr/>
        <a:lstStyle/>
        <a:p>
          <a:pPr rtl="0"/>
          <a:r>
            <a:rPr lang="en-US" dirty="0" smtClean="0"/>
            <a:t>The aim of the RAW-WG full day at the workshop will be to produce a first draft of the risk management template to be shared among sites and infrastructures.</a:t>
          </a:r>
          <a:endParaRPr lang="en-US" dirty="0"/>
        </a:p>
      </dgm:t>
    </dgm:pt>
    <dgm:pt modelId="{0943162E-8B01-9747-83EC-0A83B3650411}" type="parTrans" cxnId="{0CF4C5F7-4160-BF4D-9A32-8C3CFAD3E43E}">
      <dgm:prSet/>
      <dgm:spPr/>
      <dgm:t>
        <a:bodyPr/>
        <a:lstStyle/>
        <a:p>
          <a:endParaRPr lang="en-US"/>
        </a:p>
      </dgm:t>
    </dgm:pt>
    <dgm:pt modelId="{CDF279A8-635F-E94E-AC71-368ECD22A5EC}" type="sibTrans" cxnId="{0CF4C5F7-4160-BF4D-9A32-8C3CFAD3E43E}">
      <dgm:prSet/>
      <dgm:spPr/>
      <dgm:t>
        <a:bodyPr/>
        <a:lstStyle/>
        <a:p>
          <a:endParaRPr lang="en-US"/>
        </a:p>
      </dgm:t>
    </dgm:pt>
    <dgm:pt modelId="{1AF00DB0-F577-3143-83D3-201330AB89FE}" type="pres">
      <dgm:prSet presAssocID="{02CE6A18-C471-B34B-8014-5AE411B32704}" presName="Name0" presStyleCnt="0">
        <dgm:presLayoutVars>
          <dgm:dir/>
          <dgm:animLvl val="lvl"/>
          <dgm:resizeHandles val="exact"/>
        </dgm:presLayoutVars>
      </dgm:prSet>
      <dgm:spPr/>
    </dgm:pt>
    <dgm:pt modelId="{5BE498B4-5ABF-B44C-A855-BE7A4578DFBE}" type="pres">
      <dgm:prSet presAssocID="{AC08FDA7-FF92-5146-87F0-246AA14F52A1}" presName="composite" presStyleCnt="0"/>
      <dgm:spPr/>
    </dgm:pt>
    <dgm:pt modelId="{23720EF2-848E-6E41-90AE-3BF08B86AADD}" type="pres">
      <dgm:prSet presAssocID="{AC08FDA7-FF92-5146-87F0-246AA14F52A1}" presName="parTx" presStyleLbl="alignNode1" presStyleIdx="0" presStyleCnt="3">
        <dgm:presLayoutVars>
          <dgm:chMax val="0"/>
          <dgm:chPref val="0"/>
          <dgm:bulletEnabled val="1"/>
        </dgm:presLayoutVars>
      </dgm:prSet>
      <dgm:spPr/>
    </dgm:pt>
    <dgm:pt modelId="{4E1FBD6C-FAB5-2C4F-AB13-9C54534F5BE1}" type="pres">
      <dgm:prSet presAssocID="{AC08FDA7-FF92-5146-87F0-246AA14F52A1}" presName="desTx" presStyleLbl="alignAccFollowNode1" presStyleIdx="0" presStyleCnt="3">
        <dgm:presLayoutVars>
          <dgm:bulletEnabled val="1"/>
        </dgm:presLayoutVars>
      </dgm:prSet>
      <dgm:spPr/>
      <dgm:t>
        <a:bodyPr/>
        <a:lstStyle/>
        <a:p>
          <a:endParaRPr lang="en-US"/>
        </a:p>
      </dgm:t>
    </dgm:pt>
    <dgm:pt modelId="{F26071D3-8EB5-5142-9E64-2163FD45A632}" type="pres">
      <dgm:prSet presAssocID="{6D2E6DFA-A752-BC40-AD2D-DBD93A959E91}" presName="space" presStyleCnt="0"/>
      <dgm:spPr/>
    </dgm:pt>
    <dgm:pt modelId="{13B25DE8-61A4-5B4D-8B2E-1BAE7D45B7AF}" type="pres">
      <dgm:prSet presAssocID="{97526804-4CB0-3145-9345-C65B63A2B1EC}" presName="composite" presStyleCnt="0"/>
      <dgm:spPr/>
    </dgm:pt>
    <dgm:pt modelId="{34877C58-B45C-5347-BD0E-FA2ED3148638}" type="pres">
      <dgm:prSet presAssocID="{97526804-4CB0-3145-9345-C65B63A2B1EC}" presName="parTx" presStyleLbl="alignNode1" presStyleIdx="1" presStyleCnt="3">
        <dgm:presLayoutVars>
          <dgm:chMax val="0"/>
          <dgm:chPref val="0"/>
          <dgm:bulletEnabled val="1"/>
        </dgm:presLayoutVars>
      </dgm:prSet>
      <dgm:spPr/>
    </dgm:pt>
    <dgm:pt modelId="{2793D020-38C1-3648-8234-C60936BD1CF6}" type="pres">
      <dgm:prSet presAssocID="{97526804-4CB0-3145-9345-C65B63A2B1EC}" presName="desTx" presStyleLbl="alignAccFollowNode1" presStyleIdx="1" presStyleCnt="3">
        <dgm:presLayoutVars>
          <dgm:bulletEnabled val="1"/>
        </dgm:presLayoutVars>
      </dgm:prSet>
      <dgm:spPr/>
    </dgm:pt>
    <dgm:pt modelId="{FF8B8B26-C487-2A44-AB9C-43AEA5D83C77}" type="pres">
      <dgm:prSet presAssocID="{5A58ECA7-2621-A841-A65B-8EFD29A8BD5E}" presName="space" presStyleCnt="0"/>
      <dgm:spPr/>
    </dgm:pt>
    <dgm:pt modelId="{A6F4DDCA-4460-964F-9E81-F22659F700B5}" type="pres">
      <dgm:prSet presAssocID="{ABD35ED7-5228-1A4E-812D-6A22296FB4F4}" presName="composite" presStyleCnt="0"/>
      <dgm:spPr/>
    </dgm:pt>
    <dgm:pt modelId="{FD89669B-C18C-ED4D-944F-BECF60A5D333}" type="pres">
      <dgm:prSet presAssocID="{ABD35ED7-5228-1A4E-812D-6A22296FB4F4}" presName="parTx" presStyleLbl="alignNode1" presStyleIdx="2" presStyleCnt="3">
        <dgm:presLayoutVars>
          <dgm:chMax val="0"/>
          <dgm:chPref val="0"/>
          <dgm:bulletEnabled val="1"/>
        </dgm:presLayoutVars>
      </dgm:prSet>
      <dgm:spPr/>
    </dgm:pt>
    <dgm:pt modelId="{3B6F5321-4285-5148-98F9-88BF89C893DA}" type="pres">
      <dgm:prSet presAssocID="{ABD35ED7-5228-1A4E-812D-6A22296FB4F4}" presName="desTx" presStyleLbl="alignAccFollowNode1" presStyleIdx="2" presStyleCnt="3">
        <dgm:presLayoutVars>
          <dgm:bulletEnabled val="1"/>
        </dgm:presLayoutVars>
      </dgm:prSet>
      <dgm:spPr/>
    </dgm:pt>
  </dgm:ptLst>
  <dgm:cxnLst>
    <dgm:cxn modelId="{026B5C21-E223-A144-AA8E-4FD07A10E1F6}" srcId="{02CE6A18-C471-B34B-8014-5AE411B32704}" destId="{97526804-4CB0-3145-9345-C65B63A2B1EC}" srcOrd="1" destOrd="0" parTransId="{5AE0C6CE-9A5A-1A40-AB6B-ACFC579EF38F}" sibTransId="{5A58ECA7-2621-A841-A65B-8EFD29A8BD5E}"/>
    <dgm:cxn modelId="{9BC8297A-CD6C-EA45-9150-1726CE09BDE9}" type="presOf" srcId="{CC95F017-6D89-AC43-9265-7095C6D2EE12}" destId="{3B6F5321-4285-5148-98F9-88BF89C893DA}" srcOrd="0" destOrd="0" presId="urn:microsoft.com/office/officeart/2005/8/layout/hList1"/>
    <dgm:cxn modelId="{0CF4C5F7-4160-BF4D-9A32-8C3CFAD3E43E}" srcId="{ABD35ED7-5228-1A4E-812D-6A22296FB4F4}" destId="{CC95F017-6D89-AC43-9265-7095C6D2EE12}" srcOrd="0" destOrd="0" parTransId="{0943162E-8B01-9747-83EC-0A83B3650411}" sibTransId="{CDF279A8-635F-E94E-AC71-368ECD22A5EC}"/>
    <dgm:cxn modelId="{9EDFFFCA-8A08-D645-B5CF-1DCE210C798C}" type="presOf" srcId="{02CE6A18-C471-B34B-8014-5AE411B32704}" destId="{1AF00DB0-F577-3143-83D3-201330AB89FE}" srcOrd="0" destOrd="0" presId="urn:microsoft.com/office/officeart/2005/8/layout/hList1"/>
    <dgm:cxn modelId="{79D81A2B-C06A-9344-A5AC-D2F4D00AAF07}" type="presOf" srcId="{CD1FFF38-6763-3741-9730-54E74D2B10C6}" destId="{4E1FBD6C-FAB5-2C4F-AB13-9C54534F5BE1}" srcOrd="0" destOrd="0" presId="urn:microsoft.com/office/officeart/2005/8/layout/hList1"/>
    <dgm:cxn modelId="{D1BEF473-86D4-5C4F-887F-5D3010A99AE0}" srcId="{97526804-4CB0-3145-9345-C65B63A2B1EC}" destId="{DA3A33BC-B502-2A43-9D5C-1276C26BA30A}" srcOrd="0" destOrd="0" parTransId="{61A484EB-A250-DF4E-9238-89153013B127}" sibTransId="{D842224D-AF03-2043-A204-0C4D28CA7758}"/>
    <dgm:cxn modelId="{7711965A-F9B4-F247-A820-F68086D6033B}" type="presOf" srcId="{ABD35ED7-5228-1A4E-812D-6A22296FB4F4}" destId="{FD89669B-C18C-ED4D-944F-BECF60A5D333}" srcOrd="0" destOrd="0" presId="urn:microsoft.com/office/officeart/2005/8/layout/hList1"/>
    <dgm:cxn modelId="{145F70B4-2DBE-D649-9B71-34CBE4A24209}" type="presOf" srcId="{97526804-4CB0-3145-9345-C65B63A2B1EC}" destId="{34877C58-B45C-5347-BD0E-FA2ED3148638}" srcOrd="0" destOrd="0" presId="urn:microsoft.com/office/officeart/2005/8/layout/hList1"/>
    <dgm:cxn modelId="{F6AB7912-F7A1-2F4E-AFFA-5B1A118E54A6}" type="presOf" srcId="{DA3A33BC-B502-2A43-9D5C-1276C26BA30A}" destId="{2793D020-38C1-3648-8234-C60936BD1CF6}" srcOrd="0" destOrd="0" presId="urn:microsoft.com/office/officeart/2005/8/layout/hList1"/>
    <dgm:cxn modelId="{B5C6FE20-CD49-BA48-A932-03A8D80B0F00}" srcId="{02CE6A18-C471-B34B-8014-5AE411B32704}" destId="{AC08FDA7-FF92-5146-87F0-246AA14F52A1}" srcOrd="0" destOrd="0" parTransId="{B941F5D5-528E-A649-ADE5-7BF8312ABE71}" sibTransId="{6D2E6DFA-A752-BC40-AD2D-DBD93A959E91}"/>
    <dgm:cxn modelId="{B77F7338-119A-4248-BD9D-3ED06A19160D}" srcId="{AC08FDA7-FF92-5146-87F0-246AA14F52A1}" destId="{CD1FFF38-6763-3741-9730-54E74D2B10C6}" srcOrd="0" destOrd="0" parTransId="{B9158BAC-11BA-0D41-9D12-B9B731270E95}" sibTransId="{B8419C9F-117E-5D4E-8227-2E689989BE9E}"/>
    <dgm:cxn modelId="{850849D8-2491-AB47-BD67-215B013E311B}" type="presOf" srcId="{AC08FDA7-FF92-5146-87F0-246AA14F52A1}" destId="{23720EF2-848E-6E41-90AE-3BF08B86AADD}" srcOrd="0" destOrd="0" presId="urn:microsoft.com/office/officeart/2005/8/layout/hList1"/>
    <dgm:cxn modelId="{D7840189-F138-D04F-8FF0-F08865BF3017}" srcId="{02CE6A18-C471-B34B-8014-5AE411B32704}" destId="{ABD35ED7-5228-1A4E-812D-6A22296FB4F4}" srcOrd="2" destOrd="0" parTransId="{59456124-1C42-4A42-BF48-12D37ABED270}" sibTransId="{B77104FB-E2D4-7F42-96CE-D06B8DF87818}"/>
    <dgm:cxn modelId="{319A55BD-7BFB-4C4A-9DA5-0C08827BD933}" type="presParOf" srcId="{1AF00DB0-F577-3143-83D3-201330AB89FE}" destId="{5BE498B4-5ABF-B44C-A855-BE7A4578DFBE}" srcOrd="0" destOrd="0" presId="urn:microsoft.com/office/officeart/2005/8/layout/hList1"/>
    <dgm:cxn modelId="{B7A26D78-4712-2848-AB48-A213FA0C3CCE}" type="presParOf" srcId="{5BE498B4-5ABF-B44C-A855-BE7A4578DFBE}" destId="{23720EF2-848E-6E41-90AE-3BF08B86AADD}" srcOrd="0" destOrd="0" presId="urn:microsoft.com/office/officeart/2005/8/layout/hList1"/>
    <dgm:cxn modelId="{091F1D9E-4045-3D40-8911-23B2FB074832}" type="presParOf" srcId="{5BE498B4-5ABF-B44C-A855-BE7A4578DFBE}" destId="{4E1FBD6C-FAB5-2C4F-AB13-9C54534F5BE1}" srcOrd="1" destOrd="0" presId="urn:microsoft.com/office/officeart/2005/8/layout/hList1"/>
    <dgm:cxn modelId="{174C1E60-4562-334A-AB3F-504E2902F452}" type="presParOf" srcId="{1AF00DB0-F577-3143-83D3-201330AB89FE}" destId="{F26071D3-8EB5-5142-9E64-2163FD45A632}" srcOrd="1" destOrd="0" presId="urn:microsoft.com/office/officeart/2005/8/layout/hList1"/>
    <dgm:cxn modelId="{344BB04F-A97D-E94F-9068-34C44293A9E4}" type="presParOf" srcId="{1AF00DB0-F577-3143-83D3-201330AB89FE}" destId="{13B25DE8-61A4-5B4D-8B2E-1BAE7D45B7AF}" srcOrd="2" destOrd="0" presId="urn:microsoft.com/office/officeart/2005/8/layout/hList1"/>
    <dgm:cxn modelId="{BC9D0463-2E82-5C4D-8894-B62D799E8FBF}" type="presParOf" srcId="{13B25DE8-61A4-5B4D-8B2E-1BAE7D45B7AF}" destId="{34877C58-B45C-5347-BD0E-FA2ED3148638}" srcOrd="0" destOrd="0" presId="urn:microsoft.com/office/officeart/2005/8/layout/hList1"/>
    <dgm:cxn modelId="{1D6EF40C-6C4E-574D-853A-CB70D16150DD}" type="presParOf" srcId="{13B25DE8-61A4-5B4D-8B2E-1BAE7D45B7AF}" destId="{2793D020-38C1-3648-8234-C60936BD1CF6}" srcOrd="1" destOrd="0" presId="urn:microsoft.com/office/officeart/2005/8/layout/hList1"/>
    <dgm:cxn modelId="{75A37A55-EC8B-2D42-B7E4-B8DED3E6866E}" type="presParOf" srcId="{1AF00DB0-F577-3143-83D3-201330AB89FE}" destId="{FF8B8B26-C487-2A44-AB9C-43AEA5D83C77}" srcOrd="3" destOrd="0" presId="urn:microsoft.com/office/officeart/2005/8/layout/hList1"/>
    <dgm:cxn modelId="{26A91419-ECA6-BB42-A77F-791FB58463E5}" type="presParOf" srcId="{1AF00DB0-F577-3143-83D3-201330AB89FE}" destId="{A6F4DDCA-4460-964F-9E81-F22659F700B5}" srcOrd="4" destOrd="0" presId="urn:microsoft.com/office/officeart/2005/8/layout/hList1"/>
    <dgm:cxn modelId="{C6118946-12B6-D543-B064-9B04FCAE2F0A}" type="presParOf" srcId="{A6F4DDCA-4460-964F-9E81-F22659F700B5}" destId="{FD89669B-C18C-ED4D-944F-BECF60A5D333}" srcOrd="0" destOrd="0" presId="urn:microsoft.com/office/officeart/2005/8/layout/hList1"/>
    <dgm:cxn modelId="{5D74758B-F1E4-8645-8B6A-90F5749880BB}" type="presParOf" srcId="{A6F4DDCA-4460-964F-9E81-F22659F700B5}" destId="{3B6F5321-4285-5148-98F9-88BF89C893D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44A611-924F-1E43-91B4-46DC344C1CAD}" type="doc">
      <dgm:prSet loTypeId="urn:microsoft.com/office/officeart/2005/8/layout/hList3" loCatId="" qsTypeId="urn:microsoft.com/office/officeart/2005/8/quickstyle/simple4" qsCatId="simple" csTypeId="urn:microsoft.com/office/officeart/2005/8/colors/accent0_2" csCatId="mainScheme" phldr="1"/>
      <dgm:spPr/>
      <dgm:t>
        <a:bodyPr/>
        <a:lstStyle/>
        <a:p>
          <a:endParaRPr lang="en-US"/>
        </a:p>
      </dgm:t>
    </dgm:pt>
    <dgm:pt modelId="{4D373F6D-7E7E-2141-A786-5CB50FB6B706}">
      <dgm:prSet phldrT="[Text]"/>
      <dgm:spPr/>
      <dgm:t>
        <a:bodyPr/>
        <a:lstStyle/>
        <a:p>
          <a:pPr rtl="0"/>
          <a:r>
            <a:rPr lang="en-US" dirty="0" smtClean="0"/>
            <a:t>Updating the SCI framework (SCIV2-WG)</a:t>
          </a:r>
          <a:endParaRPr lang="en-US" dirty="0"/>
        </a:p>
      </dgm:t>
    </dgm:pt>
    <dgm:pt modelId="{D6CBAA09-1D32-C142-A8E8-63DFB1F151AE}" type="parTrans" cxnId="{C8DEE5CD-38BC-1847-A66F-833D6E9B7B25}">
      <dgm:prSet/>
      <dgm:spPr/>
      <dgm:t>
        <a:bodyPr/>
        <a:lstStyle/>
        <a:p>
          <a:endParaRPr lang="en-US"/>
        </a:p>
      </dgm:t>
    </dgm:pt>
    <dgm:pt modelId="{AB639CD9-B5DD-5F40-A5D1-FE8AAD4601EA}" type="sibTrans" cxnId="{C8DEE5CD-38BC-1847-A66F-833D6E9B7B25}">
      <dgm:prSet/>
      <dgm:spPr/>
      <dgm:t>
        <a:bodyPr/>
        <a:lstStyle/>
        <a:p>
          <a:endParaRPr lang="en-US"/>
        </a:p>
      </dgm:t>
    </dgm:pt>
    <dgm:pt modelId="{ED0AD6E9-9653-314E-B57C-0B128048D6A5}">
      <dgm:prSet/>
      <dgm:spPr/>
      <dgm:t>
        <a:bodyPr/>
        <a:lstStyle/>
        <a:p>
          <a:pPr rtl="0"/>
          <a:r>
            <a:rPr lang="en-US" dirty="0" smtClean="0"/>
            <a:t>Risk Assessment WISE (RAW-WG)</a:t>
          </a:r>
          <a:endParaRPr lang="en-US" dirty="0"/>
        </a:p>
      </dgm:t>
    </dgm:pt>
    <dgm:pt modelId="{012C094C-0E2B-DB42-AA87-EE743FDCCAF2}" type="parTrans" cxnId="{BDA389FC-8F36-754C-A0ED-DEED125F2B8D}">
      <dgm:prSet/>
      <dgm:spPr/>
      <dgm:t>
        <a:bodyPr/>
        <a:lstStyle/>
        <a:p>
          <a:endParaRPr lang="en-US"/>
        </a:p>
      </dgm:t>
    </dgm:pt>
    <dgm:pt modelId="{6B20F69B-E100-DC4A-9102-2BCECD68BF1F}" type="sibTrans" cxnId="{BDA389FC-8F36-754C-A0ED-DEED125F2B8D}">
      <dgm:prSet/>
      <dgm:spPr/>
      <dgm:t>
        <a:bodyPr/>
        <a:lstStyle/>
        <a:p>
          <a:endParaRPr lang="en-US"/>
        </a:p>
      </dgm:t>
    </dgm:pt>
    <dgm:pt modelId="{87F1098B-05B3-604C-88E4-6A0A491AB157}">
      <dgm:prSet/>
      <dgm:spPr/>
      <dgm:t>
        <a:bodyPr/>
        <a:lstStyle/>
        <a:p>
          <a:pPr rtl="0"/>
          <a:r>
            <a:rPr lang="en-US" dirty="0" smtClean="0"/>
            <a:t>Security in Big and Open Data (SBOD-WG)</a:t>
          </a:r>
          <a:endParaRPr lang="en-US" dirty="0"/>
        </a:p>
      </dgm:t>
    </dgm:pt>
    <dgm:pt modelId="{073F8617-E03A-774D-90F5-403D229071D3}" type="parTrans" cxnId="{B5503343-67D3-E64B-A616-31C6BAC55AEF}">
      <dgm:prSet/>
      <dgm:spPr/>
      <dgm:t>
        <a:bodyPr/>
        <a:lstStyle/>
        <a:p>
          <a:endParaRPr lang="en-US"/>
        </a:p>
      </dgm:t>
    </dgm:pt>
    <dgm:pt modelId="{F13B62F5-40A2-BE47-A0BD-F950299DEC51}" type="sibTrans" cxnId="{B5503343-67D3-E64B-A616-31C6BAC55AEF}">
      <dgm:prSet/>
      <dgm:spPr/>
      <dgm:t>
        <a:bodyPr/>
        <a:lstStyle/>
        <a:p>
          <a:endParaRPr lang="en-US"/>
        </a:p>
      </dgm:t>
    </dgm:pt>
    <dgm:pt modelId="{95E15523-7608-AC47-80FF-412B9945E5BB}">
      <dgm:prSet phldrT="[Text]"/>
      <dgm:spPr/>
      <dgm:t>
        <a:bodyPr/>
        <a:lstStyle/>
        <a:p>
          <a:pPr rtl="0"/>
          <a:r>
            <a:rPr lang="en-US" dirty="0" smtClean="0"/>
            <a:t>Working Groups</a:t>
          </a:r>
          <a:endParaRPr lang="en-US" dirty="0"/>
        </a:p>
      </dgm:t>
    </dgm:pt>
    <dgm:pt modelId="{048024E2-17D7-2148-AF69-3959BEF05B8A}" type="parTrans" cxnId="{D1A50807-F6CE-8841-A8E0-E525BD54385A}">
      <dgm:prSet/>
      <dgm:spPr/>
      <dgm:t>
        <a:bodyPr/>
        <a:lstStyle/>
        <a:p>
          <a:endParaRPr lang="en-US"/>
        </a:p>
      </dgm:t>
    </dgm:pt>
    <dgm:pt modelId="{367BBD64-C0EF-E443-9DD8-AF98D41D2B24}" type="sibTrans" cxnId="{D1A50807-F6CE-8841-A8E0-E525BD54385A}">
      <dgm:prSet/>
      <dgm:spPr/>
      <dgm:t>
        <a:bodyPr/>
        <a:lstStyle/>
        <a:p>
          <a:endParaRPr lang="en-US"/>
        </a:p>
      </dgm:t>
    </dgm:pt>
    <dgm:pt modelId="{B090D0B3-6D5C-BE42-A39E-DEA824CC43AF}">
      <dgm:prSet phldrT="[Text]"/>
      <dgm:spPr/>
      <dgm:t>
        <a:bodyPr/>
        <a:lstStyle/>
        <a:p>
          <a:pPr rtl="0"/>
          <a:r>
            <a:rPr lang="en-US" dirty="0" smtClean="0"/>
            <a:t>Security Training and Awareness (STAA-WG)</a:t>
          </a:r>
          <a:endParaRPr lang="en-US" dirty="0"/>
        </a:p>
      </dgm:t>
    </dgm:pt>
    <dgm:pt modelId="{312C38FC-BE50-464F-B8D0-39B983D91F5A}" type="parTrans" cxnId="{484320EA-066B-5B40-A5AA-261E077D5B71}">
      <dgm:prSet/>
      <dgm:spPr/>
      <dgm:t>
        <a:bodyPr/>
        <a:lstStyle/>
        <a:p>
          <a:endParaRPr lang="en-US"/>
        </a:p>
      </dgm:t>
    </dgm:pt>
    <dgm:pt modelId="{FECF70B4-2B88-5444-8AF4-FBBB56210992}" type="sibTrans" cxnId="{484320EA-066B-5B40-A5AA-261E077D5B71}">
      <dgm:prSet/>
      <dgm:spPr/>
      <dgm:t>
        <a:bodyPr/>
        <a:lstStyle/>
        <a:p>
          <a:endParaRPr lang="en-US"/>
        </a:p>
      </dgm:t>
    </dgm:pt>
    <dgm:pt modelId="{CFF38B8C-49AE-CA4B-B14D-1B57AECA379D}" type="pres">
      <dgm:prSet presAssocID="{6A44A611-924F-1E43-91B4-46DC344C1CAD}" presName="composite" presStyleCnt="0">
        <dgm:presLayoutVars>
          <dgm:chMax val="1"/>
          <dgm:dir/>
          <dgm:resizeHandles val="exact"/>
        </dgm:presLayoutVars>
      </dgm:prSet>
      <dgm:spPr/>
      <dgm:t>
        <a:bodyPr/>
        <a:lstStyle/>
        <a:p>
          <a:endParaRPr lang="en-US"/>
        </a:p>
      </dgm:t>
    </dgm:pt>
    <dgm:pt modelId="{7807FB9B-2490-204D-BE73-DF597121887E}" type="pres">
      <dgm:prSet presAssocID="{95E15523-7608-AC47-80FF-412B9945E5BB}" presName="roof" presStyleLbl="dkBgShp" presStyleIdx="0" presStyleCnt="2" custLinFactNeighborY="-2902"/>
      <dgm:spPr/>
      <dgm:t>
        <a:bodyPr/>
        <a:lstStyle/>
        <a:p>
          <a:endParaRPr lang="en-US"/>
        </a:p>
      </dgm:t>
    </dgm:pt>
    <dgm:pt modelId="{1CC79002-0BF3-1C40-922E-BC286BEA74B7}" type="pres">
      <dgm:prSet presAssocID="{95E15523-7608-AC47-80FF-412B9945E5BB}" presName="pillars" presStyleCnt="0"/>
      <dgm:spPr/>
      <dgm:t>
        <a:bodyPr/>
        <a:lstStyle/>
        <a:p>
          <a:endParaRPr lang="en-US"/>
        </a:p>
      </dgm:t>
    </dgm:pt>
    <dgm:pt modelId="{5DBEEFA1-31EB-B142-82C2-15BB30CA631D}" type="pres">
      <dgm:prSet presAssocID="{95E15523-7608-AC47-80FF-412B9945E5BB}" presName="pillar1" presStyleLbl="node1" presStyleIdx="0" presStyleCnt="4">
        <dgm:presLayoutVars>
          <dgm:bulletEnabled val="1"/>
        </dgm:presLayoutVars>
      </dgm:prSet>
      <dgm:spPr/>
      <dgm:t>
        <a:bodyPr/>
        <a:lstStyle/>
        <a:p>
          <a:endParaRPr lang="en-US"/>
        </a:p>
      </dgm:t>
    </dgm:pt>
    <dgm:pt modelId="{4E421E67-D0F4-D449-B1F9-0A6E438481D6}" type="pres">
      <dgm:prSet presAssocID="{B090D0B3-6D5C-BE42-A39E-DEA824CC43AF}" presName="pillarX" presStyleLbl="node1" presStyleIdx="1" presStyleCnt="4">
        <dgm:presLayoutVars>
          <dgm:bulletEnabled val="1"/>
        </dgm:presLayoutVars>
      </dgm:prSet>
      <dgm:spPr/>
      <dgm:t>
        <a:bodyPr/>
        <a:lstStyle/>
        <a:p>
          <a:endParaRPr lang="en-US"/>
        </a:p>
      </dgm:t>
    </dgm:pt>
    <dgm:pt modelId="{A076337A-C66F-594E-B41B-64E94B7E3BAC}" type="pres">
      <dgm:prSet presAssocID="{ED0AD6E9-9653-314E-B57C-0B128048D6A5}" presName="pillarX" presStyleLbl="node1" presStyleIdx="2" presStyleCnt="4">
        <dgm:presLayoutVars>
          <dgm:bulletEnabled val="1"/>
        </dgm:presLayoutVars>
      </dgm:prSet>
      <dgm:spPr/>
      <dgm:t>
        <a:bodyPr/>
        <a:lstStyle/>
        <a:p>
          <a:endParaRPr lang="en-US"/>
        </a:p>
      </dgm:t>
    </dgm:pt>
    <dgm:pt modelId="{D644DA02-2556-2B49-AE2E-D15E27749AAE}" type="pres">
      <dgm:prSet presAssocID="{87F1098B-05B3-604C-88E4-6A0A491AB157}" presName="pillarX" presStyleLbl="node1" presStyleIdx="3" presStyleCnt="4">
        <dgm:presLayoutVars>
          <dgm:bulletEnabled val="1"/>
        </dgm:presLayoutVars>
      </dgm:prSet>
      <dgm:spPr/>
      <dgm:t>
        <a:bodyPr/>
        <a:lstStyle/>
        <a:p>
          <a:endParaRPr lang="en-US"/>
        </a:p>
      </dgm:t>
    </dgm:pt>
    <dgm:pt modelId="{AB5787FC-9836-3847-9E17-7F90E4B69E7A}" type="pres">
      <dgm:prSet presAssocID="{95E15523-7608-AC47-80FF-412B9945E5BB}" presName="base" presStyleLbl="dkBgShp" presStyleIdx="1" presStyleCnt="2"/>
      <dgm:spPr/>
      <dgm:t>
        <a:bodyPr/>
        <a:lstStyle/>
        <a:p>
          <a:endParaRPr lang="en-US"/>
        </a:p>
      </dgm:t>
    </dgm:pt>
  </dgm:ptLst>
  <dgm:cxnLst>
    <dgm:cxn modelId="{99373337-189E-7A4A-9B12-6AAAA9369FC2}" type="presOf" srcId="{ED0AD6E9-9653-314E-B57C-0B128048D6A5}" destId="{A076337A-C66F-594E-B41B-64E94B7E3BAC}" srcOrd="0" destOrd="0" presId="urn:microsoft.com/office/officeart/2005/8/layout/hList3"/>
    <dgm:cxn modelId="{7B342382-840D-D441-A1DA-E81FE282D06F}" type="presOf" srcId="{6A44A611-924F-1E43-91B4-46DC344C1CAD}" destId="{CFF38B8C-49AE-CA4B-B14D-1B57AECA379D}" srcOrd="0" destOrd="0" presId="urn:microsoft.com/office/officeart/2005/8/layout/hList3"/>
    <dgm:cxn modelId="{192BB313-8391-464D-827F-A995B41E59AC}" type="presOf" srcId="{87F1098B-05B3-604C-88E4-6A0A491AB157}" destId="{D644DA02-2556-2B49-AE2E-D15E27749AAE}" srcOrd="0" destOrd="0" presId="urn:microsoft.com/office/officeart/2005/8/layout/hList3"/>
    <dgm:cxn modelId="{D1A50807-F6CE-8841-A8E0-E525BD54385A}" srcId="{6A44A611-924F-1E43-91B4-46DC344C1CAD}" destId="{95E15523-7608-AC47-80FF-412B9945E5BB}" srcOrd="0" destOrd="0" parTransId="{048024E2-17D7-2148-AF69-3959BEF05B8A}" sibTransId="{367BBD64-C0EF-E443-9DD8-AF98D41D2B24}"/>
    <dgm:cxn modelId="{B5503343-67D3-E64B-A616-31C6BAC55AEF}" srcId="{95E15523-7608-AC47-80FF-412B9945E5BB}" destId="{87F1098B-05B3-604C-88E4-6A0A491AB157}" srcOrd="3" destOrd="0" parTransId="{073F8617-E03A-774D-90F5-403D229071D3}" sibTransId="{F13B62F5-40A2-BE47-A0BD-F950299DEC51}"/>
    <dgm:cxn modelId="{ED026E95-9DC4-3B4B-AC48-4F0BDC255A0A}" type="presOf" srcId="{95E15523-7608-AC47-80FF-412B9945E5BB}" destId="{7807FB9B-2490-204D-BE73-DF597121887E}" srcOrd="0" destOrd="0" presId="urn:microsoft.com/office/officeart/2005/8/layout/hList3"/>
    <dgm:cxn modelId="{AF1FDC94-674A-DA42-A0A4-B3B80162329C}" type="presOf" srcId="{B090D0B3-6D5C-BE42-A39E-DEA824CC43AF}" destId="{4E421E67-D0F4-D449-B1F9-0A6E438481D6}" srcOrd="0" destOrd="0" presId="urn:microsoft.com/office/officeart/2005/8/layout/hList3"/>
    <dgm:cxn modelId="{3C880AE7-27F5-3747-B1EB-9162F1983332}" type="presOf" srcId="{4D373F6D-7E7E-2141-A786-5CB50FB6B706}" destId="{5DBEEFA1-31EB-B142-82C2-15BB30CA631D}" srcOrd="0" destOrd="0" presId="urn:microsoft.com/office/officeart/2005/8/layout/hList3"/>
    <dgm:cxn modelId="{C8DEE5CD-38BC-1847-A66F-833D6E9B7B25}" srcId="{95E15523-7608-AC47-80FF-412B9945E5BB}" destId="{4D373F6D-7E7E-2141-A786-5CB50FB6B706}" srcOrd="0" destOrd="0" parTransId="{D6CBAA09-1D32-C142-A8E8-63DFB1F151AE}" sibTransId="{AB639CD9-B5DD-5F40-A5D1-FE8AAD4601EA}"/>
    <dgm:cxn modelId="{BDA389FC-8F36-754C-A0ED-DEED125F2B8D}" srcId="{95E15523-7608-AC47-80FF-412B9945E5BB}" destId="{ED0AD6E9-9653-314E-B57C-0B128048D6A5}" srcOrd="2" destOrd="0" parTransId="{012C094C-0E2B-DB42-AA87-EE743FDCCAF2}" sibTransId="{6B20F69B-E100-DC4A-9102-2BCECD68BF1F}"/>
    <dgm:cxn modelId="{484320EA-066B-5B40-A5AA-261E077D5B71}" srcId="{95E15523-7608-AC47-80FF-412B9945E5BB}" destId="{B090D0B3-6D5C-BE42-A39E-DEA824CC43AF}" srcOrd="1" destOrd="0" parTransId="{312C38FC-BE50-464F-B8D0-39B983D91F5A}" sibTransId="{FECF70B4-2B88-5444-8AF4-FBBB56210992}"/>
    <dgm:cxn modelId="{A1DC3F1C-19BF-7C46-8ECC-440D05F829D6}" type="presParOf" srcId="{CFF38B8C-49AE-CA4B-B14D-1B57AECA379D}" destId="{7807FB9B-2490-204D-BE73-DF597121887E}" srcOrd="0" destOrd="0" presId="urn:microsoft.com/office/officeart/2005/8/layout/hList3"/>
    <dgm:cxn modelId="{3A974EA1-FBD0-474F-A28D-249DF47C1348}" type="presParOf" srcId="{CFF38B8C-49AE-CA4B-B14D-1B57AECA379D}" destId="{1CC79002-0BF3-1C40-922E-BC286BEA74B7}" srcOrd="1" destOrd="0" presId="urn:microsoft.com/office/officeart/2005/8/layout/hList3"/>
    <dgm:cxn modelId="{AAFC5EB7-C42D-8D4B-863B-3E5D023B9751}" type="presParOf" srcId="{1CC79002-0BF3-1C40-922E-BC286BEA74B7}" destId="{5DBEEFA1-31EB-B142-82C2-15BB30CA631D}" srcOrd="0" destOrd="0" presId="urn:microsoft.com/office/officeart/2005/8/layout/hList3"/>
    <dgm:cxn modelId="{369B7519-4239-0F4C-879F-66603011D9FA}" type="presParOf" srcId="{1CC79002-0BF3-1C40-922E-BC286BEA74B7}" destId="{4E421E67-D0F4-D449-B1F9-0A6E438481D6}" srcOrd="1" destOrd="0" presId="urn:microsoft.com/office/officeart/2005/8/layout/hList3"/>
    <dgm:cxn modelId="{09240883-91F1-B34C-8A7E-D707844210FB}" type="presParOf" srcId="{1CC79002-0BF3-1C40-922E-BC286BEA74B7}" destId="{A076337A-C66F-594E-B41B-64E94B7E3BAC}" srcOrd="2" destOrd="0" presId="urn:microsoft.com/office/officeart/2005/8/layout/hList3"/>
    <dgm:cxn modelId="{4F8888F0-607B-C640-815E-00F8FE7F8BA4}" type="presParOf" srcId="{1CC79002-0BF3-1C40-922E-BC286BEA74B7}" destId="{D644DA02-2556-2B49-AE2E-D15E27749AAE}" srcOrd="3" destOrd="0" presId="urn:microsoft.com/office/officeart/2005/8/layout/hList3"/>
    <dgm:cxn modelId="{9588279F-E21B-FB49-8E8F-25A070F4DB58}" type="presParOf" srcId="{CFF38B8C-49AE-CA4B-B14D-1B57AECA379D}" destId="{AB5787FC-9836-3847-9E17-7F90E4B69E7A}"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720EF2-848E-6E41-90AE-3BF08B86AADD}">
      <dsp:nvSpPr>
        <dsp:cNvPr id="0" name=""/>
        <dsp:cNvSpPr/>
      </dsp:nvSpPr>
      <dsp:spPr>
        <a:xfrm>
          <a:off x="3537" y="132882"/>
          <a:ext cx="3449421" cy="432000"/>
        </a:xfrm>
        <a:prstGeom prst="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0">
            <a:lnSpc>
              <a:spcPct val="90000"/>
            </a:lnSpc>
            <a:spcBef>
              <a:spcPct val="0"/>
            </a:spcBef>
            <a:spcAft>
              <a:spcPct val="35000"/>
            </a:spcAft>
          </a:pPr>
          <a:r>
            <a:rPr lang="en-US" sz="1500" b="1" kern="1200" smtClean="0"/>
            <a:t>STAA Working Group Session.</a:t>
          </a:r>
          <a:endParaRPr lang="en-US" sz="1500" kern="1200"/>
        </a:p>
      </dsp:txBody>
      <dsp:txXfrm>
        <a:off x="3537" y="132882"/>
        <a:ext cx="3449421" cy="432000"/>
      </dsp:txXfrm>
    </dsp:sp>
    <dsp:sp modelId="{4E1FBD6C-FAB5-2C4F-AB13-9C54534F5BE1}">
      <dsp:nvSpPr>
        <dsp:cNvPr id="0" name=""/>
        <dsp:cNvSpPr/>
      </dsp:nvSpPr>
      <dsp:spPr>
        <a:xfrm>
          <a:off x="3537" y="564882"/>
          <a:ext cx="3449421" cy="290155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rtl="0">
            <a:lnSpc>
              <a:spcPct val="90000"/>
            </a:lnSpc>
            <a:spcBef>
              <a:spcPct val="0"/>
            </a:spcBef>
            <a:spcAft>
              <a:spcPct val="15000"/>
            </a:spcAft>
            <a:buChar char="••"/>
          </a:pPr>
          <a:r>
            <a:rPr lang="en-US" sz="1500" kern="1200" dirty="0" smtClean="0"/>
            <a:t>The aim is to make a first version of a guidance for security training and awareness. It must identify target groups, their training and awareness needs, and identify initial and recurring training and awareness activities. Where possible there can be references in this guidance to existing training and awareness programs. </a:t>
          </a:r>
          <a:endParaRPr lang="en-US" sz="1500" kern="1200" dirty="0"/>
        </a:p>
      </dsp:txBody>
      <dsp:txXfrm>
        <a:off x="3537" y="564882"/>
        <a:ext cx="3449421" cy="2901550"/>
      </dsp:txXfrm>
    </dsp:sp>
    <dsp:sp modelId="{34877C58-B45C-5347-BD0E-FA2ED3148638}">
      <dsp:nvSpPr>
        <dsp:cNvPr id="0" name=""/>
        <dsp:cNvSpPr/>
      </dsp:nvSpPr>
      <dsp:spPr>
        <a:xfrm>
          <a:off x="3935878" y="132882"/>
          <a:ext cx="3449421" cy="432000"/>
        </a:xfrm>
        <a:prstGeom prst="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0">
            <a:lnSpc>
              <a:spcPct val="90000"/>
            </a:lnSpc>
            <a:spcBef>
              <a:spcPct val="0"/>
            </a:spcBef>
            <a:spcAft>
              <a:spcPct val="35000"/>
            </a:spcAft>
          </a:pPr>
          <a:r>
            <a:rPr lang="en-US" sz="1500" b="1" kern="1200" dirty="0" smtClean="0"/>
            <a:t>SCIv2 Working Group Session.</a:t>
          </a:r>
          <a:endParaRPr lang="en-US" sz="1500" kern="1200" dirty="0"/>
        </a:p>
      </dsp:txBody>
      <dsp:txXfrm>
        <a:off x="3935878" y="132882"/>
        <a:ext cx="3449421" cy="432000"/>
      </dsp:txXfrm>
    </dsp:sp>
    <dsp:sp modelId="{2793D020-38C1-3648-8234-C60936BD1CF6}">
      <dsp:nvSpPr>
        <dsp:cNvPr id="0" name=""/>
        <dsp:cNvSpPr/>
      </dsp:nvSpPr>
      <dsp:spPr>
        <a:xfrm>
          <a:off x="3935878" y="564882"/>
          <a:ext cx="3449421" cy="290155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rtl="0">
            <a:lnSpc>
              <a:spcPct val="90000"/>
            </a:lnSpc>
            <a:spcBef>
              <a:spcPct val="0"/>
            </a:spcBef>
            <a:spcAft>
              <a:spcPct val="15000"/>
            </a:spcAft>
            <a:buChar char="••"/>
          </a:pPr>
          <a:r>
            <a:rPr lang="en-US" sz="1500" kern="1200" dirty="0" smtClean="0"/>
            <a:t>The aim of the SCIv2-WG full day at the workshop will be to produce a close-to-final Version 2 of the SCI document together with a draft (perhaps not quite so final) version of the accompanying guidance document. We will also discuss/agree what Endorsement/Acceptance by the various Infrastructures means as we work towards a signing ceremony with at least some Infrastructures at TNC17 in Linz.</a:t>
          </a:r>
          <a:endParaRPr lang="en-US" sz="1500" kern="1200" dirty="0"/>
        </a:p>
      </dsp:txBody>
      <dsp:txXfrm>
        <a:off x="3935878" y="564882"/>
        <a:ext cx="3449421" cy="2901550"/>
      </dsp:txXfrm>
    </dsp:sp>
    <dsp:sp modelId="{FD89669B-C18C-ED4D-944F-BECF60A5D333}">
      <dsp:nvSpPr>
        <dsp:cNvPr id="0" name=""/>
        <dsp:cNvSpPr/>
      </dsp:nvSpPr>
      <dsp:spPr>
        <a:xfrm>
          <a:off x="7868219" y="132882"/>
          <a:ext cx="3449421" cy="432000"/>
        </a:xfrm>
        <a:prstGeom prst="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0">
            <a:lnSpc>
              <a:spcPct val="90000"/>
            </a:lnSpc>
            <a:spcBef>
              <a:spcPct val="0"/>
            </a:spcBef>
            <a:spcAft>
              <a:spcPct val="35000"/>
            </a:spcAft>
          </a:pPr>
          <a:r>
            <a:rPr lang="en-US" sz="1500" b="1" kern="1200" smtClean="0"/>
            <a:t>RAW Working Group Session.</a:t>
          </a:r>
          <a:endParaRPr lang="en-US" sz="1500" kern="1200"/>
        </a:p>
      </dsp:txBody>
      <dsp:txXfrm>
        <a:off x="7868219" y="132882"/>
        <a:ext cx="3449421" cy="432000"/>
      </dsp:txXfrm>
    </dsp:sp>
    <dsp:sp modelId="{3B6F5321-4285-5148-98F9-88BF89C893DA}">
      <dsp:nvSpPr>
        <dsp:cNvPr id="0" name=""/>
        <dsp:cNvSpPr/>
      </dsp:nvSpPr>
      <dsp:spPr>
        <a:xfrm>
          <a:off x="7868219" y="564882"/>
          <a:ext cx="3449421" cy="290155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rtl="0">
            <a:lnSpc>
              <a:spcPct val="90000"/>
            </a:lnSpc>
            <a:spcBef>
              <a:spcPct val="0"/>
            </a:spcBef>
            <a:spcAft>
              <a:spcPct val="15000"/>
            </a:spcAft>
            <a:buChar char="••"/>
          </a:pPr>
          <a:r>
            <a:rPr lang="en-US" sz="1500" kern="1200" dirty="0" smtClean="0"/>
            <a:t>The aim of the RAW-WG full day at the workshop will be to produce a first draft of the risk management template to be shared among sites and infrastructures.</a:t>
          </a:r>
          <a:endParaRPr lang="en-US" sz="1500" kern="1200" dirty="0"/>
        </a:p>
      </dsp:txBody>
      <dsp:txXfrm>
        <a:off x="7868219" y="564882"/>
        <a:ext cx="3449421" cy="29015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07FB9B-2490-204D-BE73-DF597121887E}">
      <dsp:nvSpPr>
        <dsp:cNvPr id="0" name=""/>
        <dsp:cNvSpPr/>
      </dsp:nvSpPr>
      <dsp:spPr>
        <a:xfrm>
          <a:off x="0" y="0"/>
          <a:ext cx="10125928" cy="599493"/>
        </a:xfrm>
        <a:prstGeom prst="rect">
          <a:avLst/>
        </a:prstGeom>
        <a:solidFill>
          <a:schemeClr val="dk2">
            <a:shade val="8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kern="1200" dirty="0" smtClean="0"/>
            <a:t>Working Groups</a:t>
          </a:r>
          <a:endParaRPr lang="en-US" sz="2700" kern="1200" dirty="0"/>
        </a:p>
      </dsp:txBody>
      <dsp:txXfrm>
        <a:off x="0" y="0"/>
        <a:ext cx="10125928" cy="599493"/>
      </dsp:txXfrm>
    </dsp:sp>
    <dsp:sp modelId="{5DBEEFA1-31EB-B142-82C2-15BB30CA631D}">
      <dsp:nvSpPr>
        <dsp:cNvPr id="0" name=""/>
        <dsp:cNvSpPr/>
      </dsp:nvSpPr>
      <dsp:spPr>
        <a:xfrm>
          <a:off x="0" y="599493"/>
          <a:ext cx="2531482" cy="1258935"/>
        </a:xfrm>
        <a:prstGeom prst="rect">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smtClean="0"/>
            <a:t>Updating the SCI framework (SCIV2-WG)</a:t>
          </a:r>
          <a:endParaRPr lang="en-US" sz="2400" kern="1200" dirty="0"/>
        </a:p>
      </dsp:txBody>
      <dsp:txXfrm>
        <a:off x="0" y="599493"/>
        <a:ext cx="2531482" cy="1258935"/>
      </dsp:txXfrm>
    </dsp:sp>
    <dsp:sp modelId="{4E421E67-D0F4-D449-B1F9-0A6E438481D6}">
      <dsp:nvSpPr>
        <dsp:cNvPr id="0" name=""/>
        <dsp:cNvSpPr/>
      </dsp:nvSpPr>
      <dsp:spPr>
        <a:xfrm>
          <a:off x="2531482" y="599493"/>
          <a:ext cx="2531482" cy="1258935"/>
        </a:xfrm>
        <a:prstGeom prst="rect">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smtClean="0"/>
            <a:t>Security Training and Awareness (STAA-WG)</a:t>
          </a:r>
          <a:endParaRPr lang="en-US" sz="2400" kern="1200" dirty="0"/>
        </a:p>
      </dsp:txBody>
      <dsp:txXfrm>
        <a:off x="2531482" y="599493"/>
        <a:ext cx="2531482" cy="1258935"/>
      </dsp:txXfrm>
    </dsp:sp>
    <dsp:sp modelId="{A076337A-C66F-594E-B41B-64E94B7E3BAC}">
      <dsp:nvSpPr>
        <dsp:cNvPr id="0" name=""/>
        <dsp:cNvSpPr/>
      </dsp:nvSpPr>
      <dsp:spPr>
        <a:xfrm>
          <a:off x="5062964" y="599493"/>
          <a:ext cx="2531482" cy="1258935"/>
        </a:xfrm>
        <a:prstGeom prst="rect">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smtClean="0"/>
            <a:t>Risk Assessment WISE (RAW-WG)</a:t>
          </a:r>
          <a:endParaRPr lang="en-US" sz="2400" kern="1200" dirty="0"/>
        </a:p>
      </dsp:txBody>
      <dsp:txXfrm>
        <a:off x="5062964" y="599493"/>
        <a:ext cx="2531482" cy="1258935"/>
      </dsp:txXfrm>
    </dsp:sp>
    <dsp:sp modelId="{D644DA02-2556-2B49-AE2E-D15E27749AAE}">
      <dsp:nvSpPr>
        <dsp:cNvPr id="0" name=""/>
        <dsp:cNvSpPr/>
      </dsp:nvSpPr>
      <dsp:spPr>
        <a:xfrm>
          <a:off x="7594445" y="599493"/>
          <a:ext cx="2531482" cy="1258935"/>
        </a:xfrm>
        <a:prstGeom prst="rect">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smtClean="0"/>
            <a:t>Security in Big and Open Data (SBOD-WG)</a:t>
          </a:r>
          <a:endParaRPr lang="en-US" sz="2400" kern="1200" dirty="0"/>
        </a:p>
      </dsp:txBody>
      <dsp:txXfrm>
        <a:off x="7594445" y="599493"/>
        <a:ext cx="2531482" cy="1258935"/>
      </dsp:txXfrm>
    </dsp:sp>
    <dsp:sp modelId="{AB5787FC-9836-3847-9E17-7F90E4B69E7A}">
      <dsp:nvSpPr>
        <dsp:cNvPr id="0" name=""/>
        <dsp:cNvSpPr/>
      </dsp:nvSpPr>
      <dsp:spPr>
        <a:xfrm>
          <a:off x="0" y="1858428"/>
          <a:ext cx="10125928" cy="139881"/>
        </a:xfrm>
        <a:prstGeom prst="rect">
          <a:avLst/>
        </a:prstGeom>
        <a:solidFill>
          <a:schemeClr val="dk2">
            <a:shade val="8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0A590B-CE59-F442-859C-4370D31EB8B4}" type="datetimeFigureOut">
              <a:rPr lang="en-US" smtClean="0"/>
              <a:t>26.03.17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195EDF-C480-7540-B88A-9DDAFB21E3D1}" type="slidenum">
              <a:rPr lang="en-US" smtClean="0"/>
              <a:t>‹#›</a:t>
            </a:fld>
            <a:endParaRPr lang="en-US"/>
          </a:p>
        </p:txBody>
      </p:sp>
    </p:spTree>
    <p:extLst>
      <p:ext uri="{BB962C8B-B14F-4D97-AF65-F5344CB8AC3E}">
        <p14:creationId xmlns:p14="http://schemas.microsoft.com/office/powerpoint/2010/main" val="143550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195EDF-C480-7540-B88A-9DDAFB21E3D1}" type="slidenum">
              <a:rPr lang="en-US" smtClean="0"/>
              <a:t>6</a:t>
            </a:fld>
            <a:endParaRPr lang="en-US"/>
          </a:p>
        </p:txBody>
      </p:sp>
    </p:spTree>
    <p:extLst>
      <p:ext uri="{BB962C8B-B14F-4D97-AF65-F5344CB8AC3E}">
        <p14:creationId xmlns:p14="http://schemas.microsoft.com/office/powerpoint/2010/main" val="286901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195EDF-C480-7540-B88A-9DDAFB21E3D1}" type="slidenum">
              <a:rPr lang="en-US" smtClean="0"/>
              <a:t>7</a:t>
            </a:fld>
            <a:endParaRPr lang="en-US"/>
          </a:p>
        </p:txBody>
      </p:sp>
    </p:spTree>
    <p:extLst>
      <p:ext uri="{BB962C8B-B14F-4D97-AF65-F5344CB8AC3E}">
        <p14:creationId xmlns:p14="http://schemas.microsoft.com/office/powerpoint/2010/main" val="286901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smtClean="0"/>
              <a:t>Titelstijl van model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26.03.17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446C117F-5CCF-4837-BE5F-2B92066CAFAF}" type="datetimeFigureOut">
              <a:rPr lang="en-US" dirty="0"/>
              <a:t>26.03.17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smtClean="0"/>
              <a:t>Titelstijl van model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84EB90BD-B6CE-46B7-997F-7313B992CCDC}" type="datetimeFigureOut">
              <a:rPr lang="en-US" dirty="0"/>
              <a:t>26.03.17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smtClean="0"/>
              <a:t>Titelstijl van model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CDB9D11F-B188-461D-B23F-39381795C052}" type="datetimeFigureOut">
              <a:rPr lang="en-US" dirty="0"/>
              <a:t>26.03.17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smtClean="0"/>
              <a:t>Titelstijl van model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52E6D8D9-55A2-4063-B0F3-121F44549695}" type="datetimeFigureOut">
              <a:rPr lang="en-US" dirty="0"/>
              <a:t>26.03.17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smtClean="0"/>
              <a:t>Titelstijl van model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D4B24536-994D-4021-A283-9F449C0DB509}" type="datetimeFigureOut">
              <a:rPr lang="en-US" dirty="0"/>
              <a:t>26.03.17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smtClean="0"/>
              <a:t>Titelstijl van model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3CBBBB78-C96F-47B7-AB17-D852CA960AC9}" type="datetimeFigureOut">
              <a:rPr lang="en-US" dirty="0"/>
              <a:t>26.03.17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smtClean="0"/>
              <a:t>Titelstijl van model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26.03.17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smtClean="0"/>
              <a:t>Titelstijl van model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26.03.17</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26.03.17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smtClean="0"/>
              <a:t>Titelstijl van model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30578ACC-22D6-47C1-A373-4FD133E34F3C}" type="datetimeFigureOut">
              <a:rPr lang="en-US" dirty="0"/>
              <a:t>26.03.17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26.03.17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smtClean="0"/>
              <a:t>Titelstijl van model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Content Placeholder 3"/>
          <p:cNvSpPr>
            <a:spLocks noGrp="1"/>
          </p:cNvSpPr>
          <p:nvPr>
            <p:ph sz="half" idx="2"/>
          </p:nvPr>
        </p:nvSpPr>
        <p:spPr>
          <a:xfrm>
            <a:off x="680322" y="3030008"/>
            <a:ext cx="4698355" cy="2906179"/>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26.03.17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Titelstijl van model bewerken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26.03.17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26.03.17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smtClean="0"/>
              <a:t>Titelstijl van model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E331444B-B92B-4E27-8C94-BB93EAF5CB18}" type="datetimeFigureOut">
              <a:rPr lang="en-US" dirty="0"/>
              <a:t>26.03.17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363EFA5E-FA76-400D-B3DC-F0BA90E6D107}" type="datetimeFigureOut">
              <a:rPr lang="en-US" dirty="0"/>
              <a:t>26.03.17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smtClean="0"/>
              <a:t>Titelstijl van model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26.03.17</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iki.geant.org/display/WISE/WISE+@XSEDE" TargetMode="External"/><Relationship Id="rId4" Type="http://schemas.openxmlformats.org/officeDocument/2006/relationships/hyperlink" Target="https://www.digitalinfrastructures.eu/content/co-located-events" TargetMode="External"/><Relationship Id="rId5" Type="http://schemas.openxmlformats.org/officeDocument/2006/relationships/hyperlink" Target="https://wiki.geant.org/display/WISE/27-29+March+in+Amsterdam,+hosted+by++Nikhef" TargetMode="External"/><Relationship Id="rId1" Type="http://schemas.openxmlformats.org/officeDocument/2006/relationships/slideLayout" Target="../slideLayouts/slideLayout2.xml"/><Relationship Id="rId2" Type="http://schemas.openxmlformats.org/officeDocument/2006/relationships/hyperlink" Target="https://tnc16.geant.org/core/event/2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hyperlink" Target="https://wise-community.org/steering-committe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WISE </a:t>
            </a:r>
            <a:r>
              <a:rPr lang="nl-NL" dirty="0"/>
              <a:t/>
            </a:r>
            <a:br>
              <a:rPr lang="nl-NL" dirty="0"/>
            </a:br>
            <a:r>
              <a:rPr lang="nl-NL" dirty="0" err="1" smtClean="0"/>
              <a:t>Nikhef</a:t>
            </a:r>
            <a:r>
              <a:rPr lang="nl-NL" dirty="0" smtClean="0"/>
              <a:t>, </a:t>
            </a:r>
            <a:r>
              <a:rPr lang="nl-NL" dirty="0" err="1" smtClean="0"/>
              <a:t>March</a:t>
            </a:r>
            <a:r>
              <a:rPr lang="nl-NL" dirty="0" smtClean="0"/>
              <a:t> 2017</a:t>
            </a:r>
            <a:endParaRPr lang="nl-NL" dirty="0"/>
          </a:p>
        </p:txBody>
      </p:sp>
      <p:sp>
        <p:nvSpPr>
          <p:cNvPr id="3" name="Ondertitel 2"/>
          <p:cNvSpPr>
            <a:spLocks noGrp="1"/>
          </p:cNvSpPr>
          <p:nvPr>
            <p:ph type="subTitle" idx="1"/>
          </p:nvPr>
        </p:nvSpPr>
        <p:spPr>
          <a:xfrm>
            <a:off x="680322" y="4394039"/>
            <a:ext cx="8144134" cy="1622448"/>
          </a:xfrm>
        </p:spPr>
        <p:txBody>
          <a:bodyPr>
            <a:normAutofit/>
          </a:bodyPr>
          <a:lstStyle/>
          <a:p>
            <a:endParaRPr lang="nl-NL" dirty="0" smtClean="0"/>
          </a:p>
          <a:p>
            <a:r>
              <a:rPr lang="nl-NL" dirty="0" smtClean="0"/>
              <a:t>Hannah </a:t>
            </a:r>
            <a:r>
              <a:rPr lang="nl-NL" dirty="0" smtClean="0"/>
              <a:t>Short</a:t>
            </a:r>
          </a:p>
          <a:p>
            <a:r>
              <a:rPr lang="nl-NL" dirty="0" err="1"/>
              <a:t>h</a:t>
            </a:r>
            <a:r>
              <a:rPr lang="nl-NL" dirty="0" err="1" smtClean="0"/>
              <a:t>annah.short@cern.ch</a:t>
            </a:r>
            <a:endParaRPr lang="nl-NL" dirty="0" smtClean="0"/>
          </a:p>
          <a:p>
            <a:r>
              <a:rPr lang="nl-NL" dirty="0" smtClean="0"/>
              <a:t>CERN</a:t>
            </a:r>
            <a:r>
              <a:rPr lang="nl-NL" dirty="0" smtClean="0"/>
              <a:t>, Computer Security</a:t>
            </a:r>
            <a:endParaRPr lang="nl-NL" dirty="0"/>
          </a:p>
          <a:p>
            <a:endParaRPr lang="nl-NL" dirty="0" smtClean="0"/>
          </a:p>
          <a:p>
            <a:endParaRPr lang="nl-NL" dirty="0"/>
          </a:p>
          <a:p>
            <a:endParaRPr lang="nl-NL" dirty="0"/>
          </a:p>
        </p:txBody>
      </p:sp>
    </p:spTree>
    <p:extLst>
      <p:ext uri="{BB962C8B-B14F-4D97-AF65-F5344CB8AC3E}">
        <p14:creationId xmlns:p14="http://schemas.microsoft.com/office/powerpoint/2010/main" val="10071419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a:t>
            </a:r>
            <a:endParaRPr lang="en-US" dirty="0"/>
          </a:p>
        </p:txBody>
      </p:sp>
      <p:sp>
        <p:nvSpPr>
          <p:cNvPr id="3" name="Content Placeholder 2"/>
          <p:cNvSpPr>
            <a:spLocks noGrp="1"/>
          </p:cNvSpPr>
          <p:nvPr>
            <p:ph idx="1"/>
          </p:nvPr>
        </p:nvSpPr>
        <p:spPr/>
        <p:txBody>
          <a:bodyPr/>
          <a:lstStyle/>
          <a:p>
            <a:pPr marL="0" indent="0">
              <a:buNone/>
            </a:pPr>
            <a:r>
              <a:rPr lang="en-US" dirty="0" smtClean="0"/>
              <a:t>Many thanks to </a:t>
            </a:r>
          </a:p>
          <a:p>
            <a:r>
              <a:rPr lang="en-US" dirty="0" smtClean="0"/>
              <a:t>David </a:t>
            </a:r>
            <a:r>
              <a:rPr lang="en-US" dirty="0" err="1" smtClean="0"/>
              <a:t>Groep</a:t>
            </a:r>
            <a:r>
              <a:rPr lang="en-US" dirty="0" smtClean="0"/>
              <a:t> for hosting! </a:t>
            </a:r>
          </a:p>
          <a:p>
            <a:r>
              <a:rPr lang="en-US" dirty="0" err="1" smtClean="0"/>
              <a:t>Sigita</a:t>
            </a:r>
            <a:r>
              <a:rPr lang="en-US" dirty="0" smtClean="0"/>
              <a:t> for </a:t>
            </a:r>
            <a:r>
              <a:rPr lang="en-US" dirty="0" err="1" smtClean="0"/>
              <a:t>organising</a:t>
            </a:r>
            <a:r>
              <a:rPr lang="en-US" dirty="0" smtClean="0"/>
              <a:t> dinners!</a:t>
            </a:r>
          </a:p>
        </p:txBody>
      </p:sp>
    </p:spTree>
    <p:extLst>
      <p:ext uri="{BB962C8B-B14F-4D97-AF65-F5344CB8AC3E}">
        <p14:creationId xmlns:p14="http://schemas.microsoft.com/office/powerpoint/2010/main" val="85715206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here?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992625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Thank</a:t>
            </a:r>
            <a:r>
              <a:rPr lang="nl-NL" dirty="0" smtClean="0"/>
              <a:t> </a:t>
            </a:r>
            <a:r>
              <a:rPr lang="nl-NL" dirty="0" err="1" smtClean="0"/>
              <a:t>you</a:t>
            </a:r>
            <a:endParaRPr lang="nl-NL" dirty="0"/>
          </a:p>
        </p:txBody>
      </p:sp>
      <p:sp>
        <p:nvSpPr>
          <p:cNvPr id="3" name="Content Placeholder 2"/>
          <p:cNvSpPr>
            <a:spLocks noGrp="1"/>
          </p:cNvSpPr>
          <p:nvPr>
            <p:ph idx="1"/>
          </p:nvPr>
        </p:nvSpPr>
        <p:spPr/>
        <p:txBody>
          <a:bodyPr>
            <a:normAutofit/>
          </a:bodyPr>
          <a:lstStyle/>
          <a:p>
            <a:pPr marL="0" indent="0" algn="ctr">
              <a:buNone/>
            </a:pPr>
            <a:endParaRPr lang="en-US" sz="3600" dirty="0" smtClean="0"/>
          </a:p>
          <a:p>
            <a:pPr marL="0" indent="0" algn="ctr">
              <a:buNone/>
            </a:pPr>
            <a:r>
              <a:rPr lang="en-US" sz="4000" dirty="0" smtClean="0"/>
              <a:t>Questions?</a:t>
            </a:r>
          </a:p>
          <a:p>
            <a:pPr marL="0" indent="0" algn="ctr">
              <a:buNone/>
            </a:pPr>
            <a:endParaRPr lang="en-US" sz="3600" dirty="0" smtClean="0"/>
          </a:p>
          <a:p>
            <a:pPr marL="0" indent="0" algn="ctr">
              <a:buNone/>
            </a:pPr>
            <a:r>
              <a:rPr lang="en-US" dirty="0" err="1"/>
              <a:t>h</a:t>
            </a:r>
            <a:r>
              <a:rPr lang="en-US" dirty="0" err="1" smtClean="0"/>
              <a:t>annah.short@cern.ch</a:t>
            </a:r>
            <a:endParaRPr lang="en-US" dirty="0"/>
          </a:p>
        </p:txBody>
      </p:sp>
    </p:spTree>
    <p:extLst>
      <p:ext uri="{BB962C8B-B14F-4D97-AF65-F5344CB8AC3E}">
        <p14:creationId xmlns:p14="http://schemas.microsoft.com/office/powerpoint/2010/main" val="84252144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70508298"/>
              </p:ext>
            </p:extLst>
          </p:nvPr>
        </p:nvGraphicFramePr>
        <p:xfrm>
          <a:off x="681038" y="2336800"/>
          <a:ext cx="9613900" cy="3337560"/>
        </p:xfrm>
        <a:graphic>
          <a:graphicData uri="http://schemas.openxmlformats.org/drawingml/2006/table">
            <a:tbl>
              <a:tblPr firstRow="1" bandRow="1">
                <a:tableStyleId>{5C22544A-7EE6-4342-B048-85BDC9FD1C3A}</a:tableStyleId>
              </a:tblPr>
              <a:tblGrid>
                <a:gridCol w="1731962"/>
                <a:gridCol w="7881938"/>
              </a:tblGrid>
              <a:tr h="370840">
                <a:tc>
                  <a:txBody>
                    <a:bodyPr/>
                    <a:lstStyle/>
                    <a:p>
                      <a:r>
                        <a:rPr lang="en-US" dirty="0" smtClean="0"/>
                        <a:t>When?</a:t>
                      </a:r>
                      <a:endParaRPr lang="en-US" dirty="0"/>
                    </a:p>
                  </a:txBody>
                  <a:tcPr/>
                </a:tc>
                <a:tc>
                  <a:txBody>
                    <a:bodyPr/>
                    <a:lstStyle/>
                    <a:p>
                      <a:r>
                        <a:rPr lang="en-US" dirty="0" smtClean="0"/>
                        <a:t>What?</a:t>
                      </a:r>
                      <a:endParaRPr lang="en-US" dirty="0"/>
                    </a:p>
                  </a:txBody>
                  <a:tcPr/>
                </a:tc>
              </a:tr>
              <a:tr h="370840">
                <a:tc rowSpan="4">
                  <a:txBody>
                    <a:bodyPr/>
                    <a:lstStyle/>
                    <a:p>
                      <a:r>
                        <a:rPr lang="en-US" dirty="0" smtClean="0"/>
                        <a:t>Monday</a:t>
                      </a:r>
                      <a:endParaRPr lang="en-US" dirty="0"/>
                    </a:p>
                  </a:txBody>
                  <a:tcPr/>
                </a:tc>
                <a:tc>
                  <a:txBody>
                    <a:bodyPr/>
                    <a:lstStyle/>
                    <a:p>
                      <a:r>
                        <a:rPr lang="en-US" dirty="0" smtClean="0"/>
                        <a:t>Welcome</a:t>
                      </a:r>
                      <a:endParaRPr lang="en-US" dirty="0"/>
                    </a:p>
                  </a:txBody>
                  <a:tcPr/>
                </a:tc>
              </a:tr>
              <a:tr h="370840">
                <a:tc vMerge="1">
                  <a:txBody>
                    <a:bodyPr/>
                    <a:lstStyle/>
                    <a:p>
                      <a:endParaRPr lang="en-US" dirty="0"/>
                    </a:p>
                  </a:txBody>
                  <a:tcPr/>
                </a:tc>
                <a:tc>
                  <a:txBody>
                    <a:bodyPr/>
                    <a:lstStyle/>
                    <a:p>
                      <a:r>
                        <a:rPr lang="en-US" dirty="0" smtClean="0"/>
                        <a:t>Working</a:t>
                      </a:r>
                      <a:r>
                        <a:rPr lang="en-US" baseline="0" dirty="0" smtClean="0"/>
                        <a:t> Group Intros</a:t>
                      </a:r>
                      <a:endParaRPr lang="en-US" dirty="0"/>
                    </a:p>
                  </a:txBody>
                  <a:tcPr/>
                </a:tc>
              </a:tr>
              <a:tr h="370840">
                <a:tc vMerge="1">
                  <a:txBody>
                    <a:bodyPr/>
                    <a:lstStyle/>
                    <a:p>
                      <a:endParaRPr lang="en-US" dirty="0"/>
                    </a:p>
                  </a:txBody>
                  <a:tcPr/>
                </a:tc>
                <a:tc>
                  <a:txBody>
                    <a:bodyPr/>
                    <a:lstStyle/>
                    <a:p>
                      <a:r>
                        <a:rPr lang="en-US" dirty="0" smtClean="0"/>
                        <a:t>Community Updates</a:t>
                      </a:r>
                      <a:endParaRPr lang="en-US" dirty="0"/>
                    </a:p>
                  </a:txBody>
                  <a:tcPr/>
                </a:tc>
              </a:tr>
              <a:tr h="370840">
                <a:tc vMerge="1">
                  <a:txBody>
                    <a:bodyPr/>
                    <a:lstStyle/>
                    <a:p>
                      <a:endParaRPr lang="en-US" dirty="0"/>
                    </a:p>
                  </a:txBody>
                  <a:tcPr/>
                </a:tc>
                <a:tc>
                  <a:txBody>
                    <a:bodyPr/>
                    <a:lstStyle/>
                    <a:p>
                      <a:r>
                        <a:rPr lang="en-US" dirty="0" smtClean="0"/>
                        <a:t>Dinner</a:t>
                      </a:r>
                      <a:endParaRPr lang="en-US" dirty="0"/>
                    </a:p>
                  </a:txBody>
                  <a:tcPr/>
                </a:tc>
              </a:tr>
              <a:tr h="370840">
                <a:tc rowSpan="2">
                  <a:txBody>
                    <a:bodyPr/>
                    <a:lstStyle/>
                    <a:p>
                      <a:r>
                        <a:rPr lang="en-US" dirty="0" smtClean="0"/>
                        <a:t>Tuesday</a:t>
                      </a:r>
                      <a:endParaRPr lang="en-US" dirty="0"/>
                    </a:p>
                  </a:txBody>
                  <a:tcPr/>
                </a:tc>
                <a:tc>
                  <a:txBody>
                    <a:bodyPr/>
                    <a:lstStyle/>
                    <a:p>
                      <a:r>
                        <a:rPr lang="en-US" dirty="0" smtClean="0"/>
                        <a:t>Working Group Sessions</a:t>
                      </a:r>
                      <a:endParaRPr lang="en-US" dirty="0"/>
                    </a:p>
                  </a:txBody>
                  <a:tcPr/>
                </a:tc>
              </a:tr>
              <a:tr h="370840">
                <a:tc vMerge="1">
                  <a:txBody>
                    <a:bodyPr/>
                    <a:lstStyle/>
                    <a:p>
                      <a:endParaRPr lang="en-US" dirty="0"/>
                    </a:p>
                  </a:txBody>
                  <a:tcPr/>
                </a:tc>
                <a:tc>
                  <a:txBody>
                    <a:bodyPr/>
                    <a:lstStyle/>
                    <a:p>
                      <a:r>
                        <a:rPr lang="en-US" dirty="0" smtClean="0"/>
                        <a:t>Dinner</a:t>
                      </a:r>
                      <a:endParaRPr lang="en-US" dirty="0"/>
                    </a:p>
                  </a:txBody>
                  <a:tcPr/>
                </a:tc>
              </a:tr>
              <a:tr h="370840">
                <a:tc rowSpan="2">
                  <a:txBody>
                    <a:bodyPr/>
                    <a:lstStyle/>
                    <a:p>
                      <a:r>
                        <a:rPr lang="en-US" dirty="0" smtClean="0"/>
                        <a:t>Wednesday</a:t>
                      </a:r>
                      <a:endParaRPr lang="en-US" dirty="0"/>
                    </a:p>
                  </a:txBody>
                  <a:tcPr/>
                </a:tc>
                <a:tc>
                  <a:txBody>
                    <a:bodyPr/>
                    <a:lstStyle/>
                    <a:p>
                      <a:r>
                        <a:rPr lang="en-US" dirty="0" smtClean="0"/>
                        <a:t>Session</a:t>
                      </a:r>
                      <a:r>
                        <a:rPr lang="en-US" baseline="0" dirty="0" smtClean="0"/>
                        <a:t> Summaries</a:t>
                      </a:r>
                      <a:endParaRPr lang="en-US" dirty="0"/>
                    </a:p>
                  </a:txBody>
                  <a:tcPr/>
                </a:tc>
              </a:tr>
              <a:tr h="370840">
                <a:tc vMerge="1">
                  <a:txBody>
                    <a:bodyPr/>
                    <a:lstStyle/>
                    <a:p>
                      <a:endParaRPr lang="en-US" dirty="0"/>
                    </a:p>
                  </a:txBody>
                  <a:tcPr/>
                </a:tc>
                <a:tc>
                  <a:txBody>
                    <a:bodyPr/>
                    <a:lstStyle/>
                    <a:p>
                      <a:r>
                        <a:rPr lang="en-US" dirty="0" smtClean="0"/>
                        <a:t>SC Meeting</a:t>
                      </a:r>
                      <a:endParaRPr lang="en-US" dirty="0"/>
                    </a:p>
                  </a:txBody>
                  <a:tcPr/>
                </a:tc>
              </a:tr>
            </a:tbl>
          </a:graphicData>
        </a:graphic>
      </p:graphicFrame>
      <p:sp>
        <p:nvSpPr>
          <p:cNvPr id="5" name="Rectangle 4"/>
          <p:cNvSpPr/>
          <p:nvPr/>
        </p:nvSpPr>
        <p:spPr>
          <a:xfrm>
            <a:off x="529165" y="5888335"/>
            <a:ext cx="11387667" cy="646331"/>
          </a:xfrm>
          <a:prstGeom prst="rect">
            <a:avLst/>
          </a:prstGeom>
        </p:spPr>
        <p:txBody>
          <a:bodyPr wrap="square">
            <a:spAutoFit/>
          </a:bodyPr>
          <a:lstStyle/>
          <a:p>
            <a:r>
              <a:rPr lang="en-US" dirty="0"/>
              <a:t>https://</a:t>
            </a:r>
            <a:r>
              <a:rPr lang="en-US" dirty="0" err="1"/>
              <a:t>wiki.geant.org</a:t>
            </a:r>
            <a:r>
              <a:rPr lang="en-US" dirty="0"/>
              <a:t>/pages/</a:t>
            </a:r>
            <a:r>
              <a:rPr lang="en-US" dirty="0" err="1"/>
              <a:t>viewpage.action?title</a:t>
            </a:r>
            <a:r>
              <a:rPr lang="en-US" dirty="0"/>
              <a:t>=27-29+March+in+Amsterdam%2C+hosted+by++</a:t>
            </a:r>
            <a:r>
              <a:rPr lang="en-US" dirty="0" err="1"/>
              <a:t>Nikhef&amp;spaceKey</a:t>
            </a:r>
            <a:r>
              <a:rPr lang="en-US" dirty="0"/>
              <a:t>=WISE</a:t>
            </a:r>
          </a:p>
        </p:txBody>
      </p:sp>
    </p:spTree>
    <p:extLst>
      <p:ext uri="{BB962C8B-B14F-4D97-AF65-F5344CB8AC3E}">
        <p14:creationId xmlns:p14="http://schemas.microsoft.com/office/powerpoint/2010/main" val="119050066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 Sessions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18562054"/>
              </p:ext>
            </p:extLst>
          </p:nvPr>
        </p:nvGraphicFramePr>
        <p:xfrm>
          <a:off x="468654" y="2336873"/>
          <a:ext cx="11321179" cy="35993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5704193" y="6101834"/>
            <a:ext cx="783613" cy="369332"/>
          </a:xfrm>
          <a:prstGeom prst="rect">
            <a:avLst/>
          </a:prstGeom>
        </p:spPr>
        <p:txBody>
          <a:bodyPr wrap="none">
            <a:spAutoFit/>
          </a:bodyPr>
          <a:lstStyle/>
          <a:p>
            <a:r>
              <a:rPr lang="hr-HR" dirty="0"/>
              <a:t>H3.20</a:t>
            </a:r>
            <a:endParaRPr lang="en-US" dirty="0"/>
          </a:p>
        </p:txBody>
      </p:sp>
      <p:sp>
        <p:nvSpPr>
          <p:cNvPr id="6" name="Rectangle 5"/>
          <p:cNvSpPr/>
          <p:nvPr/>
        </p:nvSpPr>
        <p:spPr>
          <a:xfrm>
            <a:off x="9662360" y="6101834"/>
            <a:ext cx="783613" cy="369332"/>
          </a:xfrm>
          <a:prstGeom prst="rect">
            <a:avLst/>
          </a:prstGeom>
        </p:spPr>
        <p:txBody>
          <a:bodyPr wrap="none">
            <a:spAutoFit/>
          </a:bodyPr>
          <a:lstStyle/>
          <a:p>
            <a:r>
              <a:rPr lang="nl-NL" dirty="0"/>
              <a:t>H1.28</a:t>
            </a:r>
            <a:endParaRPr lang="en-US" dirty="0"/>
          </a:p>
        </p:txBody>
      </p:sp>
      <p:sp>
        <p:nvSpPr>
          <p:cNvPr id="7" name="Rectangle 6"/>
          <p:cNvSpPr/>
          <p:nvPr/>
        </p:nvSpPr>
        <p:spPr>
          <a:xfrm>
            <a:off x="1851860" y="6101834"/>
            <a:ext cx="783613" cy="369332"/>
          </a:xfrm>
          <a:prstGeom prst="rect">
            <a:avLst/>
          </a:prstGeom>
        </p:spPr>
        <p:txBody>
          <a:bodyPr wrap="none">
            <a:spAutoFit/>
          </a:bodyPr>
          <a:lstStyle/>
          <a:p>
            <a:r>
              <a:rPr lang="hr-HR" dirty="0"/>
              <a:t>H2.20</a:t>
            </a:r>
            <a:endParaRPr lang="en-US" dirty="0"/>
          </a:p>
        </p:txBody>
      </p:sp>
    </p:spTree>
    <p:extLst>
      <p:ext uri="{BB962C8B-B14F-4D97-AF65-F5344CB8AC3E}">
        <p14:creationId xmlns:p14="http://schemas.microsoft.com/office/powerpoint/2010/main" val="1045442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err="1" smtClean="0"/>
              <a:t>What</a:t>
            </a:r>
            <a:r>
              <a:rPr lang="nl-NL" dirty="0" smtClean="0"/>
              <a:t> is WISE?</a:t>
            </a:r>
            <a:endParaRPr lang="nl-NL" dirty="0"/>
          </a:p>
        </p:txBody>
      </p:sp>
      <p:sp>
        <p:nvSpPr>
          <p:cNvPr id="5" name="Tijdelijke aanduiding voor inhoud 4"/>
          <p:cNvSpPr>
            <a:spLocks noGrp="1"/>
          </p:cNvSpPr>
          <p:nvPr>
            <p:ph idx="1"/>
          </p:nvPr>
        </p:nvSpPr>
        <p:spPr/>
        <p:txBody>
          <a:bodyPr>
            <a:normAutofit/>
          </a:bodyPr>
          <a:lstStyle/>
          <a:p>
            <a:pPr marL="0" indent="0" algn="ctr">
              <a:buNone/>
            </a:pPr>
            <a:r>
              <a:rPr lang="en-US" sz="2800" b="1" dirty="0" smtClean="0"/>
              <a:t>Wise </a:t>
            </a:r>
            <a:r>
              <a:rPr lang="en-US" sz="2800" b="1" dirty="0"/>
              <a:t>Information Security for Collaborating E-</a:t>
            </a:r>
            <a:r>
              <a:rPr lang="en-US" sz="2800" b="1" dirty="0" smtClean="0"/>
              <a:t>infrastructures</a:t>
            </a:r>
            <a:endParaRPr lang="en-US" sz="2800" b="1" dirty="0"/>
          </a:p>
          <a:p>
            <a:pPr algn="ctr"/>
            <a:endParaRPr lang="en-US" sz="2800" dirty="0"/>
          </a:p>
          <a:p>
            <a:pPr marL="0" indent="0" algn="ctr">
              <a:buNone/>
            </a:pPr>
            <a:r>
              <a:rPr lang="en-US" sz="2800" i="1" dirty="0" smtClean="0"/>
              <a:t>A trusted forum where </a:t>
            </a:r>
            <a:r>
              <a:rPr lang="en-US" sz="2800" i="1" dirty="0"/>
              <a:t>security experts can share information on different topics like risk management, </a:t>
            </a:r>
            <a:r>
              <a:rPr lang="en-US" sz="2800" i="1" dirty="0" smtClean="0"/>
              <a:t>tools for operational security </a:t>
            </a:r>
            <a:r>
              <a:rPr lang="en-US" sz="2800" i="1" dirty="0"/>
              <a:t>and threat </a:t>
            </a:r>
            <a:r>
              <a:rPr lang="en-US" sz="2800" i="1" dirty="0" smtClean="0"/>
              <a:t>intelligence, in the context of e-Infrastructures</a:t>
            </a:r>
            <a:endParaRPr lang="en-US" sz="2800" i="1" dirty="0"/>
          </a:p>
        </p:txBody>
      </p:sp>
    </p:spTree>
    <p:extLst>
      <p:ext uri="{BB962C8B-B14F-4D97-AF65-F5344CB8AC3E}">
        <p14:creationId xmlns:p14="http://schemas.microsoft.com/office/powerpoint/2010/main" val="24742765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WISE </a:t>
            </a:r>
            <a:r>
              <a:rPr lang="en-US" dirty="0" err="1" smtClean="0"/>
              <a:t>Meetups</a:t>
            </a:r>
            <a:r>
              <a:rPr lang="en-US" dirty="0" smtClean="0"/>
              <a:t> </a:t>
            </a:r>
            <a:endParaRPr lang="en-US" dirty="0"/>
          </a:p>
        </p:txBody>
      </p:sp>
      <p:sp>
        <p:nvSpPr>
          <p:cNvPr id="3" name="Content Placeholder 2"/>
          <p:cNvSpPr>
            <a:spLocks noGrp="1"/>
          </p:cNvSpPr>
          <p:nvPr>
            <p:ph idx="1"/>
          </p:nvPr>
        </p:nvSpPr>
        <p:spPr/>
        <p:txBody>
          <a:bodyPr/>
          <a:lstStyle/>
          <a:p>
            <a:r>
              <a:rPr lang="en-US" dirty="0" smtClean="0"/>
              <a:t>September 2015 </a:t>
            </a:r>
            <a:r>
              <a:rPr lang="mr-IN" dirty="0" smtClean="0"/>
              <a:t>–</a:t>
            </a:r>
            <a:r>
              <a:rPr lang="en-US" dirty="0" smtClean="0"/>
              <a:t> Workshop in Barcelona</a:t>
            </a:r>
          </a:p>
          <a:p>
            <a:r>
              <a:rPr lang="en-US" dirty="0" smtClean="0"/>
              <a:t>June </a:t>
            </a:r>
            <a:r>
              <a:rPr lang="en-US" dirty="0" smtClean="0"/>
              <a:t>2016 </a:t>
            </a:r>
            <a:r>
              <a:rPr lang="mr-IN" dirty="0" smtClean="0"/>
              <a:t>–</a:t>
            </a:r>
            <a:r>
              <a:rPr lang="en-US" dirty="0" smtClean="0"/>
              <a:t> </a:t>
            </a:r>
            <a:r>
              <a:rPr lang="en-US" dirty="0" err="1" smtClean="0"/>
              <a:t>BoF</a:t>
            </a:r>
            <a:r>
              <a:rPr lang="en-US" dirty="0" smtClean="0"/>
              <a:t> (Birds of a Feather </a:t>
            </a:r>
            <a:r>
              <a:rPr lang="en-US" dirty="0" err="1" smtClean="0"/>
              <a:t>meetup</a:t>
            </a:r>
            <a:r>
              <a:rPr lang="en-US" dirty="0" smtClean="0"/>
              <a:t>) at </a:t>
            </a:r>
            <a:r>
              <a:rPr lang="en-US" dirty="0" smtClean="0">
                <a:hlinkClick r:id="rId2"/>
              </a:rPr>
              <a:t>TNC16</a:t>
            </a:r>
            <a:r>
              <a:rPr lang="en-US" dirty="0" smtClean="0"/>
              <a:t>, Prague</a:t>
            </a:r>
          </a:p>
          <a:p>
            <a:r>
              <a:rPr lang="en-US" dirty="0" smtClean="0"/>
              <a:t>July 2016 </a:t>
            </a:r>
            <a:r>
              <a:rPr lang="mr-IN" dirty="0" smtClean="0"/>
              <a:t>–</a:t>
            </a:r>
            <a:r>
              <a:rPr lang="en-US" dirty="0" smtClean="0"/>
              <a:t> 1 day Workshop at </a:t>
            </a:r>
            <a:r>
              <a:rPr lang="en-US" dirty="0" smtClean="0">
                <a:hlinkClick r:id="rId3"/>
              </a:rPr>
              <a:t>XSEDE</a:t>
            </a:r>
            <a:r>
              <a:rPr lang="en-US" dirty="0" smtClean="0"/>
              <a:t>, Miami</a:t>
            </a:r>
          </a:p>
          <a:p>
            <a:r>
              <a:rPr lang="en-US" dirty="0" smtClean="0"/>
              <a:t>September 2016 </a:t>
            </a:r>
            <a:r>
              <a:rPr lang="mr-IN" dirty="0" smtClean="0"/>
              <a:t>–</a:t>
            </a:r>
            <a:r>
              <a:rPr lang="en-US" dirty="0" smtClean="0"/>
              <a:t> 1 day Workshop at </a:t>
            </a:r>
            <a:r>
              <a:rPr lang="en-US" dirty="0" smtClean="0">
                <a:hlinkClick r:id="rId4"/>
              </a:rPr>
              <a:t>DI4R</a:t>
            </a:r>
            <a:r>
              <a:rPr lang="en-US" dirty="0" smtClean="0"/>
              <a:t>, </a:t>
            </a:r>
            <a:r>
              <a:rPr lang="en-US" dirty="0" smtClean="0"/>
              <a:t>Krakow</a:t>
            </a:r>
            <a:endParaRPr lang="en-US" dirty="0"/>
          </a:p>
          <a:p>
            <a:r>
              <a:rPr lang="en-US" dirty="0" smtClean="0"/>
              <a:t>March 2017 </a:t>
            </a:r>
            <a:r>
              <a:rPr lang="mr-IN" dirty="0" smtClean="0"/>
              <a:t>–</a:t>
            </a:r>
            <a:r>
              <a:rPr lang="en-US" dirty="0" smtClean="0"/>
              <a:t> 2 day Workshop hosted by </a:t>
            </a:r>
            <a:r>
              <a:rPr lang="en-US" dirty="0" smtClean="0">
                <a:hlinkClick r:id="rId5"/>
              </a:rPr>
              <a:t>Nikhef</a:t>
            </a:r>
            <a:r>
              <a:rPr lang="en-US" dirty="0" smtClean="0"/>
              <a:t>, Amsterdam</a:t>
            </a:r>
          </a:p>
          <a:p>
            <a:endParaRPr lang="en-US" dirty="0"/>
          </a:p>
        </p:txBody>
      </p:sp>
    </p:spTree>
    <p:extLst>
      <p:ext uri="{BB962C8B-B14F-4D97-AF65-F5344CB8AC3E}">
        <p14:creationId xmlns:p14="http://schemas.microsoft.com/office/powerpoint/2010/main" val="278537783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WISE – </a:t>
            </a:r>
            <a:r>
              <a:rPr lang="nl-NL" dirty="0" smtClean="0"/>
              <a:t>2015</a:t>
            </a:r>
            <a:endParaRPr lang="nl-NL" dirty="0"/>
          </a:p>
        </p:txBody>
      </p:sp>
      <p:pic>
        <p:nvPicPr>
          <p:cNvPr id="6"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4001" y="2091462"/>
            <a:ext cx="6286499" cy="3970445"/>
          </a:xfrm>
          <a:prstGeom prst="rect">
            <a:avLst/>
          </a:prstGeom>
        </p:spPr>
      </p:pic>
      <p:sp>
        <p:nvSpPr>
          <p:cNvPr id="7" name="TextBox 6"/>
          <p:cNvSpPr txBox="1"/>
          <p:nvPr/>
        </p:nvSpPr>
        <p:spPr>
          <a:xfrm>
            <a:off x="1798222" y="6319203"/>
            <a:ext cx="7378056" cy="369332"/>
          </a:xfrm>
          <a:prstGeom prst="rect">
            <a:avLst/>
          </a:prstGeom>
          <a:noFill/>
        </p:spPr>
        <p:txBody>
          <a:bodyPr wrap="square" rtlCol="0">
            <a:spAutoFit/>
          </a:bodyPr>
          <a:lstStyle/>
          <a:p>
            <a:pPr algn="ctr"/>
            <a:r>
              <a:rPr lang="en-US" i="1" dirty="0" smtClean="0"/>
              <a:t>WISE Workshop – Barcelona Supercomputing Center – October 2015</a:t>
            </a:r>
            <a:endParaRPr lang="en-US" i="1" dirty="0"/>
          </a:p>
        </p:txBody>
      </p:sp>
    </p:spTree>
    <p:extLst>
      <p:ext uri="{BB962C8B-B14F-4D97-AF65-F5344CB8AC3E}">
        <p14:creationId xmlns:p14="http://schemas.microsoft.com/office/powerpoint/2010/main" val="68952100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WISE – </a:t>
            </a:r>
            <a:r>
              <a:rPr lang="nl-NL" dirty="0" smtClean="0"/>
              <a:t>2017</a:t>
            </a:r>
            <a:endParaRPr lang="nl-NL" dirty="0"/>
          </a:p>
        </p:txBody>
      </p:sp>
      <p:sp>
        <p:nvSpPr>
          <p:cNvPr id="7" name="TextBox 6"/>
          <p:cNvSpPr txBox="1"/>
          <p:nvPr/>
        </p:nvSpPr>
        <p:spPr>
          <a:xfrm>
            <a:off x="1798222" y="6319203"/>
            <a:ext cx="7378056" cy="369332"/>
          </a:xfrm>
          <a:prstGeom prst="rect">
            <a:avLst/>
          </a:prstGeom>
          <a:noFill/>
        </p:spPr>
        <p:txBody>
          <a:bodyPr wrap="square" rtlCol="0">
            <a:spAutoFit/>
          </a:bodyPr>
          <a:lstStyle/>
          <a:p>
            <a:pPr algn="ctr"/>
            <a:r>
              <a:rPr lang="en-US" i="1" dirty="0" smtClean="0"/>
              <a:t>WISE Workshop </a:t>
            </a:r>
            <a:r>
              <a:rPr lang="mr-IN" i="1" dirty="0" smtClean="0"/>
              <a:t>–</a:t>
            </a:r>
            <a:r>
              <a:rPr lang="en-US" i="1" dirty="0" smtClean="0"/>
              <a:t> </a:t>
            </a:r>
            <a:r>
              <a:rPr lang="en-US" i="1" dirty="0" err="1" smtClean="0"/>
              <a:t>Nikhef</a:t>
            </a:r>
            <a:r>
              <a:rPr lang="en-US" i="1" dirty="0" smtClean="0"/>
              <a:t> - March 2015</a:t>
            </a:r>
            <a:endParaRPr lang="en-US" i="1" dirty="0"/>
          </a:p>
        </p:txBody>
      </p:sp>
      <p:sp>
        <p:nvSpPr>
          <p:cNvPr id="3" name="Rectangle 2"/>
          <p:cNvSpPr/>
          <p:nvPr/>
        </p:nvSpPr>
        <p:spPr>
          <a:xfrm>
            <a:off x="1989667" y="2624667"/>
            <a:ext cx="7186611" cy="3429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12092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Activities</a:t>
            </a:r>
            <a:endParaRPr lang="nl-NL" dirty="0"/>
          </a:p>
        </p:txBody>
      </p:sp>
      <p:sp>
        <p:nvSpPr>
          <p:cNvPr id="6" name="Content Placeholder 5"/>
          <p:cNvSpPr>
            <a:spLocks noGrp="1"/>
          </p:cNvSpPr>
          <p:nvPr>
            <p:ph idx="1"/>
          </p:nvPr>
        </p:nvSpPr>
        <p:spPr/>
        <p:txBody>
          <a:bodyPr/>
          <a:lstStyle/>
          <a:p>
            <a:pPr lvl="0" rtl="0"/>
            <a:r>
              <a:rPr lang="en-US" dirty="0" smtClean="0"/>
              <a:t>Community of volunteers</a:t>
            </a:r>
            <a:endParaRPr lang="en-US" dirty="0"/>
          </a:p>
          <a:p>
            <a:pPr lvl="0" rtl="0"/>
            <a:r>
              <a:rPr lang="en-US" dirty="0" smtClean="0"/>
              <a:t>Led by a </a:t>
            </a:r>
            <a:r>
              <a:rPr lang="en-US" dirty="0" smtClean="0">
                <a:hlinkClick r:id="rId2"/>
              </a:rPr>
              <a:t>Steering Committee</a:t>
            </a:r>
            <a:endParaRPr lang="en-US" dirty="0"/>
          </a:p>
          <a:p>
            <a:pPr lvl="0" rtl="0"/>
            <a:r>
              <a:rPr lang="en-US" dirty="0" smtClean="0"/>
              <a:t>Two face-to-face meetings a year, focus on producing practical output</a:t>
            </a:r>
            <a:endParaRPr lang="en-US" dirty="0"/>
          </a:p>
        </p:txBody>
      </p:sp>
      <p:graphicFrame>
        <p:nvGraphicFramePr>
          <p:cNvPr id="7" name="Diagram 6"/>
          <p:cNvGraphicFramePr/>
          <p:nvPr>
            <p:extLst>
              <p:ext uri="{D42A27DB-BD31-4B8C-83A1-F6EECF244321}">
                <p14:modId xmlns:p14="http://schemas.microsoft.com/office/powerpoint/2010/main" val="3985214571"/>
              </p:ext>
            </p:extLst>
          </p:nvPr>
        </p:nvGraphicFramePr>
        <p:xfrm>
          <a:off x="1217895" y="4313974"/>
          <a:ext cx="10125928" cy="19983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141386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a:t>
            </a:r>
            <a:endParaRPr lang="en-US" dirty="0"/>
          </a:p>
        </p:txBody>
      </p:sp>
      <p:sp>
        <p:nvSpPr>
          <p:cNvPr id="3" name="Content Placeholder 2"/>
          <p:cNvSpPr>
            <a:spLocks noGrp="1"/>
          </p:cNvSpPr>
          <p:nvPr>
            <p:ph idx="1"/>
          </p:nvPr>
        </p:nvSpPr>
        <p:spPr/>
        <p:txBody>
          <a:bodyPr/>
          <a:lstStyle/>
          <a:p>
            <a:r>
              <a:rPr lang="en-US" dirty="0" smtClean="0"/>
              <a:t>If you have feedback or suggestions, speak up!</a:t>
            </a:r>
          </a:p>
          <a:p>
            <a:r>
              <a:rPr lang="en-US" dirty="0" smtClean="0"/>
              <a:t>Want to host a WISE workshop?</a:t>
            </a:r>
          </a:p>
          <a:p>
            <a:r>
              <a:rPr lang="en-US" dirty="0" smtClean="0"/>
              <a:t>Looking for input from the community?</a:t>
            </a:r>
          </a:p>
          <a:p>
            <a:pPr lvl="1"/>
            <a:r>
              <a:rPr lang="en-US" dirty="0" smtClean="0"/>
              <a:t>Start a discussion this week </a:t>
            </a:r>
            <a:r>
              <a:rPr lang="en-US" dirty="0" smtClean="0">
                <a:sym typeface="Wingdings"/>
              </a:rPr>
              <a:t> </a:t>
            </a:r>
            <a:endParaRPr lang="en-US" dirty="0" smtClean="0"/>
          </a:p>
          <a:p>
            <a:pPr lvl="1"/>
            <a:r>
              <a:rPr lang="en-US" dirty="0" smtClean="0"/>
              <a:t>Use the mailing lists </a:t>
            </a:r>
            <a:r>
              <a:rPr lang="en-US" dirty="0" smtClean="0">
                <a:sym typeface="Wingdings"/>
              </a:rPr>
              <a:t> </a:t>
            </a:r>
            <a:endParaRPr lang="en-US" dirty="0"/>
          </a:p>
        </p:txBody>
      </p:sp>
    </p:spTree>
    <p:extLst>
      <p:ext uri="{BB962C8B-B14F-4D97-AF65-F5344CB8AC3E}">
        <p14:creationId xmlns:p14="http://schemas.microsoft.com/office/powerpoint/2010/main" val="2304787271"/>
      </p:ext>
    </p:extLst>
  </p:cSld>
  <p:clrMapOvr>
    <a:masterClrMapping/>
  </p:clrMapOvr>
</p:sld>
</file>

<file path=ppt/theme/theme1.xml><?xml version="1.0" encoding="utf-8"?>
<a:theme xmlns:a="http://schemas.openxmlformats.org/drawingml/2006/main" name="Berlij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7657</TotalTime>
  <Words>481</Words>
  <Application>Microsoft Macintosh PowerPoint</Application>
  <PresentationFormat>Custom</PresentationFormat>
  <Paragraphs>72</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Berlijn</vt:lpstr>
      <vt:lpstr>WISE  Nikhef, March 2017</vt:lpstr>
      <vt:lpstr>Agenda </vt:lpstr>
      <vt:lpstr>WG Sessions</vt:lpstr>
      <vt:lpstr>What is WISE?</vt:lpstr>
      <vt:lpstr>WISE Meetups </vt:lpstr>
      <vt:lpstr>WISE – 2015</vt:lpstr>
      <vt:lpstr>WISE – 2017</vt:lpstr>
      <vt:lpstr>Activities</vt:lpstr>
      <vt:lpstr>Feedback </vt:lpstr>
      <vt:lpstr>Thank you! </vt:lpstr>
      <vt:lpstr>Who is here?</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Alf Moens</dc:creator>
  <cp:lastModifiedBy>Hannah Short</cp:lastModifiedBy>
  <cp:revision>77</cp:revision>
  <dcterms:created xsi:type="dcterms:W3CDTF">2016-01-22T15:44:02Z</dcterms:created>
  <dcterms:modified xsi:type="dcterms:W3CDTF">2017-03-27T06:59:40Z</dcterms:modified>
</cp:coreProperties>
</file>