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2.xml" ContentType="application/vnd.openxmlformats-officedocument.drawingml.chart+xml"/>
  <Override PartName="/ppt/notesSlides/notesSlide19.xml" ContentType="application/vnd.openxmlformats-officedocument.presentationml.notesSlide+xml"/>
  <Override PartName="/ppt/charts/chart3.xml" ContentType="application/vnd.openxmlformats-officedocument.drawingml.chart+xml"/>
  <Override PartName="/ppt/notesSlides/notesSlide20.xml" ContentType="application/vnd.openxmlformats-officedocument.presentationml.notesSlide+xml"/>
  <Override PartName="/ppt/charts/chart4.xml" ContentType="application/vnd.openxmlformats-officedocument.drawingml.chart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56" r:id="rId5"/>
    <p:sldId id="296" r:id="rId6"/>
    <p:sldId id="317" r:id="rId7"/>
    <p:sldId id="307" r:id="rId8"/>
    <p:sldId id="314" r:id="rId9"/>
    <p:sldId id="315" r:id="rId10"/>
    <p:sldId id="291" r:id="rId11"/>
    <p:sldId id="292" r:id="rId12"/>
    <p:sldId id="293" r:id="rId13"/>
    <p:sldId id="294" r:id="rId14"/>
    <p:sldId id="302" r:id="rId15"/>
    <p:sldId id="304" r:id="rId16"/>
    <p:sldId id="305" r:id="rId17"/>
    <p:sldId id="306" r:id="rId18"/>
    <p:sldId id="295" r:id="rId19"/>
    <p:sldId id="284" r:id="rId20"/>
    <p:sldId id="297" r:id="rId21"/>
    <p:sldId id="298" r:id="rId22"/>
    <p:sldId id="299" r:id="rId23"/>
    <p:sldId id="300" r:id="rId24"/>
    <p:sldId id="301" r:id="rId25"/>
    <p:sldId id="303" r:id="rId26"/>
    <p:sldId id="308" r:id="rId27"/>
    <p:sldId id="309" r:id="rId28"/>
    <p:sldId id="313" r:id="rId29"/>
    <p:sldId id="312" r:id="rId30"/>
    <p:sldId id="310" r:id="rId31"/>
    <p:sldId id="311" r:id="rId32"/>
    <p:sldId id="316" r:id="rId33"/>
    <p:sldId id="288" r:id="rId34"/>
  </p:sldIdLst>
  <p:sldSz cx="9144000" cy="6858000" type="screen4x3"/>
  <p:notesSz cx="6858000" cy="9144000"/>
  <p:custDataLst>
    <p:tags r:id="rId3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1">
          <p15:clr>
            <a:srgbClr val="A4A3A4"/>
          </p15:clr>
        </p15:guide>
        <p15:guide id="2" orient="horz" pos="4229">
          <p15:clr>
            <a:srgbClr val="A4A3A4"/>
          </p15:clr>
        </p15:guide>
        <p15:guide id="3" orient="horz" pos="182">
          <p15:clr>
            <a:srgbClr val="A4A3A4"/>
          </p15:clr>
        </p15:guide>
        <p15:guide id="4" orient="horz" pos="3957">
          <p15:clr>
            <a:srgbClr val="A4A3A4"/>
          </p15:clr>
        </p15:guide>
        <p15:guide id="5" orient="horz" pos="91">
          <p15:clr>
            <a:srgbClr val="A4A3A4"/>
          </p15:clr>
        </p15:guide>
        <p15:guide id="6" orient="horz" pos="272">
          <p15:clr>
            <a:srgbClr val="A4A3A4"/>
          </p15:clr>
        </p15:guide>
        <p15:guide id="7" orient="horz" pos="4137">
          <p15:clr>
            <a:srgbClr val="A4A3A4"/>
          </p15:clr>
        </p15:guide>
        <p15:guide id="8" orient="horz" pos="4047">
          <p15:clr>
            <a:srgbClr val="A4A3A4"/>
          </p15:clr>
        </p15:guide>
        <p15:guide id="9" orient="horz" pos="364">
          <p15:clr>
            <a:srgbClr val="A4A3A4"/>
          </p15:clr>
        </p15:guide>
        <p15:guide id="10" orient="horz" pos="454">
          <p15:clr>
            <a:srgbClr val="A4A3A4"/>
          </p15:clr>
        </p15:guide>
        <p15:guide id="11" orient="horz" pos="3866">
          <p15:clr>
            <a:srgbClr val="A4A3A4"/>
          </p15:clr>
        </p15:guide>
        <p15:guide id="12" orient="horz" pos="3775">
          <p15:clr>
            <a:srgbClr val="A4A3A4"/>
          </p15:clr>
        </p15:guide>
        <p15:guide id="13" orient="horz" pos="546">
          <p15:clr>
            <a:srgbClr val="A4A3A4"/>
          </p15:clr>
        </p15:guide>
        <p15:guide id="14" orient="horz" pos="637">
          <p15:clr>
            <a:srgbClr val="A4A3A4"/>
          </p15:clr>
        </p15:guide>
        <p15:guide id="15" orient="horz" pos="727">
          <p15:clr>
            <a:srgbClr val="A4A3A4"/>
          </p15:clr>
        </p15:guide>
        <p15:guide id="16" orient="horz" pos="818">
          <p15:clr>
            <a:srgbClr val="A4A3A4"/>
          </p15:clr>
        </p15:guide>
        <p15:guide id="17" orient="horz" pos="908">
          <p15:clr>
            <a:srgbClr val="A4A3A4"/>
          </p15:clr>
        </p15:guide>
        <p15:guide id="18" orient="horz" pos="998">
          <p15:clr>
            <a:srgbClr val="A4A3A4"/>
          </p15:clr>
        </p15:guide>
        <p15:guide id="19" orient="horz" pos="1089">
          <p15:clr>
            <a:srgbClr val="A4A3A4"/>
          </p15:clr>
        </p15:guide>
        <p15:guide id="20" orient="horz" pos="1181">
          <p15:clr>
            <a:srgbClr val="A4A3A4"/>
          </p15:clr>
        </p15:guide>
        <p15:guide id="21" orient="horz" pos="1272">
          <p15:clr>
            <a:srgbClr val="A4A3A4"/>
          </p15:clr>
        </p15:guide>
        <p15:guide id="22" orient="horz" pos="1362">
          <p15:clr>
            <a:srgbClr val="A4A3A4"/>
          </p15:clr>
        </p15:guide>
        <p15:guide id="23" orient="horz" pos="1452">
          <p15:clr>
            <a:srgbClr val="A4A3A4"/>
          </p15:clr>
        </p15:guide>
        <p15:guide id="24" orient="horz" pos="1542">
          <p15:clr>
            <a:srgbClr val="A4A3A4"/>
          </p15:clr>
        </p15:guide>
        <p15:guide id="25" orient="horz" pos="1633">
          <p15:clr>
            <a:srgbClr val="A4A3A4"/>
          </p15:clr>
        </p15:guide>
        <p15:guide id="26" orient="horz" pos="3685">
          <p15:clr>
            <a:srgbClr val="A4A3A4"/>
          </p15:clr>
        </p15:guide>
        <p15:guide id="27" orient="horz" pos="3594">
          <p15:clr>
            <a:srgbClr val="A4A3A4"/>
          </p15:clr>
        </p15:guide>
        <p15:guide id="28" orient="horz" pos="3502">
          <p15:clr>
            <a:srgbClr val="A4A3A4"/>
          </p15:clr>
        </p15:guide>
        <p15:guide id="29" orient="horz" pos="3412">
          <p15:clr>
            <a:srgbClr val="A4A3A4"/>
          </p15:clr>
        </p15:guide>
        <p15:guide id="30" pos="2880">
          <p15:clr>
            <a:srgbClr val="A4A3A4"/>
          </p15:clr>
        </p15:guide>
        <p15:guide id="31" pos="181">
          <p15:clr>
            <a:srgbClr val="A4A3A4"/>
          </p15:clr>
        </p15:guide>
        <p15:guide id="32" pos="274">
          <p15:clr>
            <a:srgbClr val="A4A3A4"/>
          </p15:clr>
        </p15:guide>
        <p15:guide id="33" pos="363">
          <p15:clr>
            <a:srgbClr val="A4A3A4"/>
          </p15:clr>
        </p15:guide>
        <p15:guide id="34" pos="90">
          <p15:clr>
            <a:srgbClr val="A4A3A4"/>
          </p15:clr>
        </p15:guide>
        <p15:guide id="35" pos="5670">
          <p15:clr>
            <a:srgbClr val="A4A3A4"/>
          </p15:clr>
        </p15:guide>
        <p15:guide id="36" pos="5579">
          <p15:clr>
            <a:srgbClr val="A4A3A4"/>
          </p15:clr>
        </p15:guide>
        <p15:guide id="37" pos="2835">
          <p15:clr>
            <a:srgbClr val="A4A3A4"/>
          </p15:clr>
        </p15:guide>
        <p15:guide id="38" pos="2926">
          <p15:clr>
            <a:srgbClr val="A4A3A4"/>
          </p15:clr>
        </p15:guide>
        <p15:guide id="39" pos="5398">
          <p15:clr>
            <a:srgbClr val="A4A3A4"/>
          </p15:clr>
        </p15:guide>
        <p15:guide id="40" pos="5488">
          <p15:clr>
            <a:srgbClr val="A4A3A4"/>
          </p15:clr>
        </p15:guide>
        <p15:guide id="41" pos="453">
          <p15:clr>
            <a:srgbClr val="A4A3A4"/>
          </p15:clr>
        </p15:guide>
        <p15:guide id="42" pos="5307">
          <p15:clr>
            <a:srgbClr val="A4A3A4"/>
          </p15:clr>
        </p15:guide>
        <p15:guide id="43" pos="1887">
          <p15:clr>
            <a:srgbClr val="A4A3A4"/>
          </p15:clr>
        </p15:guide>
        <p15:guide id="44" pos="1977">
          <p15:clr>
            <a:srgbClr val="A4A3A4"/>
          </p15:clr>
        </p15:guide>
        <p15:guide id="45" pos="3782">
          <p15:clr>
            <a:srgbClr val="A4A3A4"/>
          </p15:clr>
        </p15:guide>
        <p15:guide id="46" pos="3874">
          <p15:clr>
            <a:srgbClr val="A4A3A4"/>
          </p15:clr>
        </p15:guide>
        <p15:guide id="47" pos="2069">
          <p15:clr>
            <a:srgbClr val="A4A3A4"/>
          </p15:clr>
        </p15:guide>
        <p15:guide id="48" pos="36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t bosma" initials="bb" lastIdx="1" clrIdx="0">
    <p:extLst/>
  </p:cmAuthor>
  <p:cmAuthor id="2" name="bart bosma" initials="bb [2]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4FB3CF"/>
    <a:srgbClr val="FBB040"/>
    <a:srgbClr val="FDD7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56" autoAdjust="0"/>
    <p:restoredTop sz="77165"/>
  </p:normalViewPr>
  <p:slideViewPr>
    <p:cSldViewPr snapToGrid="0">
      <p:cViewPr>
        <p:scale>
          <a:sx n="102" d="100"/>
          <a:sy n="102" d="100"/>
        </p:scale>
        <p:origin x="-1008" y="144"/>
      </p:cViewPr>
      <p:guideLst>
        <p:guide orient="horz" pos="2161"/>
        <p:guide orient="horz" pos="4229"/>
        <p:guide orient="horz" pos="182"/>
        <p:guide orient="horz" pos="3957"/>
        <p:guide orient="horz" pos="91"/>
        <p:guide orient="horz" pos="272"/>
        <p:guide orient="horz" pos="4137"/>
        <p:guide orient="horz" pos="4047"/>
        <p:guide orient="horz" pos="364"/>
        <p:guide orient="horz" pos="454"/>
        <p:guide orient="horz" pos="3866"/>
        <p:guide orient="horz" pos="3775"/>
        <p:guide orient="horz" pos="546"/>
        <p:guide orient="horz" pos="637"/>
        <p:guide orient="horz" pos="727"/>
        <p:guide orient="horz" pos="818"/>
        <p:guide orient="horz" pos="908"/>
        <p:guide orient="horz" pos="998"/>
        <p:guide orient="horz" pos="1089"/>
        <p:guide orient="horz" pos="1181"/>
        <p:guide orient="horz" pos="1272"/>
        <p:guide orient="horz" pos="1362"/>
        <p:guide orient="horz" pos="1452"/>
        <p:guide orient="horz" pos="1542"/>
        <p:guide orient="horz" pos="1633"/>
        <p:guide orient="horz" pos="3685"/>
        <p:guide orient="horz" pos="3594"/>
        <p:guide orient="horz" pos="3502"/>
        <p:guide orient="horz" pos="3412"/>
        <p:guide pos="2880"/>
        <p:guide pos="181"/>
        <p:guide pos="274"/>
        <p:guide pos="363"/>
        <p:guide pos="90"/>
        <p:guide pos="5670"/>
        <p:guide pos="5579"/>
        <p:guide pos="2835"/>
        <p:guide pos="2926"/>
        <p:guide pos="5398"/>
        <p:guide pos="5488"/>
        <p:guide pos="453"/>
        <p:guide pos="5307"/>
        <p:guide pos="1887"/>
        <p:guide pos="1977"/>
        <p:guide pos="3782"/>
        <p:guide pos="3874"/>
        <p:guide pos="2069"/>
        <p:guide pos="36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30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printerSettings" Target="printerSettings/printerSettings1.bin"/><Relationship Id="rId38" Type="http://schemas.openxmlformats.org/officeDocument/2006/relationships/tags" Target="tags/tag1.xml"/><Relationship Id="rId39" Type="http://schemas.openxmlformats.org/officeDocument/2006/relationships/commentAuthors" Target="commentAuthors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/Users/bartbosma/surfdrive/_werk-in-uitvoering/Cyberdreigingsbeeld%202016/SURFcert_AlarmenPerWeek-tm-09-okt-2015_bab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/Users/bartbosma/surfdrive/_werk-in-uitvoering/Cyberdreigingsbeeld%202016/SURFcert_AlarmenPerWeek-tm-09-okt-2015_bab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/Users/bartbosma/surfdrive/_werk-in-uitvoering/Cyberdreigingsbeeld%202016/SURFcert_AlarmenPerWeek-tm-09-okt-2015_bab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/Users/bartbosma/surfdrive/_werk-in-uitvoering/Cyberdreigingsbeeld%202016/SURFcert_AlarmenPerWeek-tm-09-okt-2015_babo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/Users/bartbosma/surfdrive/_werk-in-uitvoering/Cyberdreigingsbeeld%202016/SURFcert_AlarmenPerWeek-tm-09-okt-2015_bab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'Alarmen per week'!$B$1</c:f>
              <c:strCache>
                <c:ptCount val="1"/>
                <c:pt idx="0">
                  <c:v>CHARGEN</c:v>
                </c:pt>
              </c:strCache>
            </c:strRef>
          </c:tx>
          <c:invertIfNegative val="0"/>
          <c:val>
            <c:numRef>
              <c:f>'Alarmen per week'!$B$2:$B$41</c:f>
              <c:numCache>
                <c:formatCode>General</c:formatCode>
                <c:ptCount val="40"/>
                <c:pt idx="0">
                  <c:v>28.0</c:v>
                </c:pt>
                <c:pt idx="1">
                  <c:v>15.0</c:v>
                </c:pt>
                <c:pt idx="2">
                  <c:v>14.0</c:v>
                </c:pt>
                <c:pt idx="3">
                  <c:v>7.0</c:v>
                </c:pt>
                <c:pt idx="4">
                  <c:v>14.0</c:v>
                </c:pt>
                <c:pt idx="5">
                  <c:v>9.0</c:v>
                </c:pt>
                <c:pt idx="6">
                  <c:v>14.0</c:v>
                </c:pt>
                <c:pt idx="7">
                  <c:v>6.0</c:v>
                </c:pt>
                <c:pt idx="8">
                  <c:v>7.0</c:v>
                </c:pt>
                <c:pt idx="9">
                  <c:v>9.0</c:v>
                </c:pt>
                <c:pt idx="10">
                  <c:v>6.0</c:v>
                </c:pt>
                <c:pt idx="11">
                  <c:v>4.0</c:v>
                </c:pt>
                <c:pt idx="12">
                  <c:v>9.0</c:v>
                </c:pt>
                <c:pt idx="13">
                  <c:v>7.0</c:v>
                </c:pt>
                <c:pt idx="14">
                  <c:v>2.0</c:v>
                </c:pt>
                <c:pt idx="15">
                  <c:v>6.0</c:v>
                </c:pt>
                <c:pt idx="16">
                  <c:v>1.0</c:v>
                </c:pt>
                <c:pt idx="17">
                  <c:v>9.0</c:v>
                </c:pt>
                <c:pt idx="18">
                  <c:v>17.0</c:v>
                </c:pt>
                <c:pt idx="19">
                  <c:v>21.0</c:v>
                </c:pt>
                <c:pt idx="20">
                  <c:v>8.0</c:v>
                </c:pt>
                <c:pt idx="21">
                  <c:v>7.0</c:v>
                </c:pt>
                <c:pt idx="22">
                  <c:v>7.0</c:v>
                </c:pt>
                <c:pt idx="23">
                  <c:v>6.0</c:v>
                </c:pt>
                <c:pt idx="24">
                  <c:v>8.0</c:v>
                </c:pt>
                <c:pt idx="25">
                  <c:v>8.0</c:v>
                </c:pt>
                <c:pt idx="26">
                  <c:v>8.0</c:v>
                </c:pt>
                <c:pt idx="27">
                  <c:v>1.0</c:v>
                </c:pt>
                <c:pt idx="28">
                  <c:v>2.0</c:v>
                </c:pt>
                <c:pt idx="29">
                  <c:v>1.0</c:v>
                </c:pt>
                <c:pt idx="30">
                  <c:v>1.0</c:v>
                </c:pt>
                <c:pt idx="31">
                  <c:v>1.0</c:v>
                </c:pt>
                <c:pt idx="33">
                  <c:v>3.0</c:v>
                </c:pt>
                <c:pt idx="34">
                  <c:v>6.0</c:v>
                </c:pt>
                <c:pt idx="35">
                  <c:v>6.0</c:v>
                </c:pt>
                <c:pt idx="36">
                  <c:v>5.0</c:v>
                </c:pt>
                <c:pt idx="37">
                  <c:v>9.0</c:v>
                </c:pt>
                <c:pt idx="38">
                  <c:v>13.0</c:v>
                </c:pt>
                <c:pt idx="39">
                  <c:v>9.0</c:v>
                </c:pt>
              </c:numCache>
            </c:numRef>
          </c:val>
        </c:ser>
        <c:ser>
          <c:idx val="1"/>
          <c:order val="1"/>
          <c:tx>
            <c:strRef>
              <c:f>'Alarmen per week'!$C$1</c:f>
              <c:strCache>
                <c:ptCount val="1"/>
                <c:pt idx="0">
                  <c:v>DNS</c:v>
                </c:pt>
              </c:strCache>
            </c:strRef>
          </c:tx>
          <c:invertIfNegative val="0"/>
          <c:val>
            <c:numRef>
              <c:f>'Alarmen per week'!$C$2:$C$41</c:f>
              <c:numCache>
                <c:formatCode>General</c:formatCode>
                <c:ptCount val="40"/>
                <c:pt idx="0">
                  <c:v>15.0</c:v>
                </c:pt>
                <c:pt idx="1">
                  <c:v>24.0</c:v>
                </c:pt>
                <c:pt idx="2">
                  <c:v>19.0</c:v>
                </c:pt>
                <c:pt idx="3">
                  <c:v>7.0</c:v>
                </c:pt>
                <c:pt idx="4">
                  <c:v>16.0</c:v>
                </c:pt>
                <c:pt idx="5">
                  <c:v>11.0</c:v>
                </c:pt>
                <c:pt idx="6">
                  <c:v>17.0</c:v>
                </c:pt>
                <c:pt idx="7">
                  <c:v>10.0</c:v>
                </c:pt>
                <c:pt idx="8">
                  <c:v>10.0</c:v>
                </c:pt>
                <c:pt idx="9">
                  <c:v>24.0</c:v>
                </c:pt>
                <c:pt idx="10">
                  <c:v>15.0</c:v>
                </c:pt>
                <c:pt idx="11">
                  <c:v>10.0</c:v>
                </c:pt>
                <c:pt idx="12">
                  <c:v>9.0</c:v>
                </c:pt>
                <c:pt idx="13">
                  <c:v>21.0</c:v>
                </c:pt>
                <c:pt idx="14">
                  <c:v>10.0</c:v>
                </c:pt>
                <c:pt idx="15">
                  <c:v>12.0</c:v>
                </c:pt>
                <c:pt idx="16">
                  <c:v>7.0</c:v>
                </c:pt>
                <c:pt idx="17">
                  <c:v>43.0</c:v>
                </c:pt>
                <c:pt idx="18">
                  <c:v>12.0</c:v>
                </c:pt>
                <c:pt idx="19">
                  <c:v>6.0</c:v>
                </c:pt>
                <c:pt idx="20">
                  <c:v>7.0</c:v>
                </c:pt>
                <c:pt idx="21">
                  <c:v>3.0</c:v>
                </c:pt>
                <c:pt idx="22">
                  <c:v>2.0</c:v>
                </c:pt>
                <c:pt idx="23">
                  <c:v>7.0</c:v>
                </c:pt>
                <c:pt idx="24">
                  <c:v>2.0</c:v>
                </c:pt>
                <c:pt idx="25">
                  <c:v>10.0</c:v>
                </c:pt>
                <c:pt idx="26">
                  <c:v>5.0</c:v>
                </c:pt>
                <c:pt idx="27">
                  <c:v>2.0</c:v>
                </c:pt>
                <c:pt idx="28">
                  <c:v>3.0</c:v>
                </c:pt>
                <c:pt idx="29">
                  <c:v>1.0</c:v>
                </c:pt>
                <c:pt idx="30">
                  <c:v>5.0</c:v>
                </c:pt>
                <c:pt idx="32">
                  <c:v>1.0</c:v>
                </c:pt>
                <c:pt idx="33">
                  <c:v>2.0</c:v>
                </c:pt>
                <c:pt idx="34">
                  <c:v>13.0</c:v>
                </c:pt>
                <c:pt idx="35">
                  <c:v>16.0</c:v>
                </c:pt>
                <c:pt idx="36">
                  <c:v>11.0</c:v>
                </c:pt>
                <c:pt idx="37">
                  <c:v>4.0</c:v>
                </c:pt>
                <c:pt idx="38">
                  <c:v>12.0</c:v>
                </c:pt>
                <c:pt idx="39">
                  <c:v>24.0</c:v>
                </c:pt>
              </c:numCache>
            </c:numRef>
          </c:val>
        </c:ser>
        <c:ser>
          <c:idx val="3"/>
          <c:order val="2"/>
          <c:tx>
            <c:strRef>
              <c:f>'Alarmen per week'!$D$1</c:f>
              <c:strCache>
                <c:ptCount val="1"/>
                <c:pt idx="0">
                  <c:v>NTP</c:v>
                </c:pt>
              </c:strCache>
            </c:strRef>
          </c:tx>
          <c:invertIfNegative val="0"/>
          <c:val>
            <c:numRef>
              <c:f>'Alarmen per week'!$D$2:$D$41</c:f>
              <c:numCache>
                <c:formatCode>General</c:formatCode>
                <c:ptCount val="40"/>
                <c:pt idx="0">
                  <c:v>15.0</c:v>
                </c:pt>
                <c:pt idx="1">
                  <c:v>4.0</c:v>
                </c:pt>
                <c:pt idx="2">
                  <c:v>9.0</c:v>
                </c:pt>
                <c:pt idx="3">
                  <c:v>4.0</c:v>
                </c:pt>
                <c:pt idx="4">
                  <c:v>5.0</c:v>
                </c:pt>
                <c:pt idx="5">
                  <c:v>5.0</c:v>
                </c:pt>
                <c:pt idx="6">
                  <c:v>5.0</c:v>
                </c:pt>
                <c:pt idx="7">
                  <c:v>2.0</c:v>
                </c:pt>
                <c:pt idx="8">
                  <c:v>2.0</c:v>
                </c:pt>
                <c:pt idx="9">
                  <c:v>7.0</c:v>
                </c:pt>
                <c:pt idx="10">
                  <c:v>7.0</c:v>
                </c:pt>
                <c:pt idx="11">
                  <c:v>4.0</c:v>
                </c:pt>
                <c:pt idx="12">
                  <c:v>4.0</c:v>
                </c:pt>
                <c:pt idx="13">
                  <c:v>11.0</c:v>
                </c:pt>
                <c:pt idx="14">
                  <c:v>3.0</c:v>
                </c:pt>
                <c:pt idx="15">
                  <c:v>6.0</c:v>
                </c:pt>
                <c:pt idx="17">
                  <c:v>3.0</c:v>
                </c:pt>
                <c:pt idx="18">
                  <c:v>8.0</c:v>
                </c:pt>
                <c:pt idx="19">
                  <c:v>2.0</c:v>
                </c:pt>
                <c:pt idx="20">
                  <c:v>3.0</c:v>
                </c:pt>
                <c:pt idx="21">
                  <c:v>2.0</c:v>
                </c:pt>
                <c:pt idx="22">
                  <c:v>2.0</c:v>
                </c:pt>
                <c:pt idx="23">
                  <c:v>6.0</c:v>
                </c:pt>
                <c:pt idx="24">
                  <c:v>1.0</c:v>
                </c:pt>
                <c:pt idx="25">
                  <c:v>6.0</c:v>
                </c:pt>
                <c:pt idx="26">
                  <c:v>2.0</c:v>
                </c:pt>
                <c:pt idx="27">
                  <c:v>1.0</c:v>
                </c:pt>
                <c:pt idx="30">
                  <c:v>1.0</c:v>
                </c:pt>
                <c:pt idx="35">
                  <c:v>4.0</c:v>
                </c:pt>
                <c:pt idx="36">
                  <c:v>9.0</c:v>
                </c:pt>
                <c:pt idx="37">
                  <c:v>1.0</c:v>
                </c:pt>
                <c:pt idx="38">
                  <c:v>5.0</c:v>
                </c:pt>
                <c:pt idx="39">
                  <c:v>15.0</c:v>
                </c:pt>
              </c:numCache>
            </c:numRef>
          </c:val>
        </c:ser>
        <c:ser>
          <c:idx val="4"/>
          <c:order val="3"/>
          <c:tx>
            <c:strRef>
              <c:f>'Alarmen per week'!$E$1</c:f>
              <c:strCache>
                <c:ptCount val="1"/>
                <c:pt idx="0">
                  <c:v>SSDP</c:v>
                </c:pt>
              </c:strCache>
            </c:strRef>
          </c:tx>
          <c:invertIfNegative val="0"/>
          <c:val>
            <c:numRef>
              <c:f>'Alarmen per week'!$E$2:$E$41</c:f>
              <c:numCache>
                <c:formatCode>General</c:formatCode>
                <c:ptCount val="40"/>
                <c:pt idx="0">
                  <c:v>3.0</c:v>
                </c:pt>
                <c:pt idx="1">
                  <c:v>4.0</c:v>
                </c:pt>
                <c:pt idx="2">
                  <c:v>17.0</c:v>
                </c:pt>
                <c:pt idx="3">
                  <c:v>4.0</c:v>
                </c:pt>
                <c:pt idx="4">
                  <c:v>2.0</c:v>
                </c:pt>
                <c:pt idx="5">
                  <c:v>2.0</c:v>
                </c:pt>
                <c:pt idx="6">
                  <c:v>5.0</c:v>
                </c:pt>
                <c:pt idx="9">
                  <c:v>2.0</c:v>
                </c:pt>
                <c:pt idx="10">
                  <c:v>1.0</c:v>
                </c:pt>
                <c:pt idx="12">
                  <c:v>2.0</c:v>
                </c:pt>
                <c:pt idx="13">
                  <c:v>5.0</c:v>
                </c:pt>
                <c:pt idx="15">
                  <c:v>3.0</c:v>
                </c:pt>
                <c:pt idx="20">
                  <c:v>1.0</c:v>
                </c:pt>
                <c:pt idx="21">
                  <c:v>3.0</c:v>
                </c:pt>
                <c:pt idx="22">
                  <c:v>1.0</c:v>
                </c:pt>
                <c:pt idx="23">
                  <c:v>4.0</c:v>
                </c:pt>
                <c:pt idx="29">
                  <c:v>5.0</c:v>
                </c:pt>
                <c:pt idx="34">
                  <c:v>2.0</c:v>
                </c:pt>
                <c:pt idx="38">
                  <c:v>2.0</c:v>
                </c:pt>
                <c:pt idx="39">
                  <c:v>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27887992"/>
        <c:axId val="-2130702584"/>
      </c:barChart>
      <c:catAx>
        <c:axId val="-21278879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30702584"/>
        <c:crosses val="autoZero"/>
        <c:auto val="1"/>
        <c:lblAlgn val="ctr"/>
        <c:lblOffset val="100"/>
        <c:noMultiLvlLbl val="0"/>
      </c:catAx>
      <c:valAx>
        <c:axId val="-21307025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7887992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'Alarmen per week'!$B$1</c:f>
              <c:strCache>
                <c:ptCount val="1"/>
                <c:pt idx="0">
                  <c:v>CHARGEN</c:v>
                </c:pt>
              </c:strCache>
            </c:strRef>
          </c:tx>
          <c:invertIfNegative val="0"/>
          <c:val>
            <c:numRef>
              <c:f>'Alarmen per week'!$B$2:$B$41</c:f>
              <c:numCache>
                <c:formatCode>General</c:formatCode>
                <c:ptCount val="40"/>
                <c:pt idx="0">
                  <c:v>28.0</c:v>
                </c:pt>
                <c:pt idx="1">
                  <c:v>15.0</c:v>
                </c:pt>
                <c:pt idx="2">
                  <c:v>14.0</c:v>
                </c:pt>
                <c:pt idx="3">
                  <c:v>7.0</c:v>
                </c:pt>
                <c:pt idx="4">
                  <c:v>14.0</c:v>
                </c:pt>
                <c:pt idx="5">
                  <c:v>9.0</c:v>
                </c:pt>
                <c:pt idx="6">
                  <c:v>14.0</c:v>
                </c:pt>
                <c:pt idx="7">
                  <c:v>6.0</c:v>
                </c:pt>
                <c:pt idx="8">
                  <c:v>7.0</c:v>
                </c:pt>
                <c:pt idx="9">
                  <c:v>9.0</c:v>
                </c:pt>
                <c:pt idx="10">
                  <c:v>6.0</c:v>
                </c:pt>
                <c:pt idx="11">
                  <c:v>4.0</c:v>
                </c:pt>
                <c:pt idx="12">
                  <c:v>9.0</c:v>
                </c:pt>
                <c:pt idx="13">
                  <c:v>7.0</c:v>
                </c:pt>
                <c:pt idx="14">
                  <c:v>2.0</c:v>
                </c:pt>
                <c:pt idx="15">
                  <c:v>6.0</c:v>
                </c:pt>
                <c:pt idx="16">
                  <c:v>1.0</c:v>
                </c:pt>
                <c:pt idx="17">
                  <c:v>9.0</c:v>
                </c:pt>
                <c:pt idx="18">
                  <c:v>17.0</c:v>
                </c:pt>
                <c:pt idx="19">
                  <c:v>21.0</c:v>
                </c:pt>
                <c:pt idx="20">
                  <c:v>8.0</c:v>
                </c:pt>
                <c:pt idx="21">
                  <c:v>7.0</c:v>
                </c:pt>
                <c:pt idx="22">
                  <c:v>7.0</c:v>
                </c:pt>
                <c:pt idx="23">
                  <c:v>6.0</c:v>
                </c:pt>
                <c:pt idx="24">
                  <c:v>8.0</c:v>
                </c:pt>
                <c:pt idx="25">
                  <c:v>8.0</c:v>
                </c:pt>
                <c:pt idx="26">
                  <c:v>8.0</c:v>
                </c:pt>
                <c:pt idx="27">
                  <c:v>1.0</c:v>
                </c:pt>
                <c:pt idx="28">
                  <c:v>2.0</c:v>
                </c:pt>
                <c:pt idx="29">
                  <c:v>1.0</c:v>
                </c:pt>
                <c:pt idx="30">
                  <c:v>1.0</c:v>
                </c:pt>
                <c:pt idx="31">
                  <c:v>1.0</c:v>
                </c:pt>
                <c:pt idx="33">
                  <c:v>3.0</c:v>
                </c:pt>
                <c:pt idx="34">
                  <c:v>6.0</c:v>
                </c:pt>
                <c:pt idx="35">
                  <c:v>6.0</c:v>
                </c:pt>
                <c:pt idx="36">
                  <c:v>5.0</c:v>
                </c:pt>
                <c:pt idx="37">
                  <c:v>9.0</c:v>
                </c:pt>
                <c:pt idx="38">
                  <c:v>13.0</c:v>
                </c:pt>
                <c:pt idx="39">
                  <c:v>9.0</c:v>
                </c:pt>
              </c:numCache>
            </c:numRef>
          </c:val>
        </c:ser>
        <c:ser>
          <c:idx val="1"/>
          <c:order val="1"/>
          <c:tx>
            <c:strRef>
              <c:f>'Alarmen per week'!$C$1</c:f>
              <c:strCache>
                <c:ptCount val="1"/>
                <c:pt idx="0">
                  <c:v>DNS</c:v>
                </c:pt>
              </c:strCache>
            </c:strRef>
          </c:tx>
          <c:invertIfNegative val="0"/>
          <c:val>
            <c:numRef>
              <c:f>'Alarmen per week'!$C$2:$C$41</c:f>
              <c:numCache>
                <c:formatCode>General</c:formatCode>
                <c:ptCount val="40"/>
                <c:pt idx="0">
                  <c:v>15.0</c:v>
                </c:pt>
                <c:pt idx="1">
                  <c:v>24.0</c:v>
                </c:pt>
                <c:pt idx="2">
                  <c:v>19.0</c:v>
                </c:pt>
                <c:pt idx="3">
                  <c:v>7.0</c:v>
                </c:pt>
                <c:pt idx="4">
                  <c:v>16.0</c:v>
                </c:pt>
                <c:pt idx="5">
                  <c:v>11.0</c:v>
                </c:pt>
                <c:pt idx="6">
                  <c:v>17.0</c:v>
                </c:pt>
                <c:pt idx="7">
                  <c:v>10.0</c:v>
                </c:pt>
                <c:pt idx="8">
                  <c:v>10.0</c:v>
                </c:pt>
                <c:pt idx="9">
                  <c:v>24.0</c:v>
                </c:pt>
                <c:pt idx="10">
                  <c:v>15.0</c:v>
                </c:pt>
                <c:pt idx="11">
                  <c:v>10.0</c:v>
                </c:pt>
                <c:pt idx="12">
                  <c:v>9.0</c:v>
                </c:pt>
                <c:pt idx="13">
                  <c:v>21.0</c:v>
                </c:pt>
                <c:pt idx="14">
                  <c:v>10.0</c:v>
                </c:pt>
                <c:pt idx="15">
                  <c:v>12.0</c:v>
                </c:pt>
                <c:pt idx="16">
                  <c:v>7.0</c:v>
                </c:pt>
                <c:pt idx="17">
                  <c:v>43.0</c:v>
                </c:pt>
                <c:pt idx="18">
                  <c:v>12.0</c:v>
                </c:pt>
                <c:pt idx="19">
                  <c:v>6.0</c:v>
                </c:pt>
                <c:pt idx="20">
                  <c:v>7.0</c:v>
                </c:pt>
                <c:pt idx="21">
                  <c:v>3.0</c:v>
                </c:pt>
                <c:pt idx="22">
                  <c:v>2.0</c:v>
                </c:pt>
                <c:pt idx="23">
                  <c:v>7.0</c:v>
                </c:pt>
                <c:pt idx="24">
                  <c:v>2.0</c:v>
                </c:pt>
                <c:pt idx="25">
                  <c:v>10.0</c:v>
                </c:pt>
                <c:pt idx="26">
                  <c:v>5.0</c:v>
                </c:pt>
                <c:pt idx="27">
                  <c:v>2.0</c:v>
                </c:pt>
                <c:pt idx="28">
                  <c:v>3.0</c:v>
                </c:pt>
                <c:pt idx="29">
                  <c:v>1.0</c:v>
                </c:pt>
                <c:pt idx="30">
                  <c:v>5.0</c:v>
                </c:pt>
                <c:pt idx="32">
                  <c:v>1.0</c:v>
                </c:pt>
                <c:pt idx="33">
                  <c:v>2.0</c:v>
                </c:pt>
                <c:pt idx="34">
                  <c:v>13.0</c:v>
                </c:pt>
                <c:pt idx="35">
                  <c:v>16.0</c:v>
                </c:pt>
                <c:pt idx="36">
                  <c:v>11.0</c:v>
                </c:pt>
                <c:pt idx="37">
                  <c:v>4.0</c:v>
                </c:pt>
                <c:pt idx="38">
                  <c:v>12.0</c:v>
                </c:pt>
                <c:pt idx="39">
                  <c:v>24.0</c:v>
                </c:pt>
              </c:numCache>
            </c:numRef>
          </c:val>
        </c:ser>
        <c:ser>
          <c:idx val="3"/>
          <c:order val="2"/>
          <c:tx>
            <c:strRef>
              <c:f>'Alarmen per week'!$D$1</c:f>
              <c:strCache>
                <c:ptCount val="1"/>
                <c:pt idx="0">
                  <c:v>NTP</c:v>
                </c:pt>
              </c:strCache>
            </c:strRef>
          </c:tx>
          <c:invertIfNegative val="0"/>
          <c:val>
            <c:numRef>
              <c:f>'Alarmen per week'!$D$2:$D$41</c:f>
              <c:numCache>
                <c:formatCode>General</c:formatCode>
                <c:ptCount val="40"/>
                <c:pt idx="0">
                  <c:v>15.0</c:v>
                </c:pt>
                <c:pt idx="1">
                  <c:v>4.0</c:v>
                </c:pt>
                <c:pt idx="2">
                  <c:v>9.0</c:v>
                </c:pt>
                <c:pt idx="3">
                  <c:v>4.0</c:v>
                </c:pt>
                <c:pt idx="4">
                  <c:v>5.0</c:v>
                </c:pt>
                <c:pt idx="5">
                  <c:v>5.0</c:v>
                </c:pt>
                <c:pt idx="6">
                  <c:v>5.0</c:v>
                </c:pt>
                <c:pt idx="7">
                  <c:v>2.0</c:v>
                </c:pt>
                <c:pt idx="8">
                  <c:v>2.0</c:v>
                </c:pt>
                <c:pt idx="9">
                  <c:v>7.0</c:v>
                </c:pt>
                <c:pt idx="10">
                  <c:v>7.0</c:v>
                </c:pt>
                <c:pt idx="11">
                  <c:v>4.0</c:v>
                </c:pt>
                <c:pt idx="12">
                  <c:v>4.0</c:v>
                </c:pt>
                <c:pt idx="13">
                  <c:v>11.0</c:v>
                </c:pt>
                <c:pt idx="14">
                  <c:v>3.0</c:v>
                </c:pt>
                <c:pt idx="15">
                  <c:v>6.0</c:v>
                </c:pt>
                <c:pt idx="17">
                  <c:v>3.0</c:v>
                </c:pt>
                <c:pt idx="18">
                  <c:v>8.0</c:v>
                </c:pt>
                <c:pt idx="19">
                  <c:v>2.0</c:v>
                </c:pt>
                <c:pt idx="20">
                  <c:v>3.0</c:v>
                </c:pt>
                <c:pt idx="21">
                  <c:v>2.0</c:v>
                </c:pt>
                <c:pt idx="22">
                  <c:v>2.0</c:v>
                </c:pt>
                <c:pt idx="23">
                  <c:v>6.0</c:v>
                </c:pt>
                <c:pt idx="24">
                  <c:v>1.0</c:v>
                </c:pt>
                <c:pt idx="25">
                  <c:v>6.0</c:v>
                </c:pt>
                <c:pt idx="26">
                  <c:v>2.0</c:v>
                </c:pt>
                <c:pt idx="27">
                  <c:v>1.0</c:v>
                </c:pt>
                <c:pt idx="30">
                  <c:v>1.0</c:v>
                </c:pt>
                <c:pt idx="35">
                  <c:v>4.0</c:v>
                </c:pt>
                <c:pt idx="36">
                  <c:v>9.0</c:v>
                </c:pt>
                <c:pt idx="37">
                  <c:v>1.0</c:v>
                </c:pt>
                <c:pt idx="38">
                  <c:v>5.0</c:v>
                </c:pt>
                <c:pt idx="39">
                  <c:v>15.0</c:v>
                </c:pt>
              </c:numCache>
            </c:numRef>
          </c:val>
        </c:ser>
        <c:ser>
          <c:idx val="4"/>
          <c:order val="3"/>
          <c:tx>
            <c:strRef>
              <c:f>'Alarmen per week'!$E$1</c:f>
              <c:strCache>
                <c:ptCount val="1"/>
                <c:pt idx="0">
                  <c:v>SSDP</c:v>
                </c:pt>
              </c:strCache>
            </c:strRef>
          </c:tx>
          <c:invertIfNegative val="0"/>
          <c:val>
            <c:numRef>
              <c:f>'Alarmen per week'!$E$2:$E$41</c:f>
              <c:numCache>
                <c:formatCode>General</c:formatCode>
                <c:ptCount val="40"/>
                <c:pt idx="0">
                  <c:v>3.0</c:v>
                </c:pt>
                <c:pt idx="1">
                  <c:v>4.0</c:v>
                </c:pt>
                <c:pt idx="2">
                  <c:v>17.0</c:v>
                </c:pt>
                <c:pt idx="3">
                  <c:v>4.0</c:v>
                </c:pt>
                <c:pt idx="4">
                  <c:v>2.0</c:v>
                </c:pt>
                <c:pt idx="5">
                  <c:v>2.0</c:v>
                </c:pt>
                <c:pt idx="6">
                  <c:v>5.0</c:v>
                </c:pt>
                <c:pt idx="9">
                  <c:v>2.0</c:v>
                </c:pt>
                <c:pt idx="10">
                  <c:v>1.0</c:v>
                </c:pt>
                <c:pt idx="12">
                  <c:v>2.0</c:v>
                </c:pt>
                <c:pt idx="13">
                  <c:v>5.0</c:v>
                </c:pt>
                <c:pt idx="15">
                  <c:v>3.0</c:v>
                </c:pt>
                <c:pt idx="20">
                  <c:v>1.0</c:v>
                </c:pt>
                <c:pt idx="21">
                  <c:v>3.0</c:v>
                </c:pt>
                <c:pt idx="22">
                  <c:v>1.0</c:v>
                </c:pt>
                <c:pt idx="23">
                  <c:v>4.0</c:v>
                </c:pt>
                <c:pt idx="29">
                  <c:v>5.0</c:v>
                </c:pt>
                <c:pt idx="34">
                  <c:v>2.0</c:v>
                </c:pt>
                <c:pt idx="38">
                  <c:v>2.0</c:v>
                </c:pt>
                <c:pt idx="39">
                  <c:v>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00351800"/>
        <c:axId val="-2100348680"/>
      </c:barChart>
      <c:catAx>
        <c:axId val="-2100351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00348680"/>
        <c:crosses val="autoZero"/>
        <c:auto val="1"/>
        <c:lblAlgn val="ctr"/>
        <c:lblOffset val="100"/>
        <c:noMultiLvlLbl val="0"/>
      </c:catAx>
      <c:valAx>
        <c:axId val="-21003486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0351800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'Alarmen per week'!$B$1</c:f>
              <c:strCache>
                <c:ptCount val="1"/>
                <c:pt idx="0">
                  <c:v>CHARGEN</c:v>
                </c:pt>
              </c:strCache>
            </c:strRef>
          </c:tx>
          <c:invertIfNegative val="0"/>
          <c:val>
            <c:numRef>
              <c:f>'Alarmen per week'!$B$2:$B$41</c:f>
              <c:numCache>
                <c:formatCode>General</c:formatCode>
                <c:ptCount val="40"/>
                <c:pt idx="0">
                  <c:v>28.0</c:v>
                </c:pt>
                <c:pt idx="1">
                  <c:v>15.0</c:v>
                </c:pt>
                <c:pt idx="2">
                  <c:v>14.0</c:v>
                </c:pt>
                <c:pt idx="3">
                  <c:v>7.0</c:v>
                </c:pt>
                <c:pt idx="4">
                  <c:v>14.0</c:v>
                </c:pt>
                <c:pt idx="5">
                  <c:v>9.0</c:v>
                </c:pt>
                <c:pt idx="6">
                  <c:v>14.0</c:v>
                </c:pt>
                <c:pt idx="7">
                  <c:v>6.0</c:v>
                </c:pt>
                <c:pt idx="8">
                  <c:v>7.0</c:v>
                </c:pt>
                <c:pt idx="9">
                  <c:v>9.0</c:v>
                </c:pt>
                <c:pt idx="10">
                  <c:v>6.0</c:v>
                </c:pt>
                <c:pt idx="11">
                  <c:v>4.0</c:v>
                </c:pt>
                <c:pt idx="12">
                  <c:v>9.0</c:v>
                </c:pt>
                <c:pt idx="13">
                  <c:v>7.0</c:v>
                </c:pt>
                <c:pt idx="14">
                  <c:v>2.0</c:v>
                </c:pt>
                <c:pt idx="15">
                  <c:v>6.0</c:v>
                </c:pt>
                <c:pt idx="16">
                  <c:v>1.0</c:v>
                </c:pt>
                <c:pt idx="17">
                  <c:v>9.0</c:v>
                </c:pt>
                <c:pt idx="18">
                  <c:v>17.0</c:v>
                </c:pt>
                <c:pt idx="19">
                  <c:v>21.0</c:v>
                </c:pt>
                <c:pt idx="20">
                  <c:v>8.0</c:v>
                </c:pt>
                <c:pt idx="21">
                  <c:v>7.0</c:v>
                </c:pt>
                <c:pt idx="22">
                  <c:v>7.0</c:v>
                </c:pt>
                <c:pt idx="23">
                  <c:v>6.0</c:v>
                </c:pt>
                <c:pt idx="24">
                  <c:v>8.0</c:v>
                </c:pt>
                <c:pt idx="25">
                  <c:v>8.0</c:v>
                </c:pt>
                <c:pt idx="26">
                  <c:v>8.0</c:v>
                </c:pt>
                <c:pt idx="27">
                  <c:v>1.0</c:v>
                </c:pt>
                <c:pt idx="28">
                  <c:v>2.0</c:v>
                </c:pt>
                <c:pt idx="29">
                  <c:v>1.0</c:v>
                </c:pt>
                <c:pt idx="30">
                  <c:v>1.0</c:v>
                </c:pt>
                <c:pt idx="31">
                  <c:v>1.0</c:v>
                </c:pt>
                <c:pt idx="33">
                  <c:v>3.0</c:v>
                </c:pt>
                <c:pt idx="34">
                  <c:v>6.0</c:v>
                </c:pt>
                <c:pt idx="35">
                  <c:v>6.0</c:v>
                </c:pt>
                <c:pt idx="36">
                  <c:v>5.0</c:v>
                </c:pt>
                <c:pt idx="37">
                  <c:v>9.0</c:v>
                </c:pt>
                <c:pt idx="38">
                  <c:v>13.0</c:v>
                </c:pt>
                <c:pt idx="39">
                  <c:v>9.0</c:v>
                </c:pt>
              </c:numCache>
            </c:numRef>
          </c:val>
        </c:ser>
        <c:ser>
          <c:idx val="1"/>
          <c:order val="1"/>
          <c:tx>
            <c:strRef>
              <c:f>'Alarmen per week'!$C$1</c:f>
              <c:strCache>
                <c:ptCount val="1"/>
                <c:pt idx="0">
                  <c:v>DNS</c:v>
                </c:pt>
              </c:strCache>
            </c:strRef>
          </c:tx>
          <c:invertIfNegative val="0"/>
          <c:val>
            <c:numRef>
              <c:f>'Alarmen per week'!$C$2:$C$41</c:f>
              <c:numCache>
                <c:formatCode>General</c:formatCode>
                <c:ptCount val="40"/>
                <c:pt idx="0">
                  <c:v>15.0</c:v>
                </c:pt>
                <c:pt idx="1">
                  <c:v>24.0</c:v>
                </c:pt>
                <c:pt idx="2">
                  <c:v>19.0</c:v>
                </c:pt>
                <c:pt idx="3">
                  <c:v>7.0</c:v>
                </c:pt>
                <c:pt idx="4">
                  <c:v>16.0</c:v>
                </c:pt>
                <c:pt idx="5">
                  <c:v>11.0</c:v>
                </c:pt>
                <c:pt idx="6">
                  <c:v>17.0</c:v>
                </c:pt>
                <c:pt idx="7">
                  <c:v>10.0</c:v>
                </c:pt>
                <c:pt idx="8">
                  <c:v>10.0</c:v>
                </c:pt>
                <c:pt idx="9">
                  <c:v>24.0</c:v>
                </c:pt>
                <c:pt idx="10">
                  <c:v>15.0</c:v>
                </c:pt>
                <c:pt idx="11">
                  <c:v>10.0</c:v>
                </c:pt>
                <c:pt idx="12">
                  <c:v>9.0</c:v>
                </c:pt>
                <c:pt idx="13">
                  <c:v>21.0</c:v>
                </c:pt>
                <c:pt idx="14">
                  <c:v>10.0</c:v>
                </c:pt>
                <c:pt idx="15">
                  <c:v>12.0</c:v>
                </c:pt>
                <c:pt idx="16">
                  <c:v>7.0</c:v>
                </c:pt>
                <c:pt idx="17">
                  <c:v>43.0</c:v>
                </c:pt>
                <c:pt idx="18">
                  <c:v>12.0</c:v>
                </c:pt>
                <c:pt idx="19">
                  <c:v>6.0</c:v>
                </c:pt>
                <c:pt idx="20">
                  <c:v>7.0</c:v>
                </c:pt>
                <c:pt idx="21">
                  <c:v>3.0</c:v>
                </c:pt>
                <c:pt idx="22">
                  <c:v>2.0</c:v>
                </c:pt>
                <c:pt idx="23">
                  <c:v>7.0</c:v>
                </c:pt>
                <c:pt idx="24">
                  <c:v>2.0</c:v>
                </c:pt>
                <c:pt idx="25">
                  <c:v>10.0</c:v>
                </c:pt>
                <c:pt idx="26">
                  <c:v>5.0</c:v>
                </c:pt>
                <c:pt idx="27">
                  <c:v>2.0</c:v>
                </c:pt>
                <c:pt idx="28">
                  <c:v>3.0</c:v>
                </c:pt>
                <c:pt idx="29">
                  <c:v>1.0</c:v>
                </c:pt>
                <c:pt idx="30">
                  <c:v>5.0</c:v>
                </c:pt>
                <c:pt idx="32">
                  <c:v>1.0</c:v>
                </c:pt>
                <c:pt idx="33">
                  <c:v>2.0</c:v>
                </c:pt>
                <c:pt idx="34">
                  <c:v>13.0</c:v>
                </c:pt>
                <c:pt idx="35">
                  <c:v>16.0</c:v>
                </c:pt>
                <c:pt idx="36">
                  <c:v>11.0</c:v>
                </c:pt>
                <c:pt idx="37">
                  <c:v>4.0</c:v>
                </c:pt>
                <c:pt idx="38">
                  <c:v>12.0</c:v>
                </c:pt>
                <c:pt idx="39">
                  <c:v>24.0</c:v>
                </c:pt>
              </c:numCache>
            </c:numRef>
          </c:val>
        </c:ser>
        <c:ser>
          <c:idx val="3"/>
          <c:order val="2"/>
          <c:tx>
            <c:strRef>
              <c:f>'Alarmen per week'!$D$1</c:f>
              <c:strCache>
                <c:ptCount val="1"/>
                <c:pt idx="0">
                  <c:v>NTP</c:v>
                </c:pt>
              </c:strCache>
            </c:strRef>
          </c:tx>
          <c:invertIfNegative val="0"/>
          <c:val>
            <c:numRef>
              <c:f>'Alarmen per week'!$D$2:$D$41</c:f>
              <c:numCache>
                <c:formatCode>General</c:formatCode>
                <c:ptCount val="40"/>
                <c:pt idx="0">
                  <c:v>15.0</c:v>
                </c:pt>
                <c:pt idx="1">
                  <c:v>4.0</c:v>
                </c:pt>
                <c:pt idx="2">
                  <c:v>9.0</c:v>
                </c:pt>
                <c:pt idx="3">
                  <c:v>4.0</c:v>
                </c:pt>
                <c:pt idx="4">
                  <c:v>5.0</c:v>
                </c:pt>
                <c:pt idx="5">
                  <c:v>5.0</c:v>
                </c:pt>
                <c:pt idx="6">
                  <c:v>5.0</c:v>
                </c:pt>
                <c:pt idx="7">
                  <c:v>2.0</c:v>
                </c:pt>
                <c:pt idx="8">
                  <c:v>2.0</c:v>
                </c:pt>
                <c:pt idx="9">
                  <c:v>7.0</c:v>
                </c:pt>
                <c:pt idx="10">
                  <c:v>7.0</c:v>
                </c:pt>
                <c:pt idx="11">
                  <c:v>4.0</c:v>
                </c:pt>
                <c:pt idx="12">
                  <c:v>4.0</c:v>
                </c:pt>
                <c:pt idx="13">
                  <c:v>11.0</c:v>
                </c:pt>
                <c:pt idx="14">
                  <c:v>3.0</c:v>
                </c:pt>
                <c:pt idx="15">
                  <c:v>6.0</c:v>
                </c:pt>
                <c:pt idx="17">
                  <c:v>3.0</c:v>
                </c:pt>
                <c:pt idx="18">
                  <c:v>8.0</c:v>
                </c:pt>
                <c:pt idx="19">
                  <c:v>2.0</c:v>
                </c:pt>
                <c:pt idx="20">
                  <c:v>3.0</c:v>
                </c:pt>
                <c:pt idx="21">
                  <c:v>2.0</c:v>
                </c:pt>
                <c:pt idx="22">
                  <c:v>2.0</c:v>
                </c:pt>
                <c:pt idx="23">
                  <c:v>6.0</c:v>
                </c:pt>
                <c:pt idx="24">
                  <c:v>1.0</c:v>
                </c:pt>
                <c:pt idx="25">
                  <c:v>6.0</c:v>
                </c:pt>
                <c:pt idx="26">
                  <c:v>2.0</c:v>
                </c:pt>
                <c:pt idx="27">
                  <c:v>1.0</c:v>
                </c:pt>
                <c:pt idx="30">
                  <c:v>1.0</c:v>
                </c:pt>
                <c:pt idx="35">
                  <c:v>4.0</c:v>
                </c:pt>
                <c:pt idx="36">
                  <c:v>9.0</c:v>
                </c:pt>
                <c:pt idx="37">
                  <c:v>1.0</c:v>
                </c:pt>
                <c:pt idx="38">
                  <c:v>5.0</c:v>
                </c:pt>
                <c:pt idx="39">
                  <c:v>15.0</c:v>
                </c:pt>
              </c:numCache>
            </c:numRef>
          </c:val>
        </c:ser>
        <c:ser>
          <c:idx val="4"/>
          <c:order val="3"/>
          <c:tx>
            <c:strRef>
              <c:f>'Alarmen per week'!$E$1</c:f>
              <c:strCache>
                <c:ptCount val="1"/>
                <c:pt idx="0">
                  <c:v>SSDP</c:v>
                </c:pt>
              </c:strCache>
            </c:strRef>
          </c:tx>
          <c:invertIfNegative val="0"/>
          <c:val>
            <c:numRef>
              <c:f>'Alarmen per week'!$E$2:$E$41</c:f>
              <c:numCache>
                <c:formatCode>General</c:formatCode>
                <c:ptCount val="40"/>
                <c:pt idx="0">
                  <c:v>3.0</c:v>
                </c:pt>
                <c:pt idx="1">
                  <c:v>4.0</c:v>
                </c:pt>
                <c:pt idx="2">
                  <c:v>17.0</c:v>
                </c:pt>
                <c:pt idx="3">
                  <c:v>4.0</c:v>
                </c:pt>
                <c:pt idx="4">
                  <c:v>2.0</c:v>
                </c:pt>
                <c:pt idx="5">
                  <c:v>2.0</c:v>
                </c:pt>
                <c:pt idx="6">
                  <c:v>5.0</c:v>
                </c:pt>
                <c:pt idx="9">
                  <c:v>2.0</c:v>
                </c:pt>
                <c:pt idx="10">
                  <c:v>1.0</c:v>
                </c:pt>
                <c:pt idx="12">
                  <c:v>2.0</c:v>
                </c:pt>
                <c:pt idx="13">
                  <c:v>5.0</c:v>
                </c:pt>
                <c:pt idx="15">
                  <c:v>3.0</c:v>
                </c:pt>
                <c:pt idx="20">
                  <c:v>1.0</c:v>
                </c:pt>
                <c:pt idx="21">
                  <c:v>3.0</c:v>
                </c:pt>
                <c:pt idx="22">
                  <c:v>1.0</c:v>
                </c:pt>
                <c:pt idx="23">
                  <c:v>4.0</c:v>
                </c:pt>
                <c:pt idx="29">
                  <c:v>5.0</c:v>
                </c:pt>
                <c:pt idx="34">
                  <c:v>2.0</c:v>
                </c:pt>
                <c:pt idx="38">
                  <c:v>2.0</c:v>
                </c:pt>
                <c:pt idx="39">
                  <c:v>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01952408"/>
        <c:axId val="-2102188296"/>
      </c:barChart>
      <c:catAx>
        <c:axId val="-21019524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02188296"/>
        <c:crosses val="autoZero"/>
        <c:auto val="1"/>
        <c:lblAlgn val="ctr"/>
        <c:lblOffset val="100"/>
        <c:noMultiLvlLbl val="0"/>
      </c:catAx>
      <c:valAx>
        <c:axId val="-2102188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01952408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'Alarmen per week'!$B$1</c:f>
              <c:strCache>
                <c:ptCount val="1"/>
                <c:pt idx="0">
                  <c:v>CHARGEN</c:v>
                </c:pt>
              </c:strCache>
            </c:strRef>
          </c:tx>
          <c:invertIfNegative val="0"/>
          <c:val>
            <c:numRef>
              <c:f>'Alarmen per week'!$B$2:$B$41</c:f>
              <c:numCache>
                <c:formatCode>General</c:formatCode>
                <c:ptCount val="40"/>
                <c:pt idx="0">
                  <c:v>28.0</c:v>
                </c:pt>
                <c:pt idx="1">
                  <c:v>15.0</c:v>
                </c:pt>
                <c:pt idx="2">
                  <c:v>14.0</c:v>
                </c:pt>
                <c:pt idx="3">
                  <c:v>7.0</c:v>
                </c:pt>
                <c:pt idx="4">
                  <c:v>14.0</c:v>
                </c:pt>
                <c:pt idx="5">
                  <c:v>9.0</c:v>
                </c:pt>
                <c:pt idx="6">
                  <c:v>14.0</c:v>
                </c:pt>
                <c:pt idx="7">
                  <c:v>6.0</c:v>
                </c:pt>
                <c:pt idx="8">
                  <c:v>7.0</c:v>
                </c:pt>
                <c:pt idx="9">
                  <c:v>9.0</c:v>
                </c:pt>
                <c:pt idx="10">
                  <c:v>6.0</c:v>
                </c:pt>
                <c:pt idx="11">
                  <c:v>4.0</c:v>
                </c:pt>
                <c:pt idx="12">
                  <c:v>9.0</c:v>
                </c:pt>
                <c:pt idx="13">
                  <c:v>7.0</c:v>
                </c:pt>
                <c:pt idx="14">
                  <c:v>2.0</c:v>
                </c:pt>
                <c:pt idx="15">
                  <c:v>6.0</c:v>
                </c:pt>
                <c:pt idx="16">
                  <c:v>1.0</c:v>
                </c:pt>
                <c:pt idx="17">
                  <c:v>9.0</c:v>
                </c:pt>
                <c:pt idx="18">
                  <c:v>17.0</c:v>
                </c:pt>
                <c:pt idx="19">
                  <c:v>21.0</c:v>
                </c:pt>
                <c:pt idx="20">
                  <c:v>8.0</c:v>
                </c:pt>
                <c:pt idx="21">
                  <c:v>7.0</c:v>
                </c:pt>
                <c:pt idx="22">
                  <c:v>7.0</c:v>
                </c:pt>
                <c:pt idx="23">
                  <c:v>6.0</c:v>
                </c:pt>
                <c:pt idx="24">
                  <c:v>8.0</c:v>
                </c:pt>
                <c:pt idx="25">
                  <c:v>8.0</c:v>
                </c:pt>
                <c:pt idx="26">
                  <c:v>8.0</c:v>
                </c:pt>
                <c:pt idx="27">
                  <c:v>1.0</c:v>
                </c:pt>
                <c:pt idx="28">
                  <c:v>2.0</c:v>
                </c:pt>
                <c:pt idx="29">
                  <c:v>1.0</c:v>
                </c:pt>
                <c:pt idx="30">
                  <c:v>1.0</c:v>
                </c:pt>
                <c:pt idx="31">
                  <c:v>1.0</c:v>
                </c:pt>
                <c:pt idx="33">
                  <c:v>3.0</c:v>
                </c:pt>
                <c:pt idx="34">
                  <c:v>6.0</c:v>
                </c:pt>
                <c:pt idx="35">
                  <c:v>6.0</c:v>
                </c:pt>
                <c:pt idx="36">
                  <c:v>5.0</c:v>
                </c:pt>
                <c:pt idx="37">
                  <c:v>9.0</c:v>
                </c:pt>
                <c:pt idx="38">
                  <c:v>13.0</c:v>
                </c:pt>
                <c:pt idx="39">
                  <c:v>9.0</c:v>
                </c:pt>
              </c:numCache>
            </c:numRef>
          </c:val>
        </c:ser>
        <c:ser>
          <c:idx val="1"/>
          <c:order val="1"/>
          <c:tx>
            <c:strRef>
              <c:f>'Alarmen per week'!$C$1</c:f>
              <c:strCache>
                <c:ptCount val="1"/>
                <c:pt idx="0">
                  <c:v>DNS</c:v>
                </c:pt>
              </c:strCache>
            </c:strRef>
          </c:tx>
          <c:invertIfNegative val="0"/>
          <c:val>
            <c:numRef>
              <c:f>'Alarmen per week'!$C$2:$C$41</c:f>
              <c:numCache>
                <c:formatCode>General</c:formatCode>
                <c:ptCount val="40"/>
                <c:pt idx="0">
                  <c:v>15.0</c:v>
                </c:pt>
                <c:pt idx="1">
                  <c:v>24.0</c:v>
                </c:pt>
                <c:pt idx="2">
                  <c:v>19.0</c:v>
                </c:pt>
                <c:pt idx="3">
                  <c:v>7.0</c:v>
                </c:pt>
                <c:pt idx="4">
                  <c:v>16.0</c:v>
                </c:pt>
                <c:pt idx="5">
                  <c:v>11.0</c:v>
                </c:pt>
                <c:pt idx="6">
                  <c:v>17.0</c:v>
                </c:pt>
                <c:pt idx="7">
                  <c:v>10.0</c:v>
                </c:pt>
                <c:pt idx="8">
                  <c:v>10.0</c:v>
                </c:pt>
                <c:pt idx="9">
                  <c:v>24.0</c:v>
                </c:pt>
                <c:pt idx="10">
                  <c:v>15.0</c:v>
                </c:pt>
                <c:pt idx="11">
                  <c:v>10.0</c:v>
                </c:pt>
                <c:pt idx="12">
                  <c:v>9.0</c:v>
                </c:pt>
                <c:pt idx="13">
                  <c:v>21.0</c:v>
                </c:pt>
                <c:pt idx="14">
                  <c:v>10.0</c:v>
                </c:pt>
                <c:pt idx="15">
                  <c:v>12.0</c:v>
                </c:pt>
                <c:pt idx="16">
                  <c:v>7.0</c:v>
                </c:pt>
                <c:pt idx="17">
                  <c:v>43.0</c:v>
                </c:pt>
                <c:pt idx="18">
                  <c:v>12.0</c:v>
                </c:pt>
                <c:pt idx="19">
                  <c:v>6.0</c:v>
                </c:pt>
                <c:pt idx="20">
                  <c:v>7.0</c:v>
                </c:pt>
                <c:pt idx="21">
                  <c:v>3.0</c:v>
                </c:pt>
                <c:pt idx="22">
                  <c:v>2.0</c:v>
                </c:pt>
                <c:pt idx="23">
                  <c:v>7.0</c:v>
                </c:pt>
                <c:pt idx="24">
                  <c:v>2.0</c:v>
                </c:pt>
                <c:pt idx="25">
                  <c:v>10.0</c:v>
                </c:pt>
                <c:pt idx="26">
                  <c:v>5.0</c:v>
                </c:pt>
                <c:pt idx="27">
                  <c:v>2.0</c:v>
                </c:pt>
                <c:pt idx="28">
                  <c:v>3.0</c:v>
                </c:pt>
                <c:pt idx="29">
                  <c:v>1.0</c:v>
                </c:pt>
                <c:pt idx="30">
                  <c:v>5.0</c:v>
                </c:pt>
                <c:pt idx="32">
                  <c:v>1.0</c:v>
                </c:pt>
                <c:pt idx="33">
                  <c:v>2.0</c:v>
                </c:pt>
                <c:pt idx="34">
                  <c:v>13.0</c:v>
                </c:pt>
                <c:pt idx="35">
                  <c:v>16.0</c:v>
                </c:pt>
                <c:pt idx="36">
                  <c:v>11.0</c:v>
                </c:pt>
                <c:pt idx="37">
                  <c:v>4.0</c:v>
                </c:pt>
                <c:pt idx="38">
                  <c:v>12.0</c:v>
                </c:pt>
                <c:pt idx="39">
                  <c:v>24.0</c:v>
                </c:pt>
              </c:numCache>
            </c:numRef>
          </c:val>
        </c:ser>
        <c:ser>
          <c:idx val="3"/>
          <c:order val="2"/>
          <c:tx>
            <c:strRef>
              <c:f>'Alarmen per week'!$D$1</c:f>
              <c:strCache>
                <c:ptCount val="1"/>
                <c:pt idx="0">
                  <c:v>NTP</c:v>
                </c:pt>
              </c:strCache>
            </c:strRef>
          </c:tx>
          <c:invertIfNegative val="0"/>
          <c:val>
            <c:numRef>
              <c:f>'Alarmen per week'!$D$2:$D$41</c:f>
              <c:numCache>
                <c:formatCode>General</c:formatCode>
                <c:ptCount val="40"/>
                <c:pt idx="0">
                  <c:v>15.0</c:v>
                </c:pt>
                <c:pt idx="1">
                  <c:v>4.0</c:v>
                </c:pt>
                <c:pt idx="2">
                  <c:v>9.0</c:v>
                </c:pt>
                <c:pt idx="3">
                  <c:v>4.0</c:v>
                </c:pt>
                <c:pt idx="4">
                  <c:v>5.0</c:v>
                </c:pt>
                <c:pt idx="5">
                  <c:v>5.0</c:v>
                </c:pt>
                <c:pt idx="6">
                  <c:v>5.0</c:v>
                </c:pt>
                <c:pt idx="7">
                  <c:v>2.0</c:v>
                </c:pt>
                <c:pt idx="8">
                  <c:v>2.0</c:v>
                </c:pt>
                <c:pt idx="9">
                  <c:v>7.0</c:v>
                </c:pt>
                <c:pt idx="10">
                  <c:v>7.0</c:v>
                </c:pt>
                <c:pt idx="11">
                  <c:v>4.0</c:v>
                </c:pt>
                <c:pt idx="12">
                  <c:v>4.0</c:v>
                </c:pt>
                <c:pt idx="13">
                  <c:v>11.0</c:v>
                </c:pt>
                <c:pt idx="14">
                  <c:v>3.0</c:v>
                </c:pt>
                <c:pt idx="15">
                  <c:v>6.0</c:v>
                </c:pt>
                <c:pt idx="17">
                  <c:v>3.0</c:v>
                </c:pt>
                <c:pt idx="18">
                  <c:v>8.0</c:v>
                </c:pt>
                <c:pt idx="19">
                  <c:v>2.0</c:v>
                </c:pt>
                <c:pt idx="20">
                  <c:v>3.0</c:v>
                </c:pt>
                <c:pt idx="21">
                  <c:v>2.0</c:v>
                </c:pt>
                <c:pt idx="22">
                  <c:v>2.0</c:v>
                </c:pt>
                <c:pt idx="23">
                  <c:v>6.0</c:v>
                </c:pt>
                <c:pt idx="24">
                  <c:v>1.0</c:v>
                </c:pt>
                <c:pt idx="25">
                  <c:v>6.0</c:v>
                </c:pt>
                <c:pt idx="26">
                  <c:v>2.0</c:v>
                </c:pt>
                <c:pt idx="27">
                  <c:v>1.0</c:v>
                </c:pt>
                <c:pt idx="30">
                  <c:v>1.0</c:v>
                </c:pt>
                <c:pt idx="35">
                  <c:v>4.0</c:v>
                </c:pt>
                <c:pt idx="36">
                  <c:v>9.0</c:v>
                </c:pt>
                <c:pt idx="37">
                  <c:v>1.0</c:v>
                </c:pt>
                <c:pt idx="38">
                  <c:v>5.0</c:v>
                </c:pt>
                <c:pt idx="39">
                  <c:v>15.0</c:v>
                </c:pt>
              </c:numCache>
            </c:numRef>
          </c:val>
        </c:ser>
        <c:ser>
          <c:idx val="4"/>
          <c:order val="3"/>
          <c:tx>
            <c:strRef>
              <c:f>'Alarmen per week'!$E$1</c:f>
              <c:strCache>
                <c:ptCount val="1"/>
                <c:pt idx="0">
                  <c:v>SSDP</c:v>
                </c:pt>
              </c:strCache>
            </c:strRef>
          </c:tx>
          <c:invertIfNegative val="0"/>
          <c:val>
            <c:numRef>
              <c:f>'Alarmen per week'!$E$2:$E$41</c:f>
              <c:numCache>
                <c:formatCode>General</c:formatCode>
                <c:ptCount val="40"/>
                <c:pt idx="0">
                  <c:v>3.0</c:v>
                </c:pt>
                <c:pt idx="1">
                  <c:v>4.0</c:v>
                </c:pt>
                <c:pt idx="2">
                  <c:v>17.0</c:v>
                </c:pt>
                <c:pt idx="3">
                  <c:v>4.0</c:v>
                </c:pt>
                <c:pt idx="4">
                  <c:v>2.0</c:v>
                </c:pt>
                <c:pt idx="5">
                  <c:v>2.0</c:v>
                </c:pt>
                <c:pt idx="6">
                  <c:v>5.0</c:v>
                </c:pt>
                <c:pt idx="9">
                  <c:v>2.0</c:v>
                </c:pt>
                <c:pt idx="10">
                  <c:v>1.0</c:v>
                </c:pt>
                <c:pt idx="12">
                  <c:v>2.0</c:v>
                </c:pt>
                <c:pt idx="13">
                  <c:v>5.0</c:v>
                </c:pt>
                <c:pt idx="15">
                  <c:v>3.0</c:v>
                </c:pt>
                <c:pt idx="20">
                  <c:v>1.0</c:v>
                </c:pt>
                <c:pt idx="21">
                  <c:v>3.0</c:v>
                </c:pt>
                <c:pt idx="22">
                  <c:v>1.0</c:v>
                </c:pt>
                <c:pt idx="23">
                  <c:v>4.0</c:v>
                </c:pt>
                <c:pt idx="29">
                  <c:v>5.0</c:v>
                </c:pt>
                <c:pt idx="34">
                  <c:v>2.0</c:v>
                </c:pt>
                <c:pt idx="38">
                  <c:v>2.0</c:v>
                </c:pt>
                <c:pt idx="39">
                  <c:v>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30969320"/>
        <c:axId val="-2123915288"/>
      </c:barChart>
      <c:catAx>
        <c:axId val="-21309693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23915288"/>
        <c:crosses val="autoZero"/>
        <c:auto val="1"/>
        <c:lblAlgn val="ctr"/>
        <c:lblOffset val="100"/>
        <c:noMultiLvlLbl val="0"/>
      </c:catAx>
      <c:valAx>
        <c:axId val="-2123915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30969320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'Alarmen per week'!$B$1</c:f>
              <c:strCache>
                <c:ptCount val="1"/>
                <c:pt idx="0">
                  <c:v>CHARGEN</c:v>
                </c:pt>
              </c:strCache>
            </c:strRef>
          </c:tx>
          <c:invertIfNegative val="0"/>
          <c:val>
            <c:numRef>
              <c:f>'Alarmen per week'!$B$2:$B$41</c:f>
              <c:numCache>
                <c:formatCode>General</c:formatCode>
                <c:ptCount val="40"/>
                <c:pt idx="0">
                  <c:v>28.0</c:v>
                </c:pt>
                <c:pt idx="1">
                  <c:v>15.0</c:v>
                </c:pt>
                <c:pt idx="2">
                  <c:v>14.0</c:v>
                </c:pt>
                <c:pt idx="3">
                  <c:v>7.0</c:v>
                </c:pt>
                <c:pt idx="4">
                  <c:v>14.0</c:v>
                </c:pt>
                <c:pt idx="5">
                  <c:v>9.0</c:v>
                </c:pt>
                <c:pt idx="6">
                  <c:v>14.0</c:v>
                </c:pt>
                <c:pt idx="7">
                  <c:v>6.0</c:v>
                </c:pt>
                <c:pt idx="8">
                  <c:v>7.0</c:v>
                </c:pt>
                <c:pt idx="9">
                  <c:v>9.0</c:v>
                </c:pt>
                <c:pt idx="10">
                  <c:v>6.0</c:v>
                </c:pt>
                <c:pt idx="11">
                  <c:v>4.0</c:v>
                </c:pt>
                <c:pt idx="12">
                  <c:v>9.0</c:v>
                </c:pt>
                <c:pt idx="13">
                  <c:v>7.0</c:v>
                </c:pt>
                <c:pt idx="14">
                  <c:v>2.0</c:v>
                </c:pt>
                <c:pt idx="15">
                  <c:v>6.0</c:v>
                </c:pt>
                <c:pt idx="16">
                  <c:v>1.0</c:v>
                </c:pt>
                <c:pt idx="17">
                  <c:v>9.0</c:v>
                </c:pt>
                <c:pt idx="18">
                  <c:v>17.0</c:v>
                </c:pt>
                <c:pt idx="19">
                  <c:v>21.0</c:v>
                </c:pt>
                <c:pt idx="20">
                  <c:v>8.0</c:v>
                </c:pt>
                <c:pt idx="21">
                  <c:v>7.0</c:v>
                </c:pt>
                <c:pt idx="22">
                  <c:v>7.0</c:v>
                </c:pt>
                <c:pt idx="23">
                  <c:v>6.0</c:v>
                </c:pt>
                <c:pt idx="24">
                  <c:v>8.0</c:v>
                </c:pt>
                <c:pt idx="25">
                  <c:v>8.0</c:v>
                </c:pt>
                <c:pt idx="26">
                  <c:v>8.0</c:v>
                </c:pt>
                <c:pt idx="27">
                  <c:v>1.0</c:v>
                </c:pt>
                <c:pt idx="28">
                  <c:v>2.0</c:v>
                </c:pt>
                <c:pt idx="29">
                  <c:v>1.0</c:v>
                </c:pt>
                <c:pt idx="30">
                  <c:v>1.0</c:v>
                </c:pt>
                <c:pt idx="31">
                  <c:v>1.0</c:v>
                </c:pt>
                <c:pt idx="33">
                  <c:v>3.0</c:v>
                </c:pt>
                <c:pt idx="34">
                  <c:v>6.0</c:v>
                </c:pt>
                <c:pt idx="35">
                  <c:v>6.0</c:v>
                </c:pt>
                <c:pt idx="36">
                  <c:v>5.0</c:v>
                </c:pt>
                <c:pt idx="37">
                  <c:v>9.0</c:v>
                </c:pt>
                <c:pt idx="38">
                  <c:v>13.0</c:v>
                </c:pt>
                <c:pt idx="39">
                  <c:v>9.0</c:v>
                </c:pt>
              </c:numCache>
            </c:numRef>
          </c:val>
        </c:ser>
        <c:ser>
          <c:idx val="1"/>
          <c:order val="1"/>
          <c:tx>
            <c:strRef>
              <c:f>'Alarmen per week'!$C$1</c:f>
              <c:strCache>
                <c:ptCount val="1"/>
                <c:pt idx="0">
                  <c:v>DNS</c:v>
                </c:pt>
              </c:strCache>
            </c:strRef>
          </c:tx>
          <c:invertIfNegative val="0"/>
          <c:val>
            <c:numRef>
              <c:f>'Alarmen per week'!$C$2:$C$41</c:f>
              <c:numCache>
                <c:formatCode>General</c:formatCode>
                <c:ptCount val="40"/>
                <c:pt idx="0">
                  <c:v>15.0</c:v>
                </c:pt>
                <c:pt idx="1">
                  <c:v>24.0</c:v>
                </c:pt>
                <c:pt idx="2">
                  <c:v>19.0</c:v>
                </c:pt>
                <c:pt idx="3">
                  <c:v>7.0</c:v>
                </c:pt>
                <c:pt idx="4">
                  <c:v>16.0</c:v>
                </c:pt>
                <c:pt idx="5">
                  <c:v>11.0</c:v>
                </c:pt>
                <c:pt idx="6">
                  <c:v>17.0</c:v>
                </c:pt>
                <c:pt idx="7">
                  <c:v>10.0</c:v>
                </c:pt>
                <c:pt idx="8">
                  <c:v>10.0</c:v>
                </c:pt>
                <c:pt idx="9">
                  <c:v>24.0</c:v>
                </c:pt>
                <c:pt idx="10">
                  <c:v>15.0</c:v>
                </c:pt>
                <c:pt idx="11">
                  <c:v>10.0</c:v>
                </c:pt>
                <c:pt idx="12">
                  <c:v>9.0</c:v>
                </c:pt>
                <c:pt idx="13">
                  <c:v>21.0</c:v>
                </c:pt>
                <c:pt idx="14">
                  <c:v>10.0</c:v>
                </c:pt>
                <c:pt idx="15">
                  <c:v>12.0</c:v>
                </c:pt>
                <c:pt idx="16">
                  <c:v>7.0</c:v>
                </c:pt>
                <c:pt idx="17">
                  <c:v>43.0</c:v>
                </c:pt>
                <c:pt idx="18">
                  <c:v>12.0</c:v>
                </c:pt>
                <c:pt idx="19">
                  <c:v>6.0</c:v>
                </c:pt>
                <c:pt idx="20">
                  <c:v>7.0</c:v>
                </c:pt>
                <c:pt idx="21">
                  <c:v>3.0</c:v>
                </c:pt>
                <c:pt idx="22">
                  <c:v>2.0</c:v>
                </c:pt>
                <c:pt idx="23">
                  <c:v>7.0</c:v>
                </c:pt>
                <c:pt idx="24">
                  <c:v>2.0</c:v>
                </c:pt>
                <c:pt idx="25">
                  <c:v>10.0</c:v>
                </c:pt>
                <c:pt idx="26">
                  <c:v>5.0</c:v>
                </c:pt>
                <c:pt idx="27">
                  <c:v>2.0</c:v>
                </c:pt>
                <c:pt idx="28">
                  <c:v>3.0</c:v>
                </c:pt>
                <c:pt idx="29">
                  <c:v>1.0</c:v>
                </c:pt>
                <c:pt idx="30">
                  <c:v>5.0</c:v>
                </c:pt>
                <c:pt idx="32">
                  <c:v>1.0</c:v>
                </c:pt>
                <c:pt idx="33">
                  <c:v>2.0</c:v>
                </c:pt>
                <c:pt idx="34">
                  <c:v>13.0</c:v>
                </c:pt>
                <c:pt idx="35">
                  <c:v>16.0</c:v>
                </c:pt>
                <c:pt idx="36">
                  <c:v>11.0</c:v>
                </c:pt>
                <c:pt idx="37">
                  <c:v>4.0</c:v>
                </c:pt>
                <c:pt idx="38">
                  <c:v>12.0</c:v>
                </c:pt>
                <c:pt idx="39">
                  <c:v>24.0</c:v>
                </c:pt>
              </c:numCache>
            </c:numRef>
          </c:val>
        </c:ser>
        <c:ser>
          <c:idx val="3"/>
          <c:order val="2"/>
          <c:tx>
            <c:strRef>
              <c:f>'Alarmen per week'!$D$1</c:f>
              <c:strCache>
                <c:ptCount val="1"/>
                <c:pt idx="0">
                  <c:v>NTP</c:v>
                </c:pt>
              </c:strCache>
            </c:strRef>
          </c:tx>
          <c:invertIfNegative val="0"/>
          <c:val>
            <c:numRef>
              <c:f>'Alarmen per week'!$D$2:$D$41</c:f>
              <c:numCache>
                <c:formatCode>General</c:formatCode>
                <c:ptCount val="40"/>
                <c:pt idx="0">
                  <c:v>15.0</c:v>
                </c:pt>
                <c:pt idx="1">
                  <c:v>4.0</c:v>
                </c:pt>
                <c:pt idx="2">
                  <c:v>9.0</c:v>
                </c:pt>
                <c:pt idx="3">
                  <c:v>4.0</c:v>
                </c:pt>
                <c:pt idx="4">
                  <c:v>5.0</c:v>
                </c:pt>
                <c:pt idx="5">
                  <c:v>5.0</c:v>
                </c:pt>
                <c:pt idx="6">
                  <c:v>5.0</c:v>
                </c:pt>
                <c:pt idx="7">
                  <c:v>2.0</c:v>
                </c:pt>
                <c:pt idx="8">
                  <c:v>2.0</c:v>
                </c:pt>
                <c:pt idx="9">
                  <c:v>7.0</c:v>
                </c:pt>
                <c:pt idx="10">
                  <c:v>7.0</c:v>
                </c:pt>
                <c:pt idx="11">
                  <c:v>4.0</c:v>
                </c:pt>
                <c:pt idx="12">
                  <c:v>4.0</c:v>
                </c:pt>
                <c:pt idx="13">
                  <c:v>11.0</c:v>
                </c:pt>
                <c:pt idx="14">
                  <c:v>3.0</c:v>
                </c:pt>
                <c:pt idx="15">
                  <c:v>6.0</c:v>
                </c:pt>
                <c:pt idx="17">
                  <c:v>3.0</c:v>
                </c:pt>
                <c:pt idx="18">
                  <c:v>8.0</c:v>
                </c:pt>
                <c:pt idx="19">
                  <c:v>2.0</c:v>
                </c:pt>
                <c:pt idx="20">
                  <c:v>3.0</c:v>
                </c:pt>
                <c:pt idx="21">
                  <c:v>2.0</c:v>
                </c:pt>
                <c:pt idx="22">
                  <c:v>2.0</c:v>
                </c:pt>
                <c:pt idx="23">
                  <c:v>6.0</c:v>
                </c:pt>
                <c:pt idx="24">
                  <c:v>1.0</c:v>
                </c:pt>
                <c:pt idx="25">
                  <c:v>6.0</c:v>
                </c:pt>
                <c:pt idx="26">
                  <c:v>2.0</c:v>
                </c:pt>
                <c:pt idx="27">
                  <c:v>1.0</c:v>
                </c:pt>
                <c:pt idx="30">
                  <c:v>1.0</c:v>
                </c:pt>
                <c:pt idx="35">
                  <c:v>4.0</c:v>
                </c:pt>
                <c:pt idx="36">
                  <c:v>9.0</c:v>
                </c:pt>
                <c:pt idx="37">
                  <c:v>1.0</c:v>
                </c:pt>
                <c:pt idx="38">
                  <c:v>5.0</c:v>
                </c:pt>
                <c:pt idx="39">
                  <c:v>15.0</c:v>
                </c:pt>
              </c:numCache>
            </c:numRef>
          </c:val>
        </c:ser>
        <c:ser>
          <c:idx val="4"/>
          <c:order val="3"/>
          <c:tx>
            <c:strRef>
              <c:f>'Alarmen per week'!$E$1</c:f>
              <c:strCache>
                <c:ptCount val="1"/>
                <c:pt idx="0">
                  <c:v>SSDP</c:v>
                </c:pt>
              </c:strCache>
            </c:strRef>
          </c:tx>
          <c:invertIfNegative val="0"/>
          <c:val>
            <c:numRef>
              <c:f>'Alarmen per week'!$E$2:$E$41</c:f>
              <c:numCache>
                <c:formatCode>General</c:formatCode>
                <c:ptCount val="40"/>
                <c:pt idx="0">
                  <c:v>3.0</c:v>
                </c:pt>
                <c:pt idx="1">
                  <c:v>4.0</c:v>
                </c:pt>
                <c:pt idx="2">
                  <c:v>17.0</c:v>
                </c:pt>
                <c:pt idx="3">
                  <c:v>4.0</c:v>
                </c:pt>
                <c:pt idx="4">
                  <c:v>2.0</c:v>
                </c:pt>
                <c:pt idx="5">
                  <c:v>2.0</c:v>
                </c:pt>
                <c:pt idx="6">
                  <c:v>5.0</c:v>
                </c:pt>
                <c:pt idx="9">
                  <c:v>2.0</c:v>
                </c:pt>
                <c:pt idx="10">
                  <c:v>1.0</c:v>
                </c:pt>
                <c:pt idx="12">
                  <c:v>2.0</c:v>
                </c:pt>
                <c:pt idx="13">
                  <c:v>5.0</c:v>
                </c:pt>
                <c:pt idx="15">
                  <c:v>3.0</c:v>
                </c:pt>
                <c:pt idx="20">
                  <c:v>1.0</c:v>
                </c:pt>
                <c:pt idx="21">
                  <c:v>3.0</c:v>
                </c:pt>
                <c:pt idx="22">
                  <c:v>1.0</c:v>
                </c:pt>
                <c:pt idx="23">
                  <c:v>4.0</c:v>
                </c:pt>
                <c:pt idx="29">
                  <c:v>5.0</c:v>
                </c:pt>
                <c:pt idx="34">
                  <c:v>2.0</c:v>
                </c:pt>
                <c:pt idx="38">
                  <c:v>2.0</c:v>
                </c:pt>
                <c:pt idx="39">
                  <c:v>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27506104"/>
        <c:axId val="-2127534136"/>
      </c:barChart>
      <c:catAx>
        <c:axId val="-2127506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27534136"/>
        <c:crosses val="autoZero"/>
        <c:auto val="1"/>
        <c:lblAlgn val="ctr"/>
        <c:lblOffset val="100"/>
        <c:noMultiLvlLbl val="0"/>
      </c:catAx>
      <c:valAx>
        <c:axId val="-2127534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7506104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2-21T14:00:30.050" idx="1">
    <p:pos x="5468" y="349"/>
    <p:text>Need "Gotham Rounded Bold"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2-21T14:00:30.050" idx="1">
    <p:pos x="5468" y="349"/>
    <p:text>Need "Gotham Rounded Bold"</p:text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13719-9F5E-4B85-A78F-3C278C353A0A}" type="datetimeFigureOut">
              <a:rPr lang="nl-NL" smtClean="0"/>
              <a:pPr/>
              <a:t>27.03.17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7F003-FF96-4FFF-B179-3F49A694194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382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18AE1-1792-42F7-8388-41230FC629A7}" type="datetimeFigureOut">
              <a:rPr lang="nl-NL" smtClean="0"/>
              <a:pPr/>
              <a:t>27.03.17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A07B9-C6B0-4601-82BC-9FBC743D722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991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69975" indent="-352425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00571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Topdreigingen</a:t>
            </a:r>
            <a:r>
              <a:rPr lang="en-US" dirty="0" smtClean="0"/>
              <a:t> </a:t>
            </a:r>
            <a:r>
              <a:rPr lang="en-US" dirty="0" err="1" smtClean="0"/>
              <a:t>bedrijfsvoering</a:t>
            </a:r>
            <a:endParaRPr lang="en-US" dirty="0" smtClean="0"/>
          </a:p>
          <a:p>
            <a:endParaRPr lang="en-US" dirty="0" smtClean="0"/>
          </a:p>
          <a:p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Verkrijging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openbaarmaking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</a:t>
            </a:r>
            <a:endParaRPr lang="en-US" b="1" i="0" dirty="0" smtClean="0"/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Manifestatie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Allerlei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persoonsgegevens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behoeve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bedrijfsvoering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sprake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ernstige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reputatieschade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toezichthouder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zware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boetes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opleggen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voorkomen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cryptografie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goede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cyberbewustzijn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1401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risico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sprake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zogenaamde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actor is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verband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iemand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uitvoert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vastberadenheid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vaardigheidsniveau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verschillende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onderscheiden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plaatje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illustreert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georganiseerde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misdaad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hoogst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scoren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terwijl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script kiddies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laag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scoren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vastberadenheid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spelen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middelen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(geld)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grote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rol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6060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re. </a:t>
            </a:r>
            <a:r>
              <a:rPr lang="en-US" dirty="0" err="1" smtClean="0"/>
              <a:t>Tabel</a:t>
            </a:r>
            <a:r>
              <a:rPr lang="en-US" dirty="0" smtClean="0"/>
              <a:t> 5</a:t>
            </a:r>
          </a:p>
          <a:p>
            <a:endParaRPr lang="en-US" dirty="0" smtClean="0"/>
          </a:p>
          <a:p>
            <a:r>
              <a:rPr lang="en-US" dirty="0" err="1" smtClean="0"/>
              <a:t>Vooral</a:t>
            </a:r>
            <a:r>
              <a:rPr lang="en-US" dirty="0" smtClean="0"/>
              <a:t> </a:t>
            </a:r>
            <a:r>
              <a:rPr lang="en-US" dirty="0" err="1" smtClean="0"/>
              <a:t>studenten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verantwoordelijk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topdreigingen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het </a:t>
            </a:r>
            <a:r>
              <a:rPr lang="en-US" dirty="0" err="1" smtClean="0"/>
              <a:t>onderwijsproces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Identiteitsfraude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identiteitsfraude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belangrijkste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problemen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algemeen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identiteitsfraude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ingezet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gewin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onderwijssector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middel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ongeautoriseerde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Wanneer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voordoet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iemand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tentamens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is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studieresultaten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geding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Wanneer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docent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medewerker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overneemt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misbruikt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gevolgen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reputatie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digitaal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vastleggen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studieresultaten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belangrijkste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correct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gebeurt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wanneer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antwoorden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tentamens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achteraf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betrouwbaar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verliest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aantrekkingskracht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diploma’s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waardevol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zelf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afgestudeerden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lijden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negatieve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impact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enorm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dirty="0" smtClean="0">
              <a:effectLst/>
            </a:endParaRPr>
          </a:p>
          <a:p>
            <a:endParaRPr lang="en-US" dirty="0" smtClean="0">
              <a:effectLst/>
            </a:endParaRPr>
          </a:p>
          <a:p>
            <a:r>
              <a:rPr lang="en-US" dirty="0" err="1" smtClean="0">
                <a:effectLst/>
              </a:rPr>
              <a:t>Cybercriminelen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en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cyberonderzoekers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zijn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vooral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verantwoordelijk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voor</a:t>
            </a:r>
            <a:r>
              <a:rPr lang="en-US" dirty="0" smtClean="0">
                <a:effectLst/>
              </a:rPr>
              <a:t> de </a:t>
            </a:r>
            <a:r>
              <a:rPr lang="en-US" dirty="0" err="1" smtClean="0">
                <a:effectLst/>
              </a:rPr>
              <a:t>dreigingen</a:t>
            </a:r>
            <a:r>
              <a:rPr lang="en-US" dirty="0" smtClean="0">
                <a:effectLst/>
              </a:rPr>
              <a:t> “</a:t>
            </a:r>
            <a:r>
              <a:rPr lang="en-US" dirty="0" err="1" smtClean="0">
                <a:effectLst/>
              </a:rPr>
              <a:t>Verstoring</a:t>
            </a:r>
            <a:r>
              <a:rPr lang="en-US" dirty="0" smtClean="0">
                <a:effectLst/>
              </a:rPr>
              <a:t> van ICT” </a:t>
            </a:r>
            <a:r>
              <a:rPr lang="en-US" dirty="0" err="1" smtClean="0">
                <a:effectLst/>
              </a:rPr>
              <a:t>en</a:t>
            </a:r>
            <a:r>
              <a:rPr lang="en-US" dirty="0" smtClean="0">
                <a:effectLst/>
              </a:rPr>
              <a:t> “</a:t>
            </a:r>
            <a:r>
              <a:rPr lang="en-US" dirty="0" err="1" smtClean="0">
                <a:effectLst/>
              </a:rPr>
              <a:t>Verkrijging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en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openbaarmaking</a:t>
            </a:r>
            <a:r>
              <a:rPr lang="en-US" dirty="0" smtClean="0">
                <a:effectLst/>
              </a:rPr>
              <a:t> van data”</a:t>
            </a:r>
          </a:p>
          <a:p>
            <a:endParaRPr lang="en-US" dirty="0" smtClean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Verstoring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ICT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cruciaal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vanwege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beschreven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instellingsnetwerken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online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leermiddelen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intranetten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nog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toenemende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online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SURFcert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DDoS-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onverminderd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doorgaan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algemeen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afgelopen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periode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sterke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ransomwarebesmettingen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Hierdoor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toetsresultaten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lesstof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opdrachten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onderwijsproces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verstoren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schade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aanzienlijk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Verkrijging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openbaarmaking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verzamelt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ten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behoeve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variëren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persoonsgegevens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behaalde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studieresultaten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Doordat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algemeen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cyberbewustzijn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gebleken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SURFaudit-benchmark 2015) is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die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aanzienlijk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technische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kwetsbaarheden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nu zero-day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misbruikt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verzamelen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aanzienlijke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reputatieschade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opleveren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 smtClean="0"/>
          </a:p>
          <a:p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84252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re. </a:t>
            </a:r>
            <a:r>
              <a:rPr lang="en-US" dirty="0" err="1" smtClean="0"/>
              <a:t>Tabel</a:t>
            </a:r>
            <a:r>
              <a:rPr lang="en-US" dirty="0" smtClean="0"/>
              <a:t> 7</a:t>
            </a:r>
          </a:p>
          <a:p>
            <a:endParaRPr lang="en-US" dirty="0" smtClean="0"/>
          </a:p>
          <a:p>
            <a:r>
              <a:rPr lang="en-US" dirty="0" err="1" smtClean="0"/>
              <a:t>Voor</a:t>
            </a:r>
            <a:r>
              <a:rPr lang="en-US" dirty="0" smtClean="0"/>
              <a:t> het </a:t>
            </a:r>
            <a:r>
              <a:rPr lang="en-US" dirty="0" err="1" smtClean="0"/>
              <a:t>onderzoeksproces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zijn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vooral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cybercriminelen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cyberonderzoekers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statelijke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actoren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verantwoordelijk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voor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topdreigingen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Verkrijging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openbaarmaking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</a:t>
            </a:r>
            <a:endParaRPr lang="en-US" b="1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allerlei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opgedane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kennis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intellectueel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eigendom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medische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sector of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nucleair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soort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maatschappelijke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onrust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veroorzaken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zelfs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leiden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aansprakelijkheidsclaims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algemeen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cyberbewustzijn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gedacht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efficiëntie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online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verdient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extra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aandacht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Spionage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criminelen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onderzoeksprojecten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samengewerkt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verschillende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private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partijen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onderzoeksdata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heikel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punt.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Zelfs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wanneer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beveiliging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data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zorgvuldige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wijze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gestolen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leiden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claims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AIVD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Nederlandse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topsectoren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high tech,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chemie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water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life sciences &amp; health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populair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doelwit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economische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constateert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AIVD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complexiteit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spionageaanvallen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alsmaar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toeneemt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erg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moeilijk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zorgen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bovendien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slachtoffers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afstand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wanneer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gedetecteerd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genomen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houden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De impact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doordat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intellectueel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eigendom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kroonjuwelen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weggesluisd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innovatievoorsprong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reputatieschade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optreedt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complexe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mitigatie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Tegelijkertijd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inschatten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lastig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gedocumenteerde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historie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 smtClean="0"/>
              <a:t>Overname</a:t>
            </a:r>
            <a:r>
              <a:rPr lang="en-US" b="1" dirty="0" smtClean="0"/>
              <a:t> </a:t>
            </a:r>
            <a:r>
              <a:rPr lang="en-US" b="1" dirty="0" err="1" smtClean="0"/>
              <a:t>en</a:t>
            </a:r>
            <a:r>
              <a:rPr lang="en-US" b="1" dirty="0" smtClean="0"/>
              <a:t> </a:t>
            </a:r>
            <a:r>
              <a:rPr lang="en-US" b="1" dirty="0" err="1" smtClean="0"/>
              <a:t>misbruik</a:t>
            </a:r>
            <a:r>
              <a:rPr lang="en-US" b="1" dirty="0" smtClean="0"/>
              <a:t> van ICT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afhankelijk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netwerkconnectiviteit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uitvoeren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berekeningen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soort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aantrekkelijk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doelwit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zulke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rekenkracht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illegaal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aanwenden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Allereerst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invloed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capaciteit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overblijft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legitieme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doeleinden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verantwoordelijk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gehouden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illegale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teiten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plaatsvinden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verstoren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Daarnaast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Nederlandse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universiteiten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misbruikt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springplank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illegale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activiteiten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kwaliteit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het ‘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Nederlandse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internet’. De impact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aanzienlijk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Verstoring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ICT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beschreven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instellingsnetwerken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nog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toenemende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online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cruciaal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SURFcert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DDoS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weliswaar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onverminderd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doorgaan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algemeen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rapportage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periode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sterke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ransomware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besmettingen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Hierdoor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onderzoeksdata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schade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aanzienlijk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64382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re. </a:t>
            </a:r>
            <a:r>
              <a:rPr lang="en-US" dirty="0" err="1" smtClean="0"/>
              <a:t>Tabel</a:t>
            </a:r>
            <a:r>
              <a:rPr lang="en-US" dirty="0" smtClean="0"/>
              <a:t> 9</a:t>
            </a:r>
          </a:p>
          <a:p>
            <a:endParaRPr lang="en-US" dirty="0" smtClean="0"/>
          </a:p>
          <a:p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bedrijfsvoering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cybercriminelen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cyberonderzoekers</a:t>
            </a:r>
            <a:r>
              <a:rPr lang="en-US" dirty="0" smtClean="0"/>
              <a:t> </a:t>
            </a:r>
            <a:r>
              <a:rPr lang="en-US" dirty="0" err="1" smtClean="0"/>
              <a:t>meest</a:t>
            </a:r>
            <a:r>
              <a:rPr lang="en-US" dirty="0" smtClean="0"/>
              <a:t> </a:t>
            </a:r>
            <a:r>
              <a:rPr lang="en-US" dirty="0" err="1" smtClean="0"/>
              <a:t>verantwoordelijk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topdreiging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b="1" dirty="0" err="1" smtClean="0"/>
              <a:t>Verkrijging</a:t>
            </a:r>
            <a:r>
              <a:rPr lang="en-US" b="1" dirty="0" smtClean="0"/>
              <a:t> </a:t>
            </a:r>
            <a:r>
              <a:rPr lang="en-US" b="1" dirty="0" err="1" smtClean="0"/>
              <a:t>en</a:t>
            </a:r>
            <a:r>
              <a:rPr lang="en-US" b="1" dirty="0" smtClean="0"/>
              <a:t> </a:t>
            </a:r>
            <a:r>
              <a:rPr lang="en-US" b="1" dirty="0" err="1" smtClean="0"/>
              <a:t>openbaarmaking</a:t>
            </a:r>
            <a:r>
              <a:rPr lang="en-US" b="1" dirty="0" smtClean="0"/>
              <a:t> van data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bedrijfsvoering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allerlei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personeelsgegevens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financiële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Sinds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invoering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meldplicht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datalekken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aanstaande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inwerkingtreding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AVG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2018) is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persoonsgegevens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soort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flinke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financiële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reputatieschade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leiden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err="1" smtClean="0"/>
              <a:t>Verstoring</a:t>
            </a:r>
            <a:r>
              <a:rPr lang="en-US" b="1" dirty="0" smtClean="0"/>
              <a:t> ICT</a:t>
            </a:r>
            <a:endParaRPr lang="en-US" b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beschreven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instellingsnetwerken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nog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toenemende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online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bedrijfsvoering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sterke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ransomwarebesmettingen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laatste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groter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personeelsgegevens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financiële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De impact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aanzienlijk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verband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ingevoerde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meldplicht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datalekken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eventuele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sancties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daarop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85799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complex </a:t>
            </a:r>
            <a:endParaRPr lang="en-US" b="1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voorgaande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rapport al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opgemerkt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kenmerkt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sector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door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toenemende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connectiviteit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Het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complexere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uitdaging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de data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bedoelen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bits &amp; bytes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computer)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uitgewisseld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door de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uitgebreidere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samenwerking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private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partijen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door de nog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toenemende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uitwisseling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buitenland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Dataclassificatie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belangrijker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inwerkingtreden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meldplicht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datalekken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1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januari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2016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inwerkingtreding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algemene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verordening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gegevensbescherming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(AVG) op 25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2018 [6] [7]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nog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voorheen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nodig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genomen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uitwisseling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plaatsvindt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 basis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juiste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beschermingsmaatregelen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genomen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eventueel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anonimisatie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pseudonimisatie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Anonimisatie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Pseudonimisatie)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toegepast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voldoen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verordening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voldoen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meldplicht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datalekken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AVG,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leiden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boetes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aandacht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vereisen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universitair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medische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(UMC’s),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sprake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elektronisch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patiëntendossier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koppelingen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buitenwereld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ongeautoriseerde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die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voorkomen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Governance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invoeren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het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governance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is. Dan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doelstellingen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gekeken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verantwoordelijke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gevolgen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gelekt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gemanipuleerd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door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ongeautoriseerde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US" dirty="0" smtClean="0"/>
          </a:p>
          <a:p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Toename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clouddiensten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b="1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sterke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vorm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diverse as-a-service-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oplossingen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SURFdrive, Dropbox, Google Drive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OneDrive,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online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Blackboard, OSIRIS,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leerlingregistratiesystemen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online HR-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toepassingen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neemt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toe. </a:t>
            </a:r>
            <a:endParaRPr lang="en-US" dirty="0" smtClean="0"/>
          </a:p>
          <a:p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beschermingsmaatregelen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vaststellen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vóór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dergelijke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dienst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voorwaarden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cloud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beschermingsmaatregelen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nodig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Al was het maar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voldoen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wet-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regelgeving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juridische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normenkaders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normenkaders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informatiebeveiliging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gecommitteerd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én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verspreid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de hele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wereld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verspreid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verschillende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partijen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waardoor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precies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bevinden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verspreid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die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bevinden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allerlei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noodzakelijkerwijs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wellicht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ergens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wifi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verschillende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diversiteit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apparatuur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neemt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toe;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desktops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laptops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gangbaar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nu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allerlei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online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bedrijfsgegevens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tablets, smartphones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wearables. Al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nieuwtje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langzamerhand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gemeengoed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allerlei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apps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e-mail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tekstberichten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productiviteitsapps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smartwatch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draaien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die apps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verzamelen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privédata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contactinformatie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surfgedrag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[7]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software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malware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ontwikkeld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ontvreem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den.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Kortom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variëteit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gemakkelijker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daarmee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mogelijkheden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1256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Belangrijke</a:t>
            </a:r>
            <a:r>
              <a:rPr lang="en-US" dirty="0" smtClean="0"/>
              <a:t> trends Q3-2015</a:t>
            </a:r>
            <a:r>
              <a:rPr lang="en-US" baseline="0" dirty="0" smtClean="0"/>
              <a:t> tot Q3-2016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Phishing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Terwijl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phishing-e-mails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makkelijk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herkennen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door mail-/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spamfiters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whaling-e-mails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vrijwel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link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bijlage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zit.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whaling is de CEO-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fraude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laatste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opkomst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is. In de e-mail,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afdeling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financiën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gevraagd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geld zo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buitenland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bericht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ondertekend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door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directeur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geadresseerde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benadrukt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betaling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uitgevoerd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soort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mailberichten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geraffineerder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bedrijfsleven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 diverse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succesvolle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CEO-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fraudeaanvallen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plaatsgevonden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44785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Belangrijke</a:t>
            </a:r>
            <a:r>
              <a:rPr lang="en-US" dirty="0" smtClean="0"/>
              <a:t> trends Q3-2015</a:t>
            </a:r>
            <a:r>
              <a:rPr lang="en-US" baseline="0" dirty="0" smtClean="0"/>
              <a:t> tot Q3-2016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Ransomware</a:t>
            </a:r>
            <a:endParaRPr lang="en-US" b="0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2015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flink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ransomware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incident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VU.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in 2016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toegenomen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Verschillende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last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gehad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ransomware-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ransomware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geavanceerder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daardoor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moeilijker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ontsleuteld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Cryptolocker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Nieuw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opkomst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verwijderd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losgeld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betaald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(Jigsaw),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incidenten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losgeld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verhoogd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betaald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deadline (Surprise) [9].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methode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verspreiden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ransomware is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phishing-e-mail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link die de ransomware op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installeert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zodra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slachtoffer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link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aanklikt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methode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we in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onderzoekssector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Daarnaast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ransomware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verspreid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allerlei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exploit kits,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kwetsbaarheden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lading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exploit kit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gebruiksvriendelijke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malware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verspreiden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kennis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nodig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Bekende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veelgebruikte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exploit kits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Angler, Neutrino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Nuclear [9]. </a:t>
            </a:r>
            <a:endParaRPr lang="en-US" dirty="0" smtClean="0"/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nieuwe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chantagevariant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de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DDoS-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chantage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ontvangt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slachtoffer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mailbericht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gedreigd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DDoS-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tenzij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losgeld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betaald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DDoS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chantage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91869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Belangrijke</a:t>
            </a:r>
            <a:r>
              <a:rPr lang="en-US" dirty="0" smtClean="0"/>
              <a:t> trends Q3-2015</a:t>
            </a:r>
            <a:r>
              <a:rPr lang="en-US" baseline="0" dirty="0" smtClean="0"/>
              <a:t> tot Q3-2016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DDoS</a:t>
            </a:r>
            <a:endParaRPr lang="en-US" b="0" baseline="0" dirty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 20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september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2016 lag de website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KrebsOnSecurity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publicist Brian Krebs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vuur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denial-of-service-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[12].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 zo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600 Gigabits per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seconde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ISP de site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afgesloten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zichzelf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uiteindelijk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hosting van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KrebsOnSecurity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gestaakt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bijzonder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de ‘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’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technieken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denial-of-service-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DDoS-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nu van heel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gehackte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leek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Attack of Things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[13].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waarschijnlijk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uitgevoerd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hulp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botnet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bestaande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groot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Internet of Things-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thuisrouters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-modems,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camera’s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videorecorders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internet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gekoppeld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devices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ingeprogrammeerde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makkelijk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kraken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wachtwoorden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ENISA10 [7]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signaleert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verschuiving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botnets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krachtige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botnets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heel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simpele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thuissystemen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Doordat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het internet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verbonden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soort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tegemoet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b="1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SURFcert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2015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2016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groot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alarmmeldingen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gehad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denial-of-service-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vakantieperiodes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daalt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meldingen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significant, wat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erop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wijst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uitvoeren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b="1" baseline="0" dirty="0" smtClean="0"/>
          </a:p>
          <a:p>
            <a:endParaRPr lang="en-US" b="1" baseline="0" dirty="0" smtClean="0"/>
          </a:p>
          <a:p>
            <a:endParaRPr lang="en-US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07914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Belangrijke</a:t>
            </a:r>
            <a:r>
              <a:rPr lang="en-US" dirty="0" smtClean="0"/>
              <a:t> trends Q3-2015</a:t>
            </a:r>
            <a:r>
              <a:rPr lang="en-US" baseline="0" dirty="0" smtClean="0"/>
              <a:t> tot Q3-2016</a:t>
            </a:r>
          </a:p>
          <a:p>
            <a:endParaRPr lang="en-US" baseline="0" dirty="0" smtClean="0"/>
          </a:p>
          <a:p>
            <a:r>
              <a:rPr lang="en-US" b="1" baseline="0" dirty="0" err="1" smtClean="0"/>
              <a:t>Kwetsbaarheden</a:t>
            </a:r>
            <a:r>
              <a:rPr lang="en-US" b="1" baseline="0" dirty="0" smtClean="0"/>
              <a:t> in software</a:t>
            </a:r>
          </a:p>
          <a:p>
            <a:endParaRPr lang="en-US" b="1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kwetsbaarheden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software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neemt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nog steeds toe,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Adobe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Microsoft [17] [18].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kwetsbaarheid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eerst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exploit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10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100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mediaan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patchen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bedenkt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kwetsbaarheden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misbruikt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bleek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van Hacking Team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juli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2015). Hacking Team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diverse zero-day exploits,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nog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onbekende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kwetsbaarheden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[19].</a:t>
            </a:r>
            <a:endParaRPr lang="en-US" dirty="0" smtClean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0576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63453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Belangrijke</a:t>
            </a:r>
            <a:r>
              <a:rPr lang="en-US" dirty="0" smtClean="0"/>
              <a:t> trends Q3-2015</a:t>
            </a:r>
            <a:r>
              <a:rPr lang="en-US" baseline="0" dirty="0" smtClean="0"/>
              <a:t> tot Q3-2016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Responsible Disclosure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modelbeleid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procedures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responsible disclosure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hogeronderwijsinstellingen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gesteld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SURF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flink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aantal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inmiddels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ingevoerd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mogelijkheid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gesignaleerde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kwetsbaarheden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eenvoudig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Bovendien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SURF met circa 30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12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2016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EU High Level Meeting on Cyber Security in Amsterdam het Coordinated Vulnerability Disclosure Manifesto [20]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ondertekend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Hiermee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onderschrijft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SURF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inspanningen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hackergemeenschap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het internet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samenleving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veiliger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91595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Belangrijke</a:t>
            </a:r>
            <a:r>
              <a:rPr lang="en-US" dirty="0" smtClean="0"/>
              <a:t> trends Q3-2015</a:t>
            </a:r>
            <a:r>
              <a:rPr lang="en-US" baseline="0" dirty="0" smtClean="0"/>
              <a:t> tot Q3-2016</a:t>
            </a:r>
          </a:p>
          <a:p>
            <a:endParaRPr lang="en-US" baseline="0" dirty="0" smtClean="0"/>
          </a:p>
          <a:p>
            <a:r>
              <a:rPr lang="en-US" b="1" baseline="0" dirty="0" err="1" smtClean="0"/>
              <a:t>Ketenbeveiliging</a:t>
            </a:r>
            <a:endParaRPr lang="en-US" b="1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Doordat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cloud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verplaatst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ketenbeveiliging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allerlei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risico’s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afgedekt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zelf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terwijl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verantwoordelijk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gevolgen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clouddiensten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betrouwbaar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kaart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cloud-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dienst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geverifieerd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bestaande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nog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juiste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[7].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duidelijk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clouddienst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gevolgen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ongeautoriseerde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toegankelijk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is. </a:t>
            </a:r>
            <a:endParaRPr lang="en-US" dirty="0" smtClean="0"/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Gelukkig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bewust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risico’s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toegespitst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Bovendien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stimuleert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SURF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Juridisch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normenkader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cloudservices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hoger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[21]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leveranciers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ketenpartners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dwingen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onderwijssectoren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gekeken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ketenbeveiliging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met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privacyconvenant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afspraken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uitgevers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[</a:t>
            </a:r>
            <a:r>
              <a:rPr lang="en-US" dirty="0" err="1" smtClean="0"/>
              <a:t>splitsen</a:t>
            </a:r>
            <a:r>
              <a:rPr lang="en-US" dirty="0" smtClean="0"/>
              <a:t> in + </a:t>
            </a:r>
            <a:r>
              <a:rPr lang="en-US" dirty="0" err="1" smtClean="0"/>
              <a:t>en</a:t>
            </a:r>
            <a:r>
              <a:rPr lang="en-US" dirty="0" smtClean="0"/>
              <a:t> -]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69246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cyberweerbaarheid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verhogen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Cyberdreigingsbeeld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2015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gesignaleerd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perimeterization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verandert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vertaalt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andersoortige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traditionele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beschermingsconstructies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firewalls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gevallen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perimeter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bevinden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Bovendien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de cloud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wat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invloed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nodig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genoemd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adequaat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vóórdat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uitwisseling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plaatsvindt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partijen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invoeren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bestuur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allereerst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bedreigingen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bedreigingen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relevant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wat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kroonjuwelen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in de cloud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bestuur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wat de status is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cyberweerbaarheid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hoe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verhoudt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die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vergelijkbare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36679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betrekking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aspecten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vertrouwelijkheid</a:t>
            </a:r>
            <a:r>
              <a:rPr lang="en-US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/of </a:t>
            </a:r>
            <a:r>
              <a:rPr lang="en-US" sz="1200" i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beschikbaarheid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Afhankelijk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verschillende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genomen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b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03547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Voor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toelichting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zie</a:t>
            </a:r>
            <a:r>
              <a:rPr lang="en-US" baseline="0" dirty="0" smtClean="0"/>
              <a:t> (hidden) </a:t>
            </a:r>
            <a:r>
              <a:rPr lang="en-US" baseline="0" dirty="0" err="1" smtClean="0"/>
              <a:t>dia’s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nr</a:t>
            </a:r>
            <a:r>
              <a:rPr lang="en-US" baseline="0" dirty="0" smtClean="0"/>
              <a:t>. 26-28. </a:t>
            </a:r>
            <a:r>
              <a:rPr lang="en-US" baseline="0" dirty="0" err="1" smtClean="0"/>
              <a:t>Deze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kunnen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ook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afzonderlijk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gebruikt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worden</a:t>
            </a:r>
            <a:r>
              <a:rPr lang="en-US" baseline="0" dirty="0" smtClean="0"/>
              <a:t> (maar </a:t>
            </a:r>
            <a:r>
              <a:rPr lang="en-US" baseline="0" dirty="0" err="1" smtClean="0"/>
              <a:t>er</a:t>
            </a:r>
            <a:r>
              <a:rPr lang="en-US" baseline="0" dirty="0" smtClean="0"/>
              <a:t> is </a:t>
            </a:r>
            <a:r>
              <a:rPr lang="en-US" baseline="0" dirty="0" err="1" smtClean="0"/>
              <a:t>veel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duplicatie</a:t>
            </a:r>
            <a:r>
              <a:rPr lang="en-US" baseline="0" dirty="0" smtClean="0"/>
              <a:t> van </a:t>
            </a:r>
            <a:r>
              <a:rPr lang="en-US" baseline="0" dirty="0" err="1" smtClean="0"/>
              <a:t>maatregelen</a:t>
            </a:r>
            <a:r>
              <a:rPr lang="en-US" baseline="0" dirty="0" smtClean="0"/>
              <a:t>).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02569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Voor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toelichting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zie</a:t>
            </a:r>
            <a:r>
              <a:rPr lang="en-US" baseline="0" dirty="0" smtClean="0"/>
              <a:t> (hidden) </a:t>
            </a:r>
            <a:r>
              <a:rPr lang="en-US" baseline="0" dirty="0" err="1" smtClean="0"/>
              <a:t>dia’s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nr</a:t>
            </a:r>
            <a:r>
              <a:rPr lang="en-US" baseline="0" dirty="0" smtClean="0"/>
              <a:t>. </a:t>
            </a:r>
            <a:r>
              <a:rPr lang="en-US" baseline="0" smtClean="0"/>
              <a:t>26-28. </a:t>
            </a:r>
            <a:r>
              <a:rPr lang="en-US" baseline="0" dirty="0" err="1" smtClean="0"/>
              <a:t>Deze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kunnen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ook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afzonderlijk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gebruikt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worden</a:t>
            </a:r>
            <a:r>
              <a:rPr lang="en-US" baseline="0" dirty="0" smtClean="0"/>
              <a:t> (maar </a:t>
            </a:r>
            <a:r>
              <a:rPr lang="en-US" baseline="0" dirty="0" err="1" smtClean="0"/>
              <a:t>er</a:t>
            </a:r>
            <a:r>
              <a:rPr lang="en-US" baseline="0" dirty="0" smtClean="0"/>
              <a:t> is </a:t>
            </a:r>
            <a:r>
              <a:rPr lang="en-US" baseline="0" dirty="0" err="1" smtClean="0"/>
              <a:t>veel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duplicatie</a:t>
            </a:r>
            <a:r>
              <a:rPr lang="en-US" baseline="0" dirty="0" smtClean="0"/>
              <a:t> van </a:t>
            </a:r>
            <a:r>
              <a:rPr lang="en-US" baseline="0" dirty="0" err="1" smtClean="0"/>
              <a:t>maatregelen</a:t>
            </a:r>
            <a:r>
              <a:rPr lang="en-US" baseline="0" dirty="0" smtClean="0"/>
              <a:t>).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498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Onderwijsproces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digitaal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aanpak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betrekking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het aspect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en-US" dirty="0" smtClean="0"/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classificatiesysteem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vast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onderscheid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gemaakt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initiële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momenten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vastgesteld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verlenen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fysieke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toegangsbeheer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vertrouwelijkheid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toegepast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zowel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transport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via e-mail of file transfer).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Logging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gelogd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vastgesteld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(real-time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achteraf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Back-up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restore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back-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upprocedure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incident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hersteld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Identiteitsfraude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aanpak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betrekking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het aspect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en-US" dirty="0" smtClean="0">
              <a:effectLst/>
            </a:endParaRP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vast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onderscheid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gemaakt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initiële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momenten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vastgesteld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verlenen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maar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fysieke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hand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verleend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Bewustzijn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bewust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aanvalstechnieken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(spear)phishing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social engineering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herkennen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daarvan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slachtoffer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indent="0">
              <a:buFont typeface="Arial" charset="0"/>
              <a:buNone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b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32712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Onderzoeksproces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Verkrijging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openbaarmaking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aanpak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betrekking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het aspect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vertrouwelijkheid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en-US" dirty="0" smtClean="0">
              <a:effectLst/>
            </a:endParaRP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Fysieke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beveiliging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pasjessysteem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ruimtes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gehuisvest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toekennen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toegangsrechten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ruimtes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externe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ingericht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datacenters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gecontroleerd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classificatiesysteem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bepaald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toegangsbeheer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vertrouwelijkheid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afhankelijk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toegepast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zowel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transport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via e-mail of file transfer).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Versleutelingsprotocollen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algoritmes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voldoen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huidige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stand der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toegepast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gebruikmakend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het ‘Defense-in-depth’-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eventuele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inbraak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zomaar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benaderd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Bewustzijn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Informatiebeveiligingscontinuïteit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Wanneer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incident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voordoet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effectief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gewaarborgd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lvl="0" indent="-171450">
              <a:buFont typeface="Arial" charset="0"/>
              <a:buChar char="•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charset="0"/>
              <a:buNone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aanpak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betrekking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het aspect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vertrouwelijkheid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Bewustzijn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toegangsbeheer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afhankelijk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toegepast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zowel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transport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via e-mail of file transfer).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Versleutelingsprotocollen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algoritmes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voldoen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huidige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stand der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toegepast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gebruikmakend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het ‘Defense-in-depth’-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eventuele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inbraak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zomaar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benaderd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Netwerkmonitoring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Het interne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koppeling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gemonitord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ongebruikelijke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patronen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Logging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inkomende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uitgaande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bewaard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periodieke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ongebruikelijke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patronen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periodes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signaleren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Logbestanden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adequate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wijze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Systeemmonitoring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gemonitord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ongebruikelijke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plaatsvindt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monitoringdata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adequate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wijze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Informatiebeveiligingscontinuïteit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Beveiligingsmaatregelen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gehandhaafd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wanneer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incident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voordoet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gevolge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het incident. </a:t>
            </a:r>
            <a:endParaRPr lang="en-US" dirty="0" smtClean="0"/>
          </a:p>
          <a:p>
            <a:pPr marL="0" lvl="0" indent="0">
              <a:buFont typeface="Arial" charset="0"/>
              <a:buNone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61023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charset="0"/>
              <a:buNone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Bedrijfsvoering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Verkrijging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openbaarmaking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aanpak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betrekking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het aspect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vertrouwelijkheid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Fysieke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beveiliging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pasjessysteem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ruimtes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gehuisvest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toekennen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toegangsrechten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ruimtes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externe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ingericht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datacenters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gecontroleerd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catiesysteem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bepaald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toegangsbeheer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vertrouwelijkheid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afhankelijk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toegepast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zowel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transport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via e-mail of file transfer).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Versleutelingsprotocollen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algoritmes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voldoen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huidige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stand der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zonering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toegepast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bruikmakend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het ‘Defense-in-depth’-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eventuele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inbraak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zomaar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benaderd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gebracht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Bewustzijn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dataclassificatie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Informatiebeveiligingscontinuïteit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Wanneer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incident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voordoet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moeten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effectief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gewaarborgd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blijft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Verstoring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ICT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aanpak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betrekking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aspecten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beschikbaarheid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Antivirus software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Antivirussoftware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op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geïnstalleerd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malwareinfecties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Netwerkmonitoring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Het interne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koppeling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gemonitord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ongebruikelijke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patronen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Systeemmonitoring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gemonitord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ongebruikelijke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monitoringdata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adequate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wijze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Logging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inkomende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uitgaande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bewaard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(real-time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achteraf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Logbestanden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adequate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wijze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Back-up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restore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back-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upprocedure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incident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hersteld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Overname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misbruik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ICT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aanpak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betrekking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aspecten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beschikbaarheid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Fysieke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beveiliging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pasjessysteem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ruimtes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zijn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gehuisvest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toekennen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toegangsrechten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ruimtes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externe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ingericht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datacenters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gecontroleerd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Toegangscontrole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toegangsbeheer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vanaf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Netwerkmonitoring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Het interne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koppeling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gemonitord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ongebruikelijke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patronen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Systeemmonitoring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gemonitord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ongebruikelijke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monitoringdata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adequate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wijze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Logging 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inkomende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uitgaande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verkeer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bewaard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periodieke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ongebruikelijke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patronen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signaleren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Logbestanden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adequate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wijze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beschermd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indent="0">
              <a:buFont typeface="Arial" charset="0"/>
              <a:buNone/>
            </a:pPr>
            <a:endParaRPr lang="en-US" dirty="0" smtClean="0"/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86904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6392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5992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666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6 trends</a:t>
            </a:r>
            <a:r>
              <a:rPr lang="en-US" baseline="0" dirty="0" smtClean="0"/>
              <a:t> in de sector </a:t>
            </a:r>
            <a:r>
              <a:rPr lang="en-US" baseline="0" dirty="0" err="1" smtClean="0"/>
              <a:t>onderwijs</a:t>
            </a:r>
            <a:r>
              <a:rPr lang="en-US" baseline="0" dirty="0" smtClean="0"/>
              <a:t> &amp; </a:t>
            </a:r>
            <a:r>
              <a:rPr lang="en-US" baseline="0" dirty="0" err="1" smtClean="0"/>
              <a:t>onderzoek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gesignaleerd</a:t>
            </a:r>
            <a:r>
              <a:rPr lang="en-US" baseline="0" dirty="0" smtClean="0"/>
              <a:t>:</a:t>
            </a:r>
          </a:p>
          <a:p>
            <a:pPr marL="1117600" indent="-314325"/>
            <a:endParaRPr lang="en-US" sz="1200" baseline="0" dirty="0" smtClean="0">
              <a:solidFill>
                <a:schemeClr val="tx1"/>
              </a:solidFill>
            </a:endParaRPr>
          </a:p>
          <a:p>
            <a:pPr marL="1117600" indent="-314325">
              <a:buFont typeface="Arial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Phishing </a:t>
            </a:r>
          </a:p>
          <a:p>
            <a:pPr marL="1117600" indent="-314325">
              <a:buFont typeface="Arial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Ransomware </a:t>
            </a:r>
          </a:p>
          <a:p>
            <a:pPr marL="1117600" indent="-314325">
              <a:buFont typeface="Arial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DDoS</a:t>
            </a:r>
          </a:p>
          <a:p>
            <a:pPr marL="1117600" indent="-314325">
              <a:buFont typeface="Arial" charset="0"/>
              <a:buChar char="•"/>
            </a:pPr>
            <a:r>
              <a:rPr lang="en-US" sz="1200" dirty="0" err="1" smtClean="0">
                <a:solidFill>
                  <a:schemeClr val="bg1"/>
                </a:solidFill>
              </a:rPr>
              <a:t>Kwetsbaarheden</a:t>
            </a:r>
            <a:r>
              <a:rPr lang="en-US" sz="1200" dirty="0" smtClean="0">
                <a:solidFill>
                  <a:schemeClr val="bg1"/>
                </a:solidFill>
              </a:rPr>
              <a:t> in</a:t>
            </a:r>
            <a:r>
              <a:rPr lang="en-US" sz="1200" dirty="0" smtClean="0"/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software</a:t>
            </a:r>
          </a:p>
          <a:p>
            <a:pPr marL="1117600" indent="-314325">
              <a:buFont typeface="Arial" charset="0"/>
              <a:buChar char="•"/>
            </a:pPr>
            <a:endParaRPr lang="en-US" sz="1200" dirty="0" smtClean="0">
              <a:solidFill>
                <a:schemeClr val="bg1"/>
              </a:solidFill>
            </a:endParaRPr>
          </a:p>
          <a:p>
            <a:pPr marL="1117600" indent="-314325">
              <a:buFont typeface="Arial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Responsible</a:t>
            </a:r>
            <a:r>
              <a:rPr lang="en-US" sz="1200" dirty="0" smtClean="0"/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Disclosure</a:t>
            </a:r>
          </a:p>
          <a:p>
            <a:pPr marL="1117600" indent="-314325">
              <a:buFont typeface="Arial" charset="0"/>
              <a:buChar char="•"/>
            </a:pPr>
            <a:r>
              <a:rPr lang="en-US" sz="1200" dirty="0" err="1" smtClean="0">
                <a:solidFill>
                  <a:schemeClr val="bg1"/>
                </a:solidFill>
              </a:rPr>
              <a:t>Ketenbeveiliging</a:t>
            </a:r>
            <a:endParaRPr lang="en-US" sz="1200" dirty="0" smtClean="0">
              <a:solidFill>
                <a:schemeClr val="bg1"/>
              </a:solidFill>
            </a:endParaRPr>
          </a:p>
          <a:p>
            <a:endParaRPr lang="en-US" dirty="0" smtClean="0"/>
          </a:p>
          <a:p>
            <a:r>
              <a:rPr lang="en-US" dirty="0" err="1" smtClean="0"/>
              <a:t>Hierop</a:t>
            </a:r>
            <a:r>
              <a:rPr lang="en-US" dirty="0" smtClean="0"/>
              <a:t> </a:t>
            </a:r>
            <a:r>
              <a:rPr lang="en-US" dirty="0" err="1" smtClean="0"/>
              <a:t>komen</a:t>
            </a:r>
            <a:r>
              <a:rPr lang="en-US" dirty="0" smtClean="0"/>
              <a:t> we later </a:t>
            </a:r>
            <a:r>
              <a:rPr lang="en-US" dirty="0" err="1" smtClean="0"/>
              <a:t>terug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8025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de 7 </a:t>
            </a:r>
            <a:r>
              <a:rPr lang="en-US" dirty="0" err="1" smtClean="0"/>
              <a:t>dreigingen</a:t>
            </a:r>
            <a:r>
              <a:rPr lang="en-US" dirty="0" smtClean="0"/>
              <a:t> die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geïdentificeerd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de sector </a:t>
            </a:r>
            <a:r>
              <a:rPr lang="en-US" dirty="0" err="1" smtClean="0"/>
              <a:t>onderwijs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onderzoek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zie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tabel</a:t>
            </a:r>
            <a:r>
              <a:rPr lang="en-US" baseline="0" dirty="0" smtClean="0"/>
              <a:t> 1)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1659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Daarnaast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3 </a:t>
            </a:r>
            <a:r>
              <a:rPr lang="en-US" dirty="0" err="1" smtClean="0"/>
              <a:t>processen</a:t>
            </a:r>
            <a:r>
              <a:rPr lang="en-US" dirty="0" smtClean="0"/>
              <a:t> </a:t>
            </a:r>
            <a:r>
              <a:rPr lang="en-US" dirty="0" err="1" smtClean="0"/>
              <a:t>geïdentificeerd</a:t>
            </a:r>
            <a:r>
              <a:rPr lang="en-US" dirty="0" smtClean="0"/>
              <a:t> </a:t>
            </a:r>
            <a:r>
              <a:rPr lang="en-US" dirty="0" err="1" smtClean="0"/>
              <a:t>waarop</a:t>
            </a:r>
            <a:r>
              <a:rPr lang="en-US" dirty="0" smtClean="0"/>
              <a:t> de </a:t>
            </a:r>
            <a:r>
              <a:rPr lang="en-US" dirty="0" err="1" smtClean="0"/>
              <a:t>dreigingen</a:t>
            </a:r>
            <a:r>
              <a:rPr lang="en-US" dirty="0" smtClean="0"/>
              <a:t> van </a:t>
            </a:r>
            <a:r>
              <a:rPr lang="en-US" dirty="0" err="1" smtClean="0"/>
              <a:t>toepassing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(</a:t>
            </a:r>
            <a:r>
              <a:rPr lang="en-US" dirty="0" err="1" smtClean="0"/>
              <a:t>zie</a:t>
            </a:r>
            <a:r>
              <a:rPr lang="en-US" dirty="0" smtClean="0"/>
              <a:t> </a:t>
            </a:r>
            <a:r>
              <a:rPr lang="en-US" dirty="0" err="1" smtClean="0"/>
              <a:t>tabel</a:t>
            </a:r>
            <a:r>
              <a:rPr lang="en-US" dirty="0" smtClean="0"/>
              <a:t> 1).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ieder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proces</a:t>
            </a:r>
            <a:r>
              <a:rPr lang="en-US" baseline="0" dirty="0" smtClean="0"/>
              <a:t> is het </a:t>
            </a:r>
            <a:r>
              <a:rPr lang="en-US" baseline="0" dirty="0" err="1" smtClean="0"/>
              <a:t>risico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dreiging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manifesteert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ingeschat</a:t>
            </a:r>
            <a:r>
              <a:rPr lang="en-US" baseline="0" dirty="0" smtClean="0"/>
              <a:t> op HOOG, MIDDEN of LAAG. </a:t>
            </a:r>
            <a:r>
              <a:rPr lang="en-US" baseline="0" dirty="0" err="1" smtClean="0"/>
              <a:t>Hierna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volgen</a:t>
            </a:r>
            <a:r>
              <a:rPr lang="en-US" baseline="0" dirty="0" smtClean="0"/>
              <a:t> per </a:t>
            </a:r>
            <a:r>
              <a:rPr lang="en-US" baseline="0" dirty="0" err="1" smtClean="0"/>
              <a:t>proces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dreigingen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waarvan</a:t>
            </a:r>
            <a:r>
              <a:rPr lang="en-US" baseline="0" dirty="0" smtClean="0"/>
              <a:t> het </a:t>
            </a:r>
            <a:r>
              <a:rPr lang="en-US" baseline="0" dirty="0" err="1" smtClean="0"/>
              <a:t>risico</a:t>
            </a:r>
            <a:r>
              <a:rPr lang="en-US" baseline="0" dirty="0" smtClean="0"/>
              <a:t> HOOG is.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625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Daarnaast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3 </a:t>
            </a:r>
            <a:r>
              <a:rPr lang="en-US" dirty="0" err="1" smtClean="0"/>
              <a:t>processen</a:t>
            </a:r>
            <a:r>
              <a:rPr lang="en-US" dirty="0" smtClean="0"/>
              <a:t> </a:t>
            </a:r>
            <a:r>
              <a:rPr lang="en-US" dirty="0" err="1" smtClean="0"/>
              <a:t>geïdentificeerd</a:t>
            </a:r>
            <a:r>
              <a:rPr lang="en-US" dirty="0" smtClean="0"/>
              <a:t> </a:t>
            </a:r>
            <a:r>
              <a:rPr lang="en-US" dirty="0" err="1" smtClean="0"/>
              <a:t>waarop</a:t>
            </a:r>
            <a:r>
              <a:rPr lang="en-US" dirty="0" smtClean="0"/>
              <a:t> de </a:t>
            </a:r>
            <a:r>
              <a:rPr lang="en-US" dirty="0" err="1" smtClean="0"/>
              <a:t>dreigingen</a:t>
            </a:r>
            <a:r>
              <a:rPr lang="en-US" dirty="0" smtClean="0"/>
              <a:t> van </a:t>
            </a:r>
            <a:r>
              <a:rPr lang="en-US" dirty="0" err="1" smtClean="0"/>
              <a:t>toepassing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(</a:t>
            </a:r>
            <a:r>
              <a:rPr lang="en-US" dirty="0" err="1" smtClean="0"/>
              <a:t>zie</a:t>
            </a:r>
            <a:r>
              <a:rPr lang="en-US" dirty="0" smtClean="0"/>
              <a:t> </a:t>
            </a:r>
            <a:r>
              <a:rPr lang="en-US" dirty="0" err="1" smtClean="0"/>
              <a:t>tabel</a:t>
            </a:r>
            <a:r>
              <a:rPr lang="en-US" dirty="0" smtClean="0"/>
              <a:t> 1).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ieder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proces</a:t>
            </a:r>
            <a:r>
              <a:rPr lang="en-US" baseline="0" dirty="0" smtClean="0"/>
              <a:t> is het </a:t>
            </a:r>
            <a:r>
              <a:rPr lang="en-US" baseline="0" dirty="0" err="1" smtClean="0"/>
              <a:t>risico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dreiging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manifesteert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ingeschat</a:t>
            </a:r>
            <a:r>
              <a:rPr lang="en-US" baseline="0" dirty="0" smtClean="0"/>
              <a:t> op HOOG, MIDDEN of LAAG. </a:t>
            </a:r>
            <a:r>
              <a:rPr lang="en-US" baseline="0" dirty="0" err="1" smtClean="0"/>
              <a:t>Hierna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volgen</a:t>
            </a:r>
            <a:r>
              <a:rPr lang="en-US" baseline="0" dirty="0" smtClean="0"/>
              <a:t> per </a:t>
            </a:r>
            <a:r>
              <a:rPr lang="en-US" baseline="0" dirty="0" err="1" smtClean="0"/>
              <a:t>proces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dreigingen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waarvan</a:t>
            </a:r>
            <a:r>
              <a:rPr lang="en-US" baseline="0" dirty="0" smtClean="0"/>
              <a:t> het </a:t>
            </a:r>
            <a:r>
              <a:rPr lang="en-US" baseline="0" dirty="0" err="1" smtClean="0"/>
              <a:t>risico</a:t>
            </a:r>
            <a:r>
              <a:rPr lang="en-US" baseline="0" dirty="0" smtClean="0"/>
              <a:t> HOOG 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6169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Topdreigingen</a:t>
            </a:r>
            <a:r>
              <a:rPr lang="en-US" dirty="0" smtClean="0"/>
              <a:t> </a:t>
            </a:r>
            <a:r>
              <a:rPr lang="en-US" dirty="0" err="1" smtClean="0"/>
              <a:t>Onderwijsproces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b="1" dirty="0" err="1" smtClean="0"/>
              <a:t>Manipulatie</a:t>
            </a:r>
            <a:r>
              <a:rPr lang="en-US" b="1" baseline="0" dirty="0" smtClean="0"/>
              <a:t> van </a:t>
            </a:r>
            <a:r>
              <a:rPr lang="en-US" b="1" baseline="0" dirty="0" err="1" smtClean="0"/>
              <a:t>digitaal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opgeslagen</a:t>
            </a:r>
            <a:r>
              <a:rPr lang="en-US" b="1" baseline="0" dirty="0" smtClean="0"/>
              <a:t> data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Manifestatie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Fraude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door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toetsen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opgaven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manipulatie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cryptografische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technieken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om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vertrouwelijkheid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gegevens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waarborgen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Identiteitsfraude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Manifestatie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toenemen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vormen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onderwijs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toetsing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steeds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belangrijker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iemands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onomstotelijk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vast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daarover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mate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zekerheid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ongeautoriseerde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waardoor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bijvoorbeeld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mogelijk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cijfers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tentamens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ontvreemden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o.a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sterke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authenticatie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 smtClean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6731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Topdreigingen</a:t>
            </a:r>
            <a:r>
              <a:rPr lang="en-US" dirty="0" smtClean="0"/>
              <a:t> </a:t>
            </a:r>
            <a:r>
              <a:rPr lang="en-US" dirty="0" err="1" smtClean="0"/>
              <a:t>Onderzoeksproces</a:t>
            </a:r>
            <a:endParaRPr lang="en-US" dirty="0" smtClean="0"/>
          </a:p>
          <a:p>
            <a:endParaRPr lang="en-US" dirty="0" smtClean="0"/>
          </a:p>
          <a:p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Verkrijging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openbaarmaking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Manifestatie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Tijdens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vaak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verwerkt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opgeslagen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die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verkeerde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vallen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Ook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kunnen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bepaalde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maatschappelijk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liggen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gelekt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het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verkrijgen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openbaar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soort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gevoelige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voorkomen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omvatten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gebruik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cryptografie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goede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toegangscontrole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de data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hoog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cyberbewustzijn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US" sz="120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Spionage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Manifestatie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Onderzoeksinstellingen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potentieel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waardevolle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kennis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waar-voor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zowel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criminelen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belangstelling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hebben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Hoewel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enigszins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ongrijpbaar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hierover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weinig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beschikbaar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jaarverslag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 AIVD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Cyberdreigingsbeeld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Nederland van het NCSC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bevestigd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Nederland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plaatsvindt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Maatregelen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richten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eerste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plaats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pogingen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spionage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het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exfiltreren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data.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omvatten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logging van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netwerken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loganalyse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patronen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herkennen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US" sz="120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07B9-C6B0-4601-82BC-9FBC743D722E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706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1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1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17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17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emf"/><Relationship Id="rId5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20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20.pn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20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1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2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 f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ic_surf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5562000"/>
            <a:ext cx="8856000" cy="1151951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 userDrawn="1">
            <p:ph type="pic" sz="quarter" idx="11"/>
          </p:nvPr>
        </p:nvSpPr>
        <p:spPr>
          <a:xfrm>
            <a:off x="142875" y="144001"/>
            <a:ext cx="8858250" cy="5272549"/>
          </a:xfrm>
          <a:prstGeom prst="roundRect">
            <a:avLst>
              <a:gd name="adj" fmla="val 2730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8" name="Subtitle 2"/>
          <p:cNvSpPr>
            <a:spLocks noGrp="1"/>
          </p:cNvSpPr>
          <p:nvPr userDrawn="1">
            <p:ph type="subTitle" idx="1"/>
          </p:nvPr>
        </p:nvSpPr>
        <p:spPr>
          <a:xfrm>
            <a:off x="288000" y="1548000"/>
            <a:ext cx="8568000" cy="576000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lIns="108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8000" y="288000"/>
            <a:ext cx="8568000" cy="1152000"/>
          </a:xfrm>
          <a:prstGeom prst="roundRect">
            <a:avLst>
              <a:gd name="adj" fmla="val 12645"/>
            </a:avLst>
          </a:prstGeom>
          <a:solidFill>
            <a:schemeClr val="accent1"/>
          </a:solidFill>
        </p:spPr>
        <p:txBody>
          <a:bodyPr lIns="108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42875" y="5562000"/>
            <a:ext cx="648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000" y="5562000"/>
            <a:ext cx="6768938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2682026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464"/>
            <a:ext cx="8856000" cy="5992811"/>
          </a:xfrm>
          <a:prstGeom prst="roundRect">
            <a:avLst>
              <a:gd name="adj" fmla="val 2349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4" name="Content Placeholder 3"/>
          <p:cNvSpPr>
            <a:spLocks noGrp="1"/>
          </p:cNvSpPr>
          <p:nvPr>
            <p:ph sz="quarter" idx="14"/>
          </p:nvPr>
        </p:nvSpPr>
        <p:spPr>
          <a:xfrm>
            <a:off x="287338" y="285222"/>
            <a:ext cx="8569325" cy="5707592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40963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463"/>
            <a:ext cx="8856000" cy="6569075"/>
          </a:xfrm>
          <a:prstGeom prst="roundRect">
            <a:avLst>
              <a:gd name="adj" fmla="val 2164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87339" y="288000"/>
            <a:ext cx="8569324" cy="6279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112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463"/>
            <a:ext cx="8856000" cy="6569075"/>
          </a:xfrm>
          <a:prstGeom prst="roundRect">
            <a:avLst>
              <a:gd name="adj" fmla="val 2163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54750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1449"/>
            <a:ext cx="8856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4213226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4645024" y="1584325"/>
            <a:ext cx="4210975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26584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42875" y="1441449"/>
            <a:ext cx="8856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87337" y="1584325"/>
            <a:ext cx="4213225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645025" y="1584324"/>
            <a:ext cx="4211638" cy="4408489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544931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87338" y="1584324"/>
            <a:ext cx="4212000" cy="4408489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42875" y="1441450"/>
            <a:ext cx="8856000" cy="4695826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645025" y="1584325"/>
            <a:ext cx="4207238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518789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42875" y="1441449"/>
            <a:ext cx="4357687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645024" y="1441450"/>
            <a:ext cx="4356101" cy="4695826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81380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645025" y="1441449"/>
            <a:ext cx="4356099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 marL="144000" indent="-144000">
              <a:buClr>
                <a:schemeClr val="bg1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42875" y="1441450"/>
            <a:ext cx="4357687" cy="4695825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993606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645025" y="1441450"/>
            <a:ext cx="4356100" cy="4695826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142875" y="1441450"/>
            <a:ext cx="4357687" cy="4695826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7933207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4645025" y="1441450"/>
            <a:ext cx="4356100" cy="4695825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42875" y="1441450"/>
            <a:ext cx="4357688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2193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foto 1.jpg"/>
          <p:cNvPicPr>
            <a:picLocks noChangeAspect="1"/>
          </p:cNvPicPr>
          <p:nvPr userDrawn="1"/>
        </p:nvPicPr>
        <p:blipFill>
          <a:blip r:embed="rId2" cstate="print"/>
          <a:srcRect b="9725"/>
          <a:stretch>
            <a:fillRect/>
          </a:stretch>
        </p:blipFill>
        <p:spPr>
          <a:xfrm>
            <a:off x="0" y="0"/>
            <a:ext cx="9144000" cy="5503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Picture 14" descr="pic_surf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88000" y="288933"/>
            <a:ext cx="8568000" cy="1836218"/>
          </a:xfrm>
          <a:prstGeom prst="rect">
            <a:avLst/>
          </a:prstGeom>
        </p:spPr>
      </p:pic>
      <p:pic>
        <p:nvPicPr>
          <p:cNvPr id="14" name="Picture 13" descr="pic_surf2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45125" y="5562000"/>
            <a:ext cx="8856000" cy="1151951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288000" y="1548000"/>
            <a:ext cx="8568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88000" y="288000"/>
            <a:ext cx="8568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42875" y="5562000"/>
            <a:ext cx="648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000" y="5562000"/>
            <a:ext cx="6768938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74908"/>
            <a:ext cx="9144000" cy="396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42875" y="1441449"/>
            <a:ext cx="885825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2761200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6098400" y="1584325"/>
            <a:ext cx="2761200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5" name="Content Placeholder 8"/>
          <p:cNvSpPr>
            <a:spLocks noGrp="1"/>
          </p:cNvSpPr>
          <p:nvPr>
            <p:ph sz="quarter" idx="16"/>
          </p:nvPr>
        </p:nvSpPr>
        <p:spPr>
          <a:xfrm>
            <a:off x="3193200" y="1584325"/>
            <a:ext cx="2761200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13076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43507" y="1441450"/>
            <a:ext cx="2852106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  <a:ln>
            <a:noFill/>
          </a:ln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1753" y="1441450"/>
            <a:ext cx="2872172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6149974" y="1441450"/>
            <a:ext cx="2850025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73473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6149975" y="1441450"/>
            <a:ext cx="2851149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138488" y="1410328"/>
            <a:ext cx="2865437" cy="4726948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215804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6149975" y="1441450"/>
            <a:ext cx="2851150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1753" y="1441450"/>
            <a:ext cx="2872172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55261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1753" y="1441450"/>
            <a:ext cx="2872172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6149974" y="1441450"/>
            <a:ext cx="2851151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3946065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3138488" y="1441450"/>
            <a:ext cx="2865437" cy="4695826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6149974" y="1441450"/>
            <a:ext cx="2850025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869827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41450"/>
            <a:ext cx="2852738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149975" y="1441450"/>
            <a:ext cx="2851150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3132000" y="1441450"/>
            <a:ext cx="2871925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19845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8488" y="1441450"/>
            <a:ext cx="2865437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6149975" y="1441450"/>
            <a:ext cx="2851150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42874" y="1441450"/>
            <a:ext cx="2852739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88266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3138488" y="1441450"/>
            <a:ext cx="2865437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42875" y="1441450"/>
            <a:ext cx="2852738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6149974" y="1441450"/>
            <a:ext cx="2851151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967668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41450"/>
            <a:ext cx="2852738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149975" y="1441449"/>
            <a:ext cx="2851150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138488" y="1441450"/>
            <a:ext cx="2865437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08395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oto 2.jpg"/>
          <p:cNvPicPr>
            <a:picLocks noChangeAspect="1"/>
          </p:cNvPicPr>
          <p:nvPr userDrawn="1"/>
        </p:nvPicPr>
        <p:blipFill>
          <a:blip r:embed="rId2" cstate="print"/>
          <a:srcRect b="9725"/>
          <a:stretch>
            <a:fillRect/>
          </a:stretch>
        </p:blipFill>
        <p:spPr>
          <a:xfrm>
            <a:off x="0" y="0"/>
            <a:ext cx="9144000" cy="5503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Picture 14" descr="pic_surf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88000" y="288933"/>
            <a:ext cx="8568000" cy="1836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3454"/>
            <a:ext cx="9144000" cy="396240"/>
          </a:xfrm>
          <a:prstGeom prst="rect">
            <a:avLst/>
          </a:prstGeom>
        </p:spPr>
      </p:pic>
      <p:pic>
        <p:nvPicPr>
          <p:cNvPr id="14" name="Picture 13" descr="pic_surf2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44000" y="5562000"/>
            <a:ext cx="8856000" cy="1151951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88000" y="1548000"/>
            <a:ext cx="8568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288000" y="288000"/>
            <a:ext cx="8568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42875" y="5562000"/>
            <a:ext cx="648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000" y="5562000"/>
            <a:ext cx="6768938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8085833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6149975" y="1441450"/>
            <a:ext cx="2851150" cy="4695826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3132000" y="1441449"/>
            <a:ext cx="2871925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 teks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463"/>
            <a:ext cx="8858250" cy="5992812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87337" y="288000"/>
            <a:ext cx="4217987" cy="11520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</p:spPr>
        <p:txBody>
          <a:bodyPr lIns="108000">
            <a:normAutofit/>
          </a:bodyPr>
          <a:lstStyle>
            <a:lvl1pPr>
              <a:defRPr sz="3200"/>
            </a:lvl1pPr>
          </a:lstStyle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287338" y="1584324"/>
            <a:ext cx="4213226" cy="2555479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79200" tIns="61200" rIns="14400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9928970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teks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463"/>
            <a:ext cx="8858249" cy="5992812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645025" y="1584324"/>
            <a:ext cx="4211638" cy="2555479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79200" tIns="61200" rIns="14400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645026" y="287999"/>
            <a:ext cx="4211638" cy="11520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</p:spPr>
        <p:txBody>
          <a:bodyPr lIns="108000">
            <a:normAutofit/>
          </a:bodyPr>
          <a:lstStyle>
            <a:lvl1pPr>
              <a:defRPr sz="3200"/>
            </a:lvl1pPr>
          </a:lstStyle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603433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7096382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1792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50809" y="2395428"/>
            <a:ext cx="439978" cy="48768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556324" y="4105536"/>
            <a:ext cx="5183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3200" b="1" noProof="0" smtClean="0">
                <a:latin typeface="Verdana"/>
              </a:rPr>
              <a:t>W</a:t>
            </a:r>
            <a:endParaRPr lang="nl-NL" sz="3200" b="1" noProof="0">
              <a:latin typeface="Verdana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/>
          <a:srcRect l="15710" t="25985" r="10978" b="26771"/>
          <a:stretch/>
        </p:blipFill>
        <p:spPr>
          <a:xfrm>
            <a:off x="582213" y="838200"/>
            <a:ext cx="504000" cy="3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 cstate="print"/>
          <a:srcRect l="16248" t="16610" r="12305" b="16953"/>
          <a:stretch/>
        </p:blipFill>
        <p:spPr>
          <a:xfrm>
            <a:off x="582213" y="4980593"/>
            <a:ext cx="432000" cy="43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print"/>
          <a:srcRect l="20095" t="23375" r="24921" b="18180"/>
          <a:stretch/>
        </p:blipFill>
        <p:spPr>
          <a:xfrm>
            <a:off x="582213" y="1580814"/>
            <a:ext cx="504000" cy="432000"/>
          </a:xfrm>
          <a:prstGeom prst="rect">
            <a:avLst/>
          </a:prstGeom>
        </p:spPr>
      </p:pic>
      <p:pic>
        <p:nvPicPr>
          <p:cNvPr id="13" name="Picture 12" descr="linked.png"/>
          <p:cNvPicPr>
            <a:picLocks noChangeAspect="1"/>
          </p:cNvPicPr>
          <p:nvPr userDrawn="1"/>
        </p:nvPicPr>
        <p:blipFill>
          <a:blip r:embed="rId6" cstate="print"/>
          <a:srcRect l="10784" t="10784" r="10784" b="10784"/>
          <a:stretch>
            <a:fillRect/>
          </a:stretch>
        </p:blipFill>
        <p:spPr>
          <a:xfrm>
            <a:off x="585831" y="3265722"/>
            <a:ext cx="457200" cy="457200"/>
          </a:xfrm>
          <a:prstGeom prst="rect">
            <a:avLst/>
          </a:prstGeom>
        </p:spPr>
      </p:pic>
      <p:sp>
        <p:nvSpPr>
          <p:cNvPr id="1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259721" y="883200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[Email]</a:t>
            </a:r>
            <a:endParaRPr lang="nl-NL" noProof="0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59721" y="1621333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[@twiternaam]</a:t>
            </a:r>
            <a:endParaRPr lang="nl-NL" noProof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59721" y="2504268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[Skype adres]</a:t>
            </a:r>
            <a:endParaRPr lang="nl-NL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1259721" y="3359322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[LinkedIn adres]</a:t>
            </a:r>
            <a:endParaRPr lang="nl-NL" noProof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259721" y="4216757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www.surf.nl</a:t>
            </a:r>
            <a:endParaRPr lang="nl-NL" noProof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259721" y="5061593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[Telefoon]</a:t>
            </a:r>
            <a:endParaRPr lang="nl-NL" noProof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114026" y="5889129"/>
            <a:ext cx="6742636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Creative Commons “Attribution” license:</a:t>
            </a:r>
          </a:p>
          <a:p>
            <a:pPr lvl="0"/>
            <a:r>
              <a:rPr lang="nl-NL" noProof="0" smtClean="0"/>
              <a:t>http://creativecommons.org/licenses/by/3.0/</a:t>
            </a:r>
            <a:endParaRPr lang="nl-NL" noProof="0"/>
          </a:p>
        </p:txBody>
      </p:sp>
      <p:pic>
        <p:nvPicPr>
          <p:cNvPr id="29" name="Afbeelding 14" descr="SURF_fc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6881537" y="5547642"/>
            <a:ext cx="1673501" cy="85315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703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6" name="Afbeelding 14" descr="SURF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881537" y="5547642"/>
            <a:ext cx="1673501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3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6305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nco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6" name="Afbeelding 14" descr="SURF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881537" y="5547642"/>
            <a:ext cx="1673501" cy="8531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foto3.jpg"/>
          <p:cNvPicPr>
            <a:picLocks noChangeAspect="1"/>
          </p:cNvPicPr>
          <p:nvPr userDrawn="1"/>
        </p:nvPicPr>
        <p:blipFill>
          <a:blip r:embed="rId2" cstate="print"/>
          <a:srcRect b="10000"/>
          <a:stretch>
            <a:fillRect/>
          </a:stretch>
        </p:blipFill>
        <p:spPr>
          <a:xfrm>
            <a:off x="0" y="0"/>
            <a:ext cx="9144000" cy="5486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" name="Picture 17" descr="pic_surf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88000" y="288933"/>
            <a:ext cx="8568000" cy="1836218"/>
          </a:xfrm>
          <a:prstGeom prst="rect">
            <a:avLst/>
          </a:prstGeom>
        </p:spPr>
      </p:pic>
      <p:pic>
        <p:nvPicPr>
          <p:cNvPr id="13" name="Picture 12" descr="pic_surf2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44000" y="5562000"/>
            <a:ext cx="8856000" cy="11519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3454"/>
            <a:ext cx="9144000" cy="39624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88000" y="1548000"/>
            <a:ext cx="8568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288000" y="288000"/>
            <a:ext cx="8568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42875" y="5562000"/>
            <a:ext cx="648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000" y="5562000"/>
            <a:ext cx="6768938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719108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 slide met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5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2694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7" name="Afbeelding 14" descr="SURF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881537" y="5547642"/>
            <a:ext cx="1673501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046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5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046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  <p:pic>
        <p:nvPicPr>
          <p:cNvPr id="9" name="Afbeelding 14" descr="SURF_f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881537" y="5547642"/>
            <a:ext cx="1673501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6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10" name="Afbeelding 14" descr="SURF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881537" y="5547642"/>
            <a:ext cx="1673501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7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  <p:pic>
        <p:nvPicPr>
          <p:cNvPr id="9" name="Afbeelding 14" descr="SURF_f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881537" y="5547642"/>
            <a:ext cx="1673501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10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537" y="5547642"/>
            <a:ext cx="1673501" cy="85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414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42875" y="1441450"/>
            <a:ext cx="8856000" cy="4695826"/>
          </a:xfrm>
          <a:prstGeom prst="roundRect">
            <a:avLst>
              <a:gd name="adj" fmla="val 2940"/>
            </a:avLst>
          </a:prstGeom>
          <a:blipFill>
            <a:blip r:embed="rId4"/>
            <a:stretch>
              <a:fillRect/>
            </a:stretch>
          </a:blip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 dirty="0" smtClean="0"/>
              <a:t>Klik om de stijl te bewerken</a:t>
            </a:r>
            <a:endParaRPr lang="nl-NL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931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0394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LOGO Surf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537" y="5547642"/>
            <a:ext cx="1673501" cy="85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4656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736099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537" y="5547642"/>
            <a:ext cx="1673501" cy="85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7347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734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537" y="5547642"/>
            <a:ext cx="1673501" cy="85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15978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031597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 en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537" y="5547642"/>
            <a:ext cx="1673501" cy="85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00415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0041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, logo Surf en CC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[Email]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537" y="5547642"/>
            <a:ext cx="1673501" cy="85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53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>
            <a:off x="142875" y="1441450"/>
            <a:ext cx="8856000" cy="5272088"/>
          </a:xfrm>
          <a:prstGeom prst="roundRect">
            <a:avLst>
              <a:gd name="adj" fmla="val 2626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12" name="Picture 11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sp>
        <p:nvSpPr>
          <p:cNvPr id="4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983163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 en CC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[Email]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7374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66" y="5545053"/>
            <a:ext cx="3875983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53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1450"/>
            <a:ext cx="8856000" cy="5272088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12" name="Picture 11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ic_surf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000"/>
            <a:ext cx="8856000" cy="115195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1450"/>
            <a:ext cx="8856000" cy="4695825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22347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463"/>
            <a:ext cx="8856000" cy="5992812"/>
          </a:xfrm>
          <a:prstGeom prst="roundRect">
            <a:avLst>
              <a:gd name="adj" fmla="val 237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61620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50" Type="http://schemas.openxmlformats.org/officeDocument/2006/relationships/slideLayout" Target="../slideLayouts/slideLayout50.xml"/><Relationship Id="rId51" Type="http://schemas.openxmlformats.org/officeDocument/2006/relationships/slideLayout" Target="../slideLayouts/slideLayout51.xml"/><Relationship Id="rId52" Type="http://schemas.openxmlformats.org/officeDocument/2006/relationships/slideLayout" Target="../slideLayouts/slideLayout52.xml"/><Relationship Id="rId53" Type="http://schemas.openxmlformats.org/officeDocument/2006/relationships/slideLayout" Target="../slideLayouts/slideLayout53.xml"/><Relationship Id="rId54" Type="http://schemas.openxmlformats.org/officeDocument/2006/relationships/slideLayout" Target="../slideLayouts/slideLayout54.xml"/><Relationship Id="rId55" Type="http://schemas.openxmlformats.org/officeDocument/2006/relationships/slideLayout" Target="../slideLayouts/slideLayout55.xml"/><Relationship Id="rId56" Type="http://schemas.openxmlformats.org/officeDocument/2006/relationships/slideLayout" Target="../slideLayouts/slideLayout56.xml"/><Relationship Id="rId57" Type="http://schemas.openxmlformats.org/officeDocument/2006/relationships/slideLayout" Target="../slideLayouts/slideLayout57.xml"/><Relationship Id="rId58" Type="http://schemas.openxmlformats.org/officeDocument/2006/relationships/slideLayout" Target="../slideLayouts/slideLayout58.xml"/><Relationship Id="rId59" Type="http://schemas.openxmlformats.org/officeDocument/2006/relationships/slideLayout" Target="../slideLayouts/slideLayout5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slideLayout" Target="../slideLayouts/slideLayout48.xml"/><Relationship Id="rId49" Type="http://schemas.openxmlformats.org/officeDocument/2006/relationships/slideLayout" Target="../slideLayouts/slideLayout4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60" Type="http://schemas.openxmlformats.org/officeDocument/2006/relationships/slideLayout" Target="../slideLayouts/slideLayout60.xml"/><Relationship Id="rId6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999" y="1584325"/>
            <a:ext cx="8568663" cy="44084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144000" y="143999"/>
            <a:ext cx="8856000" cy="1154575"/>
          </a:xfrm>
          <a:prstGeom prst="rect">
            <a:avLst/>
          </a:prstGeom>
          <a:noFill/>
          <a:ln>
            <a:noFill/>
          </a:ln>
        </p:spPr>
        <p:txBody>
          <a:bodyPr vert="horz" lIns="144000" tIns="0" rIns="144000" bIns="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 anchor="ctr" anchorCtr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7" r:id="rId3"/>
    <p:sldLayoutId id="2147483658" r:id="rId4"/>
    <p:sldLayoutId id="2147483661" r:id="rId5"/>
    <p:sldLayoutId id="2147483698" r:id="rId6"/>
    <p:sldLayoutId id="2147483730" r:id="rId7"/>
    <p:sldLayoutId id="2147483696" r:id="rId8"/>
    <p:sldLayoutId id="2147483694" r:id="rId9"/>
    <p:sldLayoutId id="2147483680" r:id="rId10"/>
    <p:sldLayoutId id="2147483693" r:id="rId11"/>
    <p:sldLayoutId id="2147483695" r:id="rId12"/>
    <p:sldLayoutId id="2147483665" r:id="rId13"/>
    <p:sldLayoutId id="2147483663" r:id="rId14"/>
    <p:sldLayoutId id="2147483664" r:id="rId15"/>
    <p:sldLayoutId id="2147483666" r:id="rId16"/>
    <p:sldLayoutId id="2147483675" r:id="rId17"/>
    <p:sldLayoutId id="2147483667" r:id="rId18"/>
    <p:sldLayoutId id="2147483668" r:id="rId19"/>
    <p:sldLayoutId id="2147483676" r:id="rId20"/>
    <p:sldLayoutId id="2147483678" r:id="rId21"/>
    <p:sldLayoutId id="2147483700" r:id="rId22"/>
    <p:sldLayoutId id="2147483699" r:id="rId23"/>
    <p:sldLayoutId id="2147483702" r:id="rId24"/>
    <p:sldLayoutId id="2147483703" r:id="rId25"/>
    <p:sldLayoutId id="2147483704" r:id="rId26"/>
    <p:sldLayoutId id="2147483701" r:id="rId27"/>
    <p:sldLayoutId id="2147483705" r:id="rId28"/>
    <p:sldLayoutId id="2147483706" r:id="rId29"/>
    <p:sldLayoutId id="2147483707" r:id="rId30"/>
    <p:sldLayoutId id="2147483688" r:id="rId31"/>
    <p:sldLayoutId id="2147483689" r:id="rId32"/>
    <p:sldLayoutId id="2147483731" r:id="rId33"/>
    <p:sldLayoutId id="2147483673" r:id="rId34"/>
    <p:sldLayoutId id="2147483714" r:id="rId35"/>
    <p:sldLayoutId id="2147483717" r:id="rId36"/>
    <p:sldLayoutId id="2147483718" r:id="rId37"/>
    <p:sldLayoutId id="2147483674" r:id="rId38"/>
    <p:sldLayoutId id="2147483721" r:id="rId39"/>
    <p:sldLayoutId id="2147483687" r:id="rId40"/>
    <p:sldLayoutId id="2147483722" r:id="rId41"/>
    <p:sldLayoutId id="2147483708" r:id="rId42"/>
    <p:sldLayoutId id="2147483723" r:id="rId43"/>
    <p:sldLayoutId id="2147483709" r:id="rId44"/>
    <p:sldLayoutId id="2147483726" r:id="rId45"/>
    <p:sldLayoutId id="2147483685" r:id="rId46"/>
    <p:sldLayoutId id="2147483727" r:id="rId47"/>
    <p:sldLayoutId id="2147483686" r:id="rId48"/>
    <p:sldLayoutId id="2147483710" r:id="rId49"/>
    <p:sldLayoutId id="2147483719" r:id="rId50"/>
    <p:sldLayoutId id="2147483720" r:id="rId51"/>
    <p:sldLayoutId id="2147483711" r:id="rId52"/>
    <p:sldLayoutId id="2147483724" r:id="rId53"/>
    <p:sldLayoutId id="2147483715" r:id="rId54"/>
    <p:sldLayoutId id="2147483725" r:id="rId55"/>
    <p:sldLayoutId id="2147483716" r:id="rId56"/>
    <p:sldLayoutId id="2147483728" r:id="rId57"/>
    <p:sldLayoutId id="2147483712" r:id="rId58"/>
    <p:sldLayoutId id="2147483729" r:id="rId59"/>
    <p:sldLayoutId id="2147483713" r:id="rId60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4000" indent="-1440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914400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914400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ts val="1200"/>
        </a:spcBef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2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33.png"/><Relationship Id="rId5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34.png"/><Relationship Id="rId5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40.png"/><Relationship Id="rId5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5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5" Type="http://schemas.openxmlformats.org/officeDocument/2006/relationships/chart" Target="../charts/chart2.xml"/><Relationship Id="rId6" Type="http://schemas.openxmlformats.org/officeDocument/2006/relationships/image" Target="../media/image27.png"/><Relationship Id="rId7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5" Type="http://schemas.openxmlformats.org/officeDocument/2006/relationships/chart" Target="../charts/chart3.xml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5" Type="http://schemas.openxmlformats.org/officeDocument/2006/relationships/image" Target="../media/image25.jpeg"/><Relationship Id="rId6" Type="http://schemas.microsoft.com/office/2007/relationships/hdphoto" Target="../media/hdphoto1.wdp"/><Relationship Id="rId7" Type="http://schemas.openxmlformats.org/officeDocument/2006/relationships/comments" Target="../comments/comment1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5" Type="http://schemas.openxmlformats.org/officeDocument/2006/relationships/chart" Target="../charts/chart4.xml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5" Type="http://schemas.openxmlformats.org/officeDocument/2006/relationships/chart" Target="../charts/chart5.xml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0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42.jp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5" Type="http://schemas.openxmlformats.org/officeDocument/2006/relationships/comments" Target="../comments/comment2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5" Type="http://schemas.openxmlformats.org/officeDocument/2006/relationships/chart" Target="../charts/chart1.xml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0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31.png"/><Relationship Id="rId5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32.png"/><Relationship Id="rId5" Type="http://schemas.openxmlformats.org/officeDocument/2006/relationships/image" Target="../media/image2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10216" b="10216"/>
          <a:stretch>
            <a:fillRect/>
          </a:stretch>
        </p:blipFill>
        <p:spPr>
          <a:xfrm>
            <a:off x="133043" y="144001"/>
            <a:ext cx="8858250" cy="5272549"/>
          </a:xfrm>
          <a:prstGeom prst="rect">
            <a:avLst/>
          </a:prstGeom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88000" y="1548000"/>
            <a:ext cx="8568000" cy="576000"/>
          </a:xfrm>
        </p:spPr>
        <p:txBody>
          <a:bodyPr/>
          <a:lstStyle/>
          <a:p>
            <a:r>
              <a:rPr lang="nl-NL" dirty="0" smtClean="0"/>
              <a:t> </a:t>
            </a:r>
            <a:r>
              <a:rPr lang="nl-NL" sz="1800" dirty="0" smtClean="0"/>
              <a:t>EDUCATION AND RESEARCH SECTORS</a:t>
            </a:r>
            <a:endParaRPr lang="nl-NL" sz="1800" dirty="0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3400" dirty="0" smtClean="0"/>
              <a:t>CYBER THREAT ASSESSMENT 2016</a:t>
            </a:r>
            <a:endParaRPr lang="nl-NL" sz="340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 smtClean="0"/>
              <a:t>Bart Bosma, SURFnet</a:t>
            </a:r>
          </a:p>
          <a:p>
            <a:r>
              <a:rPr lang="nl-NL" dirty="0" err="1"/>
              <a:t>b</a:t>
            </a:r>
            <a:r>
              <a:rPr lang="nl-NL" dirty="0" err="1" smtClean="0"/>
              <a:t>art.bosma@surfnet.nl</a:t>
            </a:r>
            <a:endParaRPr lang="nl-NL" dirty="0"/>
          </a:p>
        </p:txBody>
      </p:sp>
      <p:grpSp>
        <p:nvGrpSpPr>
          <p:cNvPr id="21" name="Group 20"/>
          <p:cNvGrpSpPr/>
          <p:nvPr/>
        </p:nvGrpSpPr>
        <p:grpSpPr>
          <a:xfrm rot="1057249">
            <a:off x="2586695" y="2835883"/>
            <a:ext cx="1933185" cy="582702"/>
            <a:chOff x="724829" y="2628850"/>
            <a:chExt cx="2631688" cy="582702"/>
          </a:xfrm>
        </p:grpSpPr>
        <p:sp>
          <p:nvSpPr>
            <p:cNvPr id="23" name="Oval 22"/>
            <p:cNvSpPr/>
            <p:nvPr/>
          </p:nvSpPr>
          <p:spPr>
            <a:xfrm rot="20485238">
              <a:off x="724829" y="2628850"/>
              <a:ext cx="2631688" cy="582702"/>
            </a:xfrm>
            <a:prstGeom prst="ellipse">
              <a:avLst/>
            </a:prstGeom>
            <a:noFill/>
            <a:ln w="508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 rot="20428385">
              <a:off x="1072988" y="2649990"/>
              <a:ext cx="2174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Education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87875" y="2628850"/>
            <a:ext cx="2631688" cy="582702"/>
            <a:chOff x="724829" y="2628850"/>
            <a:chExt cx="2631688" cy="582702"/>
          </a:xfrm>
        </p:grpSpPr>
        <p:sp>
          <p:nvSpPr>
            <p:cNvPr id="7" name="TextBox 6"/>
            <p:cNvSpPr txBox="1"/>
            <p:nvPr/>
          </p:nvSpPr>
          <p:spPr>
            <a:xfrm rot="20428385">
              <a:off x="1072988" y="2649990"/>
              <a:ext cx="2174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Identity fraud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 rot="20558065">
              <a:off x="724829" y="2628850"/>
              <a:ext cx="2631688" cy="582702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 rot="1343143">
            <a:off x="4083452" y="2687270"/>
            <a:ext cx="3098506" cy="709845"/>
            <a:chOff x="704455" y="2495439"/>
            <a:chExt cx="3098506" cy="651963"/>
          </a:xfrm>
        </p:grpSpPr>
        <p:sp>
          <p:nvSpPr>
            <p:cNvPr id="13" name="TextBox 12"/>
            <p:cNvSpPr txBox="1"/>
            <p:nvPr/>
          </p:nvSpPr>
          <p:spPr>
            <a:xfrm rot="20605097">
              <a:off x="1130806" y="2546519"/>
              <a:ext cx="2672155" cy="339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smtClean="0">
                  <a:solidFill>
                    <a:schemeClr val="bg1"/>
                  </a:solidFill>
                </a:rPr>
                <a:t>Data manipulation</a:t>
              </a:r>
              <a:endParaRPr lang="en-US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 rot="20558065">
              <a:off x="704455" y="2495439"/>
              <a:ext cx="3072127" cy="651963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57249">
            <a:off x="4653915" y="4198960"/>
            <a:ext cx="1933185" cy="582702"/>
            <a:chOff x="724829" y="2628850"/>
            <a:chExt cx="2631688" cy="582702"/>
          </a:xfrm>
        </p:grpSpPr>
        <p:sp>
          <p:nvSpPr>
            <p:cNvPr id="25" name="Oval 24"/>
            <p:cNvSpPr/>
            <p:nvPr/>
          </p:nvSpPr>
          <p:spPr>
            <a:xfrm rot="20485238">
              <a:off x="724829" y="2628850"/>
              <a:ext cx="2631688" cy="582702"/>
            </a:xfrm>
            <a:prstGeom prst="ellipse">
              <a:avLst/>
            </a:prstGeom>
            <a:noFill/>
            <a:ln w="508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 rot="20428385">
              <a:off x="1072988" y="2649990"/>
              <a:ext cx="2174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Research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 rot="1057249">
            <a:off x="536213" y="3750559"/>
            <a:ext cx="1933185" cy="582702"/>
            <a:chOff x="724829" y="2628850"/>
            <a:chExt cx="2631688" cy="582702"/>
          </a:xfrm>
        </p:grpSpPr>
        <p:sp>
          <p:nvSpPr>
            <p:cNvPr id="29" name="Oval 28"/>
            <p:cNvSpPr/>
            <p:nvPr/>
          </p:nvSpPr>
          <p:spPr>
            <a:xfrm rot="20485238">
              <a:off x="724829" y="2628850"/>
              <a:ext cx="2631688" cy="582702"/>
            </a:xfrm>
            <a:prstGeom prst="ellipse">
              <a:avLst/>
            </a:prstGeom>
            <a:noFill/>
            <a:ln w="508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 rot="20428385">
              <a:off x="1072989" y="2649990"/>
              <a:ext cx="2174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Operations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279926" y="3953884"/>
            <a:ext cx="2262143" cy="516963"/>
            <a:chOff x="724829" y="2609994"/>
            <a:chExt cx="2631688" cy="601558"/>
          </a:xfrm>
        </p:grpSpPr>
        <p:sp>
          <p:nvSpPr>
            <p:cNvPr id="16" name="TextBox 15"/>
            <p:cNvSpPr txBox="1"/>
            <p:nvPr/>
          </p:nvSpPr>
          <p:spPr>
            <a:xfrm rot="20428385">
              <a:off x="1048215" y="2609994"/>
              <a:ext cx="2174487" cy="42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    Espionage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 rot="20558065">
              <a:off x="724829" y="2628850"/>
              <a:ext cx="2631688" cy="582702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 rot="1343143">
            <a:off x="1973650" y="3870117"/>
            <a:ext cx="3072127" cy="1282788"/>
            <a:chOff x="505339" y="2467926"/>
            <a:chExt cx="3072127" cy="1178188"/>
          </a:xfrm>
        </p:grpSpPr>
        <p:sp>
          <p:nvSpPr>
            <p:cNvPr id="19" name="TextBox 18"/>
            <p:cNvSpPr txBox="1"/>
            <p:nvPr/>
          </p:nvSpPr>
          <p:spPr>
            <a:xfrm rot="20605097">
              <a:off x="1114410" y="2707600"/>
              <a:ext cx="2402981" cy="593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Obtaining and publicizing data</a:t>
              </a:r>
            </a:p>
          </p:txBody>
        </p:sp>
        <p:sp>
          <p:nvSpPr>
            <p:cNvPr id="20" name="Oval 19"/>
            <p:cNvSpPr/>
            <p:nvPr/>
          </p:nvSpPr>
          <p:spPr>
            <a:xfrm rot="20558065">
              <a:off x="505339" y="2467926"/>
              <a:ext cx="3072127" cy="1178188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49709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6" name="Rectangle 15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10" name="Oval 9"/>
          <p:cNvSpPr/>
          <p:nvPr/>
        </p:nvSpPr>
        <p:spPr>
          <a:xfrm>
            <a:off x="2413819" y="3356481"/>
            <a:ext cx="2015614" cy="69388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Research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942240" y="2144458"/>
            <a:ext cx="1909766" cy="713083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Education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421626" y="4416510"/>
            <a:ext cx="2694039" cy="8652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Operations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429433" y="2402944"/>
            <a:ext cx="455765" cy="195649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9752" y="1663675"/>
            <a:ext cx="4963663" cy="73926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964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9" name="Rectangle 8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613" y="2027389"/>
            <a:ext cx="7860612" cy="31854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2400" y="633604"/>
            <a:ext cx="6299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Actors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level of skill and determination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227518" y="4434211"/>
            <a:ext cx="1127342" cy="1753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dirty="0" smtClean="0">
                <a:solidFill>
                  <a:schemeClr val="tx1"/>
                </a:solidFill>
              </a:rPr>
              <a:t>determination</a:t>
            </a:r>
            <a:endParaRPr lang="en-US" sz="9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16200000">
            <a:off x="620734" y="3181916"/>
            <a:ext cx="1127342" cy="1753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b="1" smtClean="0">
                <a:solidFill>
                  <a:schemeClr val="tx1"/>
                </a:solidFill>
              </a:rPr>
              <a:t>level of skill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587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217145"/>
            <a:ext cx="9144000" cy="907514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88932" y="-1676352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21" name="Rectangle 20"/>
          <p:cNvSpPr/>
          <p:nvPr/>
        </p:nvSpPr>
        <p:spPr>
          <a:xfrm>
            <a:off x="839244" y="-563666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9" name="Oval 8"/>
          <p:cNvSpPr/>
          <p:nvPr/>
        </p:nvSpPr>
        <p:spPr>
          <a:xfrm>
            <a:off x="2412875" y="3362946"/>
            <a:ext cx="2015614" cy="693887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Research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420682" y="4422975"/>
            <a:ext cx="2694039" cy="865238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Operations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412875" y="1129450"/>
            <a:ext cx="1244727" cy="102356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980962" y="2153011"/>
            <a:ext cx="1909766" cy="7130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Education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509569" y="314078"/>
            <a:ext cx="5382717" cy="1481348"/>
            <a:chOff x="2102024" y="2863676"/>
            <a:chExt cx="4914900" cy="11557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02024" y="2863676"/>
              <a:ext cx="4914900" cy="11557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46650" y="3532718"/>
              <a:ext cx="2070274" cy="254000"/>
            </a:xfrm>
            <a:prstGeom prst="rect">
              <a:avLst/>
            </a:prstGeom>
          </p:spPr>
        </p:pic>
      </p:grpSp>
      <p:cxnSp>
        <p:nvCxnSpPr>
          <p:cNvPr id="20" name="Straight Arrow Connector 19"/>
          <p:cNvCxnSpPr/>
          <p:nvPr/>
        </p:nvCxnSpPr>
        <p:spPr>
          <a:xfrm flipH="1" flipV="1">
            <a:off x="2800489" y="2694277"/>
            <a:ext cx="857113" cy="163872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9569" y="1949468"/>
            <a:ext cx="5357510" cy="17102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688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3" name="Rectangle 12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15" name="Oval 14"/>
          <p:cNvSpPr/>
          <p:nvPr/>
        </p:nvSpPr>
        <p:spPr>
          <a:xfrm>
            <a:off x="2413819" y="3356481"/>
            <a:ext cx="2015614" cy="69388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Research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942240" y="2144458"/>
            <a:ext cx="1909766" cy="713083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Education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3421626" y="4416510"/>
            <a:ext cx="2694039" cy="865238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Operations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421626" y="2890654"/>
            <a:ext cx="160818" cy="50420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17107" y="0"/>
            <a:ext cx="6782893" cy="3050992"/>
            <a:chOff x="1504950" y="2749550"/>
            <a:chExt cx="6141845" cy="253219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04950" y="2749550"/>
              <a:ext cx="6134100" cy="13589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12695" y="2957648"/>
              <a:ext cx="6134100" cy="2324100"/>
            </a:xfrm>
            <a:prstGeom prst="rect">
              <a:avLst/>
            </a:prstGeom>
          </p:spPr>
        </p:pic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586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5" name="Rectangle 14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10" name="Oval 9"/>
          <p:cNvSpPr/>
          <p:nvPr/>
        </p:nvSpPr>
        <p:spPr>
          <a:xfrm>
            <a:off x="2413819" y="3356481"/>
            <a:ext cx="2015614" cy="69388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Research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942240" y="2144458"/>
            <a:ext cx="1909766" cy="713083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Education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421626" y="4416510"/>
            <a:ext cx="2694039" cy="8652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Operations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885198" y="2840257"/>
            <a:ext cx="676358" cy="151918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0256" y="187246"/>
            <a:ext cx="6762294" cy="265301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651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CYBERDREIGINGSBEELD 2016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2839" y="0"/>
            <a:ext cx="9411001" cy="74525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29581" y="3138917"/>
            <a:ext cx="677502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Data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10619" y="2828429"/>
            <a:ext cx="1451978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Personnel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90575" y="1748555"/>
            <a:ext cx="1386214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Institution 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76173" y="4703993"/>
            <a:ext cx="823585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Home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42462" y="1566643"/>
            <a:ext cx="1587673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Internet cafe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169085" y="4081394"/>
            <a:ext cx="1615857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Cloud storage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67713" y="868361"/>
            <a:ext cx="1557514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Researcher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96574" y="3514372"/>
            <a:ext cx="1087676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Student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882030" y="4884238"/>
            <a:ext cx="1026092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Teacher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158573" y="4293848"/>
            <a:ext cx="1394622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Institution B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40908" y="12527"/>
            <a:ext cx="5682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Data </a:t>
            </a:r>
            <a:r>
              <a:rPr lang="en-US" b="1" dirty="0" smtClean="0">
                <a:solidFill>
                  <a:schemeClr val="accent1"/>
                </a:solidFill>
              </a:rPr>
              <a:t>and users are spread over the globe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87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9" name="Rectangle 8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50184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:</a:t>
            </a:r>
          </a:p>
          <a:p>
            <a:pPr marL="1117600" indent="-314325"/>
            <a:r>
              <a:rPr lang="en-US" sz="2800" dirty="0" smtClean="0">
                <a:solidFill>
                  <a:schemeClr val="bg1"/>
                </a:solidFill>
              </a:rPr>
              <a:t>Phishing </a:t>
            </a:r>
          </a:p>
          <a:p>
            <a:pPr marL="1117600" indent="-314325"/>
            <a:r>
              <a:rPr lang="en-US" sz="2800" dirty="0" smtClean="0">
                <a:solidFill>
                  <a:schemeClr val="bg1"/>
                </a:solidFill>
              </a:rPr>
              <a:t>Ransomware </a:t>
            </a:r>
          </a:p>
          <a:p>
            <a:pPr marL="1117600" indent="-314325"/>
            <a:r>
              <a:rPr lang="en-US" sz="2800" dirty="0" smtClean="0">
                <a:solidFill>
                  <a:schemeClr val="bg1"/>
                </a:solidFill>
              </a:rPr>
              <a:t>DDoS</a:t>
            </a:r>
          </a:p>
          <a:p>
            <a:pPr marL="1117600" indent="-314325"/>
            <a:r>
              <a:rPr lang="en-US" sz="2800" dirty="0" smtClean="0">
                <a:solidFill>
                  <a:schemeClr val="bg1"/>
                </a:solidFill>
              </a:rPr>
              <a:t>Vulnerabilities in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software</a:t>
            </a:r>
          </a:p>
          <a:p>
            <a:pPr marL="1117600" indent="-314325"/>
            <a:endParaRPr lang="en-US" sz="2800" dirty="0" smtClean="0">
              <a:solidFill>
                <a:schemeClr val="bg1"/>
              </a:solidFill>
            </a:endParaRPr>
          </a:p>
          <a:p>
            <a:pPr marL="1117600" indent="-314325"/>
            <a:r>
              <a:rPr lang="en-US" sz="2800" dirty="0" smtClean="0">
                <a:solidFill>
                  <a:schemeClr val="bg1"/>
                </a:solidFill>
              </a:rPr>
              <a:t>Responsible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Disclosure</a:t>
            </a:r>
          </a:p>
          <a:p>
            <a:pPr marL="1117600" indent="-314325"/>
            <a:r>
              <a:rPr lang="en-US" sz="2800" dirty="0" smtClean="0">
                <a:solidFill>
                  <a:schemeClr val="bg1"/>
                </a:solidFill>
              </a:rPr>
              <a:t>Supply Chain Security</a:t>
            </a:r>
          </a:p>
          <a:p>
            <a:pPr marL="1117600" indent="-314325"/>
            <a:endParaRPr lang="en-US" sz="2800" dirty="0"/>
          </a:p>
          <a:p>
            <a:pPr marL="803275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383" y="1682648"/>
            <a:ext cx="1153841" cy="1129378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2392472" y="93895"/>
            <a:ext cx="5780811" cy="1154575"/>
          </a:xfrm>
        </p:spPr>
        <p:txBody>
          <a:bodyPr/>
          <a:lstStyle/>
          <a:p>
            <a:r>
              <a:rPr lang="en-US" dirty="0" smtClean="0"/>
              <a:t>IDENTIFIED TRENDS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03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0" name="Rectangle 9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50184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: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Phishing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Ransomware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DDoS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Vulnerabilities in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software</a:t>
            </a:r>
          </a:p>
          <a:p>
            <a:pPr marL="1117600" indent="-314325"/>
            <a:endParaRPr lang="en-US" sz="2800" dirty="0">
              <a:solidFill>
                <a:schemeClr val="bg1"/>
              </a:solidFill>
            </a:endParaRP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Responsible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Disclosure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Supply Chain </a:t>
            </a:r>
            <a:r>
              <a:rPr lang="en-US" sz="2800" dirty="0" smtClean="0">
                <a:solidFill>
                  <a:schemeClr val="bg1"/>
                </a:solidFill>
              </a:rPr>
              <a:t>Security</a:t>
            </a:r>
            <a:endParaRPr lang="en-US" sz="2800" dirty="0"/>
          </a:p>
          <a:p>
            <a:pPr marL="803275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383" y="1682648"/>
            <a:ext cx="1153841" cy="11293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5152" y="2048902"/>
            <a:ext cx="1319685" cy="13345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2392472" y="93895"/>
            <a:ext cx="5780811" cy="1154575"/>
          </a:xfrm>
          <a:prstGeom prst="rect">
            <a:avLst/>
          </a:prstGeom>
          <a:noFill/>
          <a:ln>
            <a:noFill/>
          </a:ln>
        </p:spPr>
        <p:txBody>
          <a:bodyPr vert="horz" lIns="144000" tIns="0" rIns="14400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IDENTIFIED TRENDS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125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7" name="Rectangle 16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50184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: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Phishing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Ransomware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DDoS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Vulnerabilities in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software</a:t>
            </a:r>
          </a:p>
          <a:p>
            <a:pPr marL="1117600" indent="-314325"/>
            <a:endParaRPr lang="en-US" sz="2800" dirty="0">
              <a:solidFill>
                <a:schemeClr val="bg1"/>
              </a:solidFill>
            </a:endParaRP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Responsible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Disclosure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Supply Chain </a:t>
            </a:r>
            <a:r>
              <a:rPr lang="en-US" sz="2800" dirty="0" smtClean="0">
                <a:solidFill>
                  <a:schemeClr val="bg1"/>
                </a:solidFill>
              </a:rPr>
              <a:t>Security</a:t>
            </a:r>
            <a:endParaRPr lang="en-US" sz="2800" dirty="0"/>
          </a:p>
          <a:p>
            <a:pPr marL="803275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383" y="1682648"/>
            <a:ext cx="1153841" cy="1129378"/>
          </a:xfrm>
          <a:prstGeom prst="rect">
            <a:avLst/>
          </a:prstGeom>
        </p:spPr>
      </p:pic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092461171"/>
              </p:ext>
            </p:extLst>
          </p:nvPr>
        </p:nvGraphicFramePr>
        <p:xfrm>
          <a:off x="6309885" y="2395727"/>
          <a:ext cx="2526388" cy="1392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5152" y="2048902"/>
            <a:ext cx="1319685" cy="1334513"/>
          </a:xfrm>
          <a:prstGeom prst="rect">
            <a:avLst/>
          </a:prstGeom>
        </p:spPr>
      </p:pic>
      <p:sp>
        <p:nvSpPr>
          <p:cNvPr id="12" name="Text Box 48"/>
          <p:cNvSpPr txBox="1"/>
          <p:nvPr/>
        </p:nvSpPr>
        <p:spPr>
          <a:xfrm rot="20635201">
            <a:off x="7823313" y="2358976"/>
            <a:ext cx="432724" cy="1231775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Zomervakantie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sym typeface="Wingdings" charset="2"/>
              </a:rPr>
              <a:t></a:t>
            </a:r>
            <a:endParaRPr lang="en-GB" sz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sp>
        <p:nvSpPr>
          <p:cNvPr id="13" name="Text Box 51"/>
          <p:cNvSpPr txBox="1"/>
          <p:nvPr/>
        </p:nvSpPr>
        <p:spPr>
          <a:xfrm rot="20635201">
            <a:off x="7150341" y="2343633"/>
            <a:ext cx="386689" cy="1116658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Meivakantie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sym typeface="Wingdings" charset="2"/>
              </a:rPr>
              <a:t></a:t>
            </a:r>
            <a:endParaRPr lang="en-GB" sz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2392472" y="93895"/>
            <a:ext cx="5780811" cy="1154575"/>
          </a:xfrm>
          <a:prstGeom prst="rect">
            <a:avLst/>
          </a:prstGeom>
          <a:noFill/>
          <a:ln>
            <a:noFill/>
          </a:ln>
        </p:spPr>
        <p:txBody>
          <a:bodyPr vert="horz" lIns="144000" tIns="0" rIns="14400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IDENTIFIED TRENDS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5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9" name="Rectangle 18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50184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: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Phishing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Ransomware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DDoS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Vulnerabilities in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software</a:t>
            </a:r>
          </a:p>
          <a:p>
            <a:pPr marL="1117600" indent="-314325"/>
            <a:endParaRPr lang="en-US" sz="2800" dirty="0">
              <a:solidFill>
                <a:schemeClr val="bg1"/>
              </a:solidFill>
            </a:endParaRP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Responsible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Disclosure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Supply Chain </a:t>
            </a:r>
            <a:r>
              <a:rPr lang="en-US" sz="2800" dirty="0" smtClean="0">
                <a:solidFill>
                  <a:schemeClr val="bg1"/>
                </a:solidFill>
              </a:rPr>
              <a:t>Security</a:t>
            </a:r>
            <a:endParaRPr lang="en-US" sz="2800" dirty="0"/>
          </a:p>
          <a:p>
            <a:pPr marL="803275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383" y="1682648"/>
            <a:ext cx="1153841" cy="1129378"/>
          </a:xfrm>
          <a:prstGeom prst="rect">
            <a:avLst/>
          </a:prstGeom>
        </p:spPr>
      </p:pic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092461171"/>
              </p:ext>
            </p:extLst>
          </p:nvPr>
        </p:nvGraphicFramePr>
        <p:xfrm>
          <a:off x="6309885" y="2395727"/>
          <a:ext cx="2526388" cy="1392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5152" y="2048902"/>
            <a:ext cx="1319685" cy="1334513"/>
          </a:xfrm>
          <a:prstGeom prst="rect">
            <a:avLst/>
          </a:prstGeom>
        </p:spPr>
      </p:pic>
      <p:sp>
        <p:nvSpPr>
          <p:cNvPr id="12" name="Text Box 48"/>
          <p:cNvSpPr txBox="1"/>
          <p:nvPr/>
        </p:nvSpPr>
        <p:spPr>
          <a:xfrm rot="20635201">
            <a:off x="7823313" y="2358976"/>
            <a:ext cx="432724" cy="1231775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Zomervakantie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sym typeface="Wingdings" charset="2"/>
              </a:rPr>
              <a:t></a:t>
            </a:r>
            <a:endParaRPr lang="en-GB" sz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sp>
        <p:nvSpPr>
          <p:cNvPr id="13" name="Text Box 51"/>
          <p:cNvSpPr txBox="1"/>
          <p:nvPr/>
        </p:nvSpPr>
        <p:spPr>
          <a:xfrm rot="20635201">
            <a:off x="7150341" y="2343633"/>
            <a:ext cx="386689" cy="1116658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Meivakantie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sym typeface="Wingdings" charset="2"/>
              </a:rPr>
              <a:t></a:t>
            </a:r>
            <a:endParaRPr lang="en-GB" sz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0025" y="3183498"/>
            <a:ext cx="1433628" cy="141843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2392472" y="93895"/>
            <a:ext cx="5780811" cy="1154575"/>
          </a:xfrm>
          <a:prstGeom prst="rect">
            <a:avLst/>
          </a:prstGeom>
          <a:noFill/>
          <a:ln>
            <a:noFill/>
          </a:ln>
        </p:spPr>
        <p:txBody>
          <a:bodyPr vert="horz" lIns="144000" tIns="0" rIns="14400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IDENTIFIED TRENDS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225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CYBERDREIGINGSBEELD 2016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1"/>
            <a:ext cx="9144000" cy="9075145"/>
          </a:xfrm>
          <a:prstGeom prst="rect">
            <a:avLst/>
          </a:prstGeom>
          <a:effectLst/>
        </p:spPr>
      </p:pic>
      <p:sp>
        <p:nvSpPr>
          <p:cNvPr id="3" name="Rectangle 2"/>
          <p:cNvSpPr/>
          <p:nvPr/>
        </p:nvSpPr>
        <p:spPr>
          <a:xfrm>
            <a:off x="688932" y="55327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4" name="Rectangle 3"/>
          <p:cNvSpPr/>
          <p:nvPr/>
        </p:nvSpPr>
        <p:spPr>
          <a:xfrm>
            <a:off x="839244" y="1665962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Diffused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91638" y="2045644"/>
            <a:ext cx="5210719" cy="5300387"/>
          </a:xfrm>
          <a:prstGeom prst="rect">
            <a:avLst/>
          </a:prstGeom>
          <a:effectLst>
            <a:innerShdw blurRad="431800">
              <a:prstClr val="black"/>
            </a:innerShdw>
            <a:reflection blurRad="101600" stA="35000" endPos="40000" dist="101600" dir="5400000" sy="-100000" algn="bl" rotWithShape="0"/>
            <a:softEdge rad="63500"/>
          </a:effectLst>
          <a:scene3d>
            <a:camera prst="orthographicFront">
              <a:rot lat="1200000" lon="0" rev="0"/>
            </a:camera>
            <a:lightRig rig="flood" dir="t"/>
          </a:scene3d>
          <a:sp3d prstMaterial="powder"/>
        </p:spPr>
      </p:pic>
      <p:sp>
        <p:nvSpPr>
          <p:cNvPr id="6" name="TextBox 5"/>
          <p:cNvSpPr txBox="1"/>
          <p:nvPr/>
        </p:nvSpPr>
        <p:spPr>
          <a:xfrm>
            <a:off x="2806944" y="4850120"/>
            <a:ext cx="3530112" cy="523220"/>
          </a:xfrm>
          <a:prstGeom prst="rect">
            <a:avLst/>
          </a:prstGeom>
          <a:noFill/>
          <a:scene3d>
            <a:camera prst="orthographicFront">
              <a:rot lat="120000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Intended Audience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38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20" name="Rectangle 19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50184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: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Phishing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Ransomware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DDoS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Vulnerabilities in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software</a:t>
            </a:r>
          </a:p>
          <a:p>
            <a:pPr marL="1117600" indent="-314325"/>
            <a:endParaRPr lang="en-US" sz="2800" dirty="0">
              <a:solidFill>
                <a:schemeClr val="bg1"/>
              </a:solidFill>
            </a:endParaRP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Responsible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Disclosure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Supply Chain </a:t>
            </a:r>
            <a:r>
              <a:rPr lang="en-US" sz="2800" dirty="0" smtClean="0">
                <a:solidFill>
                  <a:schemeClr val="bg1"/>
                </a:solidFill>
              </a:rPr>
              <a:t>Security</a:t>
            </a:r>
            <a:endParaRPr lang="en-US" sz="2800" dirty="0"/>
          </a:p>
          <a:p>
            <a:pPr marL="803275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383" y="1682648"/>
            <a:ext cx="1153841" cy="1129378"/>
          </a:xfrm>
          <a:prstGeom prst="rect">
            <a:avLst/>
          </a:prstGeom>
        </p:spPr>
      </p:pic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092461171"/>
              </p:ext>
            </p:extLst>
          </p:nvPr>
        </p:nvGraphicFramePr>
        <p:xfrm>
          <a:off x="6309885" y="2395727"/>
          <a:ext cx="2526388" cy="1392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5152" y="2048902"/>
            <a:ext cx="1319685" cy="1334513"/>
          </a:xfrm>
          <a:prstGeom prst="rect">
            <a:avLst/>
          </a:prstGeom>
        </p:spPr>
      </p:pic>
      <p:sp>
        <p:nvSpPr>
          <p:cNvPr id="12" name="Text Box 48"/>
          <p:cNvSpPr txBox="1"/>
          <p:nvPr/>
        </p:nvSpPr>
        <p:spPr>
          <a:xfrm rot="20635201">
            <a:off x="7823313" y="2358976"/>
            <a:ext cx="432724" cy="1231775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Zomervakantie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sym typeface="Wingdings" charset="2"/>
              </a:rPr>
              <a:t></a:t>
            </a:r>
            <a:endParaRPr lang="en-GB" sz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sp>
        <p:nvSpPr>
          <p:cNvPr id="13" name="Text Box 51"/>
          <p:cNvSpPr txBox="1"/>
          <p:nvPr/>
        </p:nvSpPr>
        <p:spPr>
          <a:xfrm rot="20635201">
            <a:off x="7150341" y="2343633"/>
            <a:ext cx="386689" cy="1116658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Meivakantie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sym typeface="Wingdings" charset="2"/>
              </a:rPr>
              <a:t></a:t>
            </a:r>
            <a:endParaRPr lang="en-GB" sz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0025" y="3183498"/>
            <a:ext cx="1433628" cy="141843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9767" y="4414571"/>
            <a:ext cx="1725975" cy="115270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  <p:sp>
        <p:nvSpPr>
          <p:cNvPr id="22" name="Title 1"/>
          <p:cNvSpPr txBox="1">
            <a:spLocks/>
          </p:cNvSpPr>
          <p:nvPr/>
        </p:nvSpPr>
        <p:spPr>
          <a:xfrm>
            <a:off x="2392472" y="93895"/>
            <a:ext cx="5780811" cy="1154575"/>
          </a:xfrm>
          <a:prstGeom prst="rect">
            <a:avLst/>
          </a:prstGeom>
          <a:noFill/>
          <a:ln>
            <a:noFill/>
          </a:ln>
        </p:spPr>
        <p:txBody>
          <a:bodyPr vert="horz" lIns="144000" tIns="0" rIns="14400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IDENTIFIED TRENDS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101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21" name="Rectangle 20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50184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: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Phishing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Ransomware 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DDoS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Vulnerabilities in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software</a:t>
            </a:r>
          </a:p>
          <a:p>
            <a:pPr marL="1117600" indent="-314325"/>
            <a:endParaRPr lang="en-US" sz="2800" dirty="0">
              <a:solidFill>
                <a:schemeClr val="bg1"/>
              </a:solidFill>
            </a:endParaRP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Responsible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bg1"/>
                </a:solidFill>
              </a:rPr>
              <a:t>Disclosure</a:t>
            </a:r>
          </a:p>
          <a:p>
            <a:pPr marL="1117600" indent="-314325"/>
            <a:r>
              <a:rPr lang="en-US" sz="2800" dirty="0">
                <a:solidFill>
                  <a:schemeClr val="bg1"/>
                </a:solidFill>
              </a:rPr>
              <a:t>Supply Chain </a:t>
            </a:r>
            <a:r>
              <a:rPr lang="en-US" sz="2800" dirty="0" smtClean="0">
                <a:solidFill>
                  <a:schemeClr val="bg1"/>
                </a:solidFill>
              </a:rPr>
              <a:t>Security</a:t>
            </a:r>
            <a:endParaRPr lang="en-US" sz="2800" dirty="0"/>
          </a:p>
          <a:p>
            <a:pPr marL="803275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383" y="1682648"/>
            <a:ext cx="1153841" cy="1129378"/>
          </a:xfrm>
          <a:prstGeom prst="rect">
            <a:avLst/>
          </a:prstGeom>
        </p:spPr>
      </p:pic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092461171"/>
              </p:ext>
            </p:extLst>
          </p:nvPr>
        </p:nvGraphicFramePr>
        <p:xfrm>
          <a:off x="6309885" y="2395727"/>
          <a:ext cx="2526388" cy="1392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5152" y="2048902"/>
            <a:ext cx="1319685" cy="1334513"/>
          </a:xfrm>
          <a:prstGeom prst="rect">
            <a:avLst/>
          </a:prstGeom>
        </p:spPr>
      </p:pic>
      <p:sp>
        <p:nvSpPr>
          <p:cNvPr id="12" name="Text Box 48"/>
          <p:cNvSpPr txBox="1"/>
          <p:nvPr/>
        </p:nvSpPr>
        <p:spPr>
          <a:xfrm rot="20635201">
            <a:off x="7823313" y="2358976"/>
            <a:ext cx="432724" cy="1231775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Zomervakantie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sym typeface="Wingdings" charset="2"/>
              </a:rPr>
              <a:t></a:t>
            </a:r>
            <a:endParaRPr lang="en-GB" sz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sp>
        <p:nvSpPr>
          <p:cNvPr id="13" name="Text Box 51"/>
          <p:cNvSpPr txBox="1"/>
          <p:nvPr/>
        </p:nvSpPr>
        <p:spPr>
          <a:xfrm rot="20635201">
            <a:off x="7150341" y="2343633"/>
            <a:ext cx="386689" cy="1116658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eaVert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Meivakantie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en-GB" sz="12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Times New Roman" charset="0"/>
                <a:sym typeface="Wingdings" charset="2"/>
              </a:rPr>
              <a:t></a:t>
            </a:r>
            <a:endParaRPr lang="en-GB" sz="1200" dirty="0"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0025" y="3183498"/>
            <a:ext cx="1433628" cy="141843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9767" y="4414571"/>
            <a:ext cx="1725975" cy="115270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07862" y="5306332"/>
            <a:ext cx="1752600" cy="89985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2392472" y="93895"/>
            <a:ext cx="5780811" cy="1154575"/>
          </a:xfrm>
          <a:prstGeom prst="rect">
            <a:avLst/>
          </a:prstGeom>
          <a:noFill/>
          <a:ln>
            <a:noFill/>
          </a:ln>
        </p:spPr>
        <p:txBody>
          <a:bodyPr vert="horz" lIns="144000" tIns="0" rIns="14400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IDENTIFIED TRENDS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999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4" name="Rectangle 13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76" y="3156557"/>
            <a:ext cx="4328716" cy="3494475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538324"/>
              </p:ext>
            </p:extLst>
          </p:nvPr>
        </p:nvGraphicFramePr>
        <p:xfrm>
          <a:off x="4935345" y="1302706"/>
          <a:ext cx="3525681" cy="2555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648"/>
                <a:gridCol w="3263033"/>
              </a:tblGrid>
              <a:tr h="28672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#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Threat description</a:t>
                      </a:r>
                      <a:endParaRPr lang="en-US" sz="1400" dirty="0"/>
                    </a:p>
                  </a:txBody>
                  <a:tcPr/>
                </a:tc>
              </a:tr>
              <a:tr h="3716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Obtaining and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publicizing data</a:t>
                      </a:r>
                      <a:endParaRPr lang="en-US" sz="1200" dirty="0"/>
                    </a:p>
                  </a:txBody>
                  <a:tcPr/>
                </a:tc>
              </a:tr>
              <a:tr h="28672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Identity fraud</a:t>
                      </a:r>
                      <a:endParaRPr lang="en-US" sz="1200" dirty="0"/>
                    </a:p>
                  </a:txBody>
                  <a:tcPr/>
                </a:tc>
              </a:tr>
              <a:tr h="28672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Disruption of ICT</a:t>
                      </a:r>
                      <a:endParaRPr lang="en-US" sz="1200" dirty="0"/>
                    </a:p>
                  </a:txBody>
                  <a:tcPr/>
                </a:tc>
              </a:tr>
              <a:tr h="354904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Manipulation of digitally stored data </a:t>
                      </a:r>
                      <a:endParaRPr lang="en-US" sz="1200" dirty="0" smtClean="0"/>
                    </a:p>
                  </a:txBody>
                  <a:tcPr/>
                </a:tc>
              </a:tr>
              <a:tr h="28672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Espionage</a:t>
                      </a:r>
                    </a:p>
                  </a:txBody>
                  <a:tcPr/>
                </a:tc>
              </a:tr>
              <a:tr h="28672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Taking over and abusing ICT </a:t>
                      </a:r>
                      <a:endParaRPr lang="en-US" sz="1200" dirty="0" smtClean="0"/>
                    </a:p>
                  </a:txBody>
                  <a:tcPr/>
                </a:tc>
              </a:tr>
              <a:tr h="286725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Deliberately inflicting 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reputational damage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351916">
            <a:off x="3356387" y="5302772"/>
            <a:ext cx="5603422" cy="5151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8932" y="38081"/>
            <a:ext cx="77536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</a:rPr>
              <a:t>What </a:t>
            </a:r>
            <a:r>
              <a:rPr lang="en-US" sz="6000" b="1" smtClean="0">
                <a:solidFill>
                  <a:schemeClr val="bg1"/>
                </a:solidFill>
              </a:rPr>
              <a:t>to do about it?</a:t>
            </a:r>
            <a:endParaRPr lang="en-US" sz="6000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1643" y="1302706"/>
            <a:ext cx="2432182" cy="226712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529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8" name="Rectangle 7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1665" y="1415338"/>
            <a:ext cx="76408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Measures to increase resilience apply to the integrity, confidentiality and/or availability of data and systems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566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8" name="Rectangle 7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1665" y="313050"/>
            <a:ext cx="764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Measures: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0557" y="1165861"/>
            <a:ext cx="81043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Physical security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access passes are used and a process to assign them exists.</a:t>
            </a: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Data classification</a:t>
            </a:r>
          </a:p>
          <a:p>
            <a:pPr lvl="1"/>
            <a:r>
              <a:rPr lang="mr-IN" sz="2000" dirty="0" smtClean="0">
                <a:solidFill>
                  <a:schemeClr val="bg1"/>
                </a:solidFill>
              </a:rPr>
              <a:t>–</a:t>
            </a:r>
            <a:r>
              <a:rPr lang="en-US" sz="2000" dirty="0" smtClean="0">
                <a:solidFill>
                  <a:schemeClr val="bg1"/>
                </a:solidFill>
              </a:rPr>
              <a:t> which data are sensitive?</a:t>
            </a:r>
          </a:p>
          <a:p>
            <a:pPr lvl="1"/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Awareness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 smtClean="0">
                <a:solidFill>
                  <a:schemeClr val="bg1"/>
                </a:solidFill>
              </a:rPr>
              <a:t>–</a:t>
            </a:r>
            <a:r>
              <a:rPr lang="en-US" sz="2000" dirty="0" smtClean="0">
                <a:solidFill>
                  <a:schemeClr val="bg1"/>
                </a:solidFill>
              </a:rPr>
              <a:t> users are aware of threats and know what to do.</a:t>
            </a:r>
          </a:p>
          <a:p>
            <a:pPr lvl="1"/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Identity control </a:t>
            </a:r>
            <a:r>
              <a:rPr lang="en-US" sz="2000" dirty="0">
                <a:solidFill>
                  <a:schemeClr val="bg1"/>
                </a:solidFill>
              </a:rPr>
              <a:t>&amp; </a:t>
            </a:r>
            <a:r>
              <a:rPr lang="en-US" sz="2000" dirty="0" smtClean="0">
                <a:solidFill>
                  <a:schemeClr val="bg1"/>
                </a:solidFill>
              </a:rPr>
              <a:t>Access control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who are you and what are you allowed to do?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Encryption</a:t>
            </a:r>
          </a:p>
          <a:p>
            <a:pPr lvl="1"/>
            <a:r>
              <a:rPr lang="mr-IN" sz="2000" dirty="0" smtClean="0">
                <a:solidFill>
                  <a:schemeClr val="bg1"/>
                </a:solidFill>
              </a:rPr>
              <a:t>–</a:t>
            </a:r>
            <a:r>
              <a:rPr lang="en-US" sz="2000" dirty="0" smtClean="0">
                <a:solidFill>
                  <a:schemeClr val="bg1"/>
                </a:solidFill>
              </a:rPr>
              <a:t> when necessary encrypt data (when stored and during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transport)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Monitoring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detect unusual patterns in traffic and behavior.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5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8" name="Rectangle 7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1665" y="313050"/>
            <a:ext cx="764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Measures (cont.):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0557" y="1341225"/>
            <a:ext cx="81043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Logging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store and secure data for analysis (real-time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   or post-incident).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Information security continuity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 smtClean="0">
                <a:solidFill>
                  <a:schemeClr val="bg1"/>
                </a:solidFill>
              </a:rPr>
              <a:t>–</a:t>
            </a:r>
            <a:r>
              <a:rPr lang="en-US" sz="2000" dirty="0" smtClean="0">
                <a:solidFill>
                  <a:schemeClr val="bg1"/>
                </a:solidFill>
              </a:rPr>
              <a:t> during an incident security measures remain effective.</a:t>
            </a:r>
          </a:p>
          <a:p>
            <a:pPr lvl="1"/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Layered security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additional protection for sensitive data (e.g. </a:t>
            </a:r>
            <a:r>
              <a:rPr lang="en-US" sz="2000" dirty="0">
                <a:solidFill>
                  <a:schemeClr val="bg1"/>
                </a:solidFill>
              </a:rPr>
              <a:t>defense-in-depth</a:t>
            </a:r>
            <a:r>
              <a:rPr lang="en-US" sz="2000" dirty="0" smtClean="0">
                <a:solidFill>
                  <a:schemeClr val="bg1"/>
                </a:solidFill>
              </a:rPr>
              <a:t>).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Antivirus software</a:t>
            </a:r>
          </a:p>
          <a:p>
            <a:pPr lvl="1"/>
            <a:r>
              <a:rPr lang="mr-IN" sz="2000" dirty="0" smtClean="0">
                <a:solidFill>
                  <a:schemeClr val="bg1"/>
                </a:solidFill>
              </a:rPr>
              <a:t>–</a:t>
            </a:r>
            <a:r>
              <a:rPr lang="en-US" sz="2000" dirty="0" smtClean="0">
                <a:solidFill>
                  <a:schemeClr val="bg1"/>
                </a:solidFill>
              </a:rPr>
              <a:t> prevent and neutralize malware infections.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Backup </a:t>
            </a:r>
            <a:r>
              <a:rPr lang="en-US" sz="2000" dirty="0" smtClean="0">
                <a:solidFill>
                  <a:schemeClr val="bg1"/>
                </a:solidFill>
              </a:rPr>
              <a:t>&amp; </a:t>
            </a:r>
            <a:r>
              <a:rPr lang="en-US" sz="2000" dirty="0">
                <a:solidFill>
                  <a:schemeClr val="bg1"/>
                </a:solidFill>
              </a:rPr>
              <a:t>restore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be able to restore recent data after an incident.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42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8" name="Rectangle 7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1665" y="313050"/>
            <a:ext cx="764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Education: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0557" y="902815"/>
            <a:ext cx="81043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Data classification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which data are sensitive?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Awareness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users are aware of threats and know what to do.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Identity control &amp; Access control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who are you and what are you allowed to do?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Encryption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when necessary encrypt data (when stored and during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   transport)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Monitoring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detect unusual patterns in traffic and behavior.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Backup &amp; restore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be able to restore recent data after an incident.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15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8" name="Rectangle 7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1665" y="313050"/>
            <a:ext cx="764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Research: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0557" y="902815"/>
            <a:ext cx="810434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Data classification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which data are sensitive?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Awareness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users are aware of threats and know what to do.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Identity control &amp; Access control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who are you and what are you allowed to do?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Encryption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when necessary encrypt data (when stored and during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   transport)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Monitoring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detect unusual patterns in traffic and behavior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Layered security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additional protection for sensitive data 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(</a:t>
            </a:r>
            <a:r>
              <a:rPr lang="en-US" sz="2000" dirty="0">
                <a:solidFill>
                  <a:schemeClr val="bg1"/>
                </a:solidFill>
              </a:rPr>
              <a:t>e.g. defense-in-depth).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263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8" name="Rectangle 7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1665" y="313050"/>
            <a:ext cx="764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Operations: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0557" y="902815"/>
            <a:ext cx="810434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Data classification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which data are sensitive?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Awareness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users are aware of threats and know what to do.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Identity control &amp; Access control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who are you and what are you allowed to do?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Encryption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when necessary encrypt data (when stored and during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   transport)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Monitoring</a:t>
            </a: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detect unusual patterns in traffic and behavior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Layered security</a:t>
            </a:r>
            <a:endParaRPr lang="en-US" sz="2000" dirty="0">
              <a:solidFill>
                <a:schemeClr val="bg1"/>
              </a:solidFill>
            </a:endParaRPr>
          </a:p>
          <a:p>
            <a:pPr lvl="1"/>
            <a:r>
              <a:rPr lang="mr-IN" sz="2000" dirty="0">
                <a:solidFill>
                  <a:schemeClr val="bg1"/>
                </a:solidFill>
              </a:rPr>
              <a:t>–</a:t>
            </a:r>
            <a:r>
              <a:rPr lang="en-US" sz="2000" dirty="0">
                <a:solidFill>
                  <a:schemeClr val="bg1"/>
                </a:solidFill>
              </a:rPr>
              <a:t> additional protection for sensitive </a:t>
            </a:r>
            <a:r>
              <a:rPr lang="en-US" sz="2000" dirty="0" smtClean="0">
                <a:solidFill>
                  <a:schemeClr val="bg1"/>
                </a:solidFill>
              </a:rPr>
              <a:t>data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>
                <a:solidFill>
                  <a:schemeClr val="bg1"/>
                </a:solidFill>
              </a:rPr>
              <a:t>(e.g. defense-in-depth).</a:t>
            </a:r>
          </a:p>
          <a:p>
            <a:pPr lvl="1"/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8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1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55327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0" name="Rectangle 9"/>
          <p:cNvSpPr/>
          <p:nvPr/>
        </p:nvSpPr>
        <p:spPr>
          <a:xfrm>
            <a:off x="839244" y="1665962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8932" y="2404997"/>
            <a:ext cx="808627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In summary</a:t>
            </a:r>
            <a:r>
              <a:rPr lang="en-US" sz="2400" dirty="0" smtClean="0">
                <a:solidFill>
                  <a:schemeClr val="bg1"/>
                </a:solidFill>
              </a:rPr>
              <a:t>: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7 relevant threats have been recognized,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They apply to 3 processes: education, research and operations,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A number of trends have been identified, some bad, some good,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To become more resilient, institutions must take measures after determining what its crown jewels are, which threats are relevant and which data is stored or processed in the cloud.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014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CYBERDREIGINGSBEELD 2016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1"/>
            <a:ext cx="9144000" cy="9075145"/>
          </a:xfrm>
          <a:prstGeom prst="rect">
            <a:avLst/>
          </a:prstGeom>
          <a:effectLst/>
        </p:spPr>
      </p:pic>
      <p:sp>
        <p:nvSpPr>
          <p:cNvPr id="3" name="Rectangle 2"/>
          <p:cNvSpPr/>
          <p:nvPr/>
        </p:nvSpPr>
        <p:spPr>
          <a:xfrm>
            <a:off x="688932" y="55327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4" name="Rectangle 3"/>
          <p:cNvSpPr/>
          <p:nvPr/>
        </p:nvSpPr>
        <p:spPr>
          <a:xfrm>
            <a:off x="839244" y="1665962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94554" y="2768252"/>
            <a:ext cx="38580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Trends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Threats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Processes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Context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Measures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73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 THREAT ASSESSMENT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501843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pPr marL="1117600" indent="-314325"/>
            <a:endParaRPr lang="en-US" sz="2800" dirty="0"/>
          </a:p>
          <a:p>
            <a:pPr marL="1117600" indent="-314325"/>
            <a:endParaRPr lang="en-US" sz="2800" dirty="0"/>
          </a:p>
          <a:p>
            <a:pPr marL="803275" indent="0">
              <a:buNone/>
            </a:pPr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803275" indent="0">
              <a:buNone/>
            </a:pP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  <a:p>
            <a:pPr marL="803275" indent="0">
              <a:buNone/>
            </a:pPr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803275" indent="0">
              <a:buNone/>
            </a:pP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  <a:p>
            <a:pPr marL="803275" indent="0">
              <a:buNone/>
            </a:pPr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803275" indent="0">
              <a:buNone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https://</a:t>
            </a:r>
            <a:r>
              <a:rPr lang="en-US" sz="2800" dirty="0" err="1" smtClean="0">
                <a:solidFill>
                  <a:schemeClr val="accent3">
                    <a:lumMod val="75000"/>
                  </a:schemeClr>
                </a:solidFill>
              </a:rPr>
              <a:t>www.surf.nl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/</a:t>
            </a:r>
            <a:r>
              <a:rPr lang="en-US" sz="2800" dirty="0" err="1" smtClean="0">
                <a:solidFill>
                  <a:schemeClr val="accent3">
                    <a:lumMod val="75000"/>
                  </a:schemeClr>
                </a:solidFill>
              </a:rPr>
              <a:t>cyberdreigingsbeeld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  <a:p>
            <a:pPr marL="803275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2472" y="1845216"/>
            <a:ext cx="4243192" cy="361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131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1"/>
            <a:ext cx="9144000" cy="907514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88932" y="55327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7" name="Rectangle 16"/>
          <p:cNvSpPr/>
          <p:nvPr/>
        </p:nvSpPr>
        <p:spPr>
          <a:xfrm>
            <a:off x="839244" y="1665962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863662" y="2497395"/>
            <a:ext cx="2949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6 trends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9257" y="2847566"/>
            <a:ext cx="1153841" cy="1129378"/>
          </a:xfrm>
          <a:prstGeom prst="rect">
            <a:avLst/>
          </a:prstGeom>
        </p:spPr>
      </p:pic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046278387"/>
              </p:ext>
            </p:extLst>
          </p:nvPr>
        </p:nvGraphicFramePr>
        <p:xfrm>
          <a:off x="5044759" y="3560645"/>
          <a:ext cx="2526388" cy="1392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0026" y="3213820"/>
            <a:ext cx="1319685" cy="13345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9743" y="4536306"/>
            <a:ext cx="1433628" cy="141843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8995" y="5153605"/>
            <a:ext cx="1725975" cy="11527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88888" y="5920106"/>
            <a:ext cx="1752600" cy="8998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486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1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55327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0" name="Rectangle 9"/>
          <p:cNvSpPr/>
          <p:nvPr/>
        </p:nvSpPr>
        <p:spPr>
          <a:xfrm>
            <a:off x="839244" y="1665962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01242" y="2461712"/>
            <a:ext cx="2949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7</a:t>
            </a:r>
            <a:r>
              <a:rPr lang="en-US" sz="3600" b="1" dirty="0" smtClean="0">
                <a:solidFill>
                  <a:schemeClr val="bg1"/>
                </a:solidFill>
              </a:rPr>
              <a:t> threats</a:t>
            </a:r>
            <a:endParaRPr lang="en-US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774259"/>
              </p:ext>
            </p:extLst>
          </p:nvPr>
        </p:nvGraphicFramePr>
        <p:xfrm>
          <a:off x="706308" y="2551529"/>
          <a:ext cx="5057147" cy="2979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737"/>
                <a:gridCol w="4680410"/>
              </a:tblGrid>
              <a:tr h="329458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Threat description</a:t>
                      </a:r>
                      <a:endParaRPr lang="en-US" dirty="0"/>
                    </a:p>
                  </a:txBody>
                  <a:tcPr/>
                </a:tc>
              </a:tr>
              <a:tr h="382633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Obtaining and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publicizing data</a:t>
                      </a:r>
                      <a:endParaRPr lang="en-US" dirty="0"/>
                    </a:p>
                  </a:txBody>
                  <a:tcPr/>
                </a:tc>
              </a:tr>
              <a:tr h="359695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Identity fraud</a:t>
                      </a:r>
                      <a:endParaRPr lang="en-US" dirty="0"/>
                    </a:p>
                  </a:txBody>
                  <a:tcPr/>
                </a:tc>
              </a:tr>
              <a:tr h="383675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Disruption of ICT</a:t>
                      </a:r>
                      <a:endParaRPr lang="en-US" dirty="0"/>
                    </a:p>
                  </a:txBody>
                  <a:tcPr/>
                </a:tc>
              </a:tr>
              <a:tr h="384857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Manipulation of digitally stored data </a:t>
                      </a:r>
                      <a:endParaRPr lang="en-US" dirty="0" smtClean="0"/>
                    </a:p>
                  </a:txBody>
                  <a:tcPr/>
                </a:tc>
              </a:tr>
              <a:tr h="350103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Espionage</a:t>
                      </a:r>
                    </a:p>
                  </a:txBody>
                  <a:tcPr/>
                </a:tc>
              </a:tr>
              <a:tr h="3572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Taking over and abusing ICT </a:t>
                      </a:r>
                      <a:endParaRPr lang="en-US" dirty="0" smtClean="0"/>
                    </a:p>
                  </a:txBody>
                  <a:tcPr/>
                </a:tc>
              </a:tr>
              <a:tr h="330315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Deliberately inflicting 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reputational damage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27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1"/>
            <a:ext cx="9144000" cy="9075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8932" y="55327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0" name="Rectangle 9"/>
          <p:cNvSpPr/>
          <p:nvPr/>
        </p:nvSpPr>
        <p:spPr>
          <a:xfrm>
            <a:off x="839244" y="1665962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01242" y="2461712"/>
            <a:ext cx="2949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3 processes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2125720" y="3601210"/>
            <a:ext cx="2884691" cy="7829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Research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54142" y="2389187"/>
            <a:ext cx="2479386" cy="84588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Education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146054" y="4773973"/>
            <a:ext cx="3455163" cy="9003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Operations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30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1" name="Rectangle 10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4" name="Oval 3"/>
          <p:cNvSpPr/>
          <p:nvPr/>
        </p:nvSpPr>
        <p:spPr>
          <a:xfrm>
            <a:off x="2125720" y="3300586"/>
            <a:ext cx="2884691" cy="7829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Research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54142" y="2088563"/>
            <a:ext cx="2479386" cy="84588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Education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146054" y="4473349"/>
            <a:ext cx="3455163" cy="9003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Operations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3662" y="1132061"/>
            <a:ext cx="2949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3 processes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77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8" name="Rectangle 17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9" name="Oval 8"/>
          <p:cNvSpPr/>
          <p:nvPr/>
        </p:nvSpPr>
        <p:spPr>
          <a:xfrm>
            <a:off x="2412875" y="3362946"/>
            <a:ext cx="2015614" cy="693887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Research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941296" y="2150923"/>
            <a:ext cx="1909766" cy="7130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Education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420682" y="4422975"/>
            <a:ext cx="2694039" cy="865238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Operations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730675" y="1878904"/>
            <a:ext cx="1332842" cy="42588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851062" y="2617942"/>
            <a:ext cx="1212455" cy="7515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3517" y="1659533"/>
            <a:ext cx="4792793" cy="134251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171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217103"/>
            <a:ext cx="9144000" cy="907514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88932" y="-1663826"/>
            <a:ext cx="7991605" cy="68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b="1" dirty="0" smtClean="0"/>
              <a:t>CYBER THREAT ASSESSMENT 2016</a:t>
            </a:r>
            <a:endParaRPr lang="en-US" sz="3400" b="1" dirty="0"/>
          </a:p>
        </p:txBody>
      </p:sp>
      <p:sp>
        <p:nvSpPr>
          <p:cNvPr id="12" name="Rectangle 11"/>
          <p:cNvSpPr/>
          <p:nvPr/>
        </p:nvSpPr>
        <p:spPr>
          <a:xfrm>
            <a:off x="839244" y="-551140"/>
            <a:ext cx="6764055" cy="4258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 EDUCATION AND RESEARCH SECTORS</a:t>
            </a:r>
            <a:endParaRPr lang="en-US" b="1" dirty="0"/>
          </a:p>
        </p:txBody>
      </p:sp>
      <p:sp>
        <p:nvSpPr>
          <p:cNvPr id="15" name="Oval 14"/>
          <p:cNvSpPr/>
          <p:nvPr/>
        </p:nvSpPr>
        <p:spPr>
          <a:xfrm>
            <a:off x="2413819" y="3356481"/>
            <a:ext cx="2015614" cy="69388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Research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942240" y="2144458"/>
            <a:ext cx="1909766" cy="713083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Education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3421626" y="4416510"/>
            <a:ext cx="2694039" cy="865238"/>
          </a:xfrm>
          <a:prstGeom prst="ellipse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alpha val="50000"/>
                  </a:schemeClr>
                </a:solidFill>
              </a:rPr>
              <a:t>Operations</a:t>
            </a:r>
            <a:endParaRPr lang="en-US" b="1" dirty="0">
              <a:solidFill>
                <a:schemeClr val="bg1">
                  <a:alpha val="50000"/>
                </a:schemeClr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421626" y="2265719"/>
            <a:ext cx="777562" cy="101640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286865" y="3050992"/>
            <a:ext cx="49162" cy="42347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5433" y="1663649"/>
            <a:ext cx="4800216" cy="15004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1147" y="6218628"/>
            <a:ext cx="1204064" cy="6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974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11&quot;&gt;&lt;property id=&quot;20148&quot; value=&quot;5&quot;/&gt;&lt;property id=&quot;20300&quot; value=&quot;Slide 1&quot;/&gt;&lt;property id=&quot;20307&quot; value=&quot;25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Sjabloon Surf_v15">
  <a:themeElements>
    <a:clrScheme name="SURF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D6B06"/>
      </a:accent1>
      <a:accent2>
        <a:srgbClr val="F28C3E"/>
      </a:accent2>
      <a:accent3>
        <a:srgbClr val="F6AA6E"/>
      </a:accent3>
      <a:accent4>
        <a:srgbClr val="FBC9A0"/>
      </a:accent4>
      <a:accent5>
        <a:srgbClr val="FDE4D0"/>
      </a:accent5>
      <a:accent6>
        <a:srgbClr val="6D6E71"/>
      </a:accent6>
      <a:hlink>
        <a:srgbClr val="0000FF"/>
      </a:hlink>
      <a:folHlink>
        <a:srgbClr val="800080"/>
      </a:folHlink>
    </a:clrScheme>
    <a:fontScheme name="Su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0121F59773F94AA3E21BD911C70D3F" ma:contentTypeVersion="0" ma:contentTypeDescription="Een nieuw document maken." ma:contentTypeScope="" ma:versionID="a2f9e45eacdcd3462deff0870e7b164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17e5968c79d9fe2fc9f8835eee23f5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1DE92EB-E1D8-431A-BE63-85C64C81F8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345E70-AC0D-44B2-B3D4-8371A1CEF9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3112657-FF73-4878-9706-EC6F04BA2E9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Sjabloon Surf_v15</Template>
  <TotalTime>0</TotalTime>
  <Words>6332</Words>
  <Application>Microsoft Macintosh PowerPoint</Application>
  <PresentationFormat>On-screen Show (4:3)</PresentationFormat>
  <Paragraphs>582</Paragraphs>
  <Slides>30</Slides>
  <Notes>30</Notes>
  <HiddenSlides>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Sjabloon Surf_v15</vt:lpstr>
      <vt:lpstr>CYBER THREAT ASSESSMENT 2016</vt:lpstr>
      <vt:lpstr>CYBERDREIGINGSBEELD 2016</vt:lpstr>
      <vt:lpstr>CYBERDREIGINGSBEELD 2016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CYBERDREIGINGSBEELD 2016</vt:lpstr>
      <vt:lpstr>IDENTIFIED TRENDS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CYBER THREAT ASSESSMENT 2016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Sjabloon SURF</dc:title>
  <dc:creator/>
  <cp:lastModifiedBy/>
  <cp:revision>1</cp:revision>
  <dcterms:created xsi:type="dcterms:W3CDTF">2013-06-27T07:12:06Z</dcterms:created>
  <dcterms:modified xsi:type="dcterms:W3CDTF">2017-03-27T09:44:44Z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0x0101007E0121F59773F94AA3E21BD911C70D3F</vt:lpwstr>
  </property>
</Properties>
</file>