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310" r:id="rId3"/>
    <p:sldId id="309" r:id="rId4"/>
    <p:sldId id="296" r:id="rId5"/>
    <p:sldId id="297" r:id="rId6"/>
    <p:sldId id="303" r:id="rId7"/>
    <p:sldId id="298" r:id="rId8"/>
    <p:sldId id="324" r:id="rId9"/>
    <p:sldId id="325" r:id="rId10"/>
    <p:sldId id="311" r:id="rId11"/>
    <p:sldId id="316" r:id="rId12"/>
    <p:sldId id="323" r:id="rId13"/>
    <p:sldId id="319" r:id="rId14"/>
    <p:sldId id="322" r:id="rId15"/>
    <p:sldId id="32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/>
    <p:restoredTop sz="94630"/>
  </p:normalViewPr>
  <p:slideViewPr>
    <p:cSldViewPr>
      <p:cViewPr varScale="1">
        <p:scale>
          <a:sx n="45" d="100"/>
          <a:sy n="45" d="100"/>
        </p:scale>
        <p:origin x="-22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3F437-C77C-014A-841C-E574F82117C7}" type="datetimeFigureOut">
              <a:rPr lang="en-US" smtClean="0"/>
              <a:pPr/>
              <a:t>27.03.17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B9B46-C008-A747-B7A8-23F0DC18F3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814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96B38-9725-4C3C-8C98-B279A9B41740}" type="datetimeFigureOut">
              <a:rPr lang="en-GB" smtClean="0"/>
              <a:pPr/>
              <a:t>27.03.17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8D5FF-6835-4F00-8ACB-3B73942FE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880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8D5FF-6835-4F00-8ACB-3B73942FEF68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644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8D5FF-6835-4F00-8ACB-3B73942FEF68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5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27Mar17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4th WISE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A94FB-95E6-4080-B9AB-B318260421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27Mar17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4th WISE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E8A17-9484-4761-B3CA-9217F91BBC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27Mar17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4th WISE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9989-B87C-44E9-9909-4EFF32F6AE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19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5764" y="274638"/>
            <a:ext cx="5771036" cy="850106"/>
          </a:xfrm>
        </p:spPr>
        <p:txBody>
          <a:bodyPr>
            <a:noAutofit/>
          </a:bodyPr>
          <a:lstStyle>
            <a:lvl1pPr>
              <a:defRPr sz="4000" b="0" i="1" baseline="0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915763" cy="692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6890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80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80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05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8617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818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9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27Mar17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4th WISE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9EE18-F467-4E56-9214-960F1251F5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 descr="HEPiX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59632" cy="10906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36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226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105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27Mar17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4th WISE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BF3EA-C606-4138-8CCE-6AF1D89151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27Mar17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4th WISE workshop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E71B4-E95A-41AD-B04D-B856F300DF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27Mar17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4th WISE workshop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48115-AC79-435C-A740-F63B904241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27Mar17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4th WISE workshop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34440-8166-4899-9FC9-CC81CDCFE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27Mar17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4th WISE workshop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AF745-8AD4-48FA-B21F-A41B3D9146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27Mar17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4th WISE workshop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FFB2E-70B4-4819-B35D-D5ED0BFD57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27Mar17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4th WISE workshop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EC257-6872-4BB9-8480-2675FDDDAE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27Mar17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SCIV2-WG, 4th WISE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59BE09-DD75-49EC-8165-87C341D8D3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661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refeds.org/sirtfi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iki.geant.org/display/WISE/Guidance+for+SCI+version+1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pos.sissa.it/archive/conferences/179/011/ISGC%202013_011.pdf" TargetMode="Externa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WISE SCIV2-WG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Kelsey </a:t>
            </a:r>
            <a:br>
              <a:rPr lang="en-US" dirty="0" smtClean="0"/>
            </a:br>
            <a:r>
              <a:rPr lang="en-US" dirty="0" smtClean="0"/>
              <a:t>STFC-RAL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WISE workshop, </a:t>
            </a:r>
            <a:r>
              <a:rPr lang="en-US" dirty="0" err="1" smtClean="0"/>
              <a:t>Nikhef</a:t>
            </a:r>
            <a:endParaRPr lang="en-US" dirty="0" smtClean="0"/>
          </a:p>
          <a:p>
            <a:r>
              <a:rPr lang="en-US" dirty="0" smtClean="0"/>
              <a:t>27 March 2017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4664"/>
            <a:ext cx="68961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557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SCIV2-WG Aims/Mandate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Work towards a Version 2 document</a:t>
            </a:r>
          </a:p>
          <a:p>
            <a:r>
              <a:rPr lang="en-GB" dirty="0" smtClean="0"/>
              <a:t>Involve wider range of stakeholders</a:t>
            </a:r>
          </a:p>
          <a:p>
            <a:pPr lvl="1"/>
            <a:r>
              <a:rPr lang="en-GB" dirty="0" smtClean="0"/>
              <a:t>GEANT, NRENS, Identity federations, </a:t>
            </a:r>
            <a:r>
              <a:rPr lang="is-IS" dirty="0" smtClean="0"/>
              <a:t>…</a:t>
            </a:r>
            <a:endParaRPr lang="en-GB" dirty="0" smtClean="0"/>
          </a:p>
          <a:p>
            <a:r>
              <a:rPr lang="en-GB" dirty="0" smtClean="0"/>
              <a:t>Address conflicts in version 1 for new stakeholders</a:t>
            </a:r>
          </a:p>
          <a:p>
            <a:r>
              <a:rPr lang="en-GB" dirty="0" smtClean="0"/>
              <a:t>Add new topics/areas if needed</a:t>
            </a:r>
          </a:p>
          <a:p>
            <a:pPr lvl="1"/>
            <a:r>
              <a:rPr lang="en-US" dirty="0"/>
              <a:t>security audit/peer review, security risk assessments and software security review</a:t>
            </a:r>
            <a:endParaRPr lang="en-GB" dirty="0" smtClean="0"/>
          </a:p>
          <a:p>
            <a:r>
              <a:rPr lang="en-GB" dirty="0"/>
              <a:t>Give guidance on the assessment of infrastructures against the SCI </a:t>
            </a:r>
            <a:r>
              <a:rPr lang="en-GB" dirty="0" smtClean="0"/>
              <a:t>requirements</a:t>
            </a:r>
          </a:p>
          <a:p>
            <a:r>
              <a:rPr lang="en-GB" i="1" dirty="0" smtClean="0"/>
              <a:t>We are not an operational security/trust group</a:t>
            </a:r>
          </a:p>
          <a:p>
            <a:pPr lvl="1"/>
            <a:r>
              <a:rPr lang="en-GB" i="1" dirty="0"/>
              <a:t>N</a:t>
            </a:r>
            <a:r>
              <a:rPr lang="en-GB" i="1" dirty="0" smtClean="0"/>
              <a:t>ot compete with other op sec </a:t>
            </a:r>
            <a:r>
              <a:rPr lang="en-GB" i="1" dirty="0"/>
              <a:t>trust </a:t>
            </a:r>
            <a:r>
              <a:rPr lang="en-GB" i="1" dirty="0" smtClean="0"/>
              <a:t>activities</a:t>
            </a:r>
          </a:p>
          <a:p>
            <a:pPr lvl="1"/>
            <a:r>
              <a:rPr lang="en-GB" i="1" dirty="0" smtClean="0"/>
              <a:t>But will </a:t>
            </a:r>
            <a:r>
              <a:rPr lang="en-GB" i="1" dirty="0"/>
              <a:t>seek feedback from such groups on our </a:t>
            </a:r>
            <a:r>
              <a:rPr lang="en-GB" i="1" dirty="0" smtClean="0"/>
              <a:t>work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SCIV2-WG, 4th WISE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871A-4392-4A2D-BA10-632A7116478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247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FIM4R and REFEDS work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>
                <a:solidFill>
                  <a:srgbClr val="FF0000"/>
                </a:solidFill>
              </a:rPr>
              <a:t>Security Incident Response Trust Framework for Federated Identity (</a:t>
            </a:r>
            <a:r>
              <a:rPr lang="en-US" dirty="0" err="1">
                <a:solidFill>
                  <a:srgbClr val="FF0000"/>
                </a:solidFill>
              </a:rPr>
              <a:t>Sirtfi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refeds.org/sirtfi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AARC policy work:</a:t>
            </a:r>
          </a:p>
          <a:p>
            <a:pPr marL="0" indent="0">
              <a:buNone/>
            </a:pPr>
            <a:r>
              <a:rPr lang="it-IT" dirty="0">
                <a:solidFill>
                  <a:srgbClr val="FF0000"/>
                </a:solidFill>
              </a:rPr>
              <a:t>Scalable </a:t>
            </a:r>
            <a:r>
              <a:rPr lang="it-IT" dirty="0" err="1">
                <a:solidFill>
                  <a:srgbClr val="FF0000"/>
                </a:solidFill>
              </a:rPr>
              <a:t>Negotiator</a:t>
            </a:r>
            <a:r>
              <a:rPr lang="it-IT" dirty="0">
                <a:solidFill>
                  <a:srgbClr val="FF0000"/>
                </a:solidFill>
              </a:rPr>
              <a:t> for a Community Trust Framework in </a:t>
            </a:r>
            <a:r>
              <a:rPr lang="it-IT" dirty="0" err="1">
                <a:solidFill>
                  <a:srgbClr val="FF0000"/>
                </a:solidFill>
              </a:rPr>
              <a:t>Federated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Infrastructures</a:t>
            </a:r>
            <a:r>
              <a:rPr lang="it-IT" dirty="0">
                <a:solidFill>
                  <a:srgbClr val="FF0000"/>
                </a:solidFill>
              </a:rPr>
              <a:t> (</a:t>
            </a:r>
            <a:r>
              <a:rPr lang="it-IT" dirty="0" err="1">
                <a:solidFill>
                  <a:srgbClr val="FF0000"/>
                </a:solidFill>
              </a:rPr>
              <a:t>Snctfi</a:t>
            </a:r>
            <a:r>
              <a:rPr lang="it-IT" dirty="0" smtClean="0">
                <a:solidFill>
                  <a:srgbClr val="FF0000"/>
                </a:solidFill>
              </a:rPr>
              <a:t>)</a:t>
            </a:r>
          </a:p>
          <a:p>
            <a:r>
              <a:rPr lang="it-IT" dirty="0" smtClean="0"/>
              <a:t>Close to </a:t>
            </a:r>
            <a:r>
              <a:rPr lang="it-IT" dirty="0" err="1" smtClean="0"/>
              <a:t>final</a:t>
            </a:r>
            <a:r>
              <a:rPr lang="it-IT" dirty="0" smtClean="0"/>
              <a:t> </a:t>
            </a:r>
            <a:r>
              <a:rPr lang="it-IT" dirty="0" err="1" smtClean="0"/>
              <a:t>draft</a:t>
            </a:r>
            <a:r>
              <a:rPr lang="it-IT" dirty="0" smtClean="0"/>
              <a:t> </a:t>
            </a:r>
            <a:r>
              <a:rPr lang="mr-IN" dirty="0" smtClean="0"/>
              <a:t>–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yet</a:t>
            </a:r>
            <a:r>
              <a:rPr lang="it-IT" dirty="0" smtClean="0"/>
              <a:t> public</a:t>
            </a:r>
          </a:p>
          <a:p>
            <a:endParaRPr lang="it-IT" dirty="0"/>
          </a:p>
          <a:p>
            <a:r>
              <a:rPr lang="it-IT" dirty="0" err="1" smtClean="0"/>
              <a:t>Both</a:t>
            </a:r>
            <a:r>
              <a:rPr lang="it-IT" dirty="0" smtClean="0"/>
              <a:t> of the </a:t>
            </a:r>
            <a:r>
              <a:rPr lang="it-IT" dirty="0" err="1" smtClean="0"/>
              <a:t>above</a:t>
            </a:r>
            <a:r>
              <a:rPr lang="it-IT" dirty="0" smtClean="0"/>
              <a:t> are Creative </a:t>
            </a:r>
            <a:r>
              <a:rPr lang="it-IT" dirty="0" err="1" smtClean="0"/>
              <a:t>Commons</a:t>
            </a:r>
            <a:r>
              <a:rPr lang="it-IT" dirty="0" smtClean="0"/>
              <a:t> </a:t>
            </a:r>
            <a:r>
              <a:rPr lang="it-IT" dirty="0" err="1" smtClean="0"/>
              <a:t>derivatives</a:t>
            </a:r>
            <a:r>
              <a:rPr lang="it-IT" dirty="0" smtClean="0"/>
              <a:t> of SCI v1</a:t>
            </a:r>
          </a:p>
          <a:p>
            <a:r>
              <a:rPr lang="it-IT" dirty="0" smtClean="0"/>
              <a:t>In SCI </a:t>
            </a:r>
            <a:r>
              <a:rPr lang="it-IT" dirty="0" err="1" smtClean="0"/>
              <a:t>version</a:t>
            </a:r>
            <a:r>
              <a:rPr lang="it-IT" dirty="0" smtClean="0"/>
              <a:t> 3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should</a:t>
            </a:r>
            <a:r>
              <a:rPr lang="it-IT" dirty="0" smtClean="0"/>
              <a:t> </a:t>
            </a:r>
            <a:r>
              <a:rPr lang="it-IT" dirty="0" err="1" smtClean="0"/>
              <a:t>see</a:t>
            </a:r>
            <a:r>
              <a:rPr lang="it-IT" dirty="0" smtClean="0"/>
              <a:t> </a:t>
            </a:r>
            <a:r>
              <a:rPr lang="it-IT" dirty="0" err="1" smtClean="0"/>
              <a:t>if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can re-merge</a:t>
            </a:r>
          </a:p>
          <a:p>
            <a:pPr lvl="1"/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could</a:t>
            </a:r>
            <a:r>
              <a:rPr lang="it-IT" dirty="0" smtClean="0"/>
              <a:t> </a:t>
            </a:r>
            <a:r>
              <a:rPr lang="it-IT" dirty="0" err="1" smtClean="0"/>
              <a:t>also</a:t>
            </a:r>
            <a:r>
              <a:rPr lang="it-IT" dirty="0" smtClean="0"/>
              <a:t> include some of the </a:t>
            </a:r>
            <a:r>
              <a:rPr lang="it-IT" dirty="0" err="1" smtClean="0"/>
              <a:t>words</a:t>
            </a:r>
            <a:r>
              <a:rPr lang="it-IT" dirty="0" smtClean="0"/>
              <a:t> in SCI V2 </a:t>
            </a:r>
            <a:r>
              <a:rPr lang="it-IT" dirty="0" err="1" smtClean="0"/>
              <a:t>perhaps</a:t>
            </a:r>
            <a:r>
              <a:rPr lang="it-IT" dirty="0" smtClean="0"/>
              <a:t>?</a:t>
            </a:r>
            <a:r>
              <a:rPr lang="it-IT" dirty="0"/>
              <a:t/>
            </a:r>
            <a:br>
              <a:rPr lang="it-IT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137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SCIV2-WG </a:t>
            </a:r>
            <a:r>
              <a:rPr lang="en-US" dirty="0" err="1" smtClean="0"/>
              <a:t>Workplan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Work done already</a:t>
            </a:r>
          </a:p>
          <a:p>
            <a:r>
              <a:rPr lang="en-US" sz="2800" dirty="0" smtClean="0"/>
              <a:t>Self-assessments against </a:t>
            </a:r>
            <a:r>
              <a:rPr lang="en-US" sz="2800" dirty="0"/>
              <a:t>Sections 4 (Operational Security) and 5 (Incident Response) </a:t>
            </a:r>
            <a:r>
              <a:rPr lang="en-US" sz="2800" dirty="0" smtClean="0"/>
              <a:t>of </a:t>
            </a:r>
            <a:r>
              <a:rPr lang="en-US" sz="2800" dirty="0"/>
              <a:t>SCI version </a:t>
            </a:r>
            <a:r>
              <a:rPr lang="en-US" sz="2800" dirty="0" smtClean="0"/>
              <a:t>1</a:t>
            </a:r>
          </a:p>
          <a:p>
            <a:pPr lvl="1"/>
            <a:r>
              <a:rPr lang="en-US" sz="2400" dirty="0" smtClean="0"/>
              <a:t>To decide </a:t>
            </a:r>
            <a:r>
              <a:rPr lang="en-US" sz="2400" dirty="0"/>
              <a:t>what guidance is needed and what words need to be </a:t>
            </a:r>
            <a:r>
              <a:rPr lang="en-US" sz="2400" dirty="0" smtClean="0"/>
              <a:t>changed </a:t>
            </a:r>
            <a:r>
              <a:rPr lang="en-US" sz="2400" dirty="0"/>
              <a:t>(completed)</a:t>
            </a:r>
          </a:p>
          <a:p>
            <a:r>
              <a:rPr lang="en-US" sz="2800" dirty="0" smtClean="0"/>
              <a:t>Producing </a:t>
            </a:r>
            <a:r>
              <a:rPr lang="en-US" sz="2800" dirty="0"/>
              <a:t>draft guidelines for </a:t>
            </a:r>
            <a:r>
              <a:rPr lang="en-US" sz="2800" dirty="0" smtClean="0"/>
              <a:t>same sections</a:t>
            </a:r>
          </a:p>
          <a:p>
            <a:pPr lvl="1"/>
            <a:r>
              <a:rPr lang="en-US" sz="2400" dirty="0" smtClean="0"/>
              <a:t>all </a:t>
            </a:r>
            <a:r>
              <a:rPr lang="en-US" sz="2400" dirty="0"/>
              <a:t>topics </a:t>
            </a:r>
            <a:r>
              <a:rPr lang="en-US" sz="2400" dirty="0" smtClean="0"/>
              <a:t>considered and questions discussed (see wiki)</a:t>
            </a:r>
            <a:endParaRPr lang="en-US" sz="2400" dirty="0"/>
          </a:p>
          <a:p>
            <a:pPr marL="0" indent="0">
              <a:buNone/>
            </a:pPr>
            <a:r>
              <a:rPr lang="en-US" sz="2200" i="1" dirty="0">
                <a:hlinkClick r:id="rId2"/>
              </a:rPr>
              <a:t>https://</a:t>
            </a:r>
            <a:r>
              <a:rPr lang="en-US" sz="2200" i="1" dirty="0" err="1">
                <a:hlinkClick r:id="rId2"/>
              </a:rPr>
              <a:t>wiki.geant.org</a:t>
            </a:r>
            <a:r>
              <a:rPr lang="en-US" sz="2200" i="1" dirty="0">
                <a:hlinkClick r:id="rId2"/>
              </a:rPr>
              <a:t>/display/WISE/Guidance+for+SCI+version+1</a:t>
            </a:r>
            <a:endParaRPr lang="en-US" sz="2200" i="1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260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- Tomorrow!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Tomorrow’s workshop</a:t>
            </a:r>
          </a:p>
          <a:p>
            <a:pPr lvl="1"/>
            <a:r>
              <a:rPr lang="en-US" dirty="0" smtClean="0"/>
              <a:t>Start with other sections (not OS nor IR)</a:t>
            </a:r>
          </a:p>
          <a:p>
            <a:pPr lvl="2"/>
            <a:r>
              <a:rPr lang="en-US" dirty="0" smtClean="0"/>
              <a:t>What to exclude?</a:t>
            </a:r>
          </a:p>
          <a:p>
            <a:pPr lvl="2"/>
            <a:r>
              <a:rPr lang="en-US" dirty="0" smtClean="0"/>
              <a:t>What is missing?</a:t>
            </a:r>
          </a:p>
          <a:p>
            <a:pPr lvl="2"/>
            <a:r>
              <a:rPr lang="en-US" dirty="0" smtClean="0"/>
              <a:t>Look at other input</a:t>
            </a:r>
          </a:p>
          <a:p>
            <a:pPr lvl="1"/>
            <a:r>
              <a:rPr lang="en-US" dirty="0" smtClean="0"/>
              <a:t>Back to Draft </a:t>
            </a:r>
            <a:r>
              <a:rPr lang="en-US" dirty="0"/>
              <a:t>wording for OS and IR in version 2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By end of April (we can do it!)</a:t>
            </a:r>
          </a:p>
          <a:p>
            <a:pPr lvl="1"/>
            <a:r>
              <a:rPr lang="en-US" dirty="0" smtClean="0"/>
              <a:t>Agreed version 2 (final draft) </a:t>
            </a:r>
            <a:r>
              <a:rPr lang="mr-IN" dirty="0" smtClean="0"/>
              <a:t>–</a:t>
            </a:r>
            <a:r>
              <a:rPr lang="en-US" dirty="0" smtClean="0"/>
              <a:t> out to Stakeholders</a:t>
            </a:r>
          </a:p>
          <a:p>
            <a:pPr lvl="1"/>
            <a:r>
              <a:rPr lang="en-US" dirty="0" smtClean="0"/>
              <a:t>Draft of the V2 guidance document (by end May?)</a:t>
            </a:r>
          </a:p>
          <a:p>
            <a:pPr lvl="2"/>
            <a:r>
              <a:rPr lang="en-US" dirty="0" smtClean="0"/>
              <a:t>Or perhaps after TNC17</a:t>
            </a:r>
          </a:p>
          <a:p>
            <a:r>
              <a:rPr lang="en-US" dirty="0" smtClean="0"/>
              <a:t>Sign-off at TNC17 (Linz 29 May </a:t>
            </a:r>
            <a:r>
              <a:rPr lang="mr-IN" dirty="0" smtClean="0"/>
              <a:t>–</a:t>
            </a:r>
            <a:r>
              <a:rPr lang="en-US" dirty="0" smtClean="0"/>
              <a:t> 1 June)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105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/>
              <a:t>Questions?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148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 version 1 document</a:t>
            </a:r>
          </a:p>
          <a:p>
            <a:r>
              <a:rPr lang="en-US" dirty="0" smtClean="0"/>
              <a:t>SCI maturity review</a:t>
            </a:r>
          </a:p>
          <a:p>
            <a:r>
              <a:rPr lang="en-US" dirty="0" smtClean="0"/>
              <a:t>WISE SCIV2-WG</a:t>
            </a:r>
          </a:p>
          <a:p>
            <a:pPr lvl="1"/>
            <a:r>
              <a:rPr lang="en-US" dirty="0" smtClean="0"/>
              <a:t>Aims/mandate</a:t>
            </a:r>
          </a:p>
          <a:p>
            <a:pPr lvl="1"/>
            <a:r>
              <a:rPr lang="en-US" dirty="0" smtClean="0"/>
              <a:t>Plans for tomorrow’s working group meeting</a:t>
            </a:r>
          </a:p>
          <a:p>
            <a:pPr lvl="2"/>
            <a:r>
              <a:rPr lang="en-US" dirty="0" smtClean="0"/>
              <a:t>And next couple of months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27Mar17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SCIV2-WG, 4th WISE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86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569897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Security for Collaborating Infrastructures (SCI)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collaborative activity of </a:t>
            </a:r>
            <a:r>
              <a:rPr lang="en-US" dirty="0"/>
              <a:t>i</a:t>
            </a:r>
            <a:r>
              <a:rPr lang="en-US" dirty="0" smtClean="0"/>
              <a:t>nformation security officers from large-scale infrastructures</a:t>
            </a:r>
          </a:p>
          <a:p>
            <a:pPr lvl="1"/>
            <a:r>
              <a:rPr lang="en-US" dirty="0" smtClean="0"/>
              <a:t>EGI, OSG, PRACE, EUDAT, CHAIN, WLCG, XSEDE, HBP…</a:t>
            </a:r>
          </a:p>
          <a:p>
            <a:r>
              <a:rPr lang="en-US" dirty="0" smtClean="0"/>
              <a:t>Developed a </a:t>
            </a:r>
            <a:r>
              <a:rPr lang="en-US" i="1" dirty="0" smtClean="0"/>
              <a:t>Trust framework</a:t>
            </a:r>
          </a:p>
          <a:p>
            <a:pPr lvl="1"/>
            <a:r>
              <a:rPr lang="en-US" dirty="0" smtClean="0"/>
              <a:t>Enable interoperation (security teams)</a:t>
            </a:r>
          </a:p>
          <a:p>
            <a:pPr lvl="1"/>
            <a:r>
              <a:rPr lang="en-US" dirty="0" smtClean="0"/>
              <a:t>Manage cross-infrastructure security risks</a:t>
            </a:r>
          </a:p>
          <a:p>
            <a:pPr lvl="1"/>
            <a:r>
              <a:rPr lang="en-US" dirty="0" smtClean="0"/>
              <a:t>Develop policy standards</a:t>
            </a:r>
          </a:p>
          <a:p>
            <a:pPr lvl="2"/>
            <a:r>
              <a:rPr lang="en-US" dirty="0" smtClean="0"/>
              <a:t>Especially where not using identical security policies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985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 Document – V1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Proceedings of the ISGC 2013 conference</a:t>
            </a:r>
          </a:p>
          <a:p>
            <a:pPr marL="0" indent="0">
              <a:buNone/>
            </a:pPr>
            <a:r>
              <a:rPr lang="en-US" sz="2000" i="1" dirty="0">
                <a:hlinkClick r:id="rId2" invalidUrl="http://pos.sissa.it/archive/conferences/179/011/ISGC 2013_011.pdf"/>
              </a:rPr>
              <a:t>http://</a:t>
            </a:r>
            <a:r>
              <a:rPr lang="en-US" sz="2000" i="1" dirty="0" err="1">
                <a:hlinkClick r:id="rId2" invalidUrl="http://pos.sissa.it/archive/conferences/179/011/ISGC 2013_011.pdf"/>
              </a:rPr>
              <a:t>pos.sissa.it</a:t>
            </a:r>
            <a:r>
              <a:rPr lang="en-US" sz="2000" i="1" dirty="0">
                <a:hlinkClick r:id="rId2" invalidUrl="http://pos.sissa.it/archive/conferences/179/011/ISGC 2013_011.pdf"/>
              </a:rPr>
              <a:t>/archive/conferences/179/011/ISGC%202013_011.pdf</a:t>
            </a:r>
            <a:endParaRPr lang="en-US" sz="2000" i="1" dirty="0"/>
          </a:p>
          <a:p>
            <a:r>
              <a:rPr lang="en-US" dirty="0" smtClean="0"/>
              <a:t>The document defines a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series of numbered </a:t>
            </a:r>
            <a:br>
              <a:rPr lang="en-US" dirty="0" smtClean="0"/>
            </a:br>
            <a:r>
              <a:rPr lang="en-US" dirty="0" smtClean="0"/>
              <a:t>requirements in 6 areas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558" y="2492896"/>
            <a:ext cx="2982659" cy="4228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825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 V1: areas addressed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Operational Security</a:t>
            </a:r>
          </a:p>
          <a:p>
            <a:r>
              <a:rPr lang="en-US" dirty="0" smtClean="0"/>
              <a:t>Incident Response</a:t>
            </a:r>
          </a:p>
          <a:p>
            <a:r>
              <a:rPr lang="en-US" dirty="0" smtClean="0"/>
              <a:t>Traceability</a:t>
            </a:r>
          </a:p>
          <a:p>
            <a:r>
              <a:rPr lang="en-US" dirty="0" smtClean="0"/>
              <a:t>Participant Responsibilities</a:t>
            </a:r>
          </a:p>
          <a:p>
            <a:pPr lvl="1"/>
            <a:r>
              <a:rPr lang="en-US" dirty="0" smtClean="0"/>
              <a:t>Individual users</a:t>
            </a:r>
          </a:p>
          <a:p>
            <a:pPr lvl="1"/>
            <a:r>
              <a:rPr lang="en-US" dirty="0" smtClean="0"/>
              <a:t>Collections of users</a:t>
            </a:r>
          </a:p>
          <a:p>
            <a:pPr lvl="1"/>
            <a:r>
              <a:rPr lang="en-US" dirty="0" smtClean="0"/>
              <a:t>Resource providers, service operators</a:t>
            </a:r>
          </a:p>
          <a:p>
            <a:r>
              <a:rPr lang="en-US" dirty="0" smtClean="0"/>
              <a:t>Legal issues and Management procedures</a:t>
            </a:r>
          </a:p>
          <a:p>
            <a:r>
              <a:rPr lang="en-US" dirty="0" smtClean="0"/>
              <a:t>Protection and processing of Personal Data/Personally Identifiable Information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784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 Maturity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evaluate extent to which requirements are met, we recommend Infrastructures to assess</a:t>
            </a:r>
            <a:r>
              <a:rPr lang="en-US" dirty="0"/>
              <a:t> </a:t>
            </a:r>
            <a:r>
              <a:rPr lang="en-US" dirty="0" smtClean="0"/>
              <a:t>the maturity of their implementations</a:t>
            </a:r>
          </a:p>
          <a:p>
            <a:r>
              <a:rPr lang="en-US" dirty="0" smtClean="0"/>
              <a:t>According to following levels</a:t>
            </a:r>
          </a:p>
          <a:p>
            <a:pPr lvl="1"/>
            <a:r>
              <a:rPr lang="en-US" dirty="0" smtClean="0"/>
              <a:t>Level 0: Function/feature not implemented</a:t>
            </a:r>
          </a:p>
          <a:p>
            <a:pPr lvl="1"/>
            <a:r>
              <a:rPr lang="en-US" dirty="0" smtClean="0"/>
              <a:t>Level 1: Function/feature exists, is operationally implemented but not documented</a:t>
            </a:r>
          </a:p>
          <a:p>
            <a:pPr lvl="1"/>
            <a:r>
              <a:rPr lang="en-US" dirty="0" smtClean="0"/>
              <a:t>Level 2: … and comprehensively documented</a:t>
            </a:r>
          </a:p>
          <a:p>
            <a:pPr lvl="1"/>
            <a:r>
              <a:rPr lang="en-US" dirty="0" smtClean="0"/>
              <a:t>Level 3: … and reviewed by independent external body</a:t>
            </a:r>
          </a:p>
          <a:p>
            <a:r>
              <a:rPr lang="en-US" dirty="0" smtClean="0"/>
              <a:t>We have a spreadsheet to help assess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24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15616" y="1340768"/>
            <a:ext cx="5437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example of the info that can be recorded </a:t>
            </a:r>
            <a:br>
              <a:rPr lang="en-US" dirty="0" smtClean="0"/>
            </a:br>
            <a:r>
              <a:rPr lang="en-US" dirty="0" smtClean="0"/>
              <a:t>(part of the spreadsheet)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53044"/>
            <a:ext cx="8229600" cy="3420274"/>
          </a:xfrm>
        </p:spPr>
      </p:pic>
    </p:spTree>
    <p:extLst>
      <p:ext uri="{BB962C8B-B14F-4D97-AF65-F5344CB8AC3E}">
        <p14:creationId xmlns:p14="http://schemas.microsoft.com/office/powerpoint/2010/main" val="1184244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(2)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562" y="1600200"/>
            <a:ext cx="6632876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581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400" dirty="0" smtClean="0"/>
              <a:t>Now to the WISE SCIV2-WG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27Mar17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4th WISE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58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2763</TotalTime>
  <Words>723</Words>
  <Application>Microsoft Macintosh PowerPoint</Application>
  <PresentationFormat>On-screen Show (4:3)</PresentationFormat>
  <Paragraphs>135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Custom Design</vt:lpstr>
      <vt:lpstr>WISE SCIV2-WG</vt:lpstr>
      <vt:lpstr>Overview</vt:lpstr>
      <vt:lpstr>Security for Collaborating Infrastructures (SCI)</vt:lpstr>
      <vt:lpstr>SCI Document – V1</vt:lpstr>
      <vt:lpstr>SCI V1: areas addressed</vt:lpstr>
      <vt:lpstr>SCI Maturity</vt:lpstr>
      <vt:lpstr>Review</vt:lpstr>
      <vt:lpstr>Review (2)</vt:lpstr>
      <vt:lpstr>PowerPoint Presentation</vt:lpstr>
      <vt:lpstr>SCIV2-WG Aims/Mandate</vt:lpstr>
      <vt:lpstr>Other work</vt:lpstr>
      <vt:lpstr>SCIV2-WG Workplan</vt:lpstr>
      <vt:lpstr>Next steps - Tomorrow!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</dc:title>
  <dc:subject/>
  <dc:creator>kelsey</dc:creator>
  <cp:keywords/>
  <dc:description/>
  <cp:lastModifiedBy>Hannah Short</cp:lastModifiedBy>
  <cp:revision>275</cp:revision>
  <dcterms:created xsi:type="dcterms:W3CDTF">2012-02-20T14:44:28Z</dcterms:created>
  <dcterms:modified xsi:type="dcterms:W3CDTF">2017-03-27T10:01:12Z</dcterms:modified>
  <cp:category/>
</cp:coreProperties>
</file>