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82" r:id="rId2"/>
    <p:sldId id="277" r:id="rId3"/>
    <p:sldId id="278" r:id="rId4"/>
    <p:sldId id="279" r:id="rId5"/>
    <p:sldId id="280" r:id="rId6"/>
    <p:sldId id="281" r:id="rId7"/>
    <p:sldId id="284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Stijl, licht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DBED569-4797-4DF1-A0F4-6AAB3CD982D8}" styleName="Stijl, licht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35"/>
    <p:restoredTop sz="72014"/>
  </p:normalViewPr>
  <p:slideViewPr>
    <p:cSldViewPr snapToGrid="0" snapToObjects="1">
      <p:cViewPr>
        <p:scale>
          <a:sx n="70" d="100"/>
          <a:sy n="70" d="100"/>
        </p:scale>
        <p:origin x="-632" y="8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F32C73-CB20-C94A-8A11-863443A9011C}" type="datetimeFigureOut">
              <a:rPr lang="nl-NL" smtClean="0"/>
              <a:t>27.03.17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F5FC8C-2C58-1F48-8A39-9B4CFDC7E51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02135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20A9F3-D6BA-0A40-A120-EB470AF9EA7C}" type="datetimeFigureOut">
              <a:rPr lang="nl-NL" smtClean="0"/>
              <a:t>27.03.17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6C3C1C-FBBF-674F-8C61-D790E829651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665461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 smtClean="0"/>
              <a:t>Describe</a:t>
            </a:r>
            <a:r>
              <a:rPr lang="nl-NL" dirty="0" smtClean="0"/>
              <a:t> </a:t>
            </a:r>
            <a:r>
              <a:rPr lang="nl-NL" dirty="0" err="1" smtClean="0"/>
              <a:t>how</a:t>
            </a:r>
            <a:r>
              <a:rPr lang="nl-NL" dirty="0" smtClean="0"/>
              <a:t> these communities </a:t>
            </a:r>
            <a:r>
              <a:rPr lang="nl-NL" dirty="0" err="1" smtClean="0"/>
              <a:t>reinforce</a:t>
            </a:r>
            <a:r>
              <a:rPr lang="nl-NL" dirty="0" smtClean="0"/>
              <a:t> </a:t>
            </a:r>
            <a:r>
              <a:rPr lang="nl-NL" dirty="0" err="1" smtClean="0"/>
              <a:t>each</a:t>
            </a:r>
            <a:r>
              <a:rPr lang="nl-NL" dirty="0" smtClean="0"/>
              <a:t> </a:t>
            </a:r>
            <a:r>
              <a:rPr lang="nl-NL" dirty="0" err="1" smtClean="0"/>
              <a:t>other</a:t>
            </a:r>
            <a:endParaRPr lang="nl-NL" dirty="0" smtClean="0"/>
          </a:p>
          <a:p>
            <a:r>
              <a:rPr lang="nl-NL" dirty="0" smtClean="0"/>
              <a:t>PRACE security </a:t>
            </a:r>
            <a:r>
              <a:rPr lang="nl-NL" dirty="0" err="1" smtClean="0"/>
              <a:t>group</a:t>
            </a:r>
            <a:endParaRPr lang="nl-NL" dirty="0" smtClean="0"/>
          </a:p>
          <a:p>
            <a:r>
              <a:rPr lang="nl-NL" dirty="0" smtClean="0"/>
              <a:t>Human Brain Project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11628-C8CE-ED4E-A30F-13FC5B402477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04619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 smtClean="0"/>
              <a:t>Describe</a:t>
            </a:r>
            <a:r>
              <a:rPr lang="nl-NL" dirty="0" smtClean="0"/>
              <a:t> </a:t>
            </a:r>
            <a:r>
              <a:rPr lang="nl-NL" dirty="0" err="1" smtClean="0"/>
              <a:t>how</a:t>
            </a:r>
            <a:r>
              <a:rPr lang="nl-NL" dirty="0" smtClean="0"/>
              <a:t> these communities </a:t>
            </a:r>
            <a:r>
              <a:rPr lang="nl-NL" dirty="0" err="1" smtClean="0"/>
              <a:t>reinforce</a:t>
            </a:r>
            <a:r>
              <a:rPr lang="nl-NL" dirty="0" smtClean="0"/>
              <a:t> </a:t>
            </a:r>
            <a:r>
              <a:rPr lang="nl-NL" dirty="0" err="1" smtClean="0"/>
              <a:t>each</a:t>
            </a:r>
            <a:r>
              <a:rPr lang="nl-NL" dirty="0" smtClean="0"/>
              <a:t> </a:t>
            </a:r>
            <a:r>
              <a:rPr lang="nl-NL" dirty="0" err="1" smtClean="0"/>
              <a:t>other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11628-C8CE-ED4E-A30F-13FC5B402477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63008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dirty="0"/>
              <a:t>27.03.17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-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dirty="0"/>
              <a:t>27.03.17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dirty="0"/>
              <a:t>27.03.17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dirty="0"/>
              <a:t>27.03.17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dirty="0"/>
              <a:t>27.03.17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en-US" dirty="0"/>
              <a:t>27.03.17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s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en-US" dirty="0"/>
              <a:t>27.03.17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dirty="0"/>
              <a:t>27.03.17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178E61D-D431-422C-9764-11DAFE33AB63}" type="datetimeFigureOut">
              <a:rPr lang="en-US" dirty="0"/>
              <a:t>27.03.17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toslide, geen header en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90500" y="153525"/>
            <a:ext cx="11811000" cy="6572713"/>
          </a:xfrm>
          <a:prstGeom prst="roundRect">
            <a:avLst>
              <a:gd name="adj" fmla="val 2163"/>
            </a:avLst>
          </a:prstGeom>
          <a:solidFill>
            <a:schemeClr val="bg1">
              <a:lumMod val="95000"/>
            </a:schemeClr>
          </a:solidFill>
        </p:spPr>
        <p:txBody>
          <a:bodyPr anchor="b" anchorCtr="0">
            <a:normAutofit/>
          </a:bodyPr>
          <a:lstStyle>
            <a:lvl1pPr marL="0" indent="0">
              <a:buNone/>
              <a:defRPr sz="1000" b="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Sleep de afbeelding naar de tijdelijke aanduiding of klik op het pictogram als u een afbeelding wilt toevoegen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056966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slide, 1 kolom, geen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 userDrawn="1"/>
        </p:nvSpPr>
        <p:spPr>
          <a:xfrm>
            <a:off x="190500" y="1412875"/>
            <a:ext cx="11808000" cy="5313363"/>
          </a:xfrm>
          <a:prstGeom prst="roundRect">
            <a:avLst>
              <a:gd name="adj" fmla="val 2626"/>
            </a:avLst>
          </a:prstGeom>
          <a:noFill/>
          <a:ln w="12700">
            <a:solidFill>
              <a:srgbClr val="4FB3C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192000" y="144000"/>
            <a:ext cx="11808000" cy="1152000"/>
          </a:xfrm>
        </p:spPr>
        <p:txBody>
          <a:bodyPr/>
          <a:lstStyle/>
          <a:p>
            <a:r>
              <a:rPr lang="en-US" smtClean="0"/>
              <a:t>Titelstijl van model bewerken</a:t>
            </a:r>
            <a:endParaRPr lang="nl-NL"/>
          </a:p>
        </p:txBody>
      </p:sp>
      <p:sp>
        <p:nvSpPr>
          <p:cNvPr id="4" name="Content Placeholder 8"/>
          <p:cNvSpPr>
            <a:spLocks noGrp="1"/>
          </p:cNvSpPr>
          <p:nvPr>
            <p:ph sz="quarter" idx="14"/>
          </p:nvPr>
        </p:nvSpPr>
        <p:spPr>
          <a:xfrm>
            <a:off x="383116" y="1558799"/>
            <a:ext cx="11424000" cy="5018171"/>
          </a:xfrm>
        </p:spPr>
        <p:txBody>
          <a:bodyPr/>
          <a:lstStyle/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62683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dirty="0"/>
              <a:t>27.03.17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dirty="0"/>
              <a:t>27.03.17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dirty="0"/>
              <a:t>27.03.17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dirty="0"/>
              <a:t>27.03.17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dirty="0"/>
              <a:t>27.03.17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dirty="0"/>
              <a:t>27.03.17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dirty="0"/>
              <a:t>27.03.17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dirty="0"/>
              <a:t>27.03.17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theme" Target="../theme/theme1.xml"/><Relationship Id="rId21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21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dirty="0"/>
              <a:t>27.03.17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  <p:sldLayoutId id="2147483669" r:id="rId18"/>
    <p:sldLayoutId id="2147483670" r:id="rId1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70121" y="2733709"/>
            <a:ext cx="8654335" cy="1373070"/>
          </a:xfrm>
        </p:spPr>
        <p:txBody>
          <a:bodyPr/>
          <a:lstStyle/>
          <a:p>
            <a:r>
              <a:rPr lang="nl-NL" dirty="0" smtClean="0"/>
              <a:t>WISE 2017</a:t>
            </a:r>
            <a:br>
              <a:rPr lang="nl-NL" dirty="0" smtClean="0"/>
            </a:br>
            <a:r>
              <a:rPr lang="nl-NL" dirty="0" smtClean="0"/>
              <a:t>Collaborating Communities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30200" y="4394038"/>
            <a:ext cx="8636000" cy="2091821"/>
          </a:xfrm>
        </p:spPr>
        <p:txBody>
          <a:bodyPr>
            <a:normAutofit fontScale="92500" lnSpcReduction="10000"/>
          </a:bodyPr>
          <a:lstStyle/>
          <a:p>
            <a:r>
              <a:rPr lang="nl-NL" dirty="0" smtClean="0"/>
              <a:t>WISE</a:t>
            </a:r>
            <a:r>
              <a:rPr lang="nl-NL" dirty="0"/>
              <a:t>: a </a:t>
            </a:r>
            <a:r>
              <a:rPr lang="nl-NL" dirty="0" err="1"/>
              <a:t>global</a:t>
            </a:r>
            <a:r>
              <a:rPr lang="nl-NL" dirty="0"/>
              <a:t> trust community </a:t>
            </a:r>
            <a:r>
              <a:rPr lang="nl-NL" dirty="0" err="1"/>
              <a:t>where</a:t>
            </a:r>
            <a:r>
              <a:rPr lang="nl-NL" dirty="0"/>
              <a:t> security experts share information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work</a:t>
            </a:r>
            <a:r>
              <a:rPr lang="nl-NL" dirty="0"/>
              <a:t> </a:t>
            </a:r>
            <a:r>
              <a:rPr lang="nl-NL" dirty="0" err="1"/>
              <a:t>together</a:t>
            </a:r>
            <a:r>
              <a:rPr lang="nl-NL" dirty="0"/>
              <a:t>, </a:t>
            </a:r>
            <a:r>
              <a:rPr lang="nl-NL" dirty="0" err="1"/>
              <a:t>creating</a:t>
            </a:r>
            <a:r>
              <a:rPr lang="nl-NL" dirty="0"/>
              <a:t> </a:t>
            </a:r>
            <a:r>
              <a:rPr lang="nl-NL" dirty="0" err="1"/>
              <a:t>collaboration</a:t>
            </a:r>
            <a:r>
              <a:rPr lang="nl-NL" dirty="0"/>
              <a:t> </a:t>
            </a:r>
            <a:r>
              <a:rPr lang="nl-NL" dirty="0" err="1"/>
              <a:t>among</a:t>
            </a:r>
            <a:r>
              <a:rPr lang="nl-NL" dirty="0"/>
              <a:t> different </a:t>
            </a:r>
            <a:r>
              <a:rPr lang="nl-NL" dirty="0" smtClean="0"/>
              <a:t>e-</a:t>
            </a:r>
            <a:r>
              <a:rPr lang="nl-NL" dirty="0" err="1" smtClean="0"/>
              <a:t>infrastructures</a:t>
            </a:r>
            <a:endParaRPr lang="nl-NL" dirty="0" smtClean="0"/>
          </a:p>
          <a:p>
            <a:r>
              <a:rPr lang="nl-NL" dirty="0" smtClean="0"/>
              <a:t>Update on </a:t>
            </a:r>
            <a:r>
              <a:rPr lang="nl-NL" dirty="0" err="1" smtClean="0"/>
              <a:t>workgroup</a:t>
            </a:r>
            <a:r>
              <a:rPr lang="nl-NL" dirty="0" smtClean="0"/>
              <a:t> Security Training </a:t>
            </a:r>
            <a:r>
              <a:rPr lang="nl-NL" dirty="0" err="1" smtClean="0"/>
              <a:t>and</a:t>
            </a:r>
            <a:r>
              <a:rPr lang="nl-NL" dirty="0" smtClean="0"/>
              <a:t> Awareness</a:t>
            </a:r>
          </a:p>
          <a:p>
            <a:endParaRPr lang="nl-NL" dirty="0" smtClean="0"/>
          </a:p>
          <a:p>
            <a:r>
              <a:rPr lang="nl-NL" dirty="0" smtClean="0"/>
              <a:t>Alf Moens</a:t>
            </a:r>
          </a:p>
          <a:p>
            <a:r>
              <a:rPr lang="nl-NL" dirty="0" smtClean="0"/>
              <a:t>WISE conference </a:t>
            </a:r>
            <a:r>
              <a:rPr lang="nl-NL" dirty="0" err="1" smtClean="0"/>
              <a:t>March</a:t>
            </a:r>
            <a:r>
              <a:rPr lang="nl-NL" dirty="0" smtClean="0"/>
              <a:t> 2017, Amsterdam</a:t>
            </a:r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88435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Tijdelijke aanduiding voor afbeelding 17"/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03" b="12903"/>
          <a:stretch>
            <a:fillRect/>
          </a:stretch>
        </p:blipFill>
        <p:spPr/>
      </p:pic>
      <p:sp>
        <p:nvSpPr>
          <p:cNvPr id="20" name="Wolk 19"/>
          <p:cNvSpPr/>
          <p:nvPr/>
        </p:nvSpPr>
        <p:spPr>
          <a:xfrm>
            <a:off x="1231198" y="1002425"/>
            <a:ext cx="2846053" cy="1661687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>
                <a:solidFill>
                  <a:schemeClr val="tx1"/>
                </a:solidFill>
              </a:rPr>
              <a:t>Géant SIG-ISM</a:t>
            </a:r>
          </a:p>
        </p:txBody>
      </p:sp>
      <p:sp>
        <p:nvSpPr>
          <p:cNvPr id="21" name="Wolk 20"/>
          <p:cNvSpPr/>
          <p:nvPr/>
        </p:nvSpPr>
        <p:spPr>
          <a:xfrm>
            <a:off x="4406605" y="2474654"/>
            <a:ext cx="2846053" cy="1661687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>
                <a:solidFill>
                  <a:schemeClr val="tx1"/>
                </a:solidFill>
              </a:rPr>
              <a:t>WISE</a:t>
            </a:r>
          </a:p>
        </p:txBody>
      </p:sp>
      <p:sp>
        <p:nvSpPr>
          <p:cNvPr id="22" name="Wolk 21"/>
          <p:cNvSpPr/>
          <p:nvPr/>
        </p:nvSpPr>
        <p:spPr>
          <a:xfrm>
            <a:off x="8349978" y="2662182"/>
            <a:ext cx="2846053" cy="1661687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>
                <a:solidFill>
                  <a:schemeClr val="tx1"/>
                </a:solidFill>
              </a:rPr>
              <a:t>TF-CSIRT</a:t>
            </a:r>
          </a:p>
        </p:txBody>
      </p:sp>
      <p:sp>
        <p:nvSpPr>
          <p:cNvPr id="23" name="Wolk 22"/>
          <p:cNvSpPr/>
          <p:nvPr/>
        </p:nvSpPr>
        <p:spPr>
          <a:xfrm>
            <a:off x="325438" y="3276135"/>
            <a:ext cx="2846053" cy="1661687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>
                <a:solidFill>
                  <a:schemeClr val="tx1"/>
                </a:solidFill>
              </a:rPr>
              <a:t>CEO Forum </a:t>
            </a:r>
            <a:r>
              <a:rPr lang="nl-NL" sz="2400" dirty="0" smtClean="0">
                <a:solidFill>
                  <a:schemeClr val="tx1"/>
                </a:solidFill>
              </a:rPr>
              <a:t>Security Group</a:t>
            </a:r>
            <a:endParaRPr lang="nl-NL" sz="2400" dirty="0">
              <a:solidFill>
                <a:schemeClr val="tx1"/>
              </a:solidFill>
            </a:endParaRPr>
          </a:p>
        </p:txBody>
      </p:sp>
      <p:sp>
        <p:nvSpPr>
          <p:cNvPr id="24" name="Wolk 23"/>
          <p:cNvSpPr/>
          <p:nvPr/>
        </p:nvSpPr>
        <p:spPr>
          <a:xfrm>
            <a:off x="6406036" y="4643998"/>
            <a:ext cx="2846053" cy="1661687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>
                <a:solidFill>
                  <a:schemeClr val="tx1"/>
                </a:solidFill>
              </a:rPr>
              <a:t>NREN CERT</a:t>
            </a:r>
          </a:p>
        </p:txBody>
      </p:sp>
      <p:sp>
        <p:nvSpPr>
          <p:cNvPr id="25" name="Wolk 24"/>
          <p:cNvSpPr/>
          <p:nvPr/>
        </p:nvSpPr>
        <p:spPr>
          <a:xfrm>
            <a:off x="4515920" y="205513"/>
            <a:ext cx="3009901" cy="1716695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 err="1">
                <a:solidFill>
                  <a:schemeClr val="tx1"/>
                </a:solidFill>
              </a:rPr>
              <a:t>national</a:t>
            </a:r>
            <a:r>
              <a:rPr lang="nl-NL" sz="2400" dirty="0">
                <a:solidFill>
                  <a:schemeClr val="tx1"/>
                </a:solidFill>
              </a:rPr>
              <a:t> communities</a:t>
            </a:r>
          </a:p>
        </p:txBody>
      </p:sp>
      <p:sp>
        <p:nvSpPr>
          <p:cNvPr id="26" name="Wolk 25"/>
          <p:cNvSpPr/>
          <p:nvPr/>
        </p:nvSpPr>
        <p:spPr>
          <a:xfrm>
            <a:off x="2654224" y="4884605"/>
            <a:ext cx="2846053" cy="1661687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>
                <a:solidFill>
                  <a:schemeClr val="tx1"/>
                </a:solidFill>
              </a:rPr>
              <a:t>????</a:t>
            </a:r>
          </a:p>
        </p:txBody>
      </p:sp>
      <p:sp>
        <p:nvSpPr>
          <p:cNvPr id="10" name="Wolk 9"/>
          <p:cNvSpPr/>
          <p:nvPr/>
        </p:nvSpPr>
        <p:spPr>
          <a:xfrm>
            <a:off x="8033610" y="465600"/>
            <a:ext cx="2846053" cy="1661687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100" dirty="0" smtClean="0">
                <a:solidFill>
                  <a:schemeClr val="tx1"/>
                </a:solidFill>
              </a:rPr>
              <a:t>International  communities</a:t>
            </a:r>
            <a:endParaRPr lang="nl-NL" sz="2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75971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>
                <a:solidFill>
                  <a:schemeClr val="tx1"/>
                </a:solidFill>
              </a:rPr>
              <a:t>Competing</a:t>
            </a:r>
            <a:r>
              <a:rPr lang="nl-NL" dirty="0" smtClean="0">
                <a:solidFill>
                  <a:schemeClr val="tx1"/>
                </a:solidFill>
              </a:rPr>
              <a:t> or collaborating?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14"/>
          </p:nvPr>
        </p:nvSpPr>
        <p:spPr>
          <a:xfrm>
            <a:off x="383116" y="1577849"/>
            <a:ext cx="11424000" cy="5018171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9" name="Afgeronde rechthoek 8"/>
          <p:cNvSpPr/>
          <p:nvPr/>
        </p:nvSpPr>
        <p:spPr>
          <a:xfrm>
            <a:off x="1393311" y="2771362"/>
            <a:ext cx="2094015" cy="28206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133" dirty="0">
                <a:solidFill>
                  <a:schemeClr val="tx1"/>
                </a:solidFill>
              </a:rPr>
              <a:t>Incident </a:t>
            </a:r>
            <a:r>
              <a:rPr lang="nl-NL" sz="2133" dirty="0" err="1">
                <a:solidFill>
                  <a:schemeClr val="tx1"/>
                </a:solidFill>
              </a:rPr>
              <a:t>detection</a:t>
            </a:r>
            <a:r>
              <a:rPr lang="nl-NL" sz="2133" dirty="0">
                <a:solidFill>
                  <a:schemeClr val="tx1"/>
                </a:solidFill>
              </a:rPr>
              <a:t>, prevention </a:t>
            </a:r>
            <a:r>
              <a:rPr lang="nl-NL" sz="2133" dirty="0" err="1">
                <a:solidFill>
                  <a:schemeClr val="tx1"/>
                </a:solidFill>
              </a:rPr>
              <a:t>and</a:t>
            </a:r>
            <a:r>
              <a:rPr lang="nl-NL" sz="2133" dirty="0">
                <a:solidFill>
                  <a:schemeClr val="tx1"/>
                </a:solidFill>
              </a:rPr>
              <a:t> respons</a:t>
            </a:r>
          </a:p>
        </p:txBody>
      </p:sp>
      <p:sp>
        <p:nvSpPr>
          <p:cNvPr id="10" name="Afgeronde rechthoek 9"/>
          <p:cNvSpPr/>
          <p:nvPr/>
        </p:nvSpPr>
        <p:spPr>
          <a:xfrm>
            <a:off x="6282053" y="2751041"/>
            <a:ext cx="2233297" cy="28206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133" dirty="0">
                <a:solidFill>
                  <a:schemeClr val="tx1"/>
                </a:solidFill>
              </a:rPr>
              <a:t>Risk management, security </a:t>
            </a:r>
            <a:r>
              <a:rPr lang="nl-NL" sz="2133" dirty="0" err="1">
                <a:solidFill>
                  <a:schemeClr val="tx1"/>
                </a:solidFill>
              </a:rPr>
              <a:t>measures</a:t>
            </a:r>
            <a:endParaRPr lang="nl-NL" sz="2133" dirty="0">
              <a:solidFill>
                <a:schemeClr val="tx1"/>
              </a:solidFill>
            </a:endParaRPr>
          </a:p>
        </p:txBody>
      </p:sp>
      <p:sp>
        <p:nvSpPr>
          <p:cNvPr id="11" name="Afgeronde rechthoek 10"/>
          <p:cNvSpPr/>
          <p:nvPr/>
        </p:nvSpPr>
        <p:spPr>
          <a:xfrm>
            <a:off x="3847930" y="2758027"/>
            <a:ext cx="2141141" cy="28206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133" dirty="0">
                <a:solidFill>
                  <a:schemeClr val="tx1"/>
                </a:solidFill>
              </a:rPr>
              <a:t>Monitoring of </a:t>
            </a:r>
            <a:r>
              <a:rPr lang="nl-NL" sz="2133" dirty="0" err="1">
                <a:solidFill>
                  <a:schemeClr val="tx1"/>
                </a:solidFill>
              </a:rPr>
              <a:t>infrastructure</a:t>
            </a:r>
            <a:r>
              <a:rPr lang="nl-NL" sz="2133" dirty="0">
                <a:solidFill>
                  <a:schemeClr val="tx1"/>
                </a:solidFill>
              </a:rPr>
              <a:t> </a:t>
            </a:r>
            <a:r>
              <a:rPr lang="nl-NL" sz="2133" dirty="0" err="1">
                <a:solidFill>
                  <a:schemeClr val="tx1"/>
                </a:solidFill>
              </a:rPr>
              <a:t>and</a:t>
            </a:r>
            <a:r>
              <a:rPr lang="nl-NL" sz="2133" dirty="0">
                <a:solidFill>
                  <a:schemeClr val="tx1"/>
                </a:solidFill>
              </a:rPr>
              <a:t> </a:t>
            </a:r>
            <a:r>
              <a:rPr lang="nl-NL" sz="2133" dirty="0" err="1">
                <a:solidFill>
                  <a:schemeClr val="tx1"/>
                </a:solidFill>
              </a:rPr>
              <a:t>suppliers</a:t>
            </a:r>
            <a:endParaRPr lang="nl-NL" sz="2133" dirty="0">
              <a:solidFill>
                <a:schemeClr val="tx1"/>
              </a:solidFill>
            </a:endParaRPr>
          </a:p>
        </p:txBody>
      </p:sp>
      <p:sp>
        <p:nvSpPr>
          <p:cNvPr id="12" name="Afgeronde rechthoek 11"/>
          <p:cNvSpPr/>
          <p:nvPr/>
        </p:nvSpPr>
        <p:spPr>
          <a:xfrm>
            <a:off x="1390651" y="1655709"/>
            <a:ext cx="9563100" cy="989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 err="1">
                <a:solidFill>
                  <a:schemeClr val="tx1"/>
                </a:solidFill>
              </a:rPr>
              <a:t>Organisation</a:t>
            </a:r>
            <a:r>
              <a:rPr lang="nl-NL" sz="2400" dirty="0">
                <a:solidFill>
                  <a:schemeClr val="tx1"/>
                </a:solidFill>
              </a:rPr>
              <a:t>, </a:t>
            </a:r>
            <a:r>
              <a:rPr lang="nl-NL" sz="2400" dirty="0" err="1">
                <a:solidFill>
                  <a:schemeClr val="tx1"/>
                </a:solidFill>
              </a:rPr>
              <a:t>governance</a:t>
            </a:r>
            <a:r>
              <a:rPr lang="nl-NL" sz="2400" dirty="0">
                <a:solidFill>
                  <a:schemeClr val="tx1"/>
                </a:solidFill>
              </a:rPr>
              <a:t>, </a:t>
            </a:r>
            <a:r>
              <a:rPr lang="nl-NL" sz="2400" dirty="0" err="1">
                <a:solidFill>
                  <a:schemeClr val="tx1"/>
                </a:solidFill>
              </a:rPr>
              <a:t>roles</a:t>
            </a:r>
            <a:r>
              <a:rPr lang="nl-NL" sz="2400" dirty="0">
                <a:solidFill>
                  <a:schemeClr val="tx1"/>
                </a:solidFill>
              </a:rPr>
              <a:t> </a:t>
            </a:r>
            <a:r>
              <a:rPr lang="nl-NL" sz="2400" dirty="0" err="1">
                <a:solidFill>
                  <a:schemeClr val="tx1"/>
                </a:solidFill>
              </a:rPr>
              <a:t>and</a:t>
            </a:r>
            <a:r>
              <a:rPr lang="nl-NL" sz="2400" dirty="0">
                <a:solidFill>
                  <a:schemeClr val="tx1"/>
                </a:solidFill>
              </a:rPr>
              <a:t> </a:t>
            </a:r>
            <a:r>
              <a:rPr lang="nl-NL" sz="2400" dirty="0" err="1">
                <a:solidFill>
                  <a:schemeClr val="tx1"/>
                </a:solidFill>
              </a:rPr>
              <a:t>responsibilities</a:t>
            </a:r>
            <a:r>
              <a:rPr lang="nl-NL" sz="2400" dirty="0">
                <a:solidFill>
                  <a:schemeClr val="tx1"/>
                </a:solidFill>
              </a:rPr>
              <a:t>, policy</a:t>
            </a:r>
          </a:p>
        </p:txBody>
      </p:sp>
      <p:sp>
        <p:nvSpPr>
          <p:cNvPr id="13" name="Afgeronde rechthoek 12"/>
          <p:cNvSpPr/>
          <p:nvPr/>
        </p:nvSpPr>
        <p:spPr>
          <a:xfrm>
            <a:off x="8839406" y="2771362"/>
            <a:ext cx="2114345" cy="28206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133" dirty="0">
                <a:solidFill>
                  <a:schemeClr val="tx1"/>
                </a:solidFill>
              </a:rPr>
              <a:t>Awareness </a:t>
            </a:r>
            <a:r>
              <a:rPr lang="nl-NL" sz="2133" dirty="0" err="1">
                <a:solidFill>
                  <a:schemeClr val="tx1"/>
                </a:solidFill>
              </a:rPr>
              <a:t>and</a:t>
            </a:r>
            <a:r>
              <a:rPr lang="nl-NL" sz="2133" dirty="0">
                <a:solidFill>
                  <a:schemeClr val="tx1"/>
                </a:solidFill>
              </a:rPr>
              <a:t> training</a:t>
            </a:r>
          </a:p>
        </p:txBody>
      </p:sp>
      <p:sp>
        <p:nvSpPr>
          <p:cNvPr id="14" name="Afgeronde rechthoek 13"/>
          <p:cNvSpPr/>
          <p:nvPr/>
        </p:nvSpPr>
        <p:spPr>
          <a:xfrm>
            <a:off x="1390651" y="5743747"/>
            <a:ext cx="9563100" cy="8332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>
                <a:solidFill>
                  <a:schemeClr val="tx1"/>
                </a:solidFill>
              </a:rPr>
              <a:t>Assessments, Audit</a:t>
            </a:r>
          </a:p>
        </p:txBody>
      </p:sp>
      <p:sp>
        <p:nvSpPr>
          <p:cNvPr id="15" name="Afgeronde rechthoek 14"/>
          <p:cNvSpPr/>
          <p:nvPr/>
        </p:nvSpPr>
        <p:spPr>
          <a:xfrm>
            <a:off x="2745613" y="3022169"/>
            <a:ext cx="2544475" cy="432043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TF-CSIRT</a:t>
            </a:r>
          </a:p>
        </p:txBody>
      </p:sp>
      <p:sp>
        <p:nvSpPr>
          <p:cNvPr id="17" name="Afgeronde rechthoek 16"/>
          <p:cNvSpPr/>
          <p:nvPr/>
        </p:nvSpPr>
        <p:spPr>
          <a:xfrm>
            <a:off x="5290089" y="2499887"/>
            <a:ext cx="4448079" cy="417647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SIG-ISM / WISE / CEO Forum</a:t>
            </a:r>
          </a:p>
        </p:txBody>
      </p:sp>
      <p:sp>
        <p:nvSpPr>
          <p:cNvPr id="16" name="Afgeronde rechthoek 15"/>
          <p:cNvSpPr/>
          <p:nvPr/>
        </p:nvSpPr>
        <p:spPr>
          <a:xfrm>
            <a:off x="2745613" y="4953515"/>
            <a:ext cx="2544475" cy="432043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NREN-CERT</a:t>
            </a:r>
          </a:p>
        </p:txBody>
      </p:sp>
      <p:sp>
        <p:nvSpPr>
          <p:cNvPr id="18" name="Afgeronde rechthoek 17"/>
          <p:cNvSpPr/>
          <p:nvPr/>
        </p:nvSpPr>
        <p:spPr>
          <a:xfrm>
            <a:off x="3191115" y="5470971"/>
            <a:ext cx="6181877" cy="48539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133" dirty="0" err="1">
                <a:solidFill>
                  <a:schemeClr val="tx1"/>
                </a:solidFill>
              </a:rPr>
              <a:t>national</a:t>
            </a:r>
            <a:r>
              <a:rPr lang="nl-NL" sz="2133" dirty="0">
                <a:solidFill>
                  <a:schemeClr val="tx1"/>
                </a:solidFill>
              </a:rPr>
              <a:t> communities</a:t>
            </a:r>
          </a:p>
        </p:txBody>
      </p:sp>
    </p:spTree>
    <p:extLst>
      <p:ext uri="{BB962C8B-B14F-4D97-AF65-F5344CB8AC3E}">
        <p14:creationId xmlns:p14="http://schemas.microsoft.com/office/powerpoint/2010/main" val="16690925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TF-CSIRT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4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Computer Security Incident Response teams: </a:t>
            </a:r>
          </a:p>
          <a:p>
            <a:pPr lvl="1"/>
            <a:r>
              <a:rPr lang="nl-NL" b="1" dirty="0" smtClean="0"/>
              <a:t>Building </a:t>
            </a:r>
            <a:r>
              <a:rPr lang="nl-NL" b="1" dirty="0" err="1"/>
              <a:t>mutual</a:t>
            </a:r>
            <a:r>
              <a:rPr lang="nl-NL" b="1" dirty="0"/>
              <a:t> trust </a:t>
            </a:r>
            <a:r>
              <a:rPr lang="nl-NL" b="1" dirty="0" err="1"/>
              <a:t>between</a:t>
            </a:r>
            <a:r>
              <a:rPr lang="nl-NL" b="1" dirty="0"/>
              <a:t> security </a:t>
            </a:r>
            <a:r>
              <a:rPr lang="nl-NL" b="1" dirty="0" smtClean="0"/>
              <a:t>teams</a:t>
            </a:r>
            <a:endParaRPr lang="nl-NL" dirty="0" smtClean="0"/>
          </a:p>
          <a:p>
            <a:r>
              <a:rPr lang="nl-NL" dirty="0" smtClean="0"/>
              <a:t>“</a:t>
            </a:r>
            <a:r>
              <a:rPr lang="nl-NL" dirty="0" err="1" smtClean="0"/>
              <a:t>owns</a:t>
            </a:r>
            <a:r>
              <a:rPr lang="nl-NL" dirty="0" smtClean="0"/>
              <a:t>” </a:t>
            </a:r>
            <a:r>
              <a:rPr lang="nl-NL" dirty="0" err="1" smtClean="0"/>
              <a:t>trusted</a:t>
            </a:r>
            <a:r>
              <a:rPr lang="nl-NL" dirty="0" smtClean="0"/>
              <a:t> </a:t>
            </a:r>
            <a:r>
              <a:rPr lang="nl-NL" dirty="0" err="1" smtClean="0"/>
              <a:t>Introducer</a:t>
            </a:r>
            <a:r>
              <a:rPr lang="nl-NL" dirty="0" smtClean="0"/>
              <a:t> program </a:t>
            </a:r>
            <a:r>
              <a:rPr lang="nl-NL" dirty="0" err="1" smtClean="0"/>
              <a:t>and</a:t>
            </a:r>
            <a:r>
              <a:rPr lang="nl-NL" dirty="0" smtClean="0"/>
              <a:t> TRANSIT training program</a:t>
            </a:r>
          </a:p>
          <a:p>
            <a:pPr lvl="1"/>
            <a:r>
              <a:rPr lang="nl-NL" dirty="0" err="1"/>
              <a:t>Helps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get in contact </a:t>
            </a:r>
            <a:r>
              <a:rPr lang="nl-NL" dirty="0" err="1" smtClean="0"/>
              <a:t>with</a:t>
            </a:r>
            <a:r>
              <a:rPr lang="nl-NL" dirty="0" smtClean="0"/>
              <a:t> </a:t>
            </a:r>
            <a:r>
              <a:rPr lang="nl-NL" dirty="0" err="1"/>
              <a:t>other</a:t>
            </a:r>
            <a:r>
              <a:rPr lang="nl-NL" dirty="0"/>
              <a:t> </a:t>
            </a:r>
            <a:r>
              <a:rPr lang="nl-NL" dirty="0" err="1"/>
              <a:t>NERNs</a:t>
            </a:r>
            <a:r>
              <a:rPr lang="nl-NL" dirty="0"/>
              <a:t> </a:t>
            </a:r>
            <a:r>
              <a:rPr lang="nl-NL" dirty="0" err="1"/>
              <a:t>for</a:t>
            </a:r>
            <a:r>
              <a:rPr lang="nl-NL" dirty="0"/>
              <a:t> </a:t>
            </a:r>
            <a:r>
              <a:rPr lang="nl-NL" dirty="0" err="1" smtClean="0"/>
              <a:t>operational</a:t>
            </a:r>
            <a:r>
              <a:rPr lang="nl-NL" dirty="0" smtClean="0"/>
              <a:t> </a:t>
            </a:r>
            <a:r>
              <a:rPr lang="nl-NL" dirty="0" err="1"/>
              <a:t>matters</a:t>
            </a:r>
            <a:r>
              <a:rPr lang="nl-NL" dirty="0"/>
              <a:t>, security </a:t>
            </a:r>
            <a:r>
              <a:rPr lang="nl-NL" dirty="0" err="1"/>
              <a:t>incidents</a:t>
            </a:r>
            <a:endParaRPr lang="nl-NL" dirty="0"/>
          </a:p>
          <a:p>
            <a:pPr lvl="1"/>
            <a:r>
              <a:rPr lang="nl-NL" dirty="0" err="1"/>
              <a:t>Enables</a:t>
            </a:r>
            <a:r>
              <a:rPr lang="nl-NL" dirty="0"/>
              <a:t> </a:t>
            </a:r>
            <a:r>
              <a:rPr lang="nl-NL" dirty="0" err="1"/>
              <a:t>trusted</a:t>
            </a:r>
            <a:r>
              <a:rPr lang="nl-NL" dirty="0"/>
              <a:t> </a:t>
            </a:r>
            <a:r>
              <a:rPr lang="nl-NL" dirty="0" err="1"/>
              <a:t>communication</a:t>
            </a:r>
            <a:r>
              <a:rPr lang="nl-NL" dirty="0"/>
              <a:t> </a:t>
            </a:r>
            <a:r>
              <a:rPr lang="nl-NL" dirty="0" err="1"/>
              <a:t>between</a:t>
            </a:r>
            <a:r>
              <a:rPr lang="nl-NL" dirty="0"/>
              <a:t> </a:t>
            </a:r>
            <a:r>
              <a:rPr lang="nl-NL" dirty="0" err="1" smtClean="0"/>
              <a:t>CSIRTs</a:t>
            </a:r>
            <a:endParaRPr lang="nl-NL" dirty="0" smtClean="0"/>
          </a:p>
          <a:p>
            <a:r>
              <a:rPr lang="nl-NL" dirty="0" smtClean="0"/>
              <a:t>Target </a:t>
            </a:r>
            <a:r>
              <a:rPr lang="nl-NL" dirty="0" err="1" smtClean="0"/>
              <a:t>audience</a:t>
            </a:r>
            <a:r>
              <a:rPr lang="nl-NL" dirty="0" smtClean="0"/>
              <a:t> are CSIRT teams</a:t>
            </a:r>
          </a:p>
          <a:p>
            <a:pPr lvl="1"/>
            <a:r>
              <a:rPr lang="nl-NL" dirty="0" err="1" smtClean="0"/>
              <a:t>From</a:t>
            </a:r>
            <a:r>
              <a:rPr lang="nl-NL" dirty="0" smtClean="0"/>
              <a:t> NREN &amp; e-</a:t>
            </a:r>
            <a:r>
              <a:rPr lang="nl-NL" dirty="0" err="1" smtClean="0"/>
              <a:t>infradstrcutures</a:t>
            </a:r>
            <a:r>
              <a:rPr lang="nl-NL" dirty="0" smtClean="0"/>
              <a:t>, public sector </a:t>
            </a:r>
            <a:r>
              <a:rPr lang="nl-NL" dirty="0" err="1" smtClean="0"/>
              <a:t>and</a:t>
            </a:r>
            <a:r>
              <a:rPr lang="nl-NL" dirty="0" smtClean="0"/>
              <a:t> </a:t>
            </a:r>
            <a:r>
              <a:rPr lang="nl-NL" dirty="0" err="1" smtClean="0"/>
              <a:t>industry</a:t>
            </a:r>
            <a:r>
              <a:rPr lang="nl-NL" dirty="0" smtClean="0"/>
              <a:t>/banking/ISP</a:t>
            </a:r>
          </a:p>
          <a:p>
            <a:r>
              <a:rPr lang="nl-NL" dirty="0" err="1" smtClean="0"/>
              <a:t>Trusted</a:t>
            </a:r>
            <a:r>
              <a:rPr lang="nl-NL" dirty="0" smtClean="0"/>
              <a:t> </a:t>
            </a:r>
            <a:r>
              <a:rPr lang="nl-NL" dirty="0" err="1" smtClean="0"/>
              <a:t>Introducers</a:t>
            </a:r>
            <a:r>
              <a:rPr lang="nl-NL" dirty="0" smtClean="0"/>
              <a:t> program, “trust levels”</a:t>
            </a:r>
          </a:p>
          <a:p>
            <a:pPr lvl="1"/>
            <a:r>
              <a:rPr lang="nl-NL" dirty="0" err="1" smtClean="0"/>
              <a:t>Listed</a:t>
            </a:r>
            <a:r>
              <a:rPr lang="nl-NL" dirty="0" smtClean="0"/>
              <a:t> member (155)</a:t>
            </a:r>
          </a:p>
          <a:p>
            <a:pPr lvl="1"/>
            <a:r>
              <a:rPr lang="nl-NL" dirty="0" err="1" smtClean="0"/>
              <a:t>Accredited</a:t>
            </a:r>
            <a:r>
              <a:rPr lang="nl-NL" dirty="0" smtClean="0"/>
              <a:t> member (150)</a:t>
            </a:r>
            <a:endParaRPr lang="nl-NL" dirty="0"/>
          </a:p>
          <a:p>
            <a:pPr lvl="1"/>
            <a:r>
              <a:rPr lang="nl-NL" dirty="0" err="1" smtClean="0"/>
              <a:t>Certified</a:t>
            </a:r>
            <a:r>
              <a:rPr lang="nl-NL" dirty="0" smtClean="0"/>
              <a:t> member (20)</a:t>
            </a:r>
          </a:p>
          <a:p>
            <a:r>
              <a:rPr lang="nl-NL" dirty="0" smtClean="0"/>
              <a:t>TF-CSIRT is </a:t>
            </a:r>
            <a:r>
              <a:rPr lang="nl-NL" dirty="0" err="1" smtClean="0"/>
              <a:t>one</a:t>
            </a:r>
            <a:r>
              <a:rPr lang="nl-NL" dirty="0" smtClean="0"/>
              <a:t> of </a:t>
            </a:r>
            <a:r>
              <a:rPr lang="nl-NL" dirty="0" err="1" smtClean="0"/>
              <a:t>the</a:t>
            </a:r>
            <a:r>
              <a:rPr lang="nl-NL" dirty="0" smtClean="0"/>
              <a:t> </a:t>
            </a:r>
            <a:r>
              <a:rPr lang="nl-NL" dirty="0" err="1" smtClean="0"/>
              <a:t>regional</a:t>
            </a:r>
            <a:r>
              <a:rPr lang="nl-NL" dirty="0" smtClean="0"/>
              <a:t> ”members” of FIRST</a:t>
            </a:r>
          </a:p>
          <a:p>
            <a:r>
              <a:rPr lang="nl-NL" dirty="0" smtClean="0"/>
              <a:t>3 </a:t>
            </a:r>
            <a:r>
              <a:rPr lang="nl-NL" dirty="0" err="1" smtClean="0"/>
              <a:t>yearly</a:t>
            </a:r>
            <a:r>
              <a:rPr lang="nl-NL" dirty="0" smtClean="0"/>
              <a:t> meetings, </a:t>
            </a:r>
            <a:r>
              <a:rPr lang="nl-NL" dirty="0" err="1" smtClean="0"/>
              <a:t>january</a:t>
            </a:r>
            <a:r>
              <a:rPr lang="nl-NL" dirty="0" smtClean="0"/>
              <a:t> meeting co-</a:t>
            </a:r>
            <a:r>
              <a:rPr lang="nl-NL" dirty="0" err="1" smtClean="0"/>
              <a:t>organised</a:t>
            </a:r>
            <a:r>
              <a:rPr lang="nl-NL" dirty="0" smtClean="0"/>
              <a:t> </a:t>
            </a:r>
            <a:r>
              <a:rPr lang="nl-NL" dirty="0" err="1" smtClean="0"/>
              <a:t>with</a:t>
            </a:r>
            <a:r>
              <a:rPr lang="nl-NL" dirty="0" smtClean="0"/>
              <a:t> FIRST </a:t>
            </a:r>
            <a:r>
              <a:rPr lang="nl-NL" dirty="0" err="1" smtClean="0"/>
              <a:t>regional</a:t>
            </a:r>
            <a:r>
              <a:rPr lang="nl-NL" dirty="0" smtClean="0"/>
              <a:t> meeting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503201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Géant SIG-ISM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/>
              <a:t>SIG-ISM offers </a:t>
            </a:r>
            <a:r>
              <a:rPr lang="nl-NL" dirty="0" err="1"/>
              <a:t>CISOs</a:t>
            </a:r>
            <a:r>
              <a:rPr lang="nl-NL" dirty="0"/>
              <a:t> (Chief Information Security Officers) of </a:t>
            </a:r>
            <a:r>
              <a:rPr lang="nl-NL" dirty="0" err="1"/>
              <a:t>national</a:t>
            </a:r>
            <a:r>
              <a:rPr lang="nl-NL" dirty="0"/>
              <a:t> research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education</a:t>
            </a:r>
            <a:r>
              <a:rPr lang="nl-NL" dirty="0"/>
              <a:t> </a:t>
            </a:r>
            <a:r>
              <a:rPr lang="nl-NL" dirty="0" err="1"/>
              <a:t>network</a:t>
            </a:r>
            <a:r>
              <a:rPr lang="nl-NL" dirty="0"/>
              <a:t> (NREN) </a:t>
            </a:r>
            <a:r>
              <a:rPr lang="nl-NL" dirty="0" err="1"/>
              <a:t>organisations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 opportunity </a:t>
            </a:r>
            <a:r>
              <a:rPr lang="nl-NL" dirty="0" err="1"/>
              <a:t>to</a:t>
            </a:r>
            <a:r>
              <a:rPr lang="nl-NL" dirty="0"/>
              <a:t> share best practices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learn</a:t>
            </a:r>
            <a:r>
              <a:rPr lang="nl-NL" dirty="0"/>
              <a:t> </a:t>
            </a:r>
            <a:r>
              <a:rPr lang="nl-NL" dirty="0" err="1"/>
              <a:t>from</a:t>
            </a:r>
            <a:r>
              <a:rPr lang="nl-NL" dirty="0"/>
              <a:t> </a:t>
            </a:r>
            <a:r>
              <a:rPr lang="nl-NL" dirty="0" err="1"/>
              <a:t>each</a:t>
            </a:r>
            <a:r>
              <a:rPr lang="nl-NL" dirty="0"/>
              <a:t> </a:t>
            </a:r>
            <a:r>
              <a:rPr lang="nl-NL" dirty="0" err="1"/>
              <a:t>others</a:t>
            </a:r>
            <a:r>
              <a:rPr lang="nl-NL" dirty="0"/>
              <a:t>' </a:t>
            </a:r>
            <a:r>
              <a:rPr lang="nl-NL" dirty="0" err="1"/>
              <a:t>experience</a:t>
            </a:r>
            <a:r>
              <a:rPr lang="nl-NL" dirty="0"/>
              <a:t>,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safeguard</a:t>
            </a:r>
            <a:r>
              <a:rPr lang="nl-NL" dirty="0"/>
              <a:t> </a:t>
            </a:r>
            <a:r>
              <a:rPr lang="nl-NL" dirty="0" err="1"/>
              <a:t>their</a:t>
            </a:r>
            <a:r>
              <a:rPr lang="nl-NL" dirty="0"/>
              <a:t> NREN </a:t>
            </a:r>
            <a:r>
              <a:rPr lang="nl-NL" dirty="0" err="1"/>
              <a:t>against</a:t>
            </a:r>
            <a:r>
              <a:rPr lang="nl-NL" dirty="0"/>
              <a:t> security </a:t>
            </a:r>
            <a:r>
              <a:rPr lang="nl-NL" dirty="0" err="1"/>
              <a:t>incidents</a:t>
            </a:r>
            <a:r>
              <a:rPr lang="nl-NL" dirty="0"/>
              <a:t>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threats</a:t>
            </a:r>
            <a:r>
              <a:rPr lang="nl-NL" dirty="0" smtClean="0"/>
              <a:t>.</a:t>
            </a:r>
          </a:p>
          <a:p>
            <a:r>
              <a:rPr lang="nl-NL" dirty="0" smtClean="0"/>
              <a:t>Strategic </a:t>
            </a:r>
            <a:r>
              <a:rPr lang="nl-NL" dirty="0" err="1" smtClean="0"/>
              <a:t>collaboration</a:t>
            </a:r>
            <a:endParaRPr lang="nl-NL" dirty="0" smtClean="0"/>
          </a:p>
          <a:p>
            <a:r>
              <a:rPr lang="nl-NL" dirty="0" smtClean="0"/>
              <a:t>Whitepapers</a:t>
            </a:r>
          </a:p>
          <a:p>
            <a:pPr lvl="1"/>
            <a:r>
              <a:rPr lang="nl-NL" dirty="0" smtClean="0"/>
              <a:t>Security management, risk management</a:t>
            </a:r>
          </a:p>
          <a:p>
            <a:r>
              <a:rPr lang="nl-NL" dirty="0" err="1" smtClean="0"/>
              <a:t>Working</a:t>
            </a:r>
            <a:r>
              <a:rPr lang="nl-NL" dirty="0" smtClean="0"/>
              <a:t> on:</a:t>
            </a:r>
          </a:p>
          <a:p>
            <a:pPr lvl="1"/>
            <a:r>
              <a:rPr lang="nl-NL" dirty="0" smtClean="0"/>
              <a:t>Inventory: </a:t>
            </a:r>
            <a:r>
              <a:rPr lang="nl-NL" dirty="0" err="1" smtClean="0"/>
              <a:t>Who</a:t>
            </a:r>
            <a:r>
              <a:rPr lang="nl-NL" dirty="0" smtClean="0"/>
              <a:t>-is-</a:t>
            </a:r>
            <a:r>
              <a:rPr lang="nl-NL" dirty="0" err="1" smtClean="0"/>
              <a:t>who</a:t>
            </a:r>
            <a:r>
              <a:rPr lang="nl-NL" dirty="0" smtClean="0"/>
              <a:t> </a:t>
            </a:r>
            <a:r>
              <a:rPr lang="nl-NL" dirty="0" err="1" smtClean="0"/>
              <a:t>fro</a:t>
            </a:r>
            <a:r>
              <a:rPr lang="nl-NL" dirty="0" smtClean="0"/>
              <a:t> </a:t>
            </a:r>
            <a:r>
              <a:rPr lang="nl-NL" dirty="0" err="1" smtClean="0"/>
              <a:t>NRENs</a:t>
            </a:r>
            <a:r>
              <a:rPr lang="nl-NL" dirty="0" smtClean="0"/>
              <a:t>, </a:t>
            </a:r>
            <a:r>
              <a:rPr lang="nl-NL" dirty="0" err="1" smtClean="0"/>
              <a:t>reference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public information, </a:t>
            </a:r>
            <a:r>
              <a:rPr lang="nl-NL" dirty="0" err="1" smtClean="0"/>
              <a:t>possible</a:t>
            </a:r>
            <a:r>
              <a:rPr lang="nl-NL" dirty="0" smtClean="0"/>
              <a:t> </a:t>
            </a:r>
            <a:r>
              <a:rPr lang="nl-NL" dirty="0" err="1" smtClean="0"/>
              <a:t>extended</a:t>
            </a:r>
            <a:r>
              <a:rPr lang="nl-NL" dirty="0" smtClean="0"/>
              <a:t> </a:t>
            </a:r>
            <a:r>
              <a:rPr lang="nl-NL" dirty="0" err="1" smtClean="0"/>
              <a:t>with</a:t>
            </a:r>
            <a:r>
              <a:rPr lang="nl-NL" dirty="0" smtClean="0"/>
              <a:t> (</a:t>
            </a:r>
            <a:r>
              <a:rPr lang="nl-NL" dirty="0" err="1" smtClean="0"/>
              <a:t>mildly</a:t>
            </a:r>
            <a:r>
              <a:rPr lang="nl-NL" dirty="0" smtClean="0"/>
              <a:t>) </a:t>
            </a:r>
            <a:r>
              <a:rPr lang="nl-NL" dirty="0" err="1" smtClean="0"/>
              <a:t>confidential</a:t>
            </a:r>
            <a:r>
              <a:rPr lang="nl-NL" dirty="0" smtClean="0"/>
              <a:t> information</a:t>
            </a:r>
          </a:p>
          <a:p>
            <a:pPr lvl="1"/>
            <a:r>
              <a:rPr lang="nl-NL" dirty="0" err="1" smtClean="0"/>
              <a:t>Miinimal</a:t>
            </a:r>
            <a:r>
              <a:rPr lang="nl-NL" dirty="0" smtClean="0"/>
              <a:t> set: </a:t>
            </a:r>
            <a:r>
              <a:rPr lang="nl-NL" dirty="0" err="1" smtClean="0"/>
              <a:t>What</a:t>
            </a:r>
            <a:r>
              <a:rPr lang="nl-NL" dirty="0" smtClean="0"/>
              <a:t> are </a:t>
            </a:r>
            <a:r>
              <a:rPr lang="nl-NL" dirty="0" err="1" smtClean="0"/>
              <a:t>the</a:t>
            </a:r>
            <a:r>
              <a:rPr lang="nl-NL" dirty="0" smtClean="0"/>
              <a:t> basic security </a:t>
            </a:r>
            <a:r>
              <a:rPr lang="nl-NL" dirty="0" err="1" smtClean="0"/>
              <a:t>needs</a:t>
            </a:r>
            <a:r>
              <a:rPr lang="nl-NL" dirty="0" smtClean="0"/>
              <a:t> </a:t>
            </a:r>
            <a:r>
              <a:rPr lang="nl-NL" dirty="0" err="1" smtClean="0"/>
              <a:t>for</a:t>
            </a:r>
            <a:r>
              <a:rPr lang="nl-NL" dirty="0" smtClean="0"/>
              <a:t> </a:t>
            </a:r>
            <a:r>
              <a:rPr lang="nl-NL" dirty="0" err="1" smtClean="0"/>
              <a:t>an</a:t>
            </a:r>
            <a:r>
              <a:rPr lang="nl-NL" dirty="0" smtClean="0"/>
              <a:t> NREN?</a:t>
            </a:r>
          </a:p>
          <a:p>
            <a:pPr lvl="1"/>
            <a:r>
              <a:rPr lang="nl-NL" dirty="0" smtClean="0"/>
              <a:t>Risk </a:t>
            </a:r>
            <a:r>
              <a:rPr lang="nl-NL" dirty="0" err="1" smtClean="0"/>
              <a:t>inventory</a:t>
            </a:r>
            <a:endParaRPr lang="nl-NL" dirty="0"/>
          </a:p>
          <a:p>
            <a:r>
              <a:rPr lang="nl-NL" dirty="0" err="1" smtClean="0"/>
              <a:t>Encouraging</a:t>
            </a:r>
            <a:r>
              <a:rPr lang="nl-NL" dirty="0" smtClean="0"/>
              <a:t> small-</a:t>
            </a:r>
            <a:r>
              <a:rPr lang="nl-NL" dirty="0" err="1" smtClean="0"/>
              <a:t>scale</a:t>
            </a:r>
            <a:r>
              <a:rPr lang="nl-NL" dirty="0" smtClean="0"/>
              <a:t> </a:t>
            </a:r>
            <a:r>
              <a:rPr lang="nl-NL" dirty="0" err="1" smtClean="0"/>
              <a:t>regional</a:t>
            </a:r>
            <a:r>
              <a:rPr lang="nl-NL" dirty="0" smtClean="0"/>
              <a:t> </a:t>
            </a:r>
            <a:r>
              <a:rPr lang="nl-NL" dirty="0" err="1" smtClean="0"/>
              <a:t>collaboration</a:t>
            </a:r>
            <a:r>
              <a:rPr lang="nl-NL" dirty="0" smtClean="0"/>
              <a:t>:</a:t>
            </a:r>
          </a:p>
          <a:p>
            <a:pPr lvl="1"/>
            <a:r>
              <a:rPr lang="nl-NL" dirty="0" err="1" smtClean="0"/>
              <a:t>Nordic</a:t>
            </a:r>
            <a:r>
              <a:rPr lang="nl-NL" dirty="0" smtClean="0"/>
              <a:t>, UK-Ireland, Benelux</a:t>
            </a:r>
          </a:p>
          <a:p>
            <a:pPr lvl="1"/>
            <a:r>
              <a:rPr lang="nl-NL" dirty="0" smtClean="0"/>
              <a:t>Go </a:t>
            </a:r>
            <a:r>
              <a:rPr lang="nl-NL" dirty="0" err="1" smtClean="0"/>
              <a:t>into</a:t>
            </a:r>
            <a:r>
              <a:rPr lang="nl-NL" dirty="0" smtClean="0"/>
              <a:t> </a:t>
            </a:r>
            <a:r>
              <a:rPr lang="nl-NL" dirty="0" err="1" smtClean="0"/>
              <a:t>confidential</a:t>
            </a:r>
            <a:r>
              <a:rPr lang="nl-NL" dirty="0" smtClean="0"/>
              <a:t> details of </a:t>
            </a:r>
            <a:r>
              <a:rPr lang="nl-NL" dirty="0" err="1" smtClean="0"/>
              <a:t>local</a:t>
            </a:r>
            <a:r>
              <a:rPr lang="nl-NL" dirty="0" smtClean="0"/>
              <a:t> security </a:t>
            </a:r>
            <a:r>
              <a:rPr lang="nl-NL" dirty="0" err="1" smtClean="0"/>
              <a:t>organidation</a:t>
            </a:r>
            <a:r>
              <a:rPr lang="nl-NL" dirty="0" smtClean="0"/>
              <a:t> </a:t>
            </a:r>
            <a:r>
              <a:rPr lang="nl-NL" dirty="0" err="1" smtClean="0"/>
              <a:t>and</a:t>
            </a:r>
            <a:r>
              <a:rPr lang="nl-NL" dirty="0" smtClean="0"/>
              <a:t> details in small </a:t>
            </a:r>
            <a:r>
              <a:rPr lang="nl-NL" dirty="0" err="1" smtClean="0"/>
              <a:t>groups</a:t>
            </a:r>
            <a:r>
              <a:rPr lang="nl-NL" dirty="0" smtClean="0"/>
              <a:t> of </a:t>
            </a:r>
            <a:r>
              <a:rPr lang="nl-NL" dirty="0" err="1" smtClean="0"/>
              <a:t>trusted</a:t>
            </a:r>
            <a:r>
              <a:rPr lang="nl-NL" dirty="0" smtClean="0"/>
              <a:t> </a:t>
            </a:r>
            <a:r>
              <a:rPr lang="nl-NL" dirty="0" err="1" smtClean="0"/>
              <a:t>people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48331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Global NREN CEO forum – security </a:t>
            </a:r>
            <a:r>
              <a:rPr lang="nl-NL" dirty="0" err="1" smtClean="0"/>
              <a:t>working</a:t>
            </a:r>
            <a:r>
              <a:rPr lang="nl-NL" dirty="0" smtClean="0"/>
              <a:t> </a:t>
            </a:r>
            <a:r>
              <a:rPr lang="nl-NL" dirty="0" err="1" smtClean="0"/>
              <a:t>group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nl-NL" dirty="0" err="1" smtClean="0"/>
              <a:t>CISO’s</a:t>
            </a:r>
            <a:r>
              <a:rPr lang="nl-NL" dirty="0" smtClean="0"/>
              <a:t> of </a:t>
            </a:r>
            <a:r>
              <a:rPr lang="nl-NL" dirty="0" err="1" smtClean="0"/>
              <a:t>AARnet</a:t>
            </a:r>
            <a:r>
              <a:rPr lang="nl-NL" dirty="0" smtClean="0"/>
              <a:t>, </a:t>
            </a:r>
            <a:r>
              <a:rPr lang="nl-NL" dirty="0" err="1" smtClean="0"/>
              <a:t>SANren</a:t>
            </a:r>
            <a:r>
              <a:rPr lang="nl-NL" dirty="0" smtClean="0"/>
              <a:t>, Internet2, </a:t>
            </a:r>
            <a:r>
              <a:rPr lang="nl-NL" dirty="0" err="1" smtClean="0"/>
              <a:t>Esnet</a:t>
            </a:r>
            <a:r>
              <a:rPr lang="nl-NL" dirty="0" smtClean="0"/>
              <a:t>, </a:t>
            </a:r>
            <a:r>
              <a:rPr lang="nl-NL" dirty="0" err="1" smtClean="0"/>
              <a:t>Canary</a:t>
            </a:r>
            <a:r>
              <a:rPr lang="nl-NL" dirty="0"/>
              <a:t>,</a:t>
            </a:r>
            <a:r>
              <a:rPr lang="nl-NL" dirty="0" smtClean="0"/>
              <a:t> </a:t>
            </a:r>
            <a:r>
              <a:rPr lang="nl-NL" dirty="0" err="1" smtClean="0"/>
              <a:t>Nordunet</a:t>
            </a:r>
            <a:r>
              <a:rPr lang="nl-NL" dirty="0" smtClean="0"/>
              <a:t>, JISC, SURFnet, DFN</a:t>
            </a:r>
          </a:p>
          <a:p>
            <a:pPr lvl="1"/>
            <a:r>
              <a:rPr lang="nl-NL" dirty="0"/>
              <a:t>E</a:t>
            </a:r>
            <a:r>
              <a:rPr lang="nl-NL" dirty="0" smtClean="0"/>
              <a:t>xecutive sponsors: </a:t>
            </a:r>
            <a:r>
              <a:rPr lang="nl-NL" dirty="0" err="1" smtClean="0"/>
              <a:t>AARnet</a:t>
            </a:r>
            <a:r>
              <a:rPr lang="nl-NL" dirty="0" smtClean="0"/>
              <a:t>, Internet2, Géant</a:t>
            </a:r>
          </a:p>
          <a:p>
            <a:r>
              <a:rPr lang="nl-NL" dirty="0" smtClean="0"/>
              <a:t>TOP 4 </a:t>
            </a:r>
            <a:r>
              <a:rPr lang="nl-NL" dirty="0" err="1" smtClean="0"/>
              <a:t>priorities</a:t>
            </a:r>
            <a:r>
              <a:rPr lang="nl-NL" dirty="0" smtClean="0"/>
              <a:t> (</a:t>
            </a:r>
            <a:r>
              <a:rPr lang="nl-NL" dirty="0" err="1" smtClean="0"/>
              <a:t>from</a:t>
            </a:r>
            <a:r>
              <a:rPr lang="nl-NL" dirty="0" smtClean="0"/>
              <a:t> list of 11 </a:t>
            </a:r>
            <a:r>
              <a:rPr lang="nl-NL" dirty="0" err="1" smtClean="0"/>
              <a:t>initiatives</a:t>
            </a:r>
            <a:r>
              <a:rPr lang="nl-NL" dirty="0" smtClean="0"/>
              <a:t>)</a:t>
            </a:r>
          </a:p>
          <a:p>
            <a:pPr lvl="1"/>
            <a:r>
              <a:rPr lang="en-US" dirty="0">
                <a:latin typeface="Avenir Book" charset="0"/>
                <a:ea typeface="Avenir Book" charset="0"/>
                <a:cs typeface="Avenir Book" charset="0"/>
              </a:rPr>
              <a:t>Establishing a security baseline for NREN’s </a:t>
            </a:r>
          </a:p>
          <a:p>
            <a:pPr lvl="1"/>
            <a:r>
              <a:rPr lang="en-US" dirty="0">
                <a:latin typeface="Avenir Book" charset="0"/>
                <a:ea typeface="Avenir Book" charset="0"/>
                <a:cs typeface="Avenir Book" charset="0"/>
              </a:rPr>
              <a:t>Development of advanced tools for Filtering and DDOS scrubbing</a:t>
            </a:r>
          </a:p>
          <a:p>
            <a:pPr lvl="1"/>
            <a:r>
              <a:rPr lang="en-US" dirty="0">
                <a:latin typeface="Avenir Book" charset="0"/>
                <a:ea typeface="Avenir Book" charset="0"/>
                <a:cs typeface="Avenir Book" charset="0"/>
              </a:rPr>
              <a:t>Work to develop an automated threat information system</a:t>
            </a:r>
          </a:p>
          <a:p>
            <a:pPr lvl="1"/>
            <a:r>
              <a:rPr lang="en-US" dirty="0">
                <a:latin typeface="Avenir Book" charset="0"/>
                <a:ea typeface="Avenir Book" charset="0"/>
                <a:cs typeface="Avenir Book" charset="0"/>
              </a:rPr>
              <a:t>Develop and rehearse global cyber crisis exercises. Process to respond to a global major security incident </a:t>
            </a:r>
            <a:r>
              <a:rPr lang="mr-IN" dirty="0">
                <a:latin typeface="Avenir Book" charset="0"/>
                <a:ea typeface="Avenir Book" charset="0"/>
                <a:cs typeface="Avenir Book" charset="0"/>
              </a:rPr>
              <a:t>–</a:t>
            </a:r>
            <a:r>
              <a:rPr lang="en-US" dirty="0">
                <a:latin typeface="Avenir Book" charset="0"/>
                <a:ea typeface="Avenir Book" charset="0"/>
                <a:cs typeface="Avenir Book" charset="0"/>
              </a:rPr>
              <a:t> Incident Response Plan [IRP], Emergency Contact Lists </a:t>
            </a:r>
            <a:r>
              <a:rPr lang="en-US" dirty="0" err="1" smtClean="0">
                <a:latin typeface="Avenir Book" charset="0"/>
                <a:ea typeface="Avenir Book" charset="0"/>
                <a:cs typeface="Avenir Book" charset="0"/>
              </a:rPr>
              <a:t>etc</a:t>
            </a:r>
            <a:endParaRPr lang="en-US" dirty="0" smtClean="0">
              <a:latin typeface="Avenir Book" charset="0"/>
              <a:ea typeface="Avenir Book" charset="0"/>
              <a:cs typeface="Avenir Book" charset="0"/>
            </a:endParaRPr>
          </a:p>
          <a:p>
            <a:r>
              <a:rPr lang="en-US" dirty="0" smtClean="0">
                <a:latin typeface="Avenir Book" charset="0"/>
                <a:ea typeface="Avenir Book" charset="0"/>
                <a:cs typeface="Avenir Book" charset="0"/>
              </a:rPr>
              <a:t>Each priority has a sponsoring CISO</a:t>
            </a:r>
          </a:p>
          <a:p>
            <a:r>
              <a:rPr lang="en-US" dirty="0" smtClean="0">
                <a:latin typeface="Avenir Book" charset="0"/>
                <a:ea typeface="Avenir Book" charset="0"/>
                <a:cs typeface="Avenir Book" charset="0"/>
              </a:rPr>
              <a:t>Meet-and-greet (</a:t>
            </a:r>
            <a:r>
              <a:rPr lang="en-US" dirty="0" err="1" smtClean="0">
                <a:latin typeface="Avenir Book" charset="0"/>
                <a:ea typeface="Avenir Book" charset="0"/>
                <a:cs typeface="Avenir Book" charset="0"/>
              </a:rPr>
              <a:t>BoF</a:t>
            </a:r>
            <a:r>
              <a:rPr lang="en-US" dirty="0" smtClean="0">
                <a:latin typeface="Avenir Book" charset="0"/>
                <a:ea typeface="Avenir Book" charset="0"/>
                <a:cs typeface="Avenir Book" charset="0"/>
              </a:rPr>
              <a:t>) session at TNC17, may 30th</a:t>
            </a:r>
            <a:endParaRPr lang="en-US" dirty="0">
              <a:latin typeface="Avenir Book" charset="0"/>
              <a:ea typeface="Avenir Book" charset="0"/>
              <a:cs typeface="Avenir Book" charset="0"/>
            </a:endParaRPr>
          </a:p>
          <a:p>
            <a:pPr lvl="1"/>
            <a:endParaRPr lang="nl-NL" dirty="0" smtClean="0"/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679334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5"/>
                </a:solidFill>
                <a:latin typeface="Avenir Book" charset="0"/>
                <a:ea typeface="Avenir Book" charset="0"/>
                <a:cs typeface="Avenir Book" charset="0"/>
              </a:rPr>
              <a:t>CURRENT SECURITY POSITION </a:t>
            </a:r>
            <a:br>
              <a:rPr lang="en-US" dirty="0" smtClean="0">
                <a:solidFill>
                  <a:schemeClr val="accent5"/>
                </a:solidFill>
                <a:latin typeface="Avenir Book" charset="0"/>
                <a:ea typeface="Avenir Book" charset="0"/>
                <a:cs typeface="Avenir Book" charset="0"/>
              </a:rPr>
            </a:br>
            <a:r>
              <a:rPr lang="en-US" dirty="0" smtClean="0">
                <a:solidFill>
                  <a:schemeClr val="accent5"/>
                </a:solidFill>
                <a:latin typeface="Avenir Book" charset="0"/>
                <a:ea typeface="Avenir Book" charset="0"/>
                <a:cs typeface="Avenir Book" charset="0"/>
              </a:rPr>
              <a:t>Gartner Maturity model</a:t>
            </a:r>
            <a:endParaRPr lang="en-US" dirty="0">
              <a:solidFill>
                <a:schemeClr val="accent5"/>
              </a:solidFill>
              <a:latin typeface="Avenir Book" charset="0"/>
              <a:ea typeface="Avenir Book" charset="0"/>
              <a:cs typeface="Avenir Book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321" y="1834166"/>
            <a:ext cx="2133140" cy="38436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4534" y="1834166"/>
            <a:ext cx="2217116" cy="384362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2723" y="1834166"/>
            <a:ext cx="2141808" cy="384362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3095" y="1834166"/>
            <a:ext cx="2065570" cy="384362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0397" y="1834164"/>
            <a:ext cx="2012656" cy="3843621"/>
          </a:xfrm>
          <a:prstGeom prst="rect">
            <a:avLst/>
          </a:prstGeom>
        </p:spPr>
      </p:pic>
      <p:sp>
        <p:nvSpPr>
          <p:cNvPr id="16" name="Tekstvak 15"/>
          <p:cNvSpPr txBox="1"/>
          <p:nvPr/>
        </p:nvSpPr>
        <p:spPr>
          <a:xfrm>
            <a:off x="680321" y="6145618"/>
            <a:ext cx="2678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mtClean="0"/>
              <a:t>Global NREN CEO Forum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20984876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erlij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erlin" id="{7B5DBA9E-B069-418E-9360-A61BDD0615A4}" vid="{C0CBE056-4EF4-4D92-969E-947779DA7AAA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Berlin</Template>
  <TotalTime>6123</TotalTime>
  <Words>378</Words>
  <Application>Microsoft Macintosh PowerPoint</Application>
  <PresentationFormat>Custom</PresentationFormat>
  <Paragraphs>72</Paragraphs>
  <Slides>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Berlijn</vt:lpstr>
      <vt:lpstr>WISE 2017 Collaborating Communities</vt:lpstr>
      <vt:lpstr>PowerPoint Presentation</vt:lpstr>
      <vt:lpstr>Competing or collaborating?</vt:lpstr>
      <vt:lpstr>TF-CSIRT </vt:lpstr>
      <vt:lpstr>Géant SIG-ISM</vt:lpstr>
      <vt:lpstr>Global NREN CEO forum – security working group</vt:lpstr>
      <vt:lpstr>CURRENT SECURITY POSITION  Gartner Maturity model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Alf Moens</dc:creator>
  <cp:lastModifiedBy>Hannah Short</cp:lastModifiedBy>
  <cp:revision>57</cp:revision>
  <cp:lastPrinted>2016-07-18T17:11:35Z</cp:lastPrinted>
  <dcterms:created xsi:type="dcterms:W3CDTF">2016-01-22T15:44:02Z</dcterms:created>
  <dcterms:modified xsi:type="dcterms:W3CDTF">2017-03-27T10:24:11Z</dcterms:modified>
</cp:coreProperties>
</file>