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8" r:id="rId2"/>
    <p:sldId id="284" r:id="rId3"/>
    <p:sldId id="271" r:id="rId4"/>
    <p:sldId id="264" r:id="rId5"/>
    <p:sldId id="257" r:id="rId6"/>
    <p:sldId id="272" r:id="rId7"/>
    <p:sldId id="285" r:id="rId8"/>
    <p:sldId id="258" r:id="rId9"/>
    <p:sldId id="261" r:id="rId10"/>
    <p:sldId id="262" r:id="rId11"/>
    <p:sldId id="263" r:id="rId12"/>
    <p:sldId id="266" r:id="rId13"/>
    <p:sldId id="286" r:id="rId14"/>
    <p:sldId id="270" r:id="rId15"/>
    <p:sldId id="268" r:id="rId16"/>
    <p:sldId id="265" r:id="rId17"/>
    <p:sldId id="260" r:id="rId18"/>
    <p:sldId id="269" r:id="rId19"/>
    <p:sldId id="289" r:id="rId20"/>
    <p:sldId id="290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77714" autoAdjust="0"/>
  </p:normalViewPr>
  <p:slideViewPr>
    <p:cSldViewPr snapToGrid="0">
      <p:cViewPr varScale="1">
        <p:scale>
          <a:sx n="96" d="100"/>
          <a:sy n="96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321A3-786B-46CF-8CCB-E863181EFEDF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40714-2E19-448B-9BC7-6BBA805DD0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41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GTS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0714-2E19-448B-9BC7-6BBA805DD06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571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77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319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86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4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079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08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2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95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7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2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58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D0563-B14B-45BF-B027-5C0A63D8F0D8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2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32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26.png"/><Relationship Id="rId5" Type="http://schemas.openxmlformats.org/officeDocument/2006/relationships/image" Target="../media/image34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33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8.png"/><Relationship Id="rId3" Type="http://schemas.openxmlformats.org/officeDocument/2006/relationships/image" Target="../media/image32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7.png"/><Relationship Id="rId2" Type="http://schemas.openxmlformats.org/officeDocument/2006/relationships/image" Target="../media/image31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26.png"/><Relationship Id="rId5" Type="http://schemas.openxmlformats.org/officeDocument/2006/relationships/image" Target="../media/image34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nl/url?sa=i&amp;rct=j&amp;q=&amp;esrc=s&amp;source=images&amp;cd=&amp;cad=rja&amp;uact=8&amp;ved=0ahUKEwjBvoKCtPfLAhUEOg8KHTshBV0QjRwIBw&amp;url=http://www.keepcalm-o-matic.co.uk/p/keep-calm-and-enter-university/&amp;bvm=bv.118443451,d.ZWU&amp;psig=AFQjCNHUxEJ1xEG7cAgVszLHKvyptqIyzw&amp;ust=1459942531872650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49.jpeg"/><Relationship Id="rId18" Type="http://schemas.openxmlformats.org/officeDocument/2006/relationships/image" Target="../media/image52.jpeg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12" Type="http://schemas.openxmlformats.org/officeDocument/2006/relationships/image" Target="../media/image48.jpeg"/><Relationship Id="rId17" Type="http://schemas.openxmlformats.org/officeDocument/2006/relationships/image" Target="../media/image18.jpg"/><Relationship Id="rId2" Type="http://schemas.openxmlformats.org/officeDocument/2006/relationships/image" Target="../media/image44.jpeg"/><Relationship Id="rId16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12.gif"/><Relationship Id="rId5" Type="http://schemas.openxmlformats.org/officeDocument/2006/relationships/image" Target="../media/image46.png"/><Relationship Id="rId15" Type="http://schemas.openxmlformats.org/officeDocument/2006/relationships/image" Target="../media/image51.jpeg"/><Relationship Id="rId10" Type="http://schemas.openxmlformats.org/officeDocument/2006/relationships/image" Target="../media/image11.gif"/><Relationship Id="rId19" Type="http://schemas.openxmlformats.org/officeDocument/2006/relationships/image" Target="../media/image53.png"/><Relationship Id="rId4" Type="http://schemas.openxmlformats.org/officeDocument/2006/relationships/image" Target="../media/image45.jpeg"/><Relationship Id="rId9" Type="http://schemas.openxmlformats.org/officeDocument/2006/relationships/image" Target="../media/image10.gif"/><Relationship Id="rId1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50.jpeg"/><Relationship Id="rId18" Type="http://schemas.openxmlformats.org/officeDocument/2006/relationships/image" Target="../media/image53.png"/><Relationship Id="rId3" Type="http://schemas.openxmlformats.org/officeDocument/2006/relationships/image" Target="../media/image55.png"/><Relationship Id="rId21" Type="http://schemas.openxmlformats.org/officeDocument/2006/relationships/image" Target="../media/image10.gif"/><Relationship Id="rId7" Type="http://schemas.openxmlformats.org/officeDocument/2006/relationships/image" Target="../media/image8.gif"/><Relationship Id="rId12" Type="http://schemas.openxmlformats.org/officeDocument/2006/relationships/image" Target="../media/image49.jpeg"/><Relationship Id="rId17" Type="http://schemas.openxmlformats.org/officeDocument/2006/relationships/image" Target="../media/image52.jpeg"/><Relationship Id="rId2" Type="http://schemas.openxmlformats.org/officeDocument/2006/relationships/image" Target="../media/image54.jpeg"/><Relationship Id="rId16" Type="http://schemas.openxmlformats.org/officeDocument/2006/relationships/image" Target="../media/image18.jp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48.jpeg"/><Relationship Id="rId5" Type="http://schemas.openxmlformats.org/officeDocument/2006/relationships/image" Target="../media/image57.png"/><Relationship Id="rId15" Type="http://schemas.openxmlformats.org/officeDocument/2006/relationships/image" Target="../media/image17.gif"/><Relationship Id="rId10" Type="http://schemas.openxmlformats.org/officeDocument/2006/relationships/image" Target="../media/image12.gif"/><Relationship Id="rId19" Type="http://schemas.openxmlformats.org/officeDocument/2006/relationships/image" Target="../media/image58.png"/><Relationship Id="rId4" Type="http://schemas.openxmlformats.org/officeDocument/2006/relationships/image" Target="../media/image56.jpeg"/><Relationship Id="rId9" Type="http://schemas.openxmlformats.org/officeDocument/2006/relationships/image" Target="../media/image11.gif"/><Relationship Id="rId1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12" Type="http://schemas.openxmlformats.org/officeDocument/2006/relationships/image" Target="../media/image13.jpeg"/><Relationship Id="rId17" Type="http://schemas.openxmlformats.org/officeDocument/2006/relationships/image" Target="../media/image18.jpg"/><Relationship Id="rId2" Type="http://schemas.openxmlformats.org/officeDocument/2006/relationships/image" Target="../media/image3.jpeg"/><Relationship Id="rId16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gif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10" Type="http://schemas.openxmlformats.org/officeDocument/2006/relationships/image" Target="../media/image11.gif"/><Relationship Id="rId19" Type="http://schemas.openxmlformats.org/officeDocument/2006/relationships/image" Target="../media/image20.png"/><Relationship Id="rId4" Type="http://schemas.openxmlformats.org/officeDocument/2006/relationships/image" Target="../media/image5.jpg"/><Relationship Id="rId9" Type="http://schemas.openxmlformats.org/officeDocument/2006/relationships/image" Target="../media/image10.gif"/><Relationship Id="rId1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1856"/>
            <a:ext cx="10515600" cy="5195107"/>
          </a:xfrm>
        </p:spPr>
        <p:txBody>
          <a:bodyPr/>
          <a:lstStyle/>
          <a:p>
            <a:pPr marL="0" indent="0">
              <a:buNone/>
            </a:pPr>
            <a:r>
              <a:rPr lang="hu-HU" dirty="0" smtClean="0"/>
              <a:t>”C</a:t>
            </a:r>
            <a:r>
              <a:rPr lang="en-GB" dirty="0" err="1" smtClean="0"/>
              <a:t>ountries</a:t>
            </a:r>
            <a:r>
              <a:rPr lang="en-GB" dirty="0" smtClean="0"/>
              <a:t> that</a:t>
            </a:r>
            <a:r>
              <a:rPr lang="hu-HU" dirty="0" smtClean="0"/>
              <a:t> </a:t>
            </a:r>
            <a:r>
              <a:rPr lang="en-GB" dirty="0" smtClean="0"/>
              <a:t>lack </a:t>
            </a:r>
            <a:r>
              <a:rPr lang="en-GB" dirty="0"/>
              <a:t>natural population growth due to low </a:t>
            </a:r>
            <a:r>
              <a:rPr lang="en-GB" dirty="0" err="1"/>
              <a:t>birthrates</a:t>
            </a:r>
            <a:r>
              <a:rPr lang="en-GB" dirty="0"/>
              <a:t> and at </a:t>
            </a:r>
            <a:r>
              <a:rPr lang="en-GB" dirty="0" smtClean="0"/>
              <a:t>the</a:t>
            </a:r>
            <a:r>
              <a:rPr lang="hu-HU" dirty="0" smtClean="0"/>
              <a:t> </a:t>
            </a:r>
            <a:r>
              <a:rPr lang="en-GB" dirty="0" smtClean="0"/>
              <a:t>same </a:t>
            </a:r>
            <a:r>
              <a:rPr lang="en-GB" dirty="0"/>
              <a:t>time are major senders of immigrants to other </a:t>
            </a:r>
            <a:r>
              <a:rPr lang="en-GB" dirty="0" smtClean="0"/>
              <a:t>countries</a:t>
            </a:r>
            <a:r>
              <a:rPr lang="hu-HU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face </a:t>
            </a:r>
            <a:r>
              <a:rPr lang="en-GB" b="1" dirty="0">
                <a:solidFill>
                  <a:srgbClr val="FF0000"/>
                </a:solidFill>
              </a:rPr>
              <a:t>the severe risk of contraction of higher education </a:t>
            </a:r>
            <a:r>
              <a:rPr lang="en-GB" dirty="0" smtClean="0"/>
              <a:t>institutions,</a:t>
            </a:r>
            <a:r>
              <a:rPr lang="hu-HU" dirty="0" smtClean="0"/>
              <a:t> </a:t>
            </a:r>
            <a:r>
              <a:rPr lang="en-GB" dirty="0" smtClean="0"/>
              <a:t>stagnation </a:t>
            </a:r>
            <a:r>
              <a:rPr lang="en-GB" dirty="0"/>
              <a:t>within the education market as well as </a:t>
            </a:r>
            <a:r>
              <a:rPr lang="en-GB" dirty="0" smtClean="0"/>
              <a:t>the</a:t>
            </a:r>
            <a:r>
              <a:rPr lang="hu-HU" dirty="0" smtClean="0"/>
              <a:t> </a:t>
            </a:r>
            <a:r>
              <a:rPr lang="en-GB" dirty="0" err="1" smtClean="0"/>
              <a:t>labor</a:t>
            </a:r>
            <a:r>
              <a:rPr lang="en-GB" dirty="0" smtClean="0"/>
              <a:t> </a:t>
            </a:r>
            <a:r>
              <a:rPr lang="en-GB" dirty="0"/>
              <a:t>market, and </a:t>
            </a:r>
            <a:r>
              <a:rPr lang="en-GB" b="1" dirty="0">
                <a:solidFill>
                  <a:srgbClr val="FF0000"/>
                </a:solidFill>
              </a:rPr>
              <a:t>thus a decline in economic growth</a:t>
            </a:r>
            <a:r>
              <a:rPr lang="en-GB" dirty="0" smtClean="0"/>
              <a:t>.</a:t>
            </a:r>
            <a:r>
              <a:rPr lang="hu-HU" dirty="0" smtClean="0"/>
              <a:t>”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439039" y="3095469"/>
            <a:ext cx="5914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Demographic Trends and </a:t>
            </a:r>
            <a:r>
              <a:rPr lang="en-GB" dirty="0" smtClean="0"/>
              <a:t>Risks</a:t>
            </a:r>
            <a:r>
              <a:rPr lang="hu-HU" dirty="0" smtClean="0"/>
              <a:t> </a:t>
            </a:r>
            <a:r>
              <a:rPr lang="en-GB" dirty="0" smtClean="0"/>
              <a:t>for </a:t>
            </a:r>
            <a:r>
              <a:rPr lang="en-GB" dirty="0"/>
              <a:t>European Higher Education</a:t>
            </a:r>
          </a:p>
          <a:p>
            <a:r>
              <a:rPr lang="en-GB" b="1" dirty="0" err="1"/>
              <a:t>Fatma</a:t>
            </a:r>
            <a:r>
              <a:rPr lang="en-GB" b="1" dirty="0"/>
              <a:t> </a:t>
            </a:r>
            <a:r>
              <a:rPr lang="en-GB" b="1" dirty="0" err="1"/>
              <a:t>Mizikaci</a:t>
            </a:r>
            <a:r>
              <a:rPr lang="en-GB" b="1" dirty="0"/>
              <a:t> and Bernd </a:t>
            </a:r>
            <a:r>
              <a:rPr lang="en-GB" b="1" dirty="0" err="1"/>
              <a:t>Baumgartl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52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042919" y="678566"/>
            <a:ext cx="7772400" cy="59550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 </a:t>
            </a:r>
            <a:endParaRPr lang="hu-HU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364" y="5822673"/>
            <a:ext cx="950005" cy="664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971" y="5753413"/>
            <a:ext cx="638576" cy="510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4501" y="5727574"/>
            <a:ext cx="729400" cy="548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6917" y="5482321"/>
            <a:ext cx="909576" cy="7229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5317" y="6058690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school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56377" y="1211965"/>
            <a:ext cx="3217763" cy="28814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Rectangle 9"/>
          <p:cNvSpPr/>
          <p:nvPr/>
        </p:nvSpPr>
        <p:spPr>
          <a:xfrm>
            <a:off x="5971391" y="1211966"/>
            <a:ext cx="3217763" cy="28730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TextBox 10"/>
          <p:cNvSpPr txBox="1"/>
          <p:nvPr/>
        </p:nvSpPr>
        <p:spPr>
          <a:xfrm>
            <a:off x="5432621" y="626404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on the go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3741" y="6161192"/>
            <a:ext cx="101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library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4545" y="6145656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museum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37836" y="6045990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home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4949" y="5472537"/>
            <a:ext cx="744063" cy="6927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6845" y="5349179"/>
            <a:ext cx="29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’Always-on’ education</a:t>
            </a:r>
            <a:endParaRPr lang="hu-H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18454" y="846173"/>
            <a:ext cx="29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FORMAL LEARNING SPACE</a:t>
            </a:r>
            <a:endParaRPr lang="hu-H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006828" y="846173"/>
            <a:ext cx="3146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INFORMAL LEARNING SPACE</a:t>
            </a:r>
            <a:endParaRPr lang="hu-HU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7318" y="1297306"/>
            <a:ext cx="899785" cy="533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9515" y="3156501"/>
            <a:ext cx="778581" cy="5919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7446" y="1220885"/>
            <a:ext cx="1090139" cy="7690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5210" y="2718062"/>
            <a:ext cx="731096" cy="61707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950793" y="333880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SIS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1660" y="1759460"/>
            <a:ext cx="515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LOR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0738" y="3616043"/>
            <a:ext cx="1166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Assessment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8206" y="1450884"/>
            <a:ext cx="873110" cy="77085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893084" y="2100683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LMS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36977" y="1689588"/>
            <a:ext cx="748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Attend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5928" y="1557722"/>
            <a:ext cx="505117" cy="45286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36751" y="1939720"/>
            <a:ext cx="742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Search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49007" y="3159328"/>
            <a:ext cx="635870" cy="606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92997" y="2491933"/>
            <a:ext cx="700357" cy="60697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222264" y="3641805"/>
            <a:ext cx="6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Share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94353" y="3042112"/>
            <a:ext cx="730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Create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807" y="1785188"/>
            <a:ext cx="2301391" cy="230139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39622" y="225573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spc="600" dirty="0" smtClean="0"/>
              <a:t>Up2U ECOSYSTEM</a:t>
            </a:r>
            <a:endParaRPr lang="hu-HU" sz="2400" b="1" spc="6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5960" y="1953436"/>
            <a:ext cx="1882542" cy="1793759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079626"/>
              </a:avLst>
            </a:prstTxWarp>
            <a:spAutoFit/>
          </a:bodyPr>
          <a:lstStyle/>
          <a:p>
            <a:r>
              <a:rPr lang="hu-H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LEARNING PATH</a:t>
            </a:r>
            <a:endParaRPr lang="hu-H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697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2042919" y="678566"/>
            <a:ext cx="7772400" cy="59550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 </a:t>
            </a:r>
            <a:endParaRPr lang="hu-HU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364" y="5822673"/>
            <a:ext cx="950005" cy="664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971" y="5753413"/>
            <a:ext cx="638576" cy="510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4501" y="5727574"/>
            <a:ext cx="729400" cy="548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6917" y="5482321"/>
            <a:ext cx="909576" cy="7229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5317" y="6058690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school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56377" y="1211965"/>
            <a:ext cx="3217763" cy="28814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Rectangle 9"/>
          <p:cNvSpPr/>
          <p:nvPr/>
        </p:nvSpPr>
        <p:spPr>
          <a:xfrm>
            <a:off x="5971391" y="1211966"/>
            <a:ext cx="3217763" cy="28730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TextBox 10"/>
          <p:cNvSpPr txBox="1"/>
          <p:nvPr/>
        </p:nvSpPr>
        <p:spPr>
          <a:xfrm>
            <a:off x="5432621" y="626404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on the go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3741" y="6161192"/>
            <a:ext cx="101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library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4545" y="6145656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museum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37836" y="6045990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home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4949" y="5472537"/>
            <a:ext cx="744063" cy="6927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6845" y="5349179"/>
            <a:ext cx="29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’Always-on’ education</a:t>
            </a:r>
            <a:endParaRPr lang="hu-H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18454" y="846173"/>
            <a:ext cx="29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FORMAL LEARNING SPACE</a:t>
            </a:r>
            <a:endParaRPr lang="hu-H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006828" y="846173"/>
            <a:ext cx="3146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INFORMAL LEARNING SPACE</a:t>
            </a:r>
            <a:endParaRPr lang="hu-HU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7318" y="1297306"/>
            <a:ext cx="899785" cy="533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9515" y="3156501"/>
            <a:ext cx="778581" cy="5919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7446" y="1220885"/>
            <a:ext cx="1090139" cy="7690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5210" y="2718062"/>
            <a:ext cx="731096" cy="61707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950793" y="333880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SIS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1660" y="1759460"/>
            <a:ext cx="515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LOR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0738" y="3616043"/>
            <a:ext cx="1166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Assessment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8206" y="1450884"/>
            <a:ext cx="873110" cy="77085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893084" y="2100683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LMS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36977" y="1689588"/>
            <a:ext cx="748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Attend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15928" y="1557722"/>
            <a:ext cx="505117" cy="45286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36751" y="1939720"/>
            <a:ext cx="742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Search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49007" y="3159328"/>
            <a:ext cx="635870" cy="606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92997" y="2491933"/>
            <a:ext cx="700357" cy="60697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222264" y="3641805"/>
            <a:ext cx="6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Share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94353" y="3042112"/>
            <a:ext cx="730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Create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807" y="1785188"/>
            <a:ext cx="2301391" cy="230139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39622" y="225573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spc="600" dirty="0" smtClean="0"/>
              <a:t>Up2U ECOSYSTEM</a:t>
            </a:r>
            <a:endParaRPr lang="hu-HU" sz="2400" b="1" spc="6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5960" y="1953436"/>
            <a:ext cx="1882542" cy="1793759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079626"/>
              </a:avLst>
            </a:prstTxWarp>
            <a:spAutoFit/>
          </a:bodyPr>
          <a:lstStyle/>
          <a:p>
            <a:r>
              <a:rPr lang="hu-H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LEARNING PATH</a:t>
            </a:r>
            <a:endParaRPr lang="hu-H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2175991" y="3261268"/>
            <a:ext cx="8292296" cy="2771967"/>
          </a:xfrm>
          <a:prstGeom prst="rightArrow">
            <a:avLst/>
          </a:prstGeom>
          <a:solidFill>
            <a:schemeClr val="tx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649036" y="4483543"/>
            <a:ext cx="1522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>
                <a:solidFill>
                  <a:schemeClr val="bg1"/>
                </a:solidFill>
              </a:rPr>
              <a:t>INFRASTRUCTURE</a:t>
            </a:r>
            <a:endParaRPr lang="hu-HU" sz="1400" b="1" dirty="0">
              <a:solidFill>
                <a:schemeClr val="bg1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52845" y="4136596"/>
            <a:ext cx="913276" cy="58464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203848" y="4659124"/>
            <a:ext cx="1674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eduOER aggregation</a:t>
            </a:r>
            <a:endParaRPr lang="hu-HU" sz="1400" dirty="0">
              <a:solidFill>
                <a:schemeClr val="bg1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25937" y="4347739"/>
            <a:ext cx="1072977" cy="62971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96819" y="4243869"/>
            <a:ext cx="543149" cy="44331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087072" y="4971805"/>
            <a:ext cx="182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Sync&amp;Share ownCloud</a:t>
            </a:r>
            <a:endParaRPr lang="hu-HU" sz="1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06607" y="4672700"/>
            <a:ext cx="121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WiFi eduroam</a:t>
            </a:r>
            <a:endParaRPr lang="hu-HU" sz="1400" dirty="0">
              <a:solidFill>
                <a:schemeClr val="bg1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358" y="3765760"/>
            <a:ext cx="1157929" cy="130026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961949" y="4732740"/>
            <a:ext cx="1291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>
                <a:solidFill>
                  <a:schemeClr val="bg1"/>
                </a:solidFill>
              </a:rPr>
              <a:t>TO UNIVERSITY</a:t>
            </a:r>
            <a:endParaRPr lang="hu-H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8409"/>
            <a:ext cx="10515600" cy="528384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hu-HU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To </a:t>
            </a:r>
            <a:r>
              <a:rPr lang="en-GB" b="1" dirty="0"/>
              <a:t>assess the use of public and private cloud-based infrastructure services </a:t>
            </a:r>
            <a:r>
              <a:rPr lang="en-GB" dirty="0"/>
              <a:t>with proven track records in higher education and research, integrating and adapting them to the specific learning context of schools</a:t>
            </a:r>
            <a:r>
              <a:rPr lang="en-GB" dirty="0" smtClean="0"/>
              <a:t>.</a:t>
            </a:r>
            <a:endParaRPr lang="hu-HU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To design and develop a scalable and flexible integrated “application toolbox”</a:t>
            </a:r>
            <a:r>
              <a:rPr lang="en-GB" dirty="0"/>
              <a:t>, which supports student-driven, personalised, dynamic learning path creation with social sharing and interactions (i.e. project-based and peer-to-peer learning and assessment) on top of the abovementioned cloud-based service infrastructure. </a:t>
            </a:r>
            <a:endParaRPr lang="hu-HU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To build and train the learning community for the specific learning context </a:t>
            </a:r>
            <a:endParaRPr lang="hu-HU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To </a:t>
            </a:r>
            <a:r>
              <a:rPr lang="en-GB" b="1" dirty="0"/>
              <a:t>propose an executable roadmap for ensuring security and </a:t>
            </a:r>
            <a:r>
              <a:rPr lang="en-GB" b="1" dirty="0" smtClean="0"/>
              <a:t>privacy</a:t>
            </a:r>
            <a:r>
              <a:rPr lang="en-GB" dirty="0" smtClean="0"/>
              <a:t>.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To roll out and test the infrastructure service components and the application toolbox through very large-scale </a:t>
            </a:r>
            <a:r>
              <a:rPr lang="en-GB" b="1" dirty="0" smtClean="0"/>
              <a:t>pilots</a:t>
            </a:r>
            <a:endParaRPr lang="hu-HU" dirty="0" smtClean="0"/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To </a:t>
            </a:r>
            <a:r>
              <a:rPr lang="en-GB" b="1" dirty="0"/>
              <a:t>develop, establish and operate a continuous risk assessment </a:t>
            </a:r>
            <a:r>
              <a:rPr lang="en-GB" b="1" dirty="0" smtClean="0"/>
              <a:t>function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To define an effective sustainability and exploitation </a:t>
            </a:r>
            <a:r>
              <a:rPr lang="en-GB" b="1" dirty="0" smtClean="0"/>
              <a:t>framework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77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not going to reinvent the world.</a:t>
            </a:r>
          </a:p>
          <a:p>
            <a:r>
              <a:rPr lang="en-GB" dirty="0" smtClean="0"/>
              <a:t>Take what exists already and make it available in a larger scale.</a:t>
            </a:r>
          </a:p>
          <a:p>
            <a:endParaRPr lang="en-GB" dirty="0"/>
          </a:p>
          <a:p>
            <a:pPr lvl="1"/>
            <a:r>
              <a:rPr lang="hu-HU" dirty="0" smtClean="0"/>
              <a:t>NREN infrastructure (”real” not ”e”)</a:t>
            </a:r>
          </a:p>
          <a:p>
            <a:pPr lvl="1"/>
            <a:r>
              <a:rPr lang="en-GB" dirty="0" err="1" smtClean="0"/>
              <a:t>ownCloud</a:t>
            </a:r>
            <a:r>
              <a:rPr lang="en-GB" dirty="0" smtClean="0"/>
              <a:t> based sync</a:t>
            </a:r>
            <a:r>
              <a:rPr lang="hu-HU" dirty="0" smtClean="0"/>
              <a:t>&amp;share</a:t>
            </a:r>
          </a:p>
          <a:p>
            <a:pPr lvl="1"/>
            <a:r>
              <a:rPr lang="hu-HU" dirty="0" smtClean="0"/>
              <a:t>eduOER based search&amp;find</a:t>
            </a:r>
          </a:p>
          <a:p>
            <a:pPr lvl="1"/>
            <a:r>
              <a:rPr lang="hu-HU" dirty="0" smtClean="0"/>
              <a:t>Integrated services on top...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771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893" y="3489917"/>
            <a:ext cx="8632374" cy="336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610" y="654493"/>
            <a:ext cx="4446559" cy="3286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41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smtClean="0"/>
              <a:t>Local Use Case – Make it as a global experience...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34605" cy="4638836"/>
          </a:xfrm>
        </p:spPr>
        <p:txBody>
          <a:bodyPr>
            <a:normAutofit/>
          </a:bodyPr>
          <a:lstStyle/>
          <a:p>
            <a:r>
              <a:rPr lang="en-GB" sz="2000" i="1" dirty="0"/>
              <a:t>Students were asked to form small groups, come up with ideas and agree on a short play to make into a silent </a:t>
            </a:r>
            <a:r>
              <a:rPr lang="en-GB" sz="2000" i="1" dirty="0" smtClean="0"/>
              <a:t>movie.</a:t>
            </a:r>
            <a:endParaRPr lang="hu-HU" sz="2000" i="1" dirty="0" smtClean="0"/>
          </a:p>
          <a:p>
            <a:r>
              <a:rPr lang="en-GB" sz="2000" i="1" dirty="0" smtClean="0"/>
              <a:t>Students </a:t>
            </a:r>
            <a:r>
              <a:rPr lang="en-GB" sz="2000" i="1" dirty="0"/>
              <a:t>recorded the movie using a mobile device (iPad), edited the video with online tools (iMovie), uploaded the final product to a video sharing platform (YouTube) and finally reflected on the results as part of their digital portfolio (stored in Google Sites</a:t>
            </a:r>
            <a:r>
              <a:rPr lang="en-GB" sz="2000" i="1" dirty="0" smtClean="0"/>
              <a:t>).</a:t>
            </a:r>
            <a:endParaRPr lang="hu-HU" sz="2000" i="1" dirty="0" smtClean="0"/>
          </a:p>
          <a:p>
            <a:r>
              <a:rPr lang="en-GB" sz="2000" i="1" dirty="0" smtClean="0"/>
              <a:t>Such </a:t>
            </a:r>
            <a:r>
              <a:rPr lang="en-GB" sz="2000" i="1" dirty="0"/>
              <a:t>a project based exercise develops skills related to communication, language, literature, science/technology, maths, PE, social skills, and giving presentations. The basic technology, cloud based applications and services are already there to support this principle.</a:t>
            </a:r>
            <a:endParaRPr lang="en-GB" sz="2000" dirty="0"/>
          </a:p>
          <a:p>
            <a:endParaRPr lang="en-GB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803" y="1924010"/>
            <a:ext cx="4790650" cy="30531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24212" y="5139160"/>
            <a:ext cx="4899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Students perform a silent movie that they authored, directed, recorded and shared as a collaborative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0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 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There has been no extensive study that investigates the intersection of digitally equipped but not digitally educated high school students in Europe. </a:t>
            </a:r>
          </a:p>
          <a:p>
            <a:pPr lvl="1"/>
            <a:r>
              <a:rPr lang="en-GB" dirty="0" smtClean="0"/>
              <a:t>Technology aspects</a:t>
            </a:r>
          </a:p>
          <a:p>
            <a:pPr lvl="1"/>
            <a:r>
              <a:rPr lang="en-GB" dirty="0" smtClean="0"/>
              <a:t>Pedagogical aspects</a:t>
            </a:r>
          </a:p>
          <a:p>
            <a:endParaRPr lang="en-GB" dirty="0" smtClean="0"/>
          </a:p>
          <a:p>
            <a:r>
              <a:rPr lang="en-GB" dirty="0" smtClean="0"/>
              <a:t>Formal and informal learning environment intersection is that our project proposal primarily addresses in order to create equal opportunities for students going to university. </a:t>
            </a:r>
          </a:p>
          <a:p>
            <a:endParaRPr lang="en-GB" dirty="0" smtClean="0"/>
          </a:p>
          <a:p>
            <a:r>
              <a:rPr lang="en-GB" dirty="0" smtClean="0"/>
              <a:t>Stay tuned until January 2017...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5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</a:t>
            </a:r>
            <a:r>
              <a:rPr lang="hu-HU" dirty="0" smtClean="0"/>
              <a:t>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 smtClean="0"/>
              <a:t>”</a:t>
            </a:r>
            <a:r>
              <a:rPr lang="en-GB" dirty="0" smtClean="0"/>
              <a:t>We </a:t>
            </a:r>
            <a:r>
              <a:rPr lang="en-GB" dirty="0"/>
              <a:t>strongly believe that all the tools and services the project is going to use and/or make available (i.e. incorporate, design, develop and test) must be </a:t>
            </a:r>
            <a:r>
              <a:rPr lang="en-GB" b="1" dirty="0"/>
              <a:t>sustainable after the lifetime of the project</a:t>
            </a:r>
            <a:r>
              <a:rPr lang="en-GB" dirty="0" smtClean="0"/>
              <a:t>.</a:t>
            </a:r>
            <a:r>
              <a:rPr lang="hu-HU" dirty="0" smtClean="0"/>
              <a:t>”</a:t>
            </a:r>
          </a:p>
          <a:p>
            <a:pPr marL="0" indent="0">
              <a:buNone/>
            </a:pPr>
            <a:endParaRPr lang="hu-HU" dirty="0"/>
          </a:p>
          <a:p>
            <a:pPr lvl="1"/>
            <a:r>
              <a:rPr lang="en-GB" dirty="0" smtClean="0"/>
              <a:t>business </a:t>
            </a:r>
            <a:r>
              <a:rPr lang="en-GB" dirty="0"/>
              <a:t>plans and investigate appropriate business models using the expertise of the Small Medium Enterprise and National Research and Education Network partners and their contacts with third-party business </a:t>
            </a:r>
            <a:r>
              <a:rPr lang="en-GB" dirty="0" smtClean="0"/>
              <a:t>actors</a:t>
            </a:r>
            <a:endParaRPr lang="hu-HU" dirty="0" smtClean="0"/>
          </a:p>
          <a:p>
            <a:pPr lvl="1"/>
            <a:endParaRPr lang="hu-HU" dirty="0" smtClean="0"/>
          </a:p>
          <a:p>
            <a:pPr lvl="1"/>
            <a:r>
              <a:rPr lang="en-GB" dirty="0" smtClean="0"/>
              <a:t>make </a:t>
            </a:r>
            <a:r>
              <a:rPr lang="en-GB" dirty="0"/>
              <a:t>it easy for new schools to join the Up2U infrastructure and ecosystem that will form a federated market-place for the learning </a:t>
            </a:r>
            <a:r>
              <a:rPr lang="en-GB" dirty="0" smtClean="0"/>
              <a:t>community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2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Thank you!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26084"/>
          </a:xfrm>
        </p:spPr>
        <p:txBody>
          <a:bodyPr/>
          <a:lstStyle/>
          <a:p>
            <a:r>
              <a:rPr lang="hu-HU" dirty="0" smtClean="0"/>
              <a:t>Q&amp;A</a:t>
            </a:r>
          </a:p>
          <a:p>
            <a:endParaRPr lang="hu-HU" dirty="0" smtClean="0"/>
          </a:p>
          <a:p>
            <a:endParaRPr lang="hu-HU" dirty="0"/>
          </a:p>
          <a:p>
            <a:endParaRPr lang="hu-HU" dirty="0"/>
          </a:p>
          <a:p>
            <a:r>
              <a:rPr lang="hu-HU" sz="2800" b="1" dirty="0" smtClean="0"/>
              <a:t>Peter.Szegedi@GEANT.org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6671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7" y="592189"/>
            <a:ext cx="11576552" cy="553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0213" y="370009"/>
            <a:ext cx="7783974" cy="2211146"/>
          </a:xfrm>
        </p:spPr>
        <p:txBody>
          <a:bodyPr>
            <a:noAutofit/>
          </a:bodyPr>
          <a:lstStyle/>
          <a:p>
            <a:r>
              <a:rPr lang="en-GB" sz="4400" dirty="0"/>
              <a:t/>
            </a:r>
            <a:br>
              <a:rPr lang="en-GB" sz="4400" dirty="0"/>
            </a:br>
            <a:r>
              <a:rPr lang="en-GB" sz="4400" b="1" dirty="0"/>
              <a:t> Up to University (Up2U) </a:t>
            </a:r>
            <a:r>
              <a:rPr lang="en-GB" sz="4400" dirty="0"/>
              <a:t/>
            </a:r>
            <a:br>
              <a:rPr lang="en-GB" sz="4400" dirty="0"/>
            </a:br>
            <a:r>
              <a:rPr lang="hu-HU" sz="4400" dirty="0" smtClean="0"/>
              <a:t/>
            </a:r>
            <a:br>
              <a:rPr lang="hu-HU" sz="4400" dirty="0" smtClean="0"/>
            </a:br>
            <a:r>
              <a:rPr lang="en-GB" sz="2800" i="1" dirty="0" smtClean="0"/>
              <a:t>Bridging </a:t>
            </a:r>
            <a:r>
              <a:rPr lang="en-GB" sz="2800" i="1" dirty="0"/>
              <a:t>the gap between schools and universities through informal education </a:t>
            </a:r>
            <a:endParaRPr lang="en-GB" sz="2800" dirty="0"/>
          </a:p>
        </p:txBody>
      </p:sp>
      <p:pic>
        <p:nvPicPr>
          <p:cNvPr id="4" name="Picture 3" descr="http://sd.keepcalm-o-matic.co.uk/i/keep-calm-and-enter-university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588" y="2685974"/>
            <a:ext cx="4954116" cy="2725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863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731" y="5024943"/>
            <a:ext cx="986556" cy="9702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812" y="5119093"/>
            <a:ext cx="1612760" cy="4770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90" y="4919276"/>
            <a:ext cx="1473084" cy="1104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442" y="5208438"/>
            <a:ext cx="1231927" cy="611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529" y="4768932"/>
            <a:ext cx="930243" cy="235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27" y="3769606"/>
            <a:ext cx="1185325" cy="829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470" y="3820337"/>
            <a:ext cx="699577" cy="489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38" y="3769606"/>
            <a:ext cx="710158" cy="6959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33" y="3694255"/>
            <a:ext cx="1252792" cy="8769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659" y="3974914"/>
            <a:ext cx="832383" cy="3329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648" y="3912309"/>
            <a:ext cx="1120847" cy="4348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479" y="2994027"/>
            <a:ext cx="710270" cy="4850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3" y="2945778"/>
            <a:ext cx="730226" cy="6177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403" y="3053350"/>
            <a:ext cx="1190524" cy="4258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772" y="2881763"/>
            <a:ext cx="522349" cy="6268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63" y="2881763"/>
            <a:ext cx="1329276" cy="6703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451" y="3423167"/>
            <a:ext cx="658189" cy="3790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968" y="2943293"/>
            <a:ext cx="923000" cy="74622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101204" y="3752676"/>
            <a:ext cx="1413905" cy="23408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3434786" y="3744774"/>
            <a:ext cx="1413905" cy="7128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ounded Rectangle 22"/>
          <p:cNvSpPr/>
          <p:nvPr/>
        </p:nvSpPr>
        <p:spPr>
          <a:xfrm>
            <a:off x="1756713" y="3746901"/>
            <a:ext cx="1413905" cy="7128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5071440" y="3755698"/>
            <a:ext cx="1413905" cy="7128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6974832" y="2870254"/>
            <a:ext cx="914608" cy="13588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8023622" y="3744774"/>
            <a:ext cx="1049333" cy="23487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ounded Rectangle 26"/>
          <p:cNvSpPr/>
          <p:nvPr/>
        </p:nvSpPr>
        <p:spPr>
          <a:xfrm>
            <a:off x="9170421" y="3723987"/>
            <a:ext cx="1038184" cy="7128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10481730" y="4434221"/>
            <a:ext cx="1593843" cy="8769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/>
          <p:cNvSpPr/>
          <p:nvPr/>
        </p:nvSpPr>
        <p:spPr>
          <a:xfrm>
            <a:off x="9222686" y="5166028"/>
            <a:ext cx="1593843" cy="8769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1756713" y="4911289"/>
            <a:ext cx="1887222" cy="1182213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ounded Rectangle 32"/>
          <p:cNvSpPr/>
          <p:nvPr/>
        </p:nvSpPr>
        <p:spPr>
          <a:xfrm>
            <a:off x="3840607" y="4922656"/>
            <a:ext cx="1887222" cy="117084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ounded Rectangle 33"/>
          <p:cNvSpPr/>
          <p:nvPr/>
        </p:nvSpPr>
        <p:spPr>
          <a:xfrm>
            <a:off x="5988930" y="4621728"/>
            <a:ext cx="1887222" cy="147177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ounded Rectangle 34"/>
          <p:cNvSpPr/>
          <p:nvPr/>
        </p:nvSpPr>
        <p:spPr>
          <a:xfrm>
            <a:off x="5071440" y="2898200"/>
            <a:ext cx="1413905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ounded Rectangle 35"/>
          <p:cNvSpPr/>
          <p:nvPr/>
        </p:nvSpPr>
        <p:spPr>
          <a:xfrm>
            <a:off x="3439660" y="2921378"/>
            <a:ext cx="1413905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ounded Rectangle 36"/>
          <p:cNvSpPr/>
          <p:nvPr/>
        </p:nvSpPr>
        <p:spPr>
          <a:xfrm>
            <a:off x="1761591" y="2898199"/>
            <a:ext cx="1413905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ounded Rectangle 37"/>
          <p:cNvSpPr/>
          <p:nvPr/>
        </p:nvSpPr>
        <p:spPr>
          <a:xfrm>
            <a:off x="107984" y="2898199"/>
            <a:ext cx="1413905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ounded Rectangle 38"/>
          <p:cNvSpPr/>
          <p:nvPr/>
        </p:nvSpPr>
        <p:spPr>
          <a:xfrm>
            <a:off x="10167937" y="2850619"/>
            <a:ext cx="942975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ounded Rectangle 39"/>
          <p:cNvSpPr/>
          <p:nvPr/>
        </p:nvSpPr>
        <p:spPr>
          <a:xfrm>
            <a:off x="11174485" y="2850619"/>
            <a:ext cx="927028" cy="71288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Cloud 40"/>
          <p:cNvSpPr/>
          <p:nvPr/>
        </p:nvSpPr>
        <p:spPr>
          <a:xfrm>
            <a:off x="3273479" y="224058"/>
            <a:ext cx="4869180" cy="225552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Student</a:t>
            </a:r>
            <a:r>
              <a:rPr lang="hu-HU" dirty="0" smtClean="0"/>
              <a:t>s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smtClean="0"/>
              <a:t>Parent</a:t>
            </a:r>
            <a:r>
              <a:rPr lang="hu-HU" dirty="0" smtClean="0"/>
              <a:t>s</a:t>
            </a:r>
            <a:r>
              <a:rPr lang="en-GB" dirty="0" smtClean="0"/>
              <a:t>)</a:t>
            </a: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Class</a:t>
            </a:r>
            <a:r>
              <a:rPr lang="hu-HU" dirty="0" smtClean="0"/>
              <a:t>es</a:t>
            </a: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Teacher</a:t>
            </a:r>
            <a:r>
              <a:rPr lang="hu-HU" dirty="0" smtClean="0"/>
              <a:t>s</a:t>
            </a:r>
            <a:endParaRPr lang="hu-HU" sz="2800" dirty="0" smtClean="0"/>
          </a:p>
          <a:p>
            <a:pPr lvl="2"/>
            <a:r>
              <a:rPr lang="en-GB" sz="2800" dirty="0" smtClean="0"/>
              <a:t>SCHOOL</a:t>
            </a:r>
            <a:r>
              <a:rPr lang="hu-HU" sz="2800" dirty="0" smtClean="0"/>
              <a:t>s</a:t>
            </a:r>
            <a:endParaRPr lang="en-GB" b="1" dirty="0" smtClean="0"/>
          </a:p>
          <a:p>
            <a:pPr algn="ctr"/>
            <a:endParaRPr lang="en-GB" b="1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868680" y="1592580"/>
            <a:ext cx="2301938" cy="116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463665" y="2036912"/>
            <a:ext cx="809814" cy="699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249802" y="2428170"/>
            <a:ext cx="35412" cy="32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5772905" y="2548988"/>
            <a:ext cx="4212" cy="204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7181811" y="2306928"/>
            <a:ext cx="180565" cy="429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7776302" y="2033654"/>
            <a:ext cx="771986" cy="1519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8104845" y="1758246"/>
            <a:ext cx="1573456" cy="1852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8379076" y="1413414"/>
            <a:ext cx="2041694" cy="1280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8428024" y="1096921"/>
            <a:ext cx="3340460" cy="1596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21561" y="6059815"/>
            <a:ext cx="85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Greece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2152327" y="4465561"/>
            <a:ext cx="58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Italy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3611756" y="4457614"/>
            <a:ext cx="96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Portugal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5250047" y="4457614"/>
            <a:ext cx="6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Israel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6904640" y="4230002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Lithuania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117756" y="6080467"/>
            <a:ext cx="827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Poland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9228764" y="4435181"/>
            <a:ext cx="97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Hungary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10432139" y="3584940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UK</a:t>
            </a:r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11316711" y="360558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Spain</a:t>
            </a:r>
            <a:endParaRPr lang="en-GB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 flipV="1">
            <a:off x="6628697" y="2442442"/>
            <a:ext cx="141073" cy="2067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362145" y="6075610"/>
            <a:ext cx="1042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Germany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306947" y="6075610"/>
            <a:ext cx="8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Europe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182027" y="146824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 smtClean="0"/>
              <a:t>Pipeline</a:t>
            </a:r>
            <a:r>
              <a:rPr lang="en-GB" sz="2400" b="1" dirty="0" smtClean="0"/>
              <a:t> model</a:t>
            </a:r>
            <a:endParaRPr lang="en-GB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515480" y="1058410"/>
            <a:ext cx="24801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Reach out via NRENs, universities,</a:t>
            </a:r>
          </a:p>
          <a:p>
            <a:r>
              <a:rPr lang="en-GB" sz="1100" dirty="0" smtClean="0">
                <a:solidFill>
                  <a:schemeClr val="accent1"/>
                </a:solidFill>
              </a:rPr>
              <a:t>national government programmes,</a:t>
            </a:r>
          </a:p>
          <a:p>
            <a:r>
              <a:rPr lang="en-GB" sz="1100" dirty="0" smtClean="0">
                <a:solidFill>
                  <a:schemeClr val="accent1"/>
                </a:solidFill>
              </a:rPr>
              <a:t>or </a:t>
            </a:r>
            <a:r>
              <a:rPr lang="hu-HU" sz="1100" dirty="0" smtClean="0">
                <a:solidFill>
                  <a:schemeClr val="accent1"/>
                </a:solidFill>
              </a:rPr>
              <a:t>public/private </a:t>
            </a:r>
            <a:r>
              <a:rPr lang="en-GB" sz="1100" dirty="0" smtClean="0">
                <a:solidFill>
                  <a:schemeClr val="accent1"/>
                </a:solidFill>
              </a:rPr>
              <a:t>foundation’s initiatives</a:t>
            </a:r>
          </a:p>
        </p:txBody>
      </p:sp>
    </p:spTree>
    <p:extLst>
      <p:ext uri="{BB962C8B-B14F-4D97-AF65-F5344CB8AC3E}">
        <p14:creationId xmlns:p14="http://schemas.microsoft.com/office/powerpoint/2010/main" val="37859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loud 105"/>
          <p:cNvSpPr/>
          <p:nvPr/>
        </p:nvSpPr>
        <p:spPr>
          <a:xfrm>
            <a:off x="5836433" y="48880"/>
            <a:ext cx="1891201" cy="1422716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200" dirty="0" smtClean="0"/>
              <a:t>GOVERNMENTS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965" y="6089517"/>
            <a:ext cx="653296" cy="6424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696" y="6212710"/>
            <a:ext cx="1305948" cy="3862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87" y="5997565"/>
            <a:ext cx="932355" cy="699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971" y="5500338"/>
            <a:ext cx="850561" cy="421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272" y="5122260"/>
            <a:ext cx="930243" cy="2356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89" y="5918161"/>
            <a:ext cx="1185325" cy="829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623" y="3704217"/>
            <a:ext cx="699577" cy="4897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707" y="3628175"/>
            <a:ext cx="1252792" cy="8769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377" y="6158086"/>
            <a:ext cx="1238846" cy="495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751" y="4021007"/>
            <a:ext cx="1120847" cy="4348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221" y="3603837"/>
            <a:ext cx="710270" cy="4850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441" y="3721387"/>
            <a:ext cx="730226" cy="6177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960" y="3832079"/>
            <a:ext cx="1190524" cy="4258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91" y="2855304"/>
            <a:ext cx="522349" cy="6268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60" y="2602860"/>
            <a:ext cx="1329276" cy="6703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47" y="3741138"/>
            <a:ext cx="658189" cy="3790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87" y="2711386"/>
            <a:ext cx="923000" cy="746226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952719" y="3584767"/>
            <a:ext cx="1201879" cy="3935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WebTUT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898824" y="3295688"/>
            <a:ext cx="1413905" cy="41244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Videotorium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888686" y="4616021"/>
            <a:ext cx="1008084" cy="414572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eduOER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2157218" y="2757653"/>
            <a:ext cx="942975" cy="33262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eBooks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936" y="106003"/>
            <a:ext cx="2731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b="1" dirty="0" smtClean="0"/>
              <a:t>Existing tools &amp; services</a:t>
            </a:r>
            <a:endParaRPr lang="en-GB" sz="2000" b="1" dirty="0"/>
          </a:p>
        </p:txBody>
      </p:sp>
      <p:sp>
        <p:nvSpPr>
          <p:cNvPr id="61" name="Rounded Rectangle 60"/>
          <p:cNvSpPr/>
          <p:nvPr/>
        </p:nvSpPr>
        <p:spPr>
          <a:xfrm>
            <a:off x="868047" y="5052877"/>
            <a:ext cx="1008084" cy="417163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GTS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7204302" y="5605463"/>
            <a:ext cx="1382622" cy="38696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OPEN DATA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7306255" y="5070384"/>
            <a:ext cx="1178716" cy="361663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CERNbox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7435822" y="4596116"/>
            <a:ext cx="919583" cy="33248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Jupiter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1371887" y="5574195"/>
            <a:ext cx="1129404" cy="418762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eduroam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126235" y="5573667"/>
            <a:ext cx="1129404" cy="418762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eduGAIN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179489" y="5628784"/>
            <a:ext cx="1382622" cy="38696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CONTENT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5647296" y="5061022"/>
            <a:ext cx="1444747" cy="380385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CloudShare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5678359" y="5605463"/>
            <a:ext cx="1382622" cy="38696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COMPUTE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4183030" y="4834053"/>
            <a:ext cx="1178716" cy="406037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MOOCs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2632626" y="5613095"/>
            <a:ext cx="1382622" cy="38696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Okeanos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9878103" y="4627026"/>
            <a:ext cx="1142396" cy="38294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i="1" dirty="0" smtClean="0">
                <a:solidFill>
                  <a:schemeClr val="tx1"/>
                </a:solidFill>
              </a:rPr>
              <a:t>PuMuKIT</a:t>
            </a:r>
            <a:endParaRPr lang="en-GB" i="1" dirty="0">
              <a:solidFill>
                <a:schemeClr val="tx1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8627120" y="5082358"/>
            <a:ext cx="1178716" cy="36166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i="1" dirty="0" smtClean="0">
                <a:solidFill>
                  <a:schemeClr val="tx1"/>
                </a:solidFill>
              </a:rPr>
              <a:t>ownCloud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6576988" y="3456679"/>
            <a:ext cx="942975" cy="33262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DigiLab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2030591" y="3159029"/>
            <a:ext cx="985346" cy="394593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>
                <a:solidFill>
                  <a:schemeClr val="tx1"/>
                </a:solidFill>
              </a:rPr>
              <a:t>Learning Analytics</a:t>
            </a:r>
            <a:endParaRPr lang="en-GB" sz="1200" i="1" dirty="0">
              <a:solidFill>
                <a:schemeClr val="tx1"/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3474765" y="3258024"/>
            <a:ext cx="1003641" cy="3845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SeLCont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5231098" y="2204490"/>
            <a:ext cx="1122214" cy="38452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i="1" dirty="0" smtClean="0">
                <a:solidFill>
                  <a:schemeClr val="tx1"/>
                </a:solidFill>
              </a:rPr>
              <a:t>Language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2333391" y="708674"/>
            <a:ext cx="6685614" cy="104750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>
            <a:off x="2446465" y="884838"/>
            <a:ext cx="6685614" cy="104750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>
            <a:off x="2546093" y="1066431"/>
            <a:ext cx="6685614" cy="104750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LEARNING PATH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Cloud 15"/>
          <p:cNvSpPr/>
          <p:nvPr/>
        </p:nvSpPr>
        <p:spPr>
          <a:xfrm>
            <a:off x="126235" y="846560"/>
            <a:ext cx="2296835" cy="175630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hu-HU" dirty="0" smtClean="0"/>
              <a:t>SCHOOLS</a:t>
            </a:r>
            <a:endParaRPr lang="en-GB" dirty="0"/>
          </a:p>
        </p:txBody>
      </p:sp>
      <p:sp>
        <p:nvSpPr>
          <p:cNvPr id="46" name="Cloud 45"/>
          <p:cNvSpPr/>
          <p:nvPr/>
        </p:nvSpPr>
        <p:spPr>
          <a:xfrm>
            <a:off x="9151772" y="565926"/>
            <a:ext cx="2952404" cy="2259887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hu-HU" dirty="0" smtClean="0"/>
              <a:t>UNIVERSITIES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462221" y="3615430"/>
            <a:ext cx="678089" cy="1327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2643800" y="1892470"/>
            <a:ext cx="187276" cy="753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106587" y="1932347"/>
            <a:ext cx="286141" cy="2588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3751109" y="2654477"/>
            <a:ext cx="1698160" cy="1849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4669510" y="1816228"/>
            <a:ext cx="761628" cy="332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001045" y="3781542"/>
            <a:ext cx="4128010" cy="777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8049077" y="1796776"/>
            <a:ext cx="393387" cy="1422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7169133" y="1824214"/>
            <a:ext cx="780316" cy="2625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6053157" y="1798873"/>
            <a:ext cx="803143" cy="1597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643800" y="1454417"/>
            <a:ext cx="764023" cy="312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100" dirty="0" smtClean="0"/>
              <a:t>Modul 1</a:t>
            </a:r>
            <a:endParaRPr lang="en-GB" sz="1100" dirty="0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597" y="1177449"/>
            <a:ext cx="350080" cy="410963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3742799" y="1451911"/>
            <a:ext cx="1088642" cy="312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100" dirty="0" smtClean="0"/>
              <a:t>Modul 2</a:t>
            </a:r>
            <a:endParaRPr lang="en-GB" sz="1100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01" y="1183891"/>
            <a:ext cx="350080" cy="410963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6609595" y="1428566"/>
            <a:ext cx="764023" cy="312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100" dirty="0" smtClean="0"/>
              <a:t>Modul 3</a:t>
            </a:r>
            <a:endParaRPr lang="en-GB" sz="1100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392" y="1178416"/>
            <a:ext cx="350080" cy="410963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7640725" y="1426724"/>
            <a:ext cx="764023" cy="312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100" dirty="0" smtClean="0"/>
              <a:t>Modul 4</a:t>
            </a:r>
            <a:endParaRPr lang="en-GB" sz="1100" dirty="0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332" y="1157265"/>
            <a:ext cx="350080" cy="410963"/>
          </a:xfrm>
          <a:prstGeom prst="rect">
            <a:avLst/>
          </a:prstGeom>
        </p:spPr>
      </p:pic>
      <p:sp>
        <p:nvSpPr>
          <p:cNvPr id="35" name="Rounded Rectangular Callout 34"/>
          <p:cNvSpPr/>
          <p:nvPr/>
        </p:nvSpPr>
        <p:spPr>
          <a:xfrm>
            <a:off x="379262" y="1770495"/>
            <a:ext cx="1931842" cy="961747"/>
          </a:xfrm>
          <a:prstGeom prst="wedgeRoundRectCallout">
            <a:avLst>
              <a:gd name="adj1" fmla="val -26591"/>
              <a:gd name="adj2" fmla="val -73465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School teachers sign up their class and create a shared ”learning path” or challenge for students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Modules can be dynamically picked from a ”widget library”</a:t>
            </a: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89" name="Rounded Rectangular Callout 88"/>
          <p:cNvSpPr/>
          <p:nvPr/>
        </p:nvSpPr>
        <p:spPr>
          <a:xfrm>
            <a:off x="2861225" y="158752"/>
            <a:ext cx="2636527" cy="961747"/>
          </a:xfrm>
          <a:prstGeom prst="wedgeRoundRectCallout">
            <a:avLst>
              <a:gd name="adj1" fmla="val 36919"/>
              <a:gd name="adj2" fmla="val 71623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”Toolbox” for personalized learning paths to students 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Joint/Shared challenges can be created to groups of students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Rewards, ”digital badges”</a:t>
            </a:r>
            <a:r>
              <a:rPr lang="hu-HU" sz="900" dirty="0" smtClean="0">
                <a:solidFill>
                  <a:schemeClr val="tx1"/>
                </a:solidFill>
              </a:rPr>
              <a:t> using blockchain,</a:t>
            </a:r>
            <a:r>
              <a:rPr lang="en-GB" sz="900" dirty="0" smtClean="0">
                <a:solidFill>
                  <a:schemeClr val="tx1"/>
                </a:solidFill>
              </a:rPr>
              <a:t> can be earned by students/groups</a:t>
            </a: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95" name="Rounded Rectangular Callout 94"/>
          <p:cNvSpPr/>
          <p:nvPr/>
        </p:nvSpPr>
        <p:spPr>
          <a:xfrm>
            <a:off x="9665233" y="1564462"/>
            <a:ext cx="2331741" cy="1486193"/>
          </a:xfrm>
          <a:prstGeom prst="wedgeRoundRectCallout">
            <a:avLst>
              <a:gd name="adj1" fmla="val 12888"/>
              <a:gd name="adj2" fmla="val -66708"/>
              <a:gd name="adj3" fmla="val 16667"/>
            </a:avLst>
          </a:prstGeom>
          <a:solidFill>
            <a:schemeClr val="bg2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Universities can also setup and publish challenges to schools/classes/students.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Rewards can be given upon completion of a module or path and taken into account in case of enrolment to university.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School teachers </a:t>
            </a:r>
            <a:r>
              <a:rPr lang="hu-HU" sz="900" dirty="0" smtClean="0">
                <a:solidFill>
                  <a:schemeClr val="tx1"/>
                </a:solidFill>
              </a:rPr>
              <a:t>must</a:t>
            </a:r>
            <a:r>
              <a:rPr lang="en-GB" sz="900" dirty="0" smtClean="0">
                <a:solidFill>
                  <a:schemeClr val="tx1"/>
                </a:solidFill>
              </a:rPr>
              <a:t> be trained on how to use the platform and its modules for better education.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dirty="0" smtClean="0">
              <a:solidFill>
                <a:schemeClr val="tx1"/>
              </a:solidFill>
            </a:endParaRP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96" name="Rounded Rectangular Callout 95"/>
          <p:cNvSpPr/>
          <p:nvPr/>
        </p:nvSpPr>
        <p:spPr>
          <a:xfrm>
            <a:off x="9231707" y="5978555"/>
            <a:ext cx="2475854" cy="839695"/>
          </a:xfrm>
          <a:prstGeom prst="wedgeRoundRectCallout">
            <a:avLst>
              <a:gd name="adj1" fmla="val -72970"/>
              <a:gd name="adj2" fmla="val -47493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900" dirty="0" smtClean="0">
                <a:solidFill>
                  <a:schemeClr val="tx1"/>
                </a:solidFill>
              </a:rPr>
              <a:t>Existing infastructue services hosted by project partners: GÉANT, GWDG, CERN, PSNC, GRNET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900" dirty="0" smtClean="0">
                <a:solidFill>
                  <a:schemeClr val="tx1"/>
                </a:solidFill>
              </a:rPr>
              <a:t>Integration, API development (where needed)</a:t>
            </a:r>
            <a:endParaRPr lang="en-GB" sz="900" dirty="0" smtClean="0">
              <a:solidFill>
                <a:schemeClr val="tx1"/>
              </a:solidFill>
            </a:endParaRP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97" name="Rounded Rectangular Callout 96"/>
          <p:cNvSpPr/>
          <p:nvPr/>
        </p:nvSpPr>
        <p:spPr>
          <a:xfrm>
            <a:off x="3184242" y="2261172"/>
            <a:ext cx="1919294" cy="851435"/>
          </a:xfrm>
          <a:prstGeom prst="wedgeRoundRectCallout">
            <a:avLst>
              <a:gd name="adj1" fmla="val 40569"/>
              <a:gd name="adj2" fmla="val 85356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Application services to be assessed and rolled-out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Plugged-in to the ”Toolbox” framework (i.e. </a:t>
            </a:r>
            <a:r>
              <a:rPr lang="hu-HU" sz="900" dirty="0" smtClean="0">
                <a:solidFill>
                  <a:schemeClr val="tx1"/>
                </a:solidFill>
              </a:rPr>
              <a:t>m</a:t>
            </a:r>
            <a:r>
              <a:rPr lang="en-GB" sz="900" dirty="0" err="1" smtClean="0">
                <a:solidFill>
                  <a:schemeClr val="tx1"/>
                </a:solidFill>
              </a:rPr>
              <a:t>ade</a:t>
            </a:r>
            <a:r>
              <a:rPr lang="en-GB" sz="900" dirty="0" smtClean="0">
                <a:solidFill>
                  <a:schemeClr val="tx1"/>
                </a:solidFill>
              </a:rPr>
              <a:t> available in the ”widget library”)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dirty="0" smtClean="0">
              <a:solidFill>
                <a:schemeClr val="tx1"/>
              </a:solidFill>
            </a:endParaRP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98" name="Rounded Rectangular Callout 97"/>
          <p:cNvSpPr/>
          <p:nvPr/>
        </p:nvSpPr>
        <p:spPr>
          <a:xfrm>
            <a:off x="6911930" y="2178408"/>
            <a:ext cx="1947713" cy="948580"/>
          </a:xfrm>
          <a:prstGeom prst="wedgeRoundRectCallout">
            <a:avLst>
              <a:gd name="adj1" fmla="val -18239"/>
              <a:gd name="adj2" fmla="val -100172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Added-value pedagogical aspects (project based learning, p2p learning)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Learning analytics on the specific learning paths or students’ progress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dirty="0" smtClean="0">
              <a:solidFill>
                <a:schemeClr val="tx1"/>
              </a:solidFill>
            </a:endParaRP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182050" y="3553623"/>
            <a:ext cx="820770" cy="38452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xyz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10627974" y="3597422"/>
            <a:ext cx="820770" cy="384525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tx1"/>
                </a:solidFill>
              </a:rPr>
              <a:t>xyz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5562111" y="4575057"/>
            <a:ext cx="603369" cy="319435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xyz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2050945" y="4649584"/>
            <a:ext cx="603369" cy="319435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tx1"/>
                </a:solidFill>
              </a:rPr>
              <a:t>xyz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flipH="1" flipV="1">
            <a:off x="3937854" y="4959271"/>
            <a:ext cx="193288" cy="162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82" idx="3"/>
            <a:endCxn id="74" idx="1"/>
          </p:cNvCxnSpPr>
          <p:nvPr/>
        </p:nvCxnSpPr>
        <p:spPr>
          <a:xfrm>
            <a:off x="7092043" y="5251215"/>
            <a:ext cx="2142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3249657" y="1947915"/>
            <a:ext cx="1047478" cy="238897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i="1" dirty="0">
                <a:solidFill>
                  <a:schemeClr val="tx1"/>
                </a:solidFill>
              </a:rPr>
              <a:t>b</a:t>
            </a:r>
            <a:r>
              <a:rPr lang="hu-HU" sz="1400" i="1" dirty="0" smtClean="0">
                <a:solidFill>
                  <a:schemeClr val="tx1"/>
                </a:solidFill>
              </a:rPr>
              <a:t>lockchain</a:t>
            </a:r>
            <a:endParaRPr lang="en-GB" sz="1400" i="1" dirty="0">
              <a:solidFill>
                <a:schemeClr val="tx1"/>
              </a:solidFill>
            </a:endParaRPr>
          </a:p>
        </p:txBody>
      </p:sp>
      <p:sp>
        <p:nvSpPr>
          <p:cNvPr id="107" name="Rounded Rectangular Callout 106"/>
          <p:cNvSpPr/>
          <p:nvPr/>
        </p:nvSpPr>
        <p:spPr>
          <a:xfrm>
            <a:off x="6699097" y="551101"/>
            <a:ext cx="1585682" cy="530156"/>
          </a:xfrm>
          <a:prstGeom prst="wedgeRoundRectCallout">
            <a:avLst>
              <a:gd name="adj1" fmla="val -62939"/>
              <a:gd name="adj2" fmla="val -54079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 smtClean="0">
                <a:solidFill>
                  <a:schemeClr val="tx1"/>
                </a:solidFill>
              </a:rPr>
              <a:t>Platform for national competitions of Physics, Maths, Drama, etc.</a:t>
            </a: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08" name="Rounded Rectangular Callout 107"/>
          <p:cNvSpPr/>
          <p:nvPr/>
        </p:nvSpPr>
        <p:spPr>
          <a:xfrm>
            <a:off x="8678159" y="4398200"/>
            <a:ext cx="930862" cy="423693"/>
          </a:xfrm>
          <a:prstGeom prst="wedgeRoundRectCallout">
            <a:avLst>
              <a:gd name="adj1" fmla="val 62522"/>
              <a:gd name="adj2" fmla="val 92044"/>
              <a:gd name="adj3" fmla="val 16667"/>
            </a:avLst>
          </a:prstGeom>
          <a:solidFill>
            <a:schemeClr val="bg2">
              <a:alpha val="82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sz="900" dirty="0" smtClean="0">
                <a:solidFill>
                  <a:schemeClr val="tx1"/>
                </a:solidFill>
              </a:rPr>
              <a:t>Proven technology</a:t>
            </a:r>
            <a:endParaRPr lang="en-GB" sz="900" dirty="0" smtClean="0">
              <a:solidFill>
                <a:schemeClr val="tx1"/>
              </a:solidFill>
            </a:endParaRPr>
          </a:p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760" y="3091412"/>
            <a:ext cx="710158" cy="69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215" y="260308"/>
            <a:ext cx="7545903" cy="629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Motivations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198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</a:t>
            </a:r>
            <a:r>
              <a:rPr lang="en-GB" i="1" dirty="0"/>
              <a:t>“Opening Up Education”</a:t>
            </a:r>
            <a:r>
              <a:rPr lang="en-GB" dirty="0"/>
              <a:t> </a:t>
            </a:r>
            <a:r>
              <a:rPr lang="en-GB" dirty="0" smtClean="0"/>
              <a:t>policy </a:t>
            </a:r>
            <a:r>
              <a:rPr lang="en-GB" dirty="0"/>
              <a:t>of the European Commission was announced in 2013 to boost innovation and digital skills in schools and </a:t>
            </a:r>
            <a:r>
              <a:rPr lang="en-GB" dirty="0" smtClean="0"/>
              <a:t>universities.</a:t>
            </a:r>
            <a:endParaRPr lang="hu-HU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major statement of the policy was that about 63% of nine year olds in the EU are in schools that are still not digitally equipped although 90% of jobs will require digital skills by </a:t>
            </a:r>
            <a:r>
              <a:rPr lang="en-GB" dirty="0" smtClean="0"/>
              <a:t>2020.</a:t>
            </a:r>
            <a:endParaRPr lang="hu-HU" dirty="0"/>
          </a:p>
          <a:p>
            <a:endParaRPr lang="hu-HU" dirty="0" smtClean="0"/>
          </a:p>
          <a:p>
            <a:r>
              <a:rPr lang="en-GB" dirty="0" smtClean="0"/>
              <a:t>The </a:t>
            </a:r>
            <a:r>
              <a:rPr lang="en-GB" i="1" dirty="0"/>
              <a:t>Net Children Go Mobile</a:t>
            </a:r>
            <a:r>
              <a:rPr lang="en-GB" dirty="0"/>
              <a:t> project </a:t>
            </a:r>
            <a:r>
              <a:rPr lang="en-GB" dirty="0" smtClean="0"/>
              <a:t>study, </a:t>
            </a:r>
            <a:r>
              <a:rPr lang="en-GB" dirty="0"/>
              <a:t>funded by the Commission, concluded that, in all the European countries asked, daily Internet access is strongly differentiated by age, with older children having more access </a:t>
            </a:r>
            <a:r>
              <a:rPr lang="en-GB" dirty="0" smtClean="0"/>
              <a:t>everywhere.</a:t>
            </a:r>
            <a:endParaRPr lang="hu-HU" dirty="0" smtClean="0"/>
          </a:p>
          <a:p>
            <a:pPr lvl="1"/>
            <a:r>
              <a:rPr lang="en-GB" dirty="0" smtClean="0"/>
              <a:t>Age </a:t>
            </a:r>
            <a:r>
              <a:rPr lang="en-GB" dirty="0"/>
              <a:t>differences, however, are more pronounced for private or mobile Internet use with teenagers aged 15-16 years old far more likely, about 84%, to access the Internet in their own bedroom. </a:t>
            </a:r>
          </a:p>
        </p:txBody>
      </p:sp>
    </p:spTree>
    <p:extLst>
      <p:ext uri="{BB962C8B-B14F-4D97-AF65-F5344CB8AC3E}">
        <p14:creationId xmlns:p14="http://schemas.microsoft.com/office/powerpoint/2010/main" val="8331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EC Funded Project*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568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key objective of our project is </a:t>
            </a:r>
            <a:r>
              <a:rPr lang="en-GB" b="1" dirty="0" smtClean="0"/>
              <a:t>to bridge the gap between secondary schools and higher education </a:t>
            </a:r>
            <a:r>
              <a:rPr lang="en-GB" dirty="0" smtClean="0"/>
              <a:t>and research by better integrating formal and informal learning scenarios and adapting both the technology and the methodology that students will most likely be facing in universities.</a:t>
            </a:r>
          </a:p>
          <a:p>
            <a:endParaRPr lang="hu-HU" dirty="0" smtClean="0"/>
          </a:p>
          <a:p>
            <a:r>
              <a:rPr lang="en-GB" dirty="0" smtClean="0"/>
              <a:t>Innovation Action getting 5ME funding from the EC for 3 years</a:t>
            </a:r>
          </a:p>
          <a:p>
            <a:r>
              <a:rPr lang="en-GB" dirty="0" smtClean="0"/>
              <a:t>18 partners:</a:t>
            </a:r>
          </a:p>
          <a:p>
            <a:pPr lvl="1"/>
            <a:r>
              <a:rPr lang="en-GB" dirty="0" smtClean="0"/>
              <a:t>Universities: OU, NTUA, UROMA, UVIGO, TAU, KTU, ISEP</a:t>
            </a:r>
          </a:p>
          <a:p>
            <a:pPr lvl="1"/>
            <a:r>
              <a:rPr lang="en-GB" dirty="0" smtClean="0"/>
              <a:t>NRENs: GARR, GRNET, FCT, NIIF, IUCC, PSNC</a:t>
            </a:r>
          </a:p>
          <a:p>
            <a:pPr lvl="1"/>
            <a:r>
              <a:rPr lang="en-GB" dirty="0" smtClean="0"/>
              <a:t>Research </a:t>
            </a:r>
            <a:r>
              <a:rPr lang="en-GB" dirty="0" err="1" smtClean="0"/>
              <a:t>Infras</a:t>
            </a:r>
            <a:r>
              <a:rPr lang="en-GB" dirty="0" smtClean="0"/>
              <a:t>: CERN, GWDG, GÉANT</a:t>
            </a:r>
          </a:p>
          <a:p>
            <a:pPr lvl="1"/>
            <a:r>
              <a:rPr lang="en-GB" dirty="0" smtClean="0"/>
              <a:t>SMEs: </a:t>
            </a:r>
            <a:r>
              <a:rPr lang="en-GB" dirty="0" err="1" smtClean="0"/>
              <a:t>ownCloud</a:t>
            </a:r>
            <a:r>
              <a:rPr lang="en-GB" dirty="0" smtClean="0"/>
              <a:t>, TELTEK</a:t>
            </a:r>
            <a:endParaRPr lang="hu-HU" dirty="0" smtClean="0"/>
          </a:p>
          <a:p>
            <a:r>
              <a:rPr lang="hu-HU" dirty="0" smtClean="0"/>
              <a:t>Starting in January 2017...</a:t>
            </a:r>
            <a:endParaRPr lang="hu-HU" dirty="0"/>
          </a:p>
        </p:txBody>
      </p:sp>
      <p:sp>
        <p:nvSpPr>
          <p:cNvPr id="4" name="TextBox 3"/>
          <p:cNvSpPr txBox="1"/>
          <p:nvPr/>
        </p:nvSpPr>
        <p:spPr>
          <a:xfrm>
            <a:off x="7473388" y="6406971"/>
            <a:ext cx="449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i="1" dirty="0" smtClean="0"/>
              <a:t>*if Grant Agreement gets signed with the Comission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0046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146" y="5239934"/>
            <a:ext cx="1334893" cy="13127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452" y="5583293"/>
            <a:ext cx="2978998" cy="881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581" y="5040230"/>
            <a:ext cx="1962634" cy="1471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18" y="288343"/>
            <a:ext cx="2336404" cy="11589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083" y="704106"/>
            <a:ext cx="2436799" cy="6173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60" y="3168954"/>
            <a:ext cx="2040139" cy="1428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593" y="3938603"/>
            <a:ext cx="1467850" cy="1027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125" y="3337978"/>
            <a:ext cx="1271831" cy="1246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94" y="4111561"/>
            <a:ext cx="1554089" cy="10878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967" y="4063789"/>
            <a:ext cx="1413980" cy="5655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47" y="4331327"/>
            <a:ext cx="1976820" cy="7669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50" y="1761157"/>
            <a:ext cx="1521027" cy="1038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939" y="2086704"/>
            <a:ext cx="1512933" cy="12798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15" y="3003011"/>
            <a:ext cx="2432925" cy="870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853" y="2086704"/>
            <a:ext cx="1173164" cy="140779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955" y="1525740"/>
            <a:ext cx="1760001" cy="8875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890" y="1905412"/>
            <a:ext cx="1492050" cy="85921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757" y="1761157"/>
            <a:ext cx="1479540" cy="119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206" y="13315"/>
            <a:ext cx="9681794" cy="684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4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Target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S</a:t>
            </a:r>
            <a:r>
              <a:rPr lang="en-GB" dirty="0" err="1" smtClean="0"/>
              <a:t>econdary</a:t>
            </a:r>
            <a:r>
              <a:rPr lang="en-GB" dirty="0" smtClean="0"/>
              <a:t> </a:t>
            </a:r>
            <a:r>
              <a:rPr lang="en-GB" dirty="0"/>
              <a:t>schools, often referred to as high schools, which provide secondary education between the ages of 11 and 19 depending on the </a:t>
            </a:r>
            <a:r>
              <a:rPr lang="en-GB" dirty="0" smtClean="0"/>
              <a:t>country</a:t>
            </a:r>
            <a:endParaRPr lang="hu-HU" dirty="0" smtClean="0"/>
          </a:p>
          <a:p>
            <a:r>
              <a:rPr lang="hu-HU" dirty="0" smtClean="0"/>
              <a:t>I</a:t>
            </a:r>
            <a:r>
              <a:rPr lang="en-GB" dirty="0" err="1" smtClean="0"/>
              <a:t>ntersection</a:t>
            </a:r>
            <a:r>
              <a:rPr lang="en-GB" dirty="0" smtClean="0"/>
              <a:t> </a:t>
            </a:r>
            <a:r>
              <a:rPr lang="en-GB" dirty="0"/>
              <a:t>of formal and informal spaces, a dynamic hybrid learning environment where synchronous activities meet in both virtual and real </a:t>
            </a:r>
            <a:r>
              <a:rPr lang="en-GB" dirty="0" smtClean="0"/>
              <a:t>dimensions</a:t>
            </a:r>
            <a:endParaRPr lang="hu-HU" dirty="0" smtClean="0"/>
          </a:p>
          <a:p>
            <a:r>
              <a:rPr lang="hu-HU" dirty="0" smtClean="0"/>
              <a:t>D</a:t>
            </a:r>
            <a:r>
              <a:rPr lang="en-GB" dirty="0" err="1" smtClean="0"/>
              <a:t>evelop</a:t>
            </a:r>
            <a:r>
              <a:rPr lang="en-GB" dirty="0" smtClean="0"/>
              <a:t> </a:t>
            </a:r>
            <a:r>
              <a:rPr lang="en-GB" dirty="0"/>
              <a:t>an innovative </a:t>
            </a:r>
            <a:r>
              <a:rPr lang="en-GB" b="1" dirty="0"/>
              <a:t>Up to University (Up2U) ecosystem </a:t>
            </a:r>
            <a:r>
              <a:rPr lang="en-GB" dirty="0"/>
              <a:t>– based on proven experiences in higher education and big </a:t>
            </a:r>
            <a:r>
              <a:rPr lang="en-GB" dirty="0" smtClean="0"/>
              <a:t>research</a:t>
            </a:r>
            <a:endParaRPr lang="hu-HU" dirty="0" smtClean="0"/>
          </a:p>
          <a:p>
            <a:pPr lvl="1"/>
            <a:r>
              <a:rPr lang="en-GB" dirty="0" smtClean="0"/>
              <a:t>open</a:t>
            </a:r>
            <a:r>
              <a:rPr lang="en-GB" dirty="0"/>
              <a:t>, more effective and efficient co-design, co-creation, and use of digital content, tools and services adapted for personalised learning and </a:t>
            </a:r>
            <a:r>
              <a:rPr lang="en-GB" dirty="0" smtClean="0"/>
              <a:t>teaching</a:t>
            </a:r>
            <a:endParaRPr lang="hu-HU" dirty="0" smtClean="0"/>
          </a:p>
          <a:p>
            <a:pPr lvl="1"/>
            <a:r>
              <a:rPr lang="en-GB" dirty="0" smtClean="0"/>
              <a:t>address</a:t>
            </a:r>
            <a:r>
              <a:rPr lang="hu-HU" dirty="0" smtClean="0"/>
              <a:t> </a:t>
            </a:r>
            <a:r>
              <a:rPr lang="en-GB" dirty="0" smtClean="0"/>
              <a:t>project </a:t>
            </a:r>
            <a:r>
              <a:rPr lang="en-GB" dirty="0"/>
              <a:t>based learning and peer-to-peer learning scenarios.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9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95317" y="6058690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school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56377" y="1211965"/>
            <a:ext cx="3217763" cy="28814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" name="Rectangle 9"/>
          <p:cNvSpPr/>
          <p:nvPr/>
        </p:nvSpPr>
        <p:spPr>
          <a:xfrm>
            <a:off x="5971391" y="1211966"/>
            <a:ext cx="3217763" cy="28730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TextBox 10"/>
          <p:cNvSpPr txBox="1"/>
          <p:nvPr/>
        </p:nvSpPr>
        <p:spPr>
          <a:xfrm>
            <a:off x="5432621" y="626404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on the go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3741" y="6161192"/>
            <a:ext cx="101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library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4545" y="6145656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in museum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37836" y="6045990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at home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8454" y="846173"/>
            <a:ext cx="29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FORMAL LEARNING SPACE</a:t>
            </a:r>
            <a:endParaRPr lang="hu-H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006828" y="846173"/>
            <a:ext cx="3146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/>
              <a:t>INFORMAL LEARNING SPACE</a:t>
            </a:r>
            <a:endParaRPr lang="hu-HU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318" y="1297306"/>
            <a:ext cx="899785" cy="533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515" y="3156501"/>
            <a:ext cx="778581" cy="5919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446" y="1220885"/>
            <a:ext cx="1090139" cy="7690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5210" y="2718062"/>
            <a:ext cx="731096" cy="61707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950793" y="333880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SIS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1660" y="1759460"/>
            <a:ext cx="515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LOR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0738" y="3616043"/>
            <a:ext cx="1166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Assessment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8206" y="1450884"/>
            <a:ext cx="873110" cy="77085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893084" y="2100683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LMS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36977" y="1689588"/>
            <a:ext cx="748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Attend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5928" y="1557722"/>
            <a:ext cx="505117" cy="45286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36751" y="1939720"/>
            <a:ext cx="742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Search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9007" y="3159328"/>
            <a:ext cx="635870" cy="6064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2997" y="2491933"/>
            <a:ext cx="700357" cy="60697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222264" y="3641805"/>
            <a:ext cx="6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Share</a:t>
            </a:r>
            <a:endParaRPr lang="hu-HU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94353" y="3042112"/>
            <a:ext cx="730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bg1"/>
                </a:solidFill>
              </a:rPr>
              <a:t>Create</a:t>
            </a:r>
            <a:endParaRPr lang="hu-HU" sz="16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807" y="1785188"/>
            <a:ext cx="2301391" cy="230139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39622" y="225573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spc="600" dirty="0" smtClean="0"/>
              <a:t>Up2U ECOSYSTEM</a:t>
            </a:r>
            <a:endParaRPr lang="hu-HU" sz="2400" b="1" spc="6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5960" y="1953436"/>
            <a:ext cx="1882542" cy="1793759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079626"/>
              </a:avLst>
            </a:prstTxWarp>
            <a:spAutoFit/>
          </a:bodyPr>
          <a:lstStyle/>
          <a:p>
            <a:r>
              <a:rPr lang="hu-H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LEARNING PATH</a:t>
            </a:r>
            <a:endParaRPr lang="hu-H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649036" y="4483543"/>
            <a:ext cx="1522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 smtClean="0">
                <a:solidFill>
                  <a:schemeClr val="bg1"/>
                </a:solidFill>
              </a:rPr>
              <a:t>INFRASTRUCTURE</a:t>
            </a:r>
            <a:endParaRPr lang="hu-H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0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1332</Words>
  <Application>Microsoft Office PowerPoint</Application>
  <PresentationFormat>Widescreen</PresentationFormat>
  <Paragraphs>214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  Up to University (Up2U)   Bridging the gap between schools and universities through informal education </vt:lpstr>
      <vt:lpstr>PowerPoint Presentation</vt:lpstr>
      <vt:lpstr>Motivations</vt:lpstr>
      <vt:lpstr>EC Funded Project*</vt:lpstr>
      <vt:lpstr>PowerPoint Presentation</vt:lpstr>
      <vt:lpstr>PowerPoint Presentation</vt:lpstr>
      <vt:lpstr>Target</vt:lpstr>
      <vt:lpstr>PowerPoint Presentation</vt:lpstr>
      <vt:lpstr>PowerPoint Presentation</vt:lpstr>
      <vt:lpstr>PowerPoint Presentation</vt:lpstr>
      <vt:lpstr>Objectives</vt:lpstr>
      <vt:lpstr>Objectives</vt:lpstr>
      <vt:lpstr>Methodology</vt:lpstr>
      <vt:lpstr>Local Use Case – Make it as a global experience...</vt:lpstr>
      <vt:lpstr>In conclusion</vt:lpstr>
      <vt:lpstr>Statement</vt:lpstr>
      <vt:lpstr>Thank you!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 to University (Up2U)   Bridging the gap between schools and universities through informal education</dc:title>
  <dc:creator>szegedi</dc:creator>
  <cp:lastModifiedBy>szegedi</cp:lastModifiedBy>
  <cp:revision>43</cp:revision>
  <dcterms:created xsi:type="dcterms:W3CDTF">2016-09-12T09:45:56Z</dcterms:created>
  <dcterms:modified xsi:type="dcterms:W3CDTF">2016-12-12T13:11:06Z</dcterms:modified>
</cp:coreProperties>
</file>