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4"/>
  </p:notesMasterIdLst>
  <p:sldIdLst>
    <p:sldId id="283" r:id="rId6"/>
    <p:sldId id="285" r:id="rId7"/>
    <p:sldId id="288" r:id="rId8"/>
    <p:sldId id="284" r:id="rId9"/>
    <p:sldId id="290" r:id="rId10"/>
    <p:sldId id="291" r:id="rId11"/>
    <p:sldId id="292" r:id="rId12"/>
    <p:sldId id="286" r:id="rId1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211" y="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11/08/2017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1601962" y="1139039"/>
            <a:ext cx="0" cy="34628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357162" y="2348531"/>
            <a:ext cx="1828916" cy="27286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 1.1</a:t>
            </a:r>
            <a:endParaRPr lang="en-US" sz="1200" dirty="0"/>
          </a:p>
        </p:txBody>
      </p:sp>
      <p:sp>
        <p:nvSpPr>
          <p:cNvPr id="68" name="Rectangle 67"/>
          <p:cNvSpPr/>
          <p:nvPr/>
        </p:nvSpPr>
        <p:spPr>
          <a:xfrm>
            <a:off x="1373530" y="1246739"/>
            <a:ext cx="1113503" cy="27613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</a:t>
            </a:r>
            <a:r>
              <a:rPr lang="en-US" sz="1200" dirty="0"/>
              <a:t>1</a:t>
            </a:r>
            <a:r>
              <a:rPr lang="en-US" sz="1200" dirty="0" smtClean="0"/>
              <a:t>.0</a:t>
            </a:r>
            <a:endParaRPr lang="en-US" sz="1200" dirty="0"/>
          </a:p>
        </p:txBody>
      </p:sp>
      <p:cxnSp>
        <p:nvCxnSpPr>
          <p:cNvPr id="122" name="Straight Arrow Connector 121"/>
          <p:cNvCxnSpPr/>
          <p:nvPr/>
        </p:nvCxnSpPr>
        <p:spPr>
          <a:xfrm flipH="1">
            <a:off x="1854953" y="1522871"/>
            <a:ext cx="2190" cy="3308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889176" y="2349354"/>
            <a:ext cx="1226470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  <a:endParaRPr lang="en-GB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3322609" y="1243782"/>
            <a:ext cx="875696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  <a:endParaRPr lang="en-GB" sz="1200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1055000" y="1135666"/>
            <a:ext cx="20092" cy="3612394"/>
          </a:xfrm>
          <a:prstGeom prst="line">
            <a:avLst/>
          </a:prstGeom>
          <a:ln w="38100" cmpd="sng">
            <a:solidFill>
              <a:schemeClr val="accent6">
                <a:lumMod val="60000"/>
                <a:lumOff val="40000"/>
                <a:alpha val="37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42320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 err="1" smtClean="0">
                <a:solidFill>
                  <a:srgbClr val="013F5E"/>
                </a:solidFill>
              </a:rPr>
              <a:t>eduTEAMS</a:t>
            </a:r>
            <a:r>
              <a:rPr lang="en-US" sz="2775" dirty="0" smtClean="0">
                <a:solidFill>
                  <a:srgbClr val="013F5E"/>
                </a:solidFill>
              </a:rPr>
              <a:t> Roadmap and Timeline</a:t>
            </a:r>
            <a:r>
              <a:rPr lang="en-US" sz="2775" dirty="0" smtClean="0"/>
              <a:t>, </a:t>
            </a:r>
            <a:endParaRPr lang="en-US" sz="2775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323638" y="1160395"/>
            <a:ext cx="8485" cy="3454399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70726" y="1162093"/>
            <a:ext cx="16952" cy="343746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090226" y="1139039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022285" y="1160395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47624" y="1246739"/>
            <a:ext cx="1325906" cy="2697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 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2487033" y="1245057"/>
            <a:ext cx="851473" cy="2722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 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3178965" y="2349354"/>
            <a:ext cx="708675" cy="2706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 1.1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746374" y="4361113"/>
            <a:ext cx="730517" cy="369330"/>
          </a:xfrm>
          <a:prstGeom prst="rect">
            <a:avLst/>
          </a:prstGeom>
          <a:solidFill>
            <a:schemeClr val="bg1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800" dirty="0" smtClean="0"/>
              <a:t>Today</a:t>
            </a:r>
            <a:endParaRPr lang="en-US" sz="1800" dirty="0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6959535" y="1160395"/>
            <a:ext cx="8445" cy="34289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0" y="895365"/>
            <a:ext cx="9144000" cy="265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342027" y="846929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2017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53" name="Diamond 52"/>
          <p:cNvSpPr/>
          <p:nvPr/>
        </p:nvSpPr>
        <p:spPr>
          <a:xfrm>
            <a:off x="2429309" y="1241132"/>
            <a:ext cx="118647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5" name="Diamond 54"/>
          <p:cNvSpPr/>
          <p:nvPr/>
        </p:nvSpPr>
        <p:spPr>
          <a:xfrm>
            <a:off x="3116241" y="2345320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6" name="Diamond 55"/>
          <p:cNvSpPr/>
          <p:nvPr/>
        </p:nvSpPr>
        <p:spPr>
          <a:xfrm>
            <a:off x="3828065" y="2335575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0" name="Diamond 59"/>
          <p:cNvSpPr/>
          <p:nvPr/>
        </p:nvSpPr>
        <p:spPr>
          <a:xfrm>
            <a:off x="1317003" y="1232116"/>
            <a:ext cx="118647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7029091" y="3305727"/>
            <a:ext cx="198087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PLM Gate</a:t>
            </a:r>
            <a:endParaRPr lang="en-GB" sz="900" dirty="0" smtClean="0"/>
          </a:p>
        </p:txBody>
      </p:sp>
      <p:sp>
        <p:nvSpPr>
          <p:cNvPr id="86" name="TextBox 85"/>
          <p:cNvSpPr txBox="1"/>
          <p:nvPr/>
        </p:nvSpPr>
        <p:spPr>
          <a:xfrm>
            <a:off x="602223" y="986645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429194" y="97534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966397" y="944951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160264" y="9220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018120" y="930555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291671" y="81070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2018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28497" y="4303325"/>
            <a:ext cx="2010776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Pilot Phase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7028497" y="3561943"/>
            <a:ext cx="2010776" cy="24622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NIF Phase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028497" y="3802540"/>
            <a:ext cx="2010776" cy="24622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Service Design/Development Phase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7028497" y="4044988"/>
            <a:ext cx="2010776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bg1"/>
                </a:solidFill>
              </a:rPr>
              <a:t>Service Transition Phase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028497" y="4545778"/>
            <a:ext cx="2017705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Production Phase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833300" y="944951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249140" y="893751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2019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7487" y="1846828"/>
            <a:ext cx="502428" cy="10618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MMS1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MMS2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MMS3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MMS4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MMS5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MMS6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MMS7</a:t>
            </a:r>
          </a:p>
        </p:txBody>
      </p:sp>
      <p:sp>
        <p:nvSpPr>
          <p:cNvPr id="130" name="Isosceles Triangle 129"/>
          <p:cNvSpPr/>
          <p:nvPr/>
        </p:nvSpPr>
        <p:spPr>
          <a:xfrm>
            <a:off x="5932278" y="886949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Isosceles Triangle 130"/>
          <p:cNvSpPr/>
          <p:nvPr/>
        </p:nvSpPr>
        <p:spPr>
          <a:xfrm>
            <a:off x="2363687" y="899613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Diamond 68"/>
          <p:cNvSpPr/>
          <p:nvPr/>
        </p:nvSpPr>
        <p:spPr>
          <a:xfrm>
            <a:off x="3269888" y="1241132"/>
            <a:ext cx="118647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87" name="TextBox 86"/>
          <p:cNvSpPr txBox="1"/>
          <p:nvPr/>
        </p:nvSpPr>
        <p:spPr>
          <a:xfrm>
            <a:off x="1586683" y="1857309"/>
            <a:ext cx="559694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MMS15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IH11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403209" y="3018169"/>
            <a:ext cx="555197" cy="10618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MMS8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MMS9MMS10MMS11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MMS12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MMS13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MMS14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1681189" y="2615069"/>
            <a:ext cx="2604" cy="403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182951" y="1125543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978489" y="3018169"/>
            <a:ext cx="399156" cy="50783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IH8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IH</a:t>
            </a:r>
            <a:r>
              <a:rPr lang="en-GB" sz="900" b="1" dirty="0">
                <a:solidFill>
                  <a:schemeClr val="bg1"/>
                </a:solidFill>
              </a:rPr>
              <a:t>9</a:t>
            </a:r>
            <a:endParaRPr lang="en-GB" sz="900" b="1" dirty="0" smtClean="0">
              <a:solidFill>
                <a:schemeClr val="bg1"/>
              </a:solidFill>
            </a:endParaRPr>
          </a:p>
          <a:p>
            <a:r>
              <a:rPr lang="en-GB" sz="900" b="1" dirty="0" smtClean="0">
                <a:solidFill>
                  <a:schemeClr val="bg1"/>
                </a:solidFill>
              </a:rPr>
              <a:t>IH10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 flipH="1">
            <a:off x="2182522" y="2607257"/>
            <a:ext cx="638" cy="4187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2491888" y="3747416"/>
            <a:ext cx="1717010" cy="27286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 2.0</a:t>
            </a:r>
            <a:endParaRPr lang="en-US" sz="1200" dirty="0"/>
          </a:p>
        </p:txBody>
      </p:sp>
      <p:sp>
        <p:nvSpPr>
          <p:cNvPr id="67" name="Rectangle 66"/>
          <p:cNvSpPr/>
          <p:nvPr/>
        </p:nvSpPr>
        <p:spPr>
          <a:xfrm>
            <a:off x="4216575" y="3744767"/>
            <a:ext cx="884244" cy="2706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 2.0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5108496" y="3735153"/>
            <a:ext cx="922234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Production</a:t>
            </a:r>
            <a:endParaRPr lang="en-GB" sz="1200" dirty="0"/>
          </a:p>
        </p:txBody>
      </p:sp>
      <p:sp>
        <p:nvSpPr>
          <p:cNvPr id="73" name="Diamond 72"/>
          <p:cNvSpPr/>
          <p:nvPr/>
        </p:nvSpPr>
        <p:spPr>
          <a:xfrm>
            <a:off x="5053343" y="3713993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75" name="Diamond 74"/>
          <p:cNvSpPr/>
          <p:nvPr/>
        </p:nvSpPr>
        <p:spPr>
          <a:xfrm>
            <a:off x="4161672" y="3734893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2323899" y="966643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47623" y="1162093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-53376" y="97346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761299" y="1155103"/>
            <a:ext cx="15891" cy="3464982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890299" y="97346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 flipH="1">
            <a:off x="689234" y="1515976"/>
            <a:ext cx="2190" cy="3308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>
            <a:off x="287470" y="1515976"/>
            <a:ext cx="2190" cy="3308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32015" y="1846828"/>
            <a:ext cx="348994" cy="10618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IH1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IH2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IH3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IH4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IH5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IH6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IH7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416607" y="4219365"/>
            <a:ext cx="411458" cy="64633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ST1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ST2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ST3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ST4</a:t>
            </a:r>
          </a:p>
        </p:txBody>
      </p:sp>
      <p:cxnSp>
        <p:nvCxnSpPr>
          <p:cNvPr id="91" name="Straight Arrow Connector 90"/>
          <p:cNvCxnSpPr/>
          <p:nvPr/>
        </p:nvCxnSpPr>
        <p:spPr>
          <a:xfrm flipH="1">
            <a:off x="3559820" y="4020766"/>
            <a:ext cx="503" cy="2002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79"/>
          <p:cNvSpPr txBox="1"/>
          <p:nvPr/>
        </p:nvSpPr>
        <p:spPr>
          <a:xfrm>
            <a:off x="878686" y="1847128"/>
            <a:ext cx="432800" cy="161582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1" dirty="0" smtClean="0">
                <a:solidFill>
                  <a:schemeClr val="bg1"/>
                </a:solidFill>
              </a:rPr>
              <a:t>DS1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DS2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DS3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DS4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DS5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DS6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DS7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DS8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DS9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DS13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DS14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H="1">
            <a:off x="992050" y="1515976"/>
            <a:ext cx="2190" cy="3308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61"/>
          <p:cNvSpPr txBox="1"/>
          <p:nvPr/>
        </p:nvSpPr>
        <p:spPr>
          <a:xfrm>
            <a:off x="2397201" y="3016152"/>
            <a:ext cx="430495" cy="50783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1" dirty="0" smtClean="0">
                <a:solidFill>
                  <a:schemeClr val="bg1"/>
                </a:solidFill>
              </a:rPr>
              <a:t>DS10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DS11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DS12</a:t>
            </a:r>
          </a:p>
        </p:txBody>
      </p:sp>
      <p:cxnSp>
        <p:nvCxnSpPr>
          <p:cNvPr id="85" name="Straight Arrow Connector 84"/>
          <p:cNvCxnSpPr/>
          <p:nvPr/>
        </p:nvCxnSpPr>
        <p:spPr>
          <a:xfrm flipH="1">
            <a:off x="2620875" y="2602688"/>
            <a:ext cx="638" cy="4187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00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0107" y="148347"/>
            <a:ext cx="7198502" cy="724290"/>
          </a:xfrm>
        </p:spPr>
        <p:txBody>
          <a:bodyPr anchor="ctr">
            <a:normAutofit fontScale="90000"/>
          </a:bodyPr>
          <a:lstStyle/>
          <a:p>
            <a:r>
              <a:rPr lang="en-GB" sz="2800" dirty="0"/>
              <a:t>Membership </a:t>
            </a:r>
            <a:r>
              <a:rPr lang="en-GB" sz="2800" dirty="0" smtClean="0"/>
              <a:t>Management Service –</a:t>
            </a:r>
            <a:br>
              <a:rPr lang="en-GB" sz="2800" dirty="0" smtClean="0"/>
            </a:br>
            <a:r>
              <a:rPr lang="en-US" sz="2775" dirty="0" smtClean="0"/>
              <a:t>Feature List and Details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59521"/>
              </p:ext>
            </p:extLst>
          </p:nvPr>
        </p:nvGraphicFramePr>
        <p:xfrm>
          <a:off x="525295" y="935568"/>
          <a:ext cx="7723760" cy="3777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157"/>
                <a:gridCol w="1850012"/>
                <a:gridCol w="3664085"/>
                <a:gridCol w="1303506"/>
              </a:tblGrid>
              <a:tr h="382692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Release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Feature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Description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Status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</a:tr>
              <a:tr h="601331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MMS1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GB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Ansible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Scripts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Ansible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Scripts – </a:t>
                      </a:r>
                      <a:r>
                        <a:rPr lang="en-GB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Comanage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MySQL Master -&gt; Slave Replication, </a:t>
                      </a:r>
                      <a:r>
                        <a:rPr lang="en-GB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Loadbalancer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47473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MMS2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Deployment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Deploy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100" dirty="0" smtClean="0">
                          <a:latin typeface="+mn-lt"/>
                        </a:rPr>
                        <a:t>Membership</a:t>
                      </a:r>
                      <a:r>
                        <a:rPr lang="en-GB" sz="1100" baseline="0" dirty="0" smtClean="0">
                          <a:latin typeface="+mn-lt"/>
                        </a:rPr>
                        <a:t> Registration Service.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91223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MMS3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Basic Workflow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Define Basic workflows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1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Self Registration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1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Invitation Based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49742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MMS4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Provisioning Plugin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Provisioning plugin to provision into specific DB </a:t>
                      </a:r>
                      <a:r>
                        <a:rPr lang="en-GB" sz="11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 LDAP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43711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MMS5 – </a:t>
                      </a:r>
                      <a:r>
                        <a:rPr lang="en-GB" sz="11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COmanage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Upgrade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Upgrade to version 2.0.0 to take the advantage of new features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</a:txBody>
                  <a:tcPr anchor="ctr"/>
                </a:tc>
              </a:tr>
              <a:tr h="424468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MMS6 - 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and COU expression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Group and COU expression in </a:t>
                      </a:r>
                      <a:r>
                        <a:rPr lang="en-GB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eduPersonEntitlement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isMemberOF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 1.0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MMS7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Documentation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User documentation for the service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50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0107" y="148347"/>
            <a:ext cx="7198502" cy="724290"/>
          </a:xfrm>
        </p:spPr>
        <p:txBody>
          <a:bodyPr anchor="ctr">
            <a:normAutofit fontScale="90000"/>
          </a:bodyPr>
          <a:lstStyle/>
          <a:p>
            <a:r>
              <a:rPr lang="en-GB" sz="2800"/>
              <a:t>Membership </a:t>
            </a:r>
            <a:r>
              <a:rPr lang="en-GB" sz="2800" smtClean="0"/>
              <a:t>Management </a:t>
            </a:r>
            <a:r>
              <a:rPr lang="en-GB" sz="2800" dirty="0" smtClean="0"/>
              <a:t>Service –</a:t>
            </a:r>
            <a:br>
              <a:rPr lang="en-GB" sz="2800" dirty="0" smtClean="0"/>
            </a:br>
            <a:r>
              <a:rPr lang="en-US" sz="2775" dirty="0" smtClean="0"/>
              <a:t>Feature List and Details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408085"/>
              </p:ext>
            </p:extLst>
          </p:nvPr>
        </p:nvGraphicFramePr>
        <p:xfrm>
          <a:off x="525295" y="935569"/>
          <a:ext cx="7723760" cy="383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157"/>
                <a:gridCol w="1850012"/>
                <a:gridCol w="3664085"/>
                <a:gridCol w="1303506"/>
              </a:tblGrid>
              <a:tr h="318819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Release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Feature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Description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Status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</a:tr>
              <a:tr h="569969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MMS8 – </a:t>
                      </a:r>
                      <a:r>
                        <a:rPr lang="en-GB" sz="11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Comanage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Upgrade version</a:t>
                      </a:r>
                      <a:r>
                        <a:rPr lang="en-GB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3.0.0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take the advantage of new features of </a:t>
                      </a:r>
                      <a:r>
                        <a:rPr lang="en-GB" sz="11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COmanage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2787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MMS9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 – To connect SPs to CO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</a:txBody>
                  <a:tcPr anchor="ctr"/>
                </a:tc>
              </a:tr>
              <a:tr h="492545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MMS10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 – For automated on boarding of new CO/CO admin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</a:t>
                      </a:r>
                    </a:p>
                  </a:txBody>
                  <a:tcPr anchor="ctr"/>
                </a:tc>
              </a:tr>
              <a:tr h="374678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MMS11- </a:t>
                      </a:r>
                      <a:r>
                        <a:rPr lang="en-GB" sz="11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eduTEAMS</a:t>
                      </a:r>
                      <a:r>
                        <a:rPr lang="en-GB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SP Proxy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Get rid of GEANT SP Proxy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</a:txBody>
                  <a:tcPr anchor="ctr"/>
                </a:tc>
              </a:tr>
              <a:tr h="353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 </a:t>
                      </a:r>
                      <a:r>
                        <a:rPr lang="en-GB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MMS12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Documentation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User documentation for the service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Committed</a:t>
                      </a:r>
                    </a:p>
                  </a:txBody>
                  <a:tcPr anchor="ctr"/>
                </a:tc>
              </a:tr>
              <a:tr h="4986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 1.1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MMS13 – </a:t>
                      </a:r>
                      <a:r>
                        <a:rPr lang="en-GB" sz="11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COmanage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UI beautification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Improve </a:t>
                      </a:r>
                      <a:r>
                        <a:rPr lang="en-GB" sz="11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COmanage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Committed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05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V1.1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MMS14 – Setup high</a:t>
                      </a:r>
                      <a:r>
                        <a:rPr lang="en-GB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availability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 MMS highly available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Committed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53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V1.0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MMS15 – Pilot Feedback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Incorporate any pilot feedback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Committed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71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 smtClean="0"/>
              <a:t>Identity Hub - Feature List and Details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777775"/>
              </p:ext>
            </p:extLst>
          </p:nvPr>
        </p:nvGraphicFramePr>
        <p:xfrm>
          <a:off x="1235785" y="943973"/>
          <a:ext cx="6384215" cy="3817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566"/>
                <a:gridCol w="1914683"/>
                <a:gridCol w="2412459"/>
                <a:gridCol w="1303507"/>
              </a:tblGrid>
              <a:tr h="375774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Release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Feature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Description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Status</a:t>
                      </a:r>
                      <a:endParaRPr lang="en-GB" sz="1100" dirty="0"/>
                    </a:p>
                  </a:txBody>
                  <a:tcPr/>
                </a:tc>
              </a:tr>
              <a:tr h="474539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/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IH1</a:t>
                      </a:r>
                    </a:p>
                    <a:p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Publish </a:t>
                      </a:r>
                      <a:r>
                        <a:rPr lang="en-GB" sz="11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IdP</a:t>
                      </a:r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proxy metadata </a:t>
                      </a:r>
                      <a:endParaRPr lang="en-US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</a:t>
                      </a:r>
                      <a:r>
                        <a:rPr lang="en-GB" sz="11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IdP</a:t>
                      </a:r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proxy metadata for a single proxy endpoint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80117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IH2 </a:t>
                      </a:r>
                      <a:r>
                        <a:rPr lang="en-GB" sz="1100" dirty="0" smtClean="0"/>
                        <a:t>- 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R&amp;S compliant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incoming attributes in back end to see if we are getting enough info to be R&amp;S compliant.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74539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V1.0</a:t>
                      </a:r>
                    </a:p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IH3 - S</a:t>
                      </a:r>
                      <a:r>
                        <a:rPr lang="en-GB" sz="11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upported IdPs 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Extend the list of supported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Idps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74539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V1.0</a:t>
                      </a:r>
                    </a:p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IH4 - 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Deployment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Deploy V 1.0 of Identity Hub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74539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V1.0</a:t>
                      </a:r>
                    </a:p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IH5 </a:t>
                      </a:r>
                      <a:r>
                        <a:rPr lang="en-GB" sz="1100" dirty="0" smtClean="0"/>
                        <a:t>- 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OAuth support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Include OAuth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Support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74539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/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IH6</a:t>
                      </a:r>
                    </a:p>
                    <a:p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Consent screen </a:t>
                      </a:r>
                      <a:endParaRPr lang="en-US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Attribute release consent screen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74539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/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IH7 – Account Linking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 Hub Account Linking service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 smtClean="0"/>
              <a:t>Identity Hub - Feature List and Details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796991"/>
              </p:ext>
            </p:extLst>
          </p:nvPr>
        </p:nvGraphicFramePr>
        <p:xfrm>
          <a:off x="1235785" y="943973"/>
          <a:ext cx="6384215" cy="3199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566"/>
                <a:gridCol w="1914683"/>
                <a:gridCol w="2412459"/>
                <a:gridCol w="1303507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Release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Feature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Description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Status</a:t>
                      </a:r>
                      <a:endParaRPr lang="en-GB" sz="11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IH8 - U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discovery service</a:t>
                      </a: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Incorporate/use discovery service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</a:t>
                      </a: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V1.1</a:t>
                      </a:r>
                    </a:p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IH9 – Add MDQ server to </a:t>
                      </a:r>
                      <a:r>
                        <a:rPr lang="en-GB" sz="1100" dirty="0" err="1" smtClean="0"/>
                        <a:t>SaToSA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By doing this we can avoid (the lack of) signature checking in </a:t>
                      </a:r>
                      <a:r>
                        <a:rPr lang="en-GB" sz="1100" dirty="0" err="1" smtClean="0"/>
                        <a:t>PySAML</a:t>
                      </a:r>
                      <a:r>
                        <a:rPr lang="en-GB" sz="1100" dirty="0" smtClean="0"/>
                        <a:t> but make a dedicated component (</a:t>
                      </a:r>
                      <a:r>
                        <a:rPr lang="en-GB" sz="1100" dirty="0" err="1" smtClean="0"/>
                        <a:t>PyFF</a:t>
                      </a:r>
                      <a:r>
                        <a:rPr lang="en-GB" sz="1100" dirty="0" smtClean="0"/>
                        <a:t>) to do it. It also provide a robust service for </a:t>
                      </a:r>
                      <a:r>
                        <a:rPr lang="en-GB" sz="1100" dirty="0" err="1" smtClean="0"/>
                        <a:t>eduTEAMS</a:t>
                      </a:r>
                      <a:r>
                        <a:rPr lang="en-GB" sz="1100" dirty="0" smtClean="0"/>
                        <a:t>.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V1.1</a:t>
                      </a:r>
                    </a:p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IH10 – Setup high availability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Setup high availability for Id Hub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V1.1</a:t>
                      </a:r>
                    </a:p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IH11 – Pilot feedback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Incorporate any pilot feedback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/>
                        <a:t>V1.1</a:t>
                      </a:r>
                    </a:p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IH12</a:t>
                      </a:r>
                      <a:r>
                        <a:rPr lang="en-GB" sz="1100" baseline="0" dirty="0" smtClean="0"/>
                        <a:t> – </a:t>
                      </a:r>
                      <a:r>
                        <a:rPr lang="en-GB" sz="1100" baseline="0" dirty="0" err="1" smtClean="0"/>
                        <a:t>IdP</a:t>
                      </a:r>
                      <a:r>
                        <a:rPr lang="en-GB" sz="1100" baseline="0" dirty="0" smtClean="0"/>
                        <a:t> Support</a:t>
                      </a: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Extend the list of supported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Idps</a:t>
                      </a:r>
                      <a:endParaRPr lang="en-GB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Potential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308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0107" y="148347"/>
            <a:ext cx="7198502" cy="724290"/>
          </a:xfrm>
        </p:spPr>
        <p:txBody>
          <a:bodyPr anchor="ctr">
            <a:normAutofit fontScale="90000"/>
          </a:bodyPr>
          <a:lstStyle/>
          <a:p>
            <a:r>
              <a:rPr lang="en-GB" sz="2800" dirty="0" smtClean="0"/>
              <a:t>Discovery Service –</a:t>
            </a:r>
            <a:br>
              <a:rPr lang="en-GB" sz="2800" dirty="0" smtClean="0"/>
            </a:br>
            <a:r>
              <a:rPr lang="en-US" sz="2775" dirty="0" smtClean="0"/>
              <a:t>Feature List and Details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842561"/>
              </p:ext>
            </p:extLst>
          </p:nvPr>
        </p:nvGraphicFramePr>
        <p:xfrm>
          <a:off x="525295" y="935568"/>
          <a:ext cx="7723760" cy="3905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157"/>
                <a:gridCol w="1850012"/>
                <a:gridCol w="3664085"/>
                <a:gridCol w="1303506"/>
              </a:tblGrid>
              <a:tr h="382692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Release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Feature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Description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Status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</a:tr>
              <a:tr h="601331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DS1 </a:t>
                      </a:r>
                      <a:r>
                        <a:rPr lang="mr-IN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Entity Categories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Possibility to filter </a:t>
                      </a:r>
                      <a:r>
                        <a:rPr lang="en-GB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IdPs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also based on entity categories.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47473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DS2 </a:t>
                      </a:r>
                      <a:r>
                        <a:rPr lang="mr-IN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Default</a:t>
                      </a:r>
                      <a:r>
                        <a:rPr lang="en-GB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language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Default to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English instead of Czech in case of unsupported language.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91223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kern="12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DS3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100" dirty="0" err="1" smtClean="0"/>
                        <a:t>discovery.eduteams.org</a:t>
                      </a:r>
                      <a:r>
                        <a:rPr lang="en-US" sz="1100" dirty="0" smtClean="0"/>
                        <a:t> as</a:t>
                      </a:r>
                      <a:r>
                        <a:rPr lang="en-US" sz="1100" baseline="0" dirty="0" smtClean="0"/>
                        <a:t> a name for the discovery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49742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DS4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Certificate for discovery service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Certificate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the production service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43711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DS5 – Staging/Test 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environment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r>
                        <a:rPr lang="fi-FI" sz="1100" dirty="0" smtClean="0"/>
                        <a:t>Environment</a:t>
                      </a:r>
                      <a:r>
                        <a:rPr lang="fi-FI" sz="1100" baseline="0" dirty="0" smtClean="0"/>
                        <a:t> to </a:t>
                      </a:r>
                      <a:r>
                        <a:rPr lang="fi-FI" sz="1100" baseline="0" dirty="0" err="1" smtClean="0"/>
                        <a:t>showcase</a:t>
                      </a:r>
                      <a:r>
                        <a:rPr lang="fi-FI" sz="1100" baseline="0" dirty="0" smtClean="0"/>
                        <a:t> new </a:t>
                      </a:r>
                      <a:r>
                        <a:rPr lang="fi-FI" sz="1100" baseline="0" dirty="0" err="1" smtClean="0"/>
                        <a:t>features</a:t>
                      </a:r>
                      <a:r>
                        <a:rPr lang="fi-FI" sz="1100" baseline="0" dirty="0" smtClean="0"/>
                        <a:t> </a:t>
                      </a:r>
                      <a:r>
                        <a:rPr lang="fi-FI" sz="1100" baseline="0" dirty="0" err="1" smtClean="0"/>
                        <a:t>not</a:t>
                      </a:r>
                      <a:r>
                        <a:rPr lang="fi-FI" sz="1100" baseline="0" dirty="0" smtClean="0"/>
                        <a:t> </a:t>
                      </a:r>
                      <a:r>
                        <a:rPr lang="fi-FI" sz="1100" baseline="0" dirty="0" err="1" smtClean="0"/>
                        <a:t>yet</a:t>
                      </a:r>
                      <a:r>
                        <a:rPr lang="fi-FI" sz="1100" baseline="0" dirty="0" smtClean="0"/>
                        <a:t> in </a:t>
                      </a:r>
                      <a:r>
                        <a:rPr lang="fi-FI" sz="1100" baseline="0" dirty="0" err="1" smtClean="0"/>
                        <a:t>production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</a:txBody>
                  <a:tcPr anchor="ctr"/>
                </a:tc>
              </a:tr>
              <a:tr h="424468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DS6 – Language selection update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r>
                        <a:rPr lang="fi-FI" sz="1100" dirty="0" err="1" smtClean="0"/>
                        <a:t>Improvements</a:t>
                      </a:r>
                      <a:r>
                        <a:rPr lang="fi-FI" sz="1100" dirty="0" smtClean="0"/>
                        <a:t> to </a:t>
                      </a:r>
                      <a:r>
                        <a:rPr lang="fi-FI" sz="1100" dirty="0" err="1" smtClean="0"/>
                        <a:t>language</a:t>
                      </a:r>
                      <a:r>
                        <a:rPr lang="fi-FI" sz="1100" dirty="0" smtClean="0"/>
                        <a:t> </a:t>
                      </a:r>
                      <a:r>
                        <a:rPr lang="fi-FI" sz="1100" dirty="0" err="1" smtClean="0"/>
                        <a:t>selection</a:t>
                      </a:r>
                      <a:r>
                        <a:rPr lang="fi-FI" sz="1100" baseline="0" dirty="0" smtClean="0"/>
                        <a:t> 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68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DS7 – Filter</a:t>
                      </a:r>
                      <a:r>
                        <a:rPr lang="en-GB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generator adjustments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r>
                        <a:rPr lang="fi-FI" sz="1100" dirty="0" err="1" smtClean="0"/>
                        <a:t>Filter</a:t>
                      </a:r>
                      <a:r>
                        <a:rPr lang="fi-FI" sz="1100" dirty="0" smtClean="0"/>
                        <a:t> </a:t>
                      </a:r>
                      <a:r>
                        <a:rPr lang="fi-FI" sz="1100" dirty="0" err="1" smtClean="0"/>
                        <a:t>generator</a:t>
                      </a:r>
                      <a:r>
                        <a:rPr lang="fi-FI" sz="1100" dirty="0" smtClean="0"/>
                        <a:t> </a:t>
                      </a:r>
                      <a:r>
                        <a:rPr lang="fi-FI" sz="1100" dirty="0" err="1" smtClean="0"/>
                        <a:t>adjusted</a:t>
                      </a:r>
                      <a:r>
                        <a:rPr lang="fi-FI" sz="1100" dirty="0" smtClean="0"/>
                        <a:t> to </a:t>
                      </a:r>
                      <a:r>
                        <a:rPr lang="fi-FI" sz="1100" dirty="0" err="1" smtClean="0"/>
                        <a:t>eduTEAMS</a:t>
                      </a:r>
                      <a:r>
                        <a:rPr lang="fi-FI" sz="1100" dirty="0" smtClean="0"/>
                        <a:t> </a:t>
                      </a:r>
                      <a:r>
                        <a:rPr lang="fi-FI" sz="1100" dirty="0" err="1" smtClean="0"/>
                        <a:t>use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213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0107" y="148347"/>
            <a:ext cx="7198502" cy="724290"/>
          </a:xfrm>
        </p:spPr>
        <p:txBody>
          <a:bodyPr anchor="ctr">
            <a:normAutofit fontScale="90000"/>
          </a:bodyPr>
          <a:lstStyle/>
          <a:p>
            <a:r>
              <a:rPr lang="en-GB" sz="2800" dirty="0"/>
              <a:t>Discovery Service –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US" sz="2775" dirty="0" smtClean="0"/>
              <a:t>Feature List and Details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406794"/>
              </p:ext>
            </p:extLst>
          </p:nvPr>
        </p:nvGraphicFramePr>
        <p:xfrm>
          <a:off x="525295" y="935569"/>
          <a:ext cx="7723760" cy="347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157"/>
                <a:gridCol w="1850012"/>
                <a:gridCol w="3664085"/>
                <a:gridCol w="1303506"/>
              </a:tblGrid>
              <a:tr h="318819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Release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Feature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Description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Status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</a:tr>
              <a:tr h="569969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DS8 – Language support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r>
                        <a:rPr lang="en-US" sz="1100" dirty="0" smtClean="0"/>
                        <a:t>English, Czech, German, Italian, Greek, French</a:t>
                      </a:r>
                      <a:br>
                        <a:rPr lang="en-US" sz="1100" dirty="0" smtClean="0"/>
                      </a:br>
                      <a:r>
                        <a:rPr lang="en-US" sz="1100" dirty="0" smtClean="0"/>
                        <a:t>Dutch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2787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DS9 – Initial Branding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Light </a:t>
                      </a:r>
                      <a:r>
                        <a:rPr lang="en-US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eduTEAMS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branding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92545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DS13 </a:t>
                      </a:r>
                      <a:r>
                        <a:rPr lang="mr-IN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Privacy</a:t>
                      </a:r>
                      <a:r>
                        <a:rPr lang="en-GB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Policy for DS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Privacy Policy for 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  <a:endParaRPr lang="en-GB" sz="11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4678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DS14 </a:t>
                      </a:r>
                      <a:r>
                        <a:rPr lang="mr-IN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User Instructions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User instructions rewritten and published in GEANT wiki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Delivered</a:t>
                      </a:r>
                    </a:p>
                  </a:txBody>
                  <a:tcPr anchor="ctr"/>
                </a:tc>
              </a:tr>
              <a:tr h="353622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DS10 </a:t>
                      </a:r>
                      <a:r>
                        <a:rPr lang="mr-IN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Statistical Data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Usage statistics 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  <a:endParaRPr lang="en-GB" sz="11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9865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DS11 </a:t>
                      </a:r>
                      <a:r>
                        <a:rPr lang="mr-IN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Security</a:t>
                      </a:r>
                      <a:r>
                        <a:rPr lang="en-GB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Analysis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Security Analysis and possible improvements based on that 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  <a:endParaRPr lang="en-GB" sz="11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9865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DS12</a:t>
                      </a:r>
                      <a:r>
                        <a:rPr lang="en-GB" sz="1100" baseline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mr-IN" sz="11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fi-FI" sz="11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Certificate for ds-test.edutreams.org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Certificate for testing service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  <a:endParaRPr lang="en-GB" sz="11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956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GB" sz="2800" dirty="0" smtClean="0"/>
              <a:t>Single-tenant - </a:t>
            </a:r>
            <a:r>
              <a:rPr lang="en-US" sz="2775" dirty="0" smtClean="0"/>
              <a:t>Feature List and Details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202497"/>
              </p:ext>
            </p:extLst>
          </p:nvPr>
        </p:nvGraphicFramePr>
        <p:xfrm>
          <a:off x="885589" y="1242101"/>
          <a:ext cx="6423126" cy="2210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566"/>
                <a:gridCol w="1772010"/>
                <a:gridCol w="2451370"/>
                <a:gridCol w="1446180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Release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Feature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Description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Status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ST1- Define Specifications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</a:t>
                      </a:r>
                      <a:r>
                        <a:rPr lang="en-GB" sz="11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specifications</a:t>
                      </a:r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  <a:endParaRPr lang="en-GB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latin typeface="+mn-lt"/>
                        </a:rPr>
                        <a:t>ST2</a:t>
                      </a:r>
                      <a:r>
                        <a:rPr lang="en-GB" sz="1100" baseline="0" dirty="0" smtClean="0">
                          <a:latin typeface="+mn-lt"/>
                        </a:rPr>
                        <a:t> - </a:t>
                      </a:r>
                      <a:r>
                        <a:rPr lang="en-GB" sz="1100" dirty="0" smtClean="0">
                          <a:latin typeface="+mn-lt"/>
                        </a:rPr>
                        <a:t>High level architecture</a:t>
                      </a:r>
                      <a:endParaRPr lang="en-GB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Design service h</a:t>
                      </a:r>
                      <a:r>
                        <a:rPr lang="en-GB" sz="1100" dirty="0" smtClean="0">
                          <a:latin typeface="+mn-lt"/>
                        </a:rPr>
                        <a:t>igh level architecture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latin typeface="+mn-lt"/>
                        </a:rPr>
                        <a:t>ST3 - Feature development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latin typeface="+mn-lt"/>
                        </a:rPr>
                        <a:t>Feature development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latin typeface="+mn-lt"/>
                        </a:rPr>
                        <a:t>V2.0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+mn-lt"/>
                        </a:rPr>
                        <a:t>ST4 - Deployment</a:t>
                      </a:r>
                      <a:endParaRPr lang="en-GB" sz="11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Deployment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Committed</a:t>
                      </a:r>
                    </a:p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6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3624</TotalTime>
  <Words>753</Words>
  <Application>Microsoft Office PowerPoint</Application>
  <PresentationFormat>On-screen Show (16:9)</PresentationFormat>
  <Paragraphs>291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Advert-Black</vt:lpstr>
      <vt:lpstr>Arial</vt:lpstr>
      <vt:lpstr>Calibri</vt:lpstr>
      <vt:lpstr>Times New Roman</vt:lpstr>
      <vt:lpstr>Verdana</vt:lpstr>
      <vt:lpstr>G%C3%89ANT PPT template 169 (widescreen) format_GEANT template 16 9 format</vt:lpstr>
      <vt:lpstr>eduTEAMS Roadmap and Timeline, </vt:lpstr>
      <vt:lpstr>Membership Management Service – Feature List and Details</vt:lpstr>
      <vt:lpstr>Membership Management Service – Feature List and Details</vt:lpstr>
      <vt:lpstr>Identity Hub - Feature List and Details</vt:lpstr>
      <vt:lpstr>Identity Hub - Feature List and Details</vt:lpstr>
      <vt:lpstr>Discovery Service – Feature List and Details</vt:lpstr>
      <vt:lpstr>Discovery Service – Feature List and Details</vt:lpstr>
      <vt:lpstr>Single-tenant - Feature List and Details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Mandeep Saini</cp:lastModifiedBy>
  <cp:revision>132</cp:revision>
  <dcterms:created xsi:type="dcterms:W3CDTF">2015-04-29T14:13:57Z</dcterms:created>
  <dcterms:modified xsi:type="dcterms:W3CDTF">2017-08-11T14:15:26Z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