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4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43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0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9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6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0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2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794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2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09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7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72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78DB8-6DDD-4554-A42C-B612D711037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528C-1F0A-4DC8-BE44-0CD5352E8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6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44058" y="87671"/>
            <a:ext cx="11647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BP-A.2</a:t>
            </a: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Establish communications with stakeholders</a:t>
            </a:r>
            <a:b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US" sz="2400"/>
              <a:t>How to </a:t>
            </a:r>
            <a:r>
              <a:rPr lang="en-US" sz="2400" smtClean="0"/>
              <a:t>define </a:t>
            </a:r>
            <a:r>
              <a:rPr lang="en-US" sz="2400"/>
              <a:t>communication and collaboration strategy </a:t>
            </a:r>
            <a:r>
              <a:rPr lang="sr-Latn-RS" sz="2400" smtClean="0"/>
              <a:t>to</a:t>
            </a:r>
            <a:r>
              <a:rPr lang="en-US" sz="2400" smtClean="0"/>
              <a:t> work </a:t>
            </a:r>
            <a:r>
              <a:rPr lang="en-US" sz="2400"/>
              <a:t>with stakeholders?</a:t>
            </a:r>
            <a:endParaRPr lang="en-US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55575" y="1190197"/>
            <a:ext cx="6098053" cy="9544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>
                <a:solidFill>
                  <a:schemeClr val="tx1"/>
                </a:solidFill>
              </a:rPr>
              <a:t>WHEN TO USE</a:t>
            </a:r>
            <a:r>
              <a:rPr lang="sr-Latn-RS" b="1" smtClean="0">
                <a:solidFill>
                  <a:schemeClr val="tx1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most applicable </a:t>
            </a:r>
            <a:r>
              <a:rPr lang="en-US" smtClean="0">
                <a:solidFill>
                  <a:schemeClr val="tx1"/>
                </a:solidFill>
              </a:rPr>
              <a:t>in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early </a:t>
            </a:r>
            <a:r>
              <a:rPr lang="en-US">
                <a:solidFill>
                  <a:schemeClr val="tx1"/>
                </a:solidFill>
              </a:rPr>
              <a:t>phases of software </a:t>
            </a:r>
            <a:r>
              <a:rPr lang="en-US" smtClean="0">
                <a:solidFill>
                  <a:schemeClr val="tx1"/>
                </a:solidFill>
              </a:rPr>
              <a:t>development</a:t>
            </a:r>
            <a:endParaRPr lang="sr-Latn-RS" b="1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all </a:t>
            </a:r>
            <a:r>
              <a:rPr lang="en-US">
                <a:solidFill>
                  <a:schemeClr val="tx1"/>
                </a:solidFill>
              </a:rPr>
              <a:t>phases of the </a:t>
            </a:r>
            <a:r>
              <a:rPr lang="en-US" smtClean="0">
                <a:solidFill>
                  <a:schemeClr val="tx1"/>
                </a:solidFill>
              </a:rPr>
              <a:t>project</a:t>
            </a:r>
            <a:endParaRPr lang="sr-Latn-RS" smtClean="0">
              <a:solidFill>
                <a:schemeClr val="tx1"/>
              </a:solidFill>
            </a:endParaRPr>
          </a:p>
        </p:txBody>
      </p:sp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155572" y="2249897"/>
            <a:ext cx="6098053" cy="1072971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b="1" smtClean="0">
                <a:solidFill>
                  <a:schemeClr val="tx1"/>
                </a:solidFill>
              </a:rPr>
              <a:t>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tx1"/>
                </a:solidFill>
              </a:rPr>
              <a:t>What </a:t>
            </a:r>
            <a:r>
              <a:rPr lang="sr-Latn-RS">
                <a:solidFill>
                  <a:schemeClr val="tx1"/>
                </a:solidFill>
              </a:rPr>
              <a:t>are</a:t>
            </a:r>
            <a:r>
              <a:rPr lang="en-US"/>
              <a:t> </a:t>
            </a:r>
            <a:r>
              <a:rPr lang="en-US">
                <a:solidFill>
                  <a:schemeClr val="tx1"/>
                </a:solidFill>
              </a:rPr>
              <a:t>informational needs of stakeholders</a:t>
            </a:r>
            <a:r>
              <a:rPr lang="sr-Latn-RS" smtClean="0">
                <a:solidFill>
                  <a:schemeClr val="tx1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What kind of communication routines could be established</a:t>
            </a:r>
            <a:r>
              <a:rPr lang="en-US" smtClean="0">
                <a:solidFill>
                  <a:schemeClr val="tx1"/>
                </a:solidFill>
              </a:rPr>
              <a:t>?</a:t>
            </a:r>
            <a:endParaRPr lang="sr-Latn-RS" smtClean="0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155571" y="3420892"/>
            <a:ext cx="6098053" cy="20384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chemeClr val="bg1"/>
                </a:solidFill>
              </a:rPr>
              <a:t>RECOMMENDATIONS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bg1"/>
                </a:solidFill>
              </a:rPr>
              <a:t>Note: </a:t>
            </a:r>
            <a:r>
              <a:rPr lang="en-US" smtClean="0">
                <a:solidFill>
                  <a:schemeClr val="bg1"/>
                </a:solidFill>
              </a:rPr>
              <a:t>The term "stakeholders" typically refers to:</a:t>
            </a:r>
            <a:r>
              <a:rPr lang="sr-Latn-RS" smtClean="0">
                <a:solidFill>
                  <a:schemeClr val="bg1"/>
                </a:solidFill>
              </a:rPr>
              <a:t> People, Teams, NRENs and Public people.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Consider preferences of stakeholders in choosing the appropriate channel for </a:t>
            </a:r>
            <a:r>
              <a:rPr lang="en-US" smtClean="0"/>
              <a:t>communication</a:t>
            </a:r>
            <a:r>
              <a:rPr lang="sr-Latn-RS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/>
              <a:t>C</a:t>
            </a:r>
            <a:r>
              <a:rPr lang="en-US" smtClean="0"/>
              <a:t>ommunication </a:t>
            </a:r>
            <a:r>
              <a:rPr lang="en-US"/>
              <a:t>channels </a:t>
            </a:r>
            <a:r>
              <a:rPr lang="sr-Latn-RS" smtClean="0"/>
              <a:t>should be</a:t>
            </a:r>
            <a:r>
              <a:rPr lang="en-US" smtClean="0"/>
              <a:t> </a:t>
            </a:r>
            <a:r>
              <a:rPr lang="en-US"/>
              <a:t>available </a:t>
            </a:r>
            <a:r>
              <a:rPr lang="en-US" smtClean="0"/>
              <a:t>and </a:t>
            </a:r>
            <a:r>
              <a:rPr lang="en-US"/>
              <a:t>easy to </a:t>
            </a:r>
            <a:r>
              <a:rPr lang="en-US" smtClean="0"/>
              <a:t>use </a:t>
            </a:r>
            <a:r>
              <a:rPr lang="en-US"/>
              <a:t>for all </a:t>
            </a:r>
            <a:r>
              <a:rPr lang="en-US" smtClean="0"/>
              <a:t>stakeholders</a:t>
            </a:r>
            <a:endParaRPr lang="sr-Latn-RS" smtClean="0">
              <a:solidFill>
                <a:schemeClr val="bg1"/>
              </a:solidFill>
            </a:endParaRPr>
          </a:p>
        </p:txBody>
      </p:sp>
      <p:sp>
        <p:nvSpPr>
          <p:cNvPr id="88" name="Rounded Rectangle 81">
            <a:extLst>
              <a:ext uri="{FF2B5EF4-FFF2-40B4-BE49-F238E27FC236}">
                <a16:creationId xmlns:a16="http://schemas.microsoft.com/office/drawing/2014/main" id="{2B92CBED-175E-3EA5-ECD2-9BB5FA36CB2E}"/>
              </a:ext>
            </a:extLst>
          </p:cNvPr>
          <p:cNvSpPr/>
          <p:nvPr/>
        </p:nvSpPr>
        <p:spPr>
          <a:xfrm>
            <a:off x="155573" y="5557371"/>
            <a:ext cx="6098052" cy="1186363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RELATED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BP-A.1: Identify stakeholders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BP-A.3: Collect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BP-C.6: Validate the product with project stakeholders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66646" y="1190197"/>
            <a:ext cx="5203681" cy="3740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chemeClr val="tx1"/>
                </a:solidFill>
              </a:rPr>
              <a:t>Establish communication channels for stakeholders</a:t>
            </a:r>
            <a:endParaRPr lang="sr-Latn-RS" b="1" smtClean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766637" y="2035089"/>
            <a:ext cx="5203681" cy="7146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Establish communication routines or periodically consult stakeholders to maintain </a:t>
            </a:r>
            <a:r>
              <a:rPr lang="en-US" smtClean="0">
                <a:solidFill>
                  <a:schemeClr val="tx1"/>
                </a:solidFill>
              </a:rPr>
              <a:t>contact</a:t>
            </a:r>
            <a:endParaRPr lang="sr-Latn-RS" b="1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766637" y="3234930"/>
            <a:ext cx="5203681" cy="37407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mtClean="0">
                <a:solidFill>
                  <a:schemeClr val="tx1"/>
                </a:solidFill>
              </a:rPr>
              <a:t>R</a:t>
            </a:r>
            <a:r>
              <a:rPr lang="en-US" smtClean="0">
                <a:solidFill>
                  <a:schemeClr val="tx1"/>
                </a:solidFill>
              </a:rPr>
              <a:t>ecord </a:t>
            </a:r>
            <a:r>
              <a:rPr lang="en-US">
                <a:solidFill>
                  <a:schemeClr val="tx1"/>
                </a:solidFill>
              </a:rPr>
              <a:t>key parts of communication</a:t>
            </a:r>
            <a:endParaRPr lang="sr-Latn-RS" b="1" smtClean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766637" y="4086988"/>
            <a:ext cx="5203681" cy="66789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solidFill>
                  <a:schemeClr val="tx1"/>
                </a:solidFill>
              </a:rPr>
              <a:t>Involve the stakeholders in the decision-making process</a:t>
            </a:r>
          </a:p>
        </p:txBody>
      </p:sp>
      <p:cxnSp>
        <p:nvCxnSpPr>
          <p:cNvPr id="15" name="Elbow Connector 14"/>
          <p:cNvCxnSpPr>
            <a:cxnSpLocks/>
          </p:cNvCxnSpPr>
          <p:nvPr/>
        </p:nvCxnSpPr>
        <p:spPr>
          <a:xfrm rot="5400000">
            <a:off x="9133751" y="1806167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cxnSpLocks/>
          </p:cNvCxnSpPr>
          <p:nvPr/>
        </p:nvCxnSpPr>
        <p:spPr>
          <a:xfrm rot="5400000">
            <a:off x="9124309" y="2991674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cxnSpLocks/>
          </p:cNvCxnSpPr>
          <p:nvPr/>
        </p:nvCxnSpPr>
        <p:spPr>
          <a:xfrm rot="5400000">
            <a:off x="9132390" y="3850900"/>
            <a:ext cx="470817" cy="1360"/>
          </a:xfrm>
          <a:prstGeom prst="bentConnector3">
            <a:avLst>
              <a:gd name="adj1" fmla="val 50000"/>
            </a:avLst>
          </a:prstGeom>
          <a:ln w="57150">
            <a:solidFill>
              <a:schemeClr val="tx1">
                <a:lumMod val="75000"/>
                <a:lumOff val="25000"/>
              </a:schemeClr>
            </a:solidFill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853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>
          <a:xfrm>
            <a:off x="682197" y="2043897"/>
            <a:ext cx="5248820" cy="220093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>
                <a:solidFill>
                  <a:schemeClr val="tx1"/>
                </a:solidFill>
              </a:rPr>
              <a:t>Possible </a:t>
            </a:r>
            <a:r>
              <a:rPr lang="sr-Latn-RS" smtClean="0">
                <a:solidFill>
                  <a:schemeClr val="tx1"/>
                </a:solidFill>
              </a:rPr>
              <a:t>c</a:t>
            </a:r>
            <a:r>
              <a:rPr lang="en-US" smtClean="0">
                <a:solidFill>
                  <a:schemeClr val="tx1"/>
                </a:solidFill>
              </a:rPr>
              <a:t>ommunication channels</a:t>
            </a:r>
            <a:r>
              <a:rPr lang="sr-Latn-RS" smtClean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email</a:t>
            </a:r>
            <a:r>
              <a:rPr lang="en-US">
                <a:solidFill>
                  <a:schemeClr val="tx1"/>
                </a:solidFill>
              </a:rPr>
              <a:t>,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project </a:t>
            </a:r>
            <a:r>
              <a:rPr lang="en-US">
                <a:solidFill>
                  <a:schemeClr val="tx1"/>
                </a:solidFill>
              </a:rPr>
              <a:t>management </a:t>
            </a:r>
            <a:r>
              <a:rPr lang="en-US" smtClean="0">
                <a:solidFill>
                  <a:schemeClr val="tx1"/>
                </a:solidFill>
              </a:rPr>
              <a:t>tools</a:t>
            </a:r>
            <a:r>
              <a:rPr lang="sr-Latn-RS" smtClean="0">
                <a:solidFill>
                  <a:schemeClr val="tx1"/>
                </a:solidFill>
              </a:rPr>
              <a:t> (</a:t>
            </a:r>
            <a:r>
              <a:rPr lang="en-US" i="1" smtClean="0">
                <a:solidFill>
                  <a:schemeClr val="tx1"/>
                </a:solidFill>
              </a:rPr>
              <a:t>Jira</a:t>
            </a:r>
            <a:r>
              <a:rPr lang="sr-Latn-RS" smtClean="0">
                <a:solidFill>
                  <a:schemeClr val="tx1"/>
                </a:solidFill>
              </a:rPr>
              <a:t>, </a:t>
            </a:r>
            <a:r>
              <a:rPr lang="en-US" i="1" smtClean="0">
                <a:solidFill>
                  <a:schemeClr val="tx1"/>
                </a:solidFill>
              </a:rPr>
              <a:t>Trello</a:t>
            </a:r>
            <a:r>
              <a:rPr lang="sr-Latn-RS" i="1" smtClean="0">
                <a:solidFill>
                  <a:schemeClr val="tx1"/>
                </a:solidFill>
              </a:rPr>
              <a:t>, Wiki...</a:t>
            </a:r>
            <a:r>
              <a:rPr lang="sr-Latn-RS" smtClean="0">
                <a:solidFill>
                  <a:schemeClr val="tx1"/>
                </a:solidFill>
              </a:rPr>
              <a:t>)</a:t>
            </a:r>
            <a:r>
              <a:rPr lang="en-US" smtClean="0">
                <a:solidFill>
                  <a:schemeClr val="tx1"/>
                </a:solidFill>
              </a:rPr>
              <a:t>,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chemeClr val="tx1"/>
                </a:solidFill>
              </a:rPr>
              <a:t>nstant </a:t>
            </a:r>
            <a:r>
              <a:rPr lang="en-US">
                <a:solidFill>
                  <a:schemeClr val="tx1"/>
                </a:solidFill>
              </a:rPr>
              <a:t>messaging </a:t>
            </a:r>
            <a:r>
              <a:rPr lang="en-US" smtClean="0">
                <a:solidFill>
                  <a:schemeClr val="tx1"/>
                </a:solidFill>
              </a:rPr>
              <a:t>platforms</a:t>
            </a:r>
            <a:r>
              <a:rPr lang="sr-Latn-RS" smtClean="0">
                <a:solidFill>
                  <a:schemeClr val="tx1"/>
                </a:solidFill>
              </a:rPr>
              <a:t> (</a:t>
            </a:r>
            <a:r>
              <a:rPr lang="en-US" i="1" smtClean="0">
                <a:solidFill>
                  <a:schemeClr val="tx1"/>
                </a:solidFill>
              </a:rPr>
              <a:t>Slack</a:t>
            </a:r>
            <a:r>
              <a:rPr lang="sr-Latn-RS" smtClean="0">
                <a:solidFill>
                  <a:schemeClr val="tx1"/>
                </a:solidFill>
              </a:rPr>
              <a:t>, </a:t>
            </a:r>
            <a:r>
              <a:rPr lang="en-US" i="1" smtClean="0">
                <a:solidFill>
                  <a:schemeClr val="tx1"/>
                </a:solidFill>
              </a:rPr>
              <a:t>Skype</a:t>
            </a:r>
            <a:r>
              <a:rPr lang="sr-Latn-RS" smtClean="0">
                <a:solidFill>
                  <a:schemeClr val="tx1"/>
                </a:solidFill>
              </a:rPr>
              <a:t>,</a:t>
            </a:r>
            <a:r>
              <a:rPr lang="sr-Latn-RS" smtClean="0"/>
              <a:t> </a:t>
            </a:r>
            <a:r>
              <a:rPr lang="en-US" i="1" smtClean="0">
                <a:solidFill>
                  <a:schemeClr val="tx1"/>
                </a:solidFill>
              </a:rPr>
              <a:t>Microsoft Teams</a:t>
            </a:r>
            <a:r>
              <a:rPr lang="sr-Latn-RS" smtClean="0">
                <a:solidFill>
                  <a:schemeClr val="tx1"/>
                </a:solidFill>
              </a:rPr>
              <a:t>, </a:t>
            </a:r>
            <a:r>
              <a:rPr lang="en-US" i="1" smtClean="0">
                <a:solidFill>
                  <a:schemeClr val="tx1"/>
                </a:solidFill>
              </a:rPr>
              <a:t>Discord</a:t>
            </a:r>
            <a:r>
              <a:rPr lang="sr-Latn-RS" i="1" smtClean="0">
                <a:solidFill>
                  <a:schemeClr val="tx1"/>
                </a:solidFill>
              </a:rPr>
              <a:t>...</a:t>
            </a:r>
            <a:r>
              <a:rPr lang="sr-Latn-RS" smtClean="0">
                <a:solidFill>
                  <a:schemeClr val="tx1"/>
                </a:solidFill>
              </a:rPr>
              <a:t>)</a:t>
            </a:r>
            <a:r>
              <a:rPr lang="en-US" smtClean="0">
                <a:solidFill>
                  <a:schemeClr val="tx1"/>
                </a:solidFill>
              </a:rPr>
              <a:t>,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video </a:t>
            </a:r>
            <a:r>
              <a:rPr lang="en-US">
                <a:solidFill>
                  <a:schemeClr val="tx1"/>
                </a:solidFill>
              </a:rPr>
              <a:t>conferencing or </a:t>
            </a:r>
            <a:endParaRPr lang="sr-Latn-RS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tx1"/>
                </a:solidFill>
              </a:rPr>
              <a:t>face-to-face </a:t>
            </a:r>
            <a:r>
              <a:rPr lang="en-US">
                <a:solidFill>
                  <a:schemeClr val="tx1"/>
                </a:solidFill>
              </a:rPr>
              <a:t>meetings</a:t>
            </a:r>
            <a:r>
              <a:rPr lang="en-US" smtClean="0">
                <a:solidFill>
                  <a:schemeClr val="tx1"/>
                </a:solidFill>
              </a:rPr>
              <a:t>.</a:t>
            </a:r>
            <a:r>
              <a:rPr lang="sr-Latn-R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4" name="AutoShape 2" descr="Success Green Check Mark icon PNG and SVG Vector Free Downloa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197" y="232549"/>
            <a:ext cx="11647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Practice </a:t>
            </a:r>
            <a:r>
              <a:rPr lang="en-U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BP-A.2</a:t>
            </a:r>
            <a:r>
              <a:rPr lang="sr-Latn-RS" sz="3200" b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: </a:t>
            </a:r>
            <a: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Establish communications with stakeholders</a:t>
            </a:r>
            <a:br>
              <a:rPr lang="en-US" sz="3200" b="1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en-US" sz="2400"/>
              <a:t>How to </a:t>
            </a:r>
            <a:r>
              <a:rPr lang="en-US" sz="2400" smtClean="0"/>
              <a:t>define </a:t>
            </a:r>
            <a:r>
              <a:rPr lang="en-US" sz="2400"/>
              <a:t>communication and collaboration strategy </a:t>
            </a:r>
            <a:r>
              <a:rPr lang="sr-Latn-RS" sz="2400" smtClean="0"/>
              <a:t>to</a:t>
            </a:r>
            <a:r>
              <a:rPr lang="en-US" sz="2400" smtClean="0"/>
              <a:t> work </a:t>
            </a:r>
            <a:r>
              <a:rPr lang="en-US" sz="2400"/>
              <a:t>with stakeholders?</a:t>
            </a:r>
            <a:endParaRPr lang="en-US" sz="24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Rounded Rectangle 81">
            <a:extLst>
              <a:ext uri="{FF2B5EF4-FFF2-40B4-BE49-F238E27FC236}">
                <a16:creationId xmlns:a16="http://schemas.microsoft.com/office/drawing/2014/main" id="{2B92CBED-175E-3EA5-ECD2-9BB5FA36CB2E}"/>
              </a:ext>
            </a:extLst>
          </p:cNvPr>
          <p:cNvSpPr/>
          <p:nvPr/>
        </p:nvSpPr>
        <p:spPr>
          <a:xfrm>
            <a:off x="682197" y="4353887"/>
            <a:ext cx="5248820" cy="1384184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 smtClean="0">
                <a:solidFill>
                  <a:schemeClr val="bg1"/>
                </a:solidFill>
              </a:rPr>
              <a:t>Establish r</a:t>
            </a:r>
            <a:r>
              <a:rPr lang="en-US" smtClean="0">
                <a:solidFill>
                  <a:schemeClr val="bg1"/>
                </a:solidFill>
              </a:rPr>
              <a:t>outines </a:t>
            </a:r>
            <a:r>
              <a:rPr lang="en-US">
                <a:solidFill>
                  <a:schemeClr val="bg1"/>
                </a:solidFill>
              </a:rPr>
              <a:t>for communicatio</a:t>
            </a:r>
            <a:r>
              <a:rPr lang="sr-Latn-RS" smtClean="0">
                <a:solidFill>
                  <a:schemeClr val="bg1"/>
                </a:solidFill>
              </a:rPr>
              <a:t>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</a:rPr>
              <a:t>regular team meetings, </a:t>
            </a:r>
            <a:endParaRPr lang="sr-Latn-RS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bg1"/>
                </a:solidFill>
              </a:rPr>
              <a:t>progress </a:t>
            </a:r>
            <a:r>
              <a:rPr lang="en-US">
                <a:solidFill>
                  <a:schemeClr val="bg1"/>
                </a:solidFill>
              </a:rPr>
              <a:t>updates or </a:t>
            </a:r>
            <a:endParaRPr lang="sr-Latn-RS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>
                <a:solidFill>
                  <a:schemeClr val="bg1"/>
                </a:solidFill>
              </a:rPr>
              <a:t>status reports</a:t>
            </a:r>
            <a:r>
              <a:rPr lang="sr-Latn-RS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24218" y="2060118"/>
            <a:ext cx="5248820" cy="1219977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RS">
                <a:solidFill>
                  <a:schemeClr val="tx1"/>
                </a:solidFill>
              </a:rPr>
              <a:t>C</a:t>
            </a:r>
            <a:r>
              <a:rPr lang="en-US">
                <a:solidFill>
                  <a:schemeClr val="tx1"/>
                </a:solidFill>
              </a:rPr>
              <a:t>ommunication </a:t>
            </a:r>
            <a:r>
              <a:rPr lang="en-US" smtClean="0">
                <a:solidFill>
                  <a:schemeClr val="tx1"/>
                </a:solidFill>
              </a:rPr>
              <a:t>channels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sr-Latn-RS" smtClean="0">
                <a:solidFill>
                  <a:schemeClr val="tx1"/>
                </a:solidFill>
              </a:rPr>
              <a:t>should </a:t>
            </a:r>
            <a:r>
              <a:rPr lang="sr-Latn-RS">
                <a:solidFill>
                  <a:schemeClr val="tx1"/>
                </a:solidFill>
              </a:rPr>
              <a:t>be </a:t>
            </a:r>
            <a:r>
              <a:rPr lang="en-US">
                <a:solidFill>
                  <a:schemeClr val="tx1"/>
                </a:solidFill>
              </a:rPr>
              <a:t>available and easy to </a:t>
            </a:r>
            <a:r>
              <a:rPr lang="en-US" smtClean="0">
                <a:solidFill>
                  <a:schemeClr val="tx1"/>
                </a:solidFill>
              </a:rPr>
              <a:t>use</a:t>
            </a:r>
            <a:r>
              <a:rPr lang="sr-Latn-RS">
                <a:solidFill>
                  <a:schemeClr val="tx1"/>
                </a:solidFill>
              </a:rPr>
              <a:t>.</a:t>
            </a:r>
            <a:r>
              <a:rPr lang="sr-Latn-RS" smtClean="0">
                <a:solidFill>
                  <a:schemeClr val="tx1"/>
                </a:solidFill>
              </a:rPr>
              <a:t> P</a:t>
            </a:r>
            <a:r>
              <a:rPr lang="en-US" smtClean="0">
                <a:solidFill>
                  <a:schemeClr val="tx1"/>
                </a:solidFill>
              </a:rPr>
              <a:t>rovide </a:t>
            </a:r>
            <a:r>
              <a:rPr lang="en-US">
                <a:solidFill>
                  <a:schemeClr val="tx1"/>
                </a:solidFill>
              </a:rPr>
              <a:t>necessary training or support if </a:t>
            </a:r>
            <a:r>
              <a:rPr lang="sr-Latn-RS" smtClean="0">
                <a:solidFill>
                  <a:schemeClr val="tx1"/>
                </a:solidFill>
              </a:rPr>
              <a:t>needed.</a:t>
            </a:r>
            <a:endParaRPr lang="sr-Latn-RS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450052" y="4276507"/>
            <a:ext cx="5248820" cy="146156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Latn-RS">
                <a:solidFill>
                  <a:schemeClr val="tx1"/>
                </a:solidFill>
              </a:rPr>
              <a:t>R</a:t>
            </a:r>
            <a:r>
              <a:rPr lang="en-US">
                <a:solidFill>
                  <a:schemeClr val="tx1"/>
                </a:solidFill>
              </a:rPr>
              <a:t>ecord</a:t>
            </a:r>
            <a:r>
              <a:rPr lang="sr-Latn-RS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at least the key parts of communication</a:t>
            </a:r>
            <a:r>
              <a:rPr lang="sr-Latn-RS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key decisions,</a:t>
            </a:r>
            <a:r>
              <a:rPr lang="sr-Latn-RS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agreements,</a:t>
            </a:r>
            <a:r>
              <a:rPr lang="sr-Latn-RS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any critical </a:t>
            </a:r>
            <a:r>
              <a:rPr lang="en-US" smtClean="0">
                <a:solidFill>
                  <a:schemeClr val="tx1"/>
                </a:solidFill>
              </a:rPr>
              <a:t>information</a:t>
            </a:r>
            <a:r>
              <a:rPr lang="sr-Latn-RS" smtClean="0">
                <a:solidFill>
                  <a:schemeClr val="tx1"/>
                </a:solidFill>
              </a:rPr>
              <a:t>.</a:t>
            </a:r>
            <a:endParaRPr lang="sr-Latn-R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988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12170</TotalTime>
  <Words>221</Words>
  <Application>Microsoft Office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Andjela</dc:creator>
  <cp:lastModifiedBy>Andjela</cp:lastModifiedBy>
  <cp:revision>121</cp:revision>
  <dcterms:created xsi:type="dcterms:W3CDTF">2023-02-19T13:12:24Z</dcterms:created>
  <dcterms:modified xsi:type="dcterms:W3CDTF">2023-07-12T13:53:08Z</dcterms:modified>
</cp:coreProperties>
</file>