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4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3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9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6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2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9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2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0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7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22385" y="38794"/>
            <a:ext cx="1219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Practice 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BP-A.3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Collect requirements</a:t>
            </a:r>
            <a:b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sr-Latn-R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How to e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xtract 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and manage requirements from stakeholder 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needs</a:t>
            </a:r>
            <a:r>
              <a:rPr lang="sr-Latn-R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</a:t>
            </a:r>
            <a:endParaRPr lang="en-US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09649" y="1147018"/>
            <a:ext cx="6043977" cy="12663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>
                <a:solidFill>
                  <a:schemeClr val="tx1"/>
                </a:solidFill>
              </a:rPr>
              <a:t>WHEN TO USE</a:t>
            </a:r>
            <a:r>
              <a:rPr lang="sr-Latn-RS" b="1" smtClean="0">
                <a:solidFill>
                  <a:schemeClr val="tx1"/>
                </a:solidFill>
              </a:rPr>
              <a:t>?</a:t>
            </a:r>
            <a:endParaRPr lang="sr-Latn-RS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tx1"/>
                </a:solidFill>
              </a:rPr>
              <a:t>in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early project phases for identifying and defining core requirements,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later </a:t>
            </a:r>
            <a:r>
              <a:rPr lang="en-US">
                <a:solidFill>
                  <a:schemeClr val="tx1"/>
                </a:solidFill>
              </a:rPr>
              <a:t>for handling new feature </a:t>
            </a:r>
            <a:r>
              <a:rPr lang="en-US" smtClean="0">
                <a:solidFill>
                  <a:schemeClr val="tx1"/>
                </a:solidFill>
              </a:rPr>
              <a:t>requests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4" name="AutoShape 2" descr="Success Green Check Mark icon PNG and SVG Vect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155573" y="2585277"/>
            <a:ext cx="6098053" cy="115512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 smtClean="0">
                <a:solidFill>
                  <a:schemeClr val="tx1"/>
                </a:solidFill>
              </a:rPr>
              <a:t>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>
                <a:solidFill>
                  <a:schemeClr val="tx1"/>
                </a:solidFill>
              </a:rPr>
              <a:t>W</a:t>
            </a:r>
            <a:r>
              <a:rPr lang="en-US" smtClean="0">
                <a:solidFill>
                  <a:schemeClr val="tx1"/>
                </a:solidFill>
              </a:rPr>
              <a:t>hat </a:t>
            </a:r>
            <a:r>
              <a:rPr lang="en-US">
                <a:solidFill>
                  <a:schemeClr val="tx1"/>
                </a:solidFill>
              </a:rPr>
              <a:t>are the requirements based on the needs of the </a:t>
            </a:r>
            <a:r>
              <a:rPr lang="en-US" smtClean="0">
                <a:solidFill>
                  <a:schemeClr val="tx1"/>
                </a:solidFill>
              </a:rPr>
              <a:t>stakeholders</a:t>
            </a:r>
            <a:r>
              <a:rPr lang="sr-Latn-RS" smtClean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155573" y="3912327"/>
            <a:ext cx="6043980" cy="164982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>
                <a:solidFill>
                  <a:schemeClr val="bg1"/>
                </a:solidFill>
              </a:rPr>
              <a:t>RECOMMENDATIONS</a:t>
            </a:r>
            <a:endParaRPr lang="sr-Latn-RS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Each requirement </a:t>
            </a:r>
            <a:r>
              <a:rPr lang="sr-Latn-RS" smtClean="0"/>
              <a:t>should </a:t>
            </a:r>
            <a:r>
              <a:rPr lang="en-US" smtClean="0"/>
              <a:t>reflect </a:t>
            </a:r>
            <a:r>
              <a:rPr lang="en-US"/>
              <a:t>a single feature or constraint of the </a:t>
            </a:r>
            <a:r>
              <a:rPr lang="en-US" smtClean="0"/>
              <a:t>system</a:t>
            </a:r>
            <a:r>
              <a:rPr lang="sr-Latn-RS" smtClean="0"/>
              <a:t>.</a:t>
            </a:r>
            <a:endParaRPr lang="sr-Latn-RS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Identify dependencies between the identified </a:t>
            </a:r>
            <a:r>
              <a:rPr lang="en-US" smtClean="0"/>
              <a:t>requirements</a:t>
            </a:r>
            <a:r>
              <a:rPr lang="sr-Latn-RS" smtClean="0"/>
              <a:t>.</a:t>
            </a:r>
            <a:endParaRPr lang="en-US"/>
          </a:p>
        </p:txBody>
      </p:sp>
      <p:sp>
        <p:nvSpPr>
          <p:cNvPr id="88" name="Rounded Rectangle 81">
            <a:extLst>
              <a:ext uri="{FF2B5EF4-FFF2-40B4-BE49-F238E27FC236}">
                <a16:creationId xmlns:a16="http://schemas.microsoft.com/office/drawing/2014/main" id="{2B92CBED-175E-3EA5-ECD2-9BB5FA36CB2E}"/>
              </a:ext>
            </a:extLst>
          </p:cNvPr>
          <p:cNvSpPr/>
          <p:nvPr/>
        </p:nvSpPr>
        <p:spPr>
          <a:xfrm>
            <a:off x="155574" y="5734080"/>
            <a:ext cx="6098052" cy="961019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RELATED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BP-A.1: Identify 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BP-A.2: Establish communications with stakeholders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766642" y="1247117"/>
            <a:ext cx="5203681" cy="71468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Formulate </a:t>
            </a:r>
            <a:r>
              <a:rPr lang="en-US" smtClean="0">
                <a:solidFill>
                  <a:schemeClr val="tx1"/>
                </a:solidFill>
              </a:rPr>
              <a:t>requirements </a:t>
            </a:r>
            <a:r>
              <a:rPr lang="en-US">
                <a:solidFill>
                  <a:schemeClr val="tx1"/>
                </a:solidFill>
              </a:rPr>
              <a:t>from stakeholder </a:t>
            </a:r>
            <a:r>
              <a:rPr lang="en-US" smtClean="0">
                <a:solidFill>
                  <a:schemeClr val="tx1"/>
                </a:solidFill>
              </a:rPr>
              <a:t>needs</a:t>
            </a:r>
            <a:r>
              <a:rPr lang="sr-Latn-RS" smtClean="0">
                <a:solidFill>
                  <a:schemeClr val="tx1"/>
                </a:solidFill>
              </a:rPr>
              <a:t> </a:t>
            </a:r>
            <a:r>
              <a:rPr lang="sr-Latn-RS">
                <a:solidFill>
                  <a:schemeClr val="tx1"/>
                </a:solidFill>
              </a:rPr>
              <a:t>and </a:t>
            </a:r>
            <a:r>
              <a:rPr lang="en-US" smtClean="0">
                <a:solidFill>
                  <a:schemeClr val="tx1"/>
                </a:solidFill>
              </a:rPr>
              <a:t>prioritize</a:t>
            </a:r>
            <a:r>
              <a:rPr lang="sr-Latn-RS" smtClean="0">
                <a:solidFill>
                  <a:schemeClr val="tx1"/>
                </a:solidFill>
              </a:rPr>
              <a:t> them.</a:t>
            </a:r>
            <a:endParaRPr lang="sr-Latn-RS" b="1" smtClean="0">
              <a:solidFill>
                <a:schemeClr val="tx1"/>
              </a:solidFill>
            </a:endParaRPr>
          </a:p>
        </p:txBody>
      </p:sp>
      <p:cxnSp>
        <p:nvCxnSpPr>
          <p:cNvPr id="9" name="Elbow Connector 8"/>
          <p:cNvCxnSpPr>
            <a:cxnSpLocks/>
          </p:cNvCxnSpPr>
          <p:nvPr/>
        </p:nvCxnSpPr>
        <p:spPr>
          <a:xfrm rot="5400000">
            <a:off x="9133792" y="2196533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766642" y="2432621"/>
            <a:ext cx="5203681" cy="7146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Utilize </a:t>
            </a:r>
            <a:r>
              <a:rPr lang="en-US" smtClean="0">
                <a:solidFill>
                  <a:schemeClr val="tx1"/>
                </a:solidFill>
              </a:rPr>
              <a:t>tools </a:t>
            </a:r>
            <a:r>
              <a:rPr lang="en-US">
                <a:solidFill>
                  <a:schemeClr val="tx1"/>
                </a:solidFill>
              </a:rPr>
              <a:t>such as </a:t>
            </a:r>
            <a:r>
              <a:rPr lang="en-US" i="1">
                <a:solidFill>
                  <a:schemeClr val="tx1"/>
                </a:solidFill>
              </a:rPr>
              <a:t>Jira</a:t>
            </a:r>
            <a:r>
              <a:rPr lang="en-US">
                <a:solidFill>
                  <a:schemeClr val="tx1"/>
                </a:solidFill>
              </a:rPr>
              <a:t> or </a:t>
            </a:r>
            <a:r>
              <a:rPr lang="en-US" smtClean="0">
                <a:solidFill>
                  <a:schemeClr val="tx1"/>
                </a:solidFill>
              </a:rPr>
              <a:t>wiki</a:t>
            </a:r>
            <a:r>
              <a:rPr lang="sr-Latn-RS" smtClean="0">
                <a:solidFill>
                  <a:schemeClr val="tx1"/>
                </a:solidFill>
              </a:rPr>
              <a:t> for </a:t>
            </a:r>
            <a:r>
              <a:rPr lang="en-US">
                <a:solidFill>
                  <a:schemeClr val="tx1"/>
                </a:solidFill>
              </a:rPr>
              <a:t>requirements </a:t>
            </a:r>
            <a:r>
              <a:rPr lang="en-US" smtClean="0">
                <a:solidFill>
                  <a:schemeClr val="tx1"/>
                </a:solidFill>
              </a:rPr>
              <a:t>management</a:t>
            </a:r>
            <a:r>
              <a:rPr lang="sr-Latn-RS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763918" y="3652073"/>
            <a:ext cx="5203681" cy="9914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Validate requirements with stakeholders by obtaining explicit approval from key </a:t>
            </a:r>
            <a:r>
              <a:rPr lang="en-US" smtClean="0">
                <a:solidFill>
                  <a:schemeClr val="tx1"/>
                </a:solidFill>
              </a:rPr>
              <a:t>stakeholders</a:t>
            </a:r>
            <a:r>
              <a:rPr lang="sr-Latn-RS" smtClean="0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and at least implicit approval from remaining </a:t>
            </a:r>
            <a:r>
              <a:rPr lang="en-US" smtClean="0">
                <a:solidFill>
                  <a:schemeClr val="tx1"/>
                </a:solidFill>
              </a:rPr>
              <a:t>ones</a:t>
            </a:r>
            <a:r>
              <a:rPr lang="sr-Latn-RS" smtClean="0">
                <a:solidFill>
                  <a:schemeClr val="tx1"/>
                </a:solidFill>
              </a:rPr>
              <a:t>.</a:t>
            </a:r>
            <a:endParaRPr lang="sr-Latn-RS">
              <a:solidFill>
                <a:schemeClr val="tx1"/>
              </a:solidFill>
            </a:endParaRPr>
          </a:p>
        </p:txBody>
      </p:sp>
      <p:cxnSp>
        <p:nvCxnSpPr>
          <p:cNvPr id="13" name="Elbow Connector 12"/>
          <p:cNvCxnSpPr>
            <a:cxnSpLocks/>
          </p:cNvCxnSpPr>
          <p:nvPr/>
        </p:nvCxnSpPr>
        <p:spPr>
          <a:xfrm rot="5400000">
            <a:off x="9131031" y="3412368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3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6208226" y="2352709"/>
            <a:ext cx="5802147" cy="32473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mtClean="0">
                <a:solidFill>
                  <a:schemeClr val="tx1"/>
                </a:solidFill>
              </a:rPr>
              <a:t>Using</a:t>
            </a:r>
            <a:r>
              <a:rPr lang="sr-Latn-RS" i="1" smtClean="0">
                <a:solidFill>
                  <a:schemeClr val="tx1"/>
                </a:solidFill>
              </a:rPr>
              <a:t> </a:t>
            </a:r>
            <a:r>
              <a:rPr lang="en-US" i="1">
                <a:solidFill>
                  <a:schemeClr val="tx1"/>
                </a:solidFill>
              </a:rPr>
              <a:t>Jira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sr-Latn-RS">
                <a:solidFill>
                  <a:schemeClr val="tx1"/>
                </a:solidFill>
              </a:rPr>
              <a:t>tool </a:t>
            </a:r>
            <a:r>
              <a:rPr lang="sr-Latn-RS" smtClean="0">
                <a:solidFill>
                  <a:schemeClr val="tx1"/>
                </a:solidFill>
              </a:rPr>
              <a:t>for </a:t>
            </a:r>
            <a:r>
              <a:rPr lang="en-US" smtClean="0">
                <a:solidFill>
                  <a:schemeClr val="tx1"/>
                </a:solidFill>
              </a:rPr>
              <a:t>tracking </a:t>
            </a:r>
            <a:r>
              <a:rPr lang="en-US">
                <a:solidFill>
                  <a:schemeClr val="tx1"/>
                </a:solidFill>
              </a:rPr>
              <a:t>requirement</a:t>
            </a:r>
            <a:r>
              <a:rPr lang="sr-Latn-RS">
                <a:solidFill>
                  <a:schemeClr val="tx1"/>
                </a:solidFill>
              </a:rPr>
              <a:t>s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sr-Latn-RS" smtClean="0">
                <a:solidFill>
                  <a:schemeClr val="tx1"/>
                </a:solidFill>
              </a:rPr>
              <a:t>you </a:t>
            </a:r>
            <a:r>
              <a:rPr lang="sr-Latn-RS">
                <a:solidFill>
                  <a:schemeClr val="tx1"/>
                </a:solidFill>
              </a:rPr>
              <a:t>can: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>
                <a:solidFill>
                  <a:schemeClr val="tx1"/>
                </a:solidFill>
              </a:rPr>
              <a:t>c</a:t>
            </a:r>
            <a:r>
              <a:rPr lang="en-US">
                <a:solidFill>
                  <a:schemeClr val="tx1"/>
                </a:solidFill>
              </a:rPr>
              <a:t>reate a project for</a:t>
            </a:r>
            <a:r>
              <a:rPr lang="sr-Latn-RS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tracking requirement</a:t>
            </a:r>
            <a:r>
              <a:rPr lang="sr-Latn-RS" smtClean="0">
                <a:solidFill>
                  <a:schemeClr val="tx1"/>
                </a:solidFill>
              </a:rPr>
              <a:t>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create </a:t>
            </a:r>
            <a:r>
              <a:rPr lang="en-US">
                <a:solidFill>
                  <a:schemeClr val="tx1"/>
                </a:solidFill>
              </a:rPr>
              <a:t>a new task or ticket </a:t>
            </a:r>
            <a:r>
              <a:rPr lang="sr-Latn-RS">
                <a:solidFill>
                  <a:schemeClr val="tx1"/>
                </a:solidFill>
              </a:rPr>
              <a:t>and</a:t>
            </a:r>
            <a:r>
              <a:rPr lang="sr-Latn-RS" i="1">
                <a:solidFill>
                  <a:schemeClr val="tx1"/>
                </a:solidFill>
              </a:rPr>
              <a:t> </a:t>
            </a:r>
            <a:r>
              <a:rPr lang="sr-Latn-RS">
                <a:solidFill>
                  <a:schemeClr val="tx1"/>
                </a:solidFill>
              </a:rPr>
              <a:t>e</a:t>
            </a:r>
            <a:r>
              <a:rPr lang="en-US">
                <a:solidFill>
                  <a:schemeClr val="tx1"/>
                </a:solidFill>
              </a:rPr>
              <a:t>nter all relevant information about </a:t>
            </a:r>
            <a:r>
              <a:rPr lang="sr-Latn-RS">
                <a:solidFill>
                  <a:schemeClr val="tx1"/>
                </a:solidFill>
              </a:rPr>
              <a:t>each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requirement</a:t>
            </a:r>
            <a:r>
              <a:rPr lang="sr-Latn-RS" smtClean="0">
                <a:solidFill>
                  <a:schemeClr val="tx1"/>
                </a:solidFill>
              </a:rPr>
              <a:t> (</a:t>
            </a:r>
            <a:r>
              <a:rPr lang="en-US" smtClean="0">
                <a:solidFill>
                  <a:schemeClr val="tx1"/>
                </a:solidFill>
              </a:rPr>
              <a:t>description</a:t>
            </a:r>
            <a:r>
              <a:rPr lang="en-US">
                <a:solidFill>
                  <a:schemeClr val="tx1"/>
                </a:solidFill>
              </a:rPr>
              <a:t>, priority, deadline, assigned individuals, related </a:t>
            </a:r>
            <a:r>
              <a:rPr lang="en-US" smtClean="0">
                <a:solidFill>
                  <a:schemeClr val="tx1"/>
                </a:solidFill>
              </a:rPr>
              <a:t>documents</a:t>
            </a:r>
            <a:r>
              <a:rPr lang="sr-Latn-RS" smtClean="0">
                <a:solidFill>
                  <a:schemeClr val="tx1"/>
                </a:solidFill>
              </a:rPr>
              <a:t>...),</a:t>
            </a:r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>
                <a:solidFill>
                  <a:schemeClr val="tx1"/>
                </a:solidFill>
              </a:rPr>
              <a:t>u</a:t>
            </a:r>
            <a:r>
              <a:rPr lang="en-US">
                <a:solidFill>
                  <a:schemeClr val="tx1"/>
                </a:solidFill>
              </a:rPr>
              <a:t>pdate the status of requests as </a:t>
            </a:r>
            <a:r>
              <a:rPr lang="sr-Latn-RS" smtClean="0">
                <a:solidFill>
                  <a:schemeClr val="tx1"/>
                </a:solidFill>
              </a:rPr>
              <a:t>they </a:t>
            </a:r>
            <a:r>
              <a:rPr lang="en-US" smtClean="0">
                <a:solidFill>
                  <a:schemeClr val="tx1"/>
                </a:solidFill>
              </a:rPr>
              <a:t>are fulfilled</a:t>
            </a:r>
            <a:r>
              <a:rPr lang="sr-Latn-RS" smtClean="0">
                <a:solidFill>
                  <a:schemeClr val="tx1"/>
                </a:solidFill>
              </a:rPr>
              <a:t>,</a:t>
            </a:r>
            <a:endParaRPr lang="sr-Latn-R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track progress, add comments</a:t>
            </a:r>
            <a:r>
              <a:rPr lang="sr-Latn-RS">
                <a:solidFill>
                  <a:schemeClr val="tx1"/>
                </a:solidFill>
              </a:rPr>
              <a:t> and</a:t>
            </a:r>
            <a:r>
              <a:rPr lang="en-US">
                <a:solidFill>
                  <a:schemeClr val="tx1"/>
                </a:solidFill>
              </a:rPr>
              <a:t> assign tasks to responsible </a:t>
            </a:r>
            <a:r>
              <a:rPr lang="en-US" smtClean="0">
                <a:solidFill>
                  <a:schemeClr val="tx1"/>
                </a:solidFill>
              </a:rPr>
              <a:t>individuals</a:t>
            </a:r>
            <a:r>
              <a:rPr lang="sr-Latn-RS" smtClean="0">
                <a:solidFill>
                  <a:schemeClr val="tx1"/>
                </a:solidFill>
              </a:rPr>
              <a:t>,</a:t>
            </a:r>
            <a:endParaRPr lang="sr-Latn-R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generate progress reports, monitor the timeline and adhere to requirement priorities</a:t>
            </a:r>
            <a:r>
              <a:rPr lang="sr-Latn-RS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4" name="AutoShape 2" descr="Success Green Check Mark icon PNG and SVG Vect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ounded Rectangle 81">
            <a:extLst>
              <a:ext uri="{FF2B5EF4-FFF2-40B4-BE49-F238E27FC236}">
                <a16:creationId xmlns:a16="http://schemas.microsoft.com/office/drawing/2014/main" id="{2B92CBED-175E-3EA5-ECD2-9BB5FA36CB2E}"/>
              </a:ext>
            </a:extLst>
          </p:cNvPr>
          <p:cNvSpPr/>
          <p:nvPr/>
        </p:nvSpPr>
        <p:spPr>
          <a:xfrm>
            <a:off x="239271" y="3646326"/>
            <a:ext cx="5813572" cy="181615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>
                <a:solidFill>
                  <a:schemeClr val="bg1"/>
                </a:solidFill>
              </a:rPr>
              <a:t>F</a:t>
            </a:r>
            <a:r>
              <a:rPr lang="en-US" smtClean="0">
                <a:solidFill>
                  <a:schemeClr val="bg1"/>
                </a:solidFill>
              </a:rPr>
              <a:t>ormulate </a:t>
            </a:r>
            <a:r>
              <a:rPr lang="en-US">
                <a:solidFill>
                  <a:schemeClr val="bg1"/>
                </a:solidFill>
              </a:rPr>
              <a:t>requirements based on the </a:t>
            </a:r>
            <a:r>
              <a:rPr lang="en-US" smtClean="0">
                <a:solidFill>
                  <a:schemeClr val="bg1"/>
                </a:solidFill>
              </a:rPr>
              <a:t>needs expressed by the stakeholders</a:t>
            </a:r>
            <a:r>
              <a:rPr lang="sr-Latn-RS" smtClean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bg1"/>
                </a:solidFill>
              </a:rPr>
              <a:t>D</a:t>
            </a:r>
            <a:r>
              <a:rPr lang="en-US" smtClean="0">
                <a:solidFill>
                  <a:schemeClr val="bg1"/>
                </a:solidFill>
              </a:rPr>
              <a:t>ocument all identified requirements and details </a:t>
            </a:r>
            <a:r>
              <a:rPr lang="sr-Latn-RS" smtClean="0">
                <a:solidFill>
                  <a:schemeClr val="bg1"/>
                </a:solidFill>
              </a:rPr>
              <a:t>in </a:t>
            </a:r>
            <a:r>
              <a:rPr lang="en-US" smtClean="0">
                <a:solidFill>
                  <a:schemeClr val="bg1"/>
                </a:solidFill>
              </a:rPr>
              <a:t>clear, concise and comprehensive</a:t>
            </a:r>
            <a:r>
              <a:rPr lang="sr-Latn-RS" smtClean="0">
                <a:solidFill>
                  <a:schemeClr val="bg1"/>
                </a:solidFill>
              </a:rPr>
              <a:t> way.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bg1"/>
                </a:solidFill>
              </a:rPr>
              <a:t>I</a:t>
            </a:r>
            <a:r>
              <a:rPr lang="en-US">
                <a:solidFill>
                  <a:schemeClr val="bg1"/>
                </a:solidFill>
              </a:rPr>
              <a:t>dentify requirements that are crucial for project success. </a:t>
            </a:r>
            <a:endParaRPr lang="sr-Latn-RS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39271" y="5574163"/>
            <a:ext cx="5813572" cy="113461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Define criteria for prioritization</a:t>
            </a:r>
            <a:r>
              <a:rPr lang="sr-Latn-RS">
                <a:solidFill>
                  <a:schemeClr val="tx1"/>
                </a:solidFill>
              </a:rPr>
              <a:t>:</a:t>
            </a:r>
            <a:r>
              <a:rPr lang="en-US">
                <a:solidFill>
                  <a:schemeClr val="tx1"/>
                </a:solidFill>
              </a:rPr>
              <a:t>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smtClean="0">
                <a:solidFill>
                  <a:schemeClr val="tx1"/>
                </a:solidFill>
              </a:rPr>
              <a:t>MoSCoW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method </a:t>
            </a:r>
            <a:r>
              <a:rPr lang="sr-Latn-RS">
                <a:solidFill>
                  <a:schemeClr val="tx1"/>
                </a:solidFill>
              </a:rPr>
              <a:t>(</a:t>
            </a:r>
            <a:r>
              <a:rPr lang="en-US">
                <a:solidFill>
                  <a:schemeClr val="tx1"/>
                </a:solidFill>
              </a:rPr>
              <a:t>requirements can be marked as "</a:t>
            </a:r>
            <a:r>
              <a:rPr lang="en-US" i="1">
                <a:solidFill>
                  <a:schemeClr val="tx1"/>
                </a:solidFill>
              </a:rPr>
              <a:t>Must have</a:t>
            </a:r>
            <a:r>
              <a:rPr lang="en-US">
                <a:solidFill>
                  <a:schemeClr val="tx1"/>
                </a:solidFill>
              </a:rPr>
              <a:t>", "</a:t>
            </a:r>
            <a:r>
              <a:rPr lang="en-US" i="1">
                <a:solidFill>
                  <a:schemeClr val="tx1"/>
                </a:solidFill>
              </a:rPr>
              <a:t>Should have</a:t>
            </a:r>
            <a:r>
              <a:rPr lang="en-US">
                <a:solidFill>
                  <a:schemeClr val="tx1"/>
                </a:solidFill>
              </a:rPr>
              <a:t>" or "</a:t>
            </a:r>
            <a:r>
              <a:rPr lang="en-US" i="1">
                <a:solidFill>
                  <a:schemeClr val="tx1"/>
                </a:solidFill>
              </a:rPr>
              <a:t>Could have</a:t>
            </a:r>
            <a:r>
              <a:rPr lang="en-US">
                <a:solidFill>
                  <a:schemeClr val="tx1"/>
                </a:solidFill>
              </a:rPr>
              <a:t>"</a:t>
            </a:r>
            <a:r>
              <a:rPr lang="sr-Latn-RS">
                <a:solidFill>
                  <a:schemeClr val="tx1"/>
                </a:solidFill>
              </a:rPr>
              <a:t>),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numerical ranking</a:t>
            </a:r>
            <a:r>
              <a:rPr lang="sr-Latn-RS" smtClean="0">
                <a:solidFill>
                  <a:schemeClr val="tx1"/>
                </a:solidFill>
              </a:rPr>
              <a:t>, </a:t>
            </a:r>
            <a:r>
              <a:rPr lang="sr-Latn-RS">
                <a:solidFill>
                  <a:schemeClr val="tx1"/>
                </a:solidFill>
              </a:rPr>
              <a:t>or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sr-Latn-RS">
                <a:solidFill>
                  <a:schemeClr val="tx1"/>
                </a:solidFill>
              </a:rPr>
              <a:t>other</a:t>
            </a:r>
            <a:r>
              <a:rPr lang="en-US">
                <a:solidFill>
                  <a:schemeClr val="tx1"/>
                </a:solidFill>
              </a:rPr>
              <a:t> methods</a:t>
            </a:r>
            <a:r>
              <a:rPr lang="sr-Latn-RS" smtClean="0">
                <a:solidFill>
                  <a:schemeClr val="tx1"/>
                </a:solidFill>
              </a:rPr>
              <a:t>.</a:t>
            </a:r>
            <a:endParaRPr lang="sr-Latn-RS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39271" y="2022591"/>
            <a:ext cx="5813572" cy="15120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>
                <a:solidFill>
                  <a:schemeClr val="tx1"/>
                </a:solidFill>
              </a:rPr>
              <a:t>S</a:t>
            </a:r>
            <a:r>
              <a:rPr lang="en-US" smtClean="0">
                <a:solidFill>
                  <a:schemeClr val="tx1"/>
                </a:solidFill>
              </a:rPr>
              <a:t>chedule </a:t>
            </a:r>
            <a:r>
              <a:rPr lang="en-US">
                <a:solidFill>
                  <a:schemeClr val="tx1"/>
                </a:solidFill>
              </a:rPr>
              <a:t>meetings with </a:t>
            </a:r>
            <a:r>
              <a:rPr lang="en-US" smtClean="0">
                <a:solidFill>
                  <a:schemeClr val="tx1"/>
                </a:solidFill>
              </a:rPr>
              <a:t>stakeholders</a:t>
            </a:r>
            <a:r>
              <a:rPr lang="sr-Latn-RS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tx1"/>
                </a:solidFill>
              </a:rPr>
              <a:t>A</a:t>
            </a:r>
            <a:r>
              <a:rPr lang="en-US" smtClean="0">
                <a:solidFill>
                  <a:schemeClr val="tx1"/>
                </a:solidFill>
              </a:rPr>
              <a:t>ctively </a:t>
            </a:r>
            <a:r>
              <a:rPr lang="en-US">
                <a:solidFill>
                  <a:schemeClr val="tx1"/>
                </a:solidFill>
              </a:rPr>
              <a:t>listen </a:t>
            </a:r>
            <a:r>
              <a:rPr lang="sr-Latn-RS" smtClean="0">
                <a:solidFill>
                  <a:schemeClr val="tx1"/>
                </a:solidFill>
              </a:rPr>
              <a:t>and </a:t>
            </a:r>
            <a:r>
              <a:rPr lang="en-US" smtClean="0">
                <a:solidFill>
                  <a:schemeClr val="tx1"/>
                </a:solidFill>
              </a:rPr>
              <a:t>ask </a:t>
            </a:r>
            <a:r>
              <a:rPr lang="en-US">
                <a:solidFill>
                  <a:schemeClr val="tx1"/>
                </a:solidFill>
              </a:rPr>
              <a:t>questions to gain insights into their </a:t>
            </a:r>
            <a:r>
              <a:rPr lang="en-US" smtClean="0">
                <a:solidFill>
                  <a:schemeClr val="tx1"/>
                </a:solidFill>
              </a:rPr>
              <a:t>needs</a:t>
            </a:r>
            <a:r>
              <a:rPr lang="sr-Latn-RS" smtClean="0">
                <a:solidFill>
                  <a:schemeClr val="tx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tx1"/>
                </a:solidFill>
              </a:rPr>
              <a:t>P</a:t>
            </a:r>
            <a:r>
              <a:rPr lang="en-US" smtClean="0">
                <a:solidFill>
                  <a:schemeClr val="tx1"/>
                </a:solidFill>
              </a:rPr>
              <a:t>ay </a:t>
            </a:r>
            <a:r>
              <a:rPr lang="en-US">
                <a:solidFill>
                  <a:schemeClr val="tx1"/>
                </a:solidFill>
              </a:rPr>
              <a:t>attention to their</a:t>
            </a:r>
            <a:r>
              <a:rPr lang="sr-Latn-RS">
                <a:solidFill>
                  <a:schemeClr val="tx1"/>
                </a:solidFill>
              </a:rPr>
              <a:t> ideas,</a:t>
            </a:r>
            <a:r>
              <a:rPr lang="en-US">
                <a:solidFill>
                  <a:schemeClr val="tx1"/>
                </a:solidFill>
              </a:rPr>
              <a:t> goals, problems and desired functionalities.</a:t>
            </a:r>
            <a:r>
              <a:rPr lang="sr-Latn-R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2385" y="38794"/>
            <a:ext cx="11581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Practice 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BP-A.3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Collect requirements</a:t>
            </a:r>
            <a:b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sr-Latn-R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How to e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xtract 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and manage requirements from stakeholder 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needs</a:t>
            </a:r>
            <a:r>
              <a:rPr lang="sr-Latn-R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</a:t>
            </a:r>
            <a:endParaRPr lang="en-US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08228" y="5754848"/>
            <a:ext cx="5802146" cy="95393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>
                <a:solidFill>
                  <a:schemeClr val="tx1"/>
                </a:solidFill>
              </a:rPr>
              <a:t>Read </a:t>
            </a:r>
            <a:r>
              <a:rPr lang="sr-Latn-RS" smtClean="0">
                <a:solidFill>
                  <a:schemeClr val="tx1"/>
                </a:solidFill>
              </a:rPr>
              <a:t>Best </a:t>
            </a:r>
            <a:r>
              <a:rPr lang="sr-Latn-RS">
                <a:solidFill>
                  <a:schemeClr val="tx1"/>
                </a:solidFill>
              </a:rPr>
              <a:t>P</a:t>
            </a:r>
            <a:r>
              <a:rPr lang="en-US" smtClean="0">
                <a:solidFill>
                  <a:schemeClr val="tx1"/>
                </a:solidFill>
              </a:rPr>
              <a:t>ractice</a:t>
            </a:r>
            <a:r>
              <a:rPr lang="sr-Latn-RS" smtClean="0">
                <a:solidFill>
                  <a:schemeClr val="tx1"/>
                </a:solidFill>
              </a:rPr>
              <a:t> </a:t>
            </a:r>
            <a:r>
              <a:rPr lang="sr-Latn-RS" u="sng">
                <a:solidFill>
                  <a:schemeClr val="tx1"/>
                </a:solidFill>
              </a:rPr>
              <a:t>BP-B.6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sr-Latn-RS" smtClean="0">
                <a:solidFill>
                  <a:schemeClr val="tx1"/>
                </a:solidFill>
              </a:rPr>
              <a:t>to learn more </a:t>
            </a:r>
            <a:r>
              <a:rPr lang="en-US" smtClean="0">
                <a:solidFill>
                  <a:schemeClr val="tx1"/>
                </a:solidFill>
              </a:rPr>
              <a:t>about</a:t>
            </a:r>
            <a:r>
              <a:rPr lang="sr-Latn-RS" smtClean="0">
                <a:solidFill>
                  <a:schemeClr val="tx1"/>
                </a:solidFill>
              </a:rPr>
              <a:t> </a:t>
            </a:r>
            <a:r>
              <a:rPr lang="en-US" i="1">
                <a:solidFill>
                  <a:schemeClr val="tx1"/>
                </a:solidFill>
              </a:rPr>
              <a:t>Intellectual Property Rights </a:t>
            </a:r>
            <a:r>
              <a:rPr lang="en-US">
                <a:solidFill>
                  <a:schemeClr val="tx1"/>
                </a:solidFill>
              </a:rPr>
              <a:t>(IPR)</a:t>
            </a:r>
            <a:r>
              <a:rPr lang="sr-Latn-RS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issues related </a:t>
            </a:r>
            <a:r>
              <a:rPr lang="en-US" smtClean="0">
                <a:solidFill>
                  <a:schemeClr val="tx1"/>
                </a:solidFill>
              </a:rPr>
              <a:t>to </a:t>
            </a:r>
            <a:r>
              <a:rPr lang="en-US">
                <a:solidFill>
                  <a:schemeClr val="tx1"/>
                </a:solidFill>
              </a:rPr>
              <a:t>code</a:t>
            </a:r>
            <a:r>
              <a:rPr lang="sr-Latn-RS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or software </a:t>
            </a:r>
            <a:r>
              <a:rPr lang="en-US" smtClean="0">
                <a:solidFill>
                  <a:schemeClr val="tx1"/>
                </a:solidFill>
              </a:rPr>
              <a:t>project</a:t>
            </a:r>
            <a:r>
              <a:rPr lang="sr-Latn-RS" smtClean="0">
                <a:solidFill>
                  <a:schemeClr val="tx1"/>
                </a:solidFill>
              </a:rPr>
              <a:t>. </a:t>
            </a:r>
            <a:endParaRPr lang="sr-Latn-RS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39271" y="1225928"/>
            <a:ext cx="5813572" cy="674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>
                <a:solidFill>
                  <a:schemeClr val="tx1"/>
                </a:solidFill>
              </a:rPr>
              <a:t>R</a:t>
            </a:r>
            <a:r>
              <a:rPr lang="en-US">
                <a:solidFill>
                  <a:schemeClr val="tx1"/>
                </a:solidFill>
              </a:rPr>
              <a:t>ead </a:t>
            </a:r>
            <a:r>
              <a:rPr lang="sr-Latn-RS">
                <a:solidFill>
                  <a:schemeClr val="tx1"/>
                </a:solidFill>
              </a:rPr>
              <a:t>B</a:t>
            </a:r>
            <a:r>
              <a:rPr lang="en-US">
                <a:solidFill>
                  <a:schemeClr val="tx1"/>
                </a:solidFill>
              </a:rPr>
              <a:t>est </a:t>
            </a:r>
            <a:r>
              <a:rPr lang="sr-Latn-RS">
                <a:solidFill>
                  <a:schemeClr val="tx1"/>
                </a:solidFill>
              </a:rPr>
              <a:t>P</a:t>
            </a:r>
            <a:r>
              <a:rPr lang="en-US">
                <a:solidFill>
                  <a:schemeClr val="tx1"/>
                </a:solidFill>
              </a:rPr>
              <a:t>ractic</a:t>
            </a:r>
            <a:r>
              <a:rPr lang="sr-Latn-RS">
                <a:solidFill>
                  <a:schemeClr val="tx1"/>
                </a:solidFill>
              </a:rPr>
              <a:t>e </a:t>
            </a:r>
            <a:r>
              <a:rPr lang="en-US" u="sng">
                <a:solidFill>
                  <a:schemeClr val="tx1"/>
                </a:solidFill>
              </a:rPr>
              <a:t>BP-A.1</a:t>
            </a:r>
            <a:r>
              <a:rPr lang="sr-Latn-RS">
                <a:solidFill>
                  <a:schemeClr val="tx1"/>
                </a:solidFill>
              </a:rPr>
              <a:t> and </a:t>
            </a:r>
            <a:r>
              <a:rPr lang="en-US" u="sng">
                <a:solidFill>
                  <a:schemeClr val="tx1"/>
                </a:solidFill>
              </a:rPr>
              <a:t>BP-A.</a:t>
            </a:r>
            <a:r>
              <a:rPr lang="sr-Latn-RS" u="sng">
                <a:solidFill>
                  <a:schemeClr val="tx1"/>
                </a:solidFill>
              </a:rPr>
              <a:t>2</a:t>
            </a:r>
            <a:r>
              <a:rPr lang="sr-Latn-RS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to easily identify stakeholders and establish communication with them</a:t>
            </a:r>
            <a:r>
              <a:rPr lang="sr-Latn-RS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208231" y="1233616"/>
            <a:ext cx="5802142" cy="964299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Regularly communicate with stakeholders to ensure understanding of their needs and successful prioritization of requirements</a:t>
            </a:r>
            <a:r>
              <a:rPr lang="en-US" smtClean="0">
                <a:solidFill>
                  <a:schemeClr val="tx1"/>
                </a:solidFill>
              </a:rPr>
              <a:t>.</a:t>
            </a:r>
            <a:endParaRPr lang="sr-Latn-R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46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11982</TotalTime>
  <Words>365</Words>
  <Application>Microsoft Office PowerPoint</Application>
  <PresentationFormat>Widescreen</PresentationFormat>
  <Paragraphs>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Andjela</dc:creator>
  <cp:lastModifiedBy>Andjela</cp:lastModifiedBy>
  <cp:revision>135</cp:revision>
  <dcterms:created xsi:type="dcterms:W3CDTF">2023-02-19T13:12:24Z</dcterms:created>
  <dcterms:modified xsi:type="dcterms:W3CDTF">2023-07-12T13:52:52Z</dcterms:modified>
</cp:coreProperties>
</file>