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tosz Walter" initials="BW" lastIdx="4" clrIdx="0">
    <p:extLst>
      <p:ext uri="{19B8F6BF-5375-455C-9EA6-DF929625EA0E}">
        <p15:presenceInfo xmlns:p15="http://schemas.microsoft.com/office/powerpoint/2012/main" userId="Bartosz Walt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9B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3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44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438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00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094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265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403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225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794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420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09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70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672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78DB8-6DDD-4554-A42C-B612D7110370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69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544058" y="87671"/>
            <a:ext cx="116479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Practice BP-E.2: Manage maintenance issues</a:t>
            </a:r>
            <a:br>
              <a:rPr lang="en-US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</a:br>
            <a:r>
              <a:rPr lang="en-US" sz="2400" dirty="0"/>
              <a:t>How to effectively allocate the maintenance effort?</a:t>
            </a:r>
            <a:endParaRPr lang="en-US" sz="2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55575" y="1190197"/>
            <a:ext cx="6098053" cy="95448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b="1" dirty="0">
                <a:solidFill>
                  <a:schemeClr val="tx1"/>
                </a:solidFill>
              </a:rPr>
              <a:t>WHEN TO USE?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Some considerations could be made </a:t>
            </a:r>
            <a:r>
              <a:rPr lang="en-US">
                <a:solidFill>
                  <a:schemeClr val="tx1"/>
                </a:solidFill>
              </a:rPr>
              <a:t>during </a:t>
            </a:r>
            <a:r>
              <a:rPr lang="sr-Latn-RS" smtClean="0">
                <a:solidFill>
                  <a:schemeClr val="tx1"/>
                </a:solidFill>
              </a:rPr>
              <a:t>d</a:t>
            </a:r>
            <a:r>
              <a:rPr lang="en-US">
                <a:solidFill>
                  <a:schemeClr val="tx1"/>
                </a:solidFill>
              </a:rPr>
              <a:t>esign phase</a:t>
            </a:r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Most applicable in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maintenance phases of the product</a:t>
            </a:r>
            <a:endParaRPr lang="sr-Latn-RS" b="1" dirty="0">
              <a:solidFill>
                <a:schemeClr val="tx1"/>
              </a:solidFill>
            </a:endParaRPr>
          </a:p>
        </p:txBody>
      </p:sp>
      <p:sp>
        <p:nvSpPr>
          <p:cNvPr id="34" name="AutoShape 2" descr="Success Green Check Mark icon PNG and SVG Vector Free Downlo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ounded Rectangle 44"/>
          <p:cNvSpPr/>
          <p:nvPr/>
        </p:nvSpPr>
        <p:spPr>
          <a:xfrm>
            <a:off x="155572" y="2249898"/>
            <a:ext cx="6098053" cy="924646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b="1" dirty="0">
                <a:solidFill>
                  <a:schemeClr val="tx1"/>
                </a:solidFill>
              </a:rPr>
              <a:t>QUESTIONS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err="1">
                <a:solidFill>
                  <a:schemeClr val="tx1"/>
                </a:solidFill>
              </a:rPr>
              <a:t>Which</a:t>
            </a:r>
            <a:r>
              <a:rPr lang="pl-PL" dirty="0">
                <a:solidFill>
                  <a:schemeClr val="tx1"/>
                </a:solidFill>
              </a:rPr>
              <a:t> </a:t>
            </a:r>
            <a:r>
              <a:rPr lang="pl-PL" dirty="0" err="1">
                <a:solidFill>
                  <a:schemeClr val="tx1"/>
                </a:solidFill>
              </a:rPr>
              <a:t>factors</a:t>
            </a:r>
            <a:r>
              <a:rPr lang="pl-PL" dirty="0">
                <a:solidFill>
                  <a:schemeClr val="tx1"/>
                </a:solidFill>
              </a:rPr>
              <a:t> </a:t>
            </a:r>
            <a:r>
              <a:rPr lang="pl-PL" dirty="0" err="1">
                <a:solidFill>
                  <a:schemeClr val="tx1"/>
                </a:solidFill>
              </a:rPr>
              <a:t>affect</a:t>
            </a:r>
            <a:r>
              <a:rPr lang="pl-PL" dirty="0">
                <a:solidFill>
                  <a:schemeClr val="tx1"/>
                </a:solidFill>
              </a:rPr>
              <a:t> the proces?</a:t>
            </a:r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How to coordinate the process?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155570" y="3279758"/>
            <a:ext cx="6098053" cy="2692417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RECOMMENDATIONS</a:t>
            </a:r>
            <a:endParaRPr lang="sr-Latn-R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Consider Stakeholder risks and expectations on safety, speed of transition, availability </a:t>
            </a:r>
            <a:r>
              <a:rPr lang="en-US"/>
              <a:t>and </a:t>
            </a:r>
            <a:r>
              <a:rPr lang="en-US" smtClean="0"/>
              <a:t>security</a:t>
            </a:r>
            <a:r>
              <a:rPr lang="sr-Latn-RS" smtClean="0"/>
              <a:t>.</a:t>
            </a:r>
            <a:endParaRPr lang="sr-Latn-R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Design for minimal dependencies and </a:t>
            </a:r>
            <a:r>
              <a:rPr lang="en-US">
                <a:solidFill>
                  <a:schemeClr val="bg1"/>
                </a:solidFill>
              </a:rPr>
              <a:t>improved </a:t>
            </a:r>
            <a:r>
              <a:rPr lang="en-US" smtClean="0">
                <a:solidFill>
                  <a:schemeClr val="bg1"/>
                </a:solidFill>
              </a:rPr>
              <a:t>modularity</a:t>
            </a:r>
            <a:r>
              <a:rPr lang="sr-Latn-RS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In case of multiple maintenance issues, prioritize them by importance</a:t>
            </a:r>
            <a:r>
              <a:rPr lang="sr-Latn-RS" dirty="0">
                <a:solidFill>
                  <a:schemeClr val="bg1"/>
                </a:solidFill>
              </a:rPr>
              <a:t>/impact.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Coordinate maintenance cycles and schedule with Stakeholders. Inform all parties well </a:t>
            </a:r>
            <a:r>
              <a:rPr lang="en-US">
                <a:solidFill>
                  <a:schemeClr val="bg1"/>
                </a:solidFill>
              </a:rPr>
              <a:t>in </a:t>
            </a:r>
            <a:r>
              <a:rPr lang="en-US" smtClean="0">
                <a:solidFill>
                  <a:schemeClr val="bg1"/>
                </a:solidFill>
              </a:rPr>
              <a:t>advance</a:t>
            </a:r>
            <a:r>
              <a:rPr lang="sr-Latn-RS" smtClean="0">
                <a:solidFill>
                  <a:schemeClr val="bg1"/>
                </a:solidFill>
              </a:rPr>
              <a:t>.</a:t>
            </a:r>
            <a:endParaRPr lang="sr-Latn-RS" dirty="0">
              <a:solidFill>
                <a:schemeClr val="bg1"/>
              </a:solidFill>
            </a:endParaRPr>
          </a:p>
        </p:txBody>
      </p:sp>
      <p:sp>
        <p:nvSpPr>
          <p:cNvPr id="88" name="Rounded Rectangle 81">
            <a:extLst>
              <a:ext uri="{FF2B5EF4-FFF2-40B4-BE49-F238E27FC236}">
                <a16:creationId xmlns:a16="http://schemas.microsoft.com/office/drawing/2014/main" id="{2B92CBED-175E-3EA5-ECD2-9BB5FA36CB2E}"/>
              </a:ext>
            </a:extLst>
          </p:cNvPr>
          <p:cNvSpPr/>
          <p:nvPr/>
        </p:nvSpPr>
        <p:spPr>
          <a:xfrm>
            <a:off x="155570" y="6046562"/>
            <a:ext cx="6098052" cy="681848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RELATED PRACTICES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BP-B.5: Manage product issues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774915" y="5211131"/>
            <a:ext cx="5203681" cy="62833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dirty="0">
                <a:solidFill>
                  <a:schemeClr val="tx1"/>
                </a:solidFill>
              </a:rPr>
              <a:t>C</a:t>
            </a:r>
            <a:r>
              <a:rPr lang="en-US" dirty="0" err="1">
                <a:solidFill>
                  <a:schemeClr val="tx1"/>
                </a:solidFill>
              </a:rPr>
              <a:t>ontinuously</a:t>
            </a:r>
            <a:r>
              <a:rPr lang="en-US" dirty="0">
                <a:solidFill>
                  <a:schemeClr val="tx1"/>
                </a:solidFill>
              </a:rPr>
              <a:t> enhance the maintenance management process</a:t>
            </a:r>
          </a:p>
        </p:txBody>
      </p:sp>
      <p:cxnSp>
        <p:nvCxnSpPr>
          <p:cNvPr id="15" name="Elbow Connector 14"/>
          <p:cNvCxnSpPr>
            <a:cxnSpLocks/>
          </p:cNvCxnSpPr>
          <p:nvPr/>
        </p:nvCxnSpPr>
        <p:spPr>
          <a:xfrm rot="5400000">
            <a:off x="9122949" y="2307322"/>
            <a:ext cx="470817" cy="1360"/>
          </a:xfrm>
          <a:prstGeom prst="bentConnector3">
            <a:avLst>
              <a:gd name="adj1" fmla="val 50000"/>
            </a:avLst>
          </a:prstGeom>
          <a:ln w="57150">
            <a:solidFill>
              <a:schemeClr val="tx1">
                <a:lumMod val="75000"/>
                <a:lumOff val="25000"/>
              </a:schemeClr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cxnSpLocks/>
          </p:cNvCxnSpPr>
          <p:nvPr/>
        </p:nvCxnSpPr>
        <p:spPr>
          <a:xfrm rot="5400000">
            <a:off x="9142029" y="3190367"/>
            <a:ext cx="470817" cy="1360"/>
          </a:xfrm>
          <a:prstGeom prst="bentConnector3">
            <a:avLst>
              <a:gd name="adj1" fmla="val 50000"/>
            </a:avLst>
          </a:prstGeom>
          <a:ln w="57150">
            <a:solidFill>
              <a:schemeClr val="tx1">
                <a:lumMod val="75000"/>
                <a:lumOff val="25000"/>
              </a:schemeClr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6754471" y="1187550"/>
            <a:ext cx="5203681" cy="87391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Include maintenance steps in your existing development cycle. Consider Stakeholder expectations. Review product/service dependencies</a:t>
            </a:r>
            <a:endParaRPr lang="sr-Latn-RS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6754469" y="2548229"/>
            <a:ext cx="5203681" cy="41144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Prioritize the issues based on impact and importance</a:t>
            </a:r>
          </a:p>
        </p:txBody>
      </p:sp>
      <p:cxnSp>
        <p:nvCxnSpPr>
          <p:cNvPr id="20" name="Elbow Connector 19"/>
          <p:cNvCxnSpPr>
            <a:cxnSpLocks/>
          </p:cNvCxnSpPr>
          <p:nvPr/>
        </p:nvCxnSpPr>
        <p:spPr>
          <a:xfrm rot="5400000">
            <a:off x="9161118" y="4975043"/>
            <a:ext cx="470817" cy="1360"/>
          </a:xfrm>
          <a:prstGeom prst="bentConnector3">
            <a:avLst>
              <a:gd name="adj1" fmla="val 50000"/>
            </a:avLst>
          </a:prstGeom>
          <a:ln w="57150">
            <a:solidFill>
              <a:schemeClr val="tx1">
                <a:lumMod val="75000"/>
                <a:lumOff val="25000"/>
              </a:schemeClr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6774916" y="4327085"/>
            <a:ext cx="5203681" cy="41144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Regularly monitor the status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6774915" y="6308046"/>
            <a:ext cx="5203681" cy="41144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>
                <a:solidFill>
                  <a:schemeClr val="tx1"/>
                </a:solidFill>
              </a:rPr>
              <a:t>D</a:t>
            </a:r>
            <a:r>
              <a:rPr lang="en-US" smtClean="0">
                <a:solidFill>
                  <a:schemeClr val="tx1"/>
                </a:solidFill>
              </a:rPr>
              <a:t>ocument </a:t>
            </a:r>
            <a:r>
              <a:rPr lang="en-US">
                <a:solidFill>
                  <a:schemeClr val="tx1"/>
                </a:solidFill>
              </a:rPr>
              <a:t>maintenance </a:t>
            </a:r>
            <a:r>
              <a:rPr lang="en-US" smtClean="0">
                <a:solidFill>
                  <a:schemeClr val="tx1"/>
                </a:solidFill>
              </a:rPr>
              <a:t>activities</a:t>
            </a:r>
            <a:r>
              <a:rPr lang="sr-Latn-RS" smtClean="0">
                <a:solidFill>
                  <a:schemeClr val="tx1"/>
                </a:solidFill>
              </a:rPr>
              <a:t> if needed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4" name="Elbow Connector 23"/>
          <p:cNvCxnSpPr>
            <a:cxnSpLocks/>
          </p:cNvCxnSpPr>
          <p:nvPr/>
        </p:nvCxnSpPr>
        <p:spPr>
          <a:xfrm rot="5400000">
            <a:off x="9140665" y="6085331"/>
            <a:ext cx="470817" cy="1360"/>
          </a:xfrm>
          <a:prstGeom prst="bentConnector3">
            <a:avLst>
              <a:gd name="adj1" fmla="val 50000"/>
            </a:avLst>
          </a:prstGeom>
          <a:ln w="57150">
            <a:solidFill>
              <a:schemeClr val="tx1">
                <a:lumMod val="75000"/>
                <a:lumOff val="25000"/>
              </a:schemeClr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20"/>
          <p:cNvCxnSpPr>
            <a:cxnSpLocks/>
          </p:cNvCxnSpPr>
          <p:nvPr/>
        </p:nvCxnSpPr>
        <p:spPr>
          <a:xfrm rot="5400000">
            <a:off x="9161117" y="4089209"/>
            <a:ext cx="470817" cy="1360"/>
          </a:xfrm>
          <a:prstGeom prst="bentConnector3">
            <a:avLst>
              <a:gd name="adj1" fmla="val 50000"/>
            </a:avLst>
          </a:prstGeom>
          <a:ln w="57150">
            <a:solidFill>
              <a:schemeClr val="tx1">
                <a:lumMod val="75000"/>
                <a:lumOff val="25000"/>
              </a:schemeClr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17"/>
          <p:cNvSpPr/>
          <p:nvPr/>
        </p:nvSpPr>
        <p:spPr>
          <a:xfrm>
            <a:off x="6794004" y="3431906"/>
            <a:ext cx="5203681" cy="41144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Create a general maintenance plan</a:t>
            </a:r>
          </a:p>
        </p:txBody>
      </p:sp>
    </p:spTree>
    <p:extLst>
      <p:ext uri="{BB962C8B-B14F-4D97-AF65-F5344CB8AC3E}">
        <p14:creationId xmlns:p14="http://schemas.microsoft.com/office/powerpoint/2010/main" val="1699853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AutoShape 2" descr="Success Green Check Mark icon PNG and SVG Vector Free Downlo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4" name="Tabela 4">
            <a:extLst>
              <a:ext uri="{FF2B5EF4-FFF2-40B4-BE49-F238E27FC236}">
                <a16:creationId xmlns:a16="http://schemas.microsoft.com/office/drawing/2014/main" id="{13446F3E-523D-5416-2226-9B7FE98649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314475"/>
              </p:ext>
            </p:extLst>
          </p:nvPr>
        </p:nvGraphicFramePr>
        <p:xfrm>
          <a:off x="910906" y="3408065"/>
          <a:ext cx="10914245" cy="20624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90718">
                  <a:extLst>
                    <a:ext uri="{9D8B030D-6E8A-4147-A177-3AD203B41FA5}">
                      <a16:colId xmlns:a16="http://schemas.microsoft.com/office/drawing/2014/main" val="3619217198"/>
                    </a:ext>
                  </a:extLst>
                </a:gridCol>
                <a:gridCol w="1653760">
                  <a:extLst>
                    <a:ext uri="{9D8B030D-6E8A-4147-A177-3AD203B41FA5}">
                      <a16:colId xmlns:a16="http://schemas.microsoft.com/office/drawing/2014/main" val="2560024779"/>
                    </a:ext>
                  </a:extLst>
                </a:gridCol>
                <a:gridCol w="1774312">
                  <a:extLst>
                    <a:ext uri="{9D8B030D-6E8A-4147-A177-3AD203B41FA5}">
                      <a16:colId xmlns:a16="http://schemas.microsoft.com/office/drawing/2014/main" val="1955713528"/>
                    </a:ext>
                  </a:extLst>
                </a:gridCol>
                <a:gridCol w="1701357">
                  <a:extLst>
                    <a:ext uri="{9D8B030D-6E8A-4147-A177-3AD203B41FA5}">
                      <a16:colId xmlns:a16="http://schemas.microsoft.com/office/drawing/2014/main" val="1146430345"/>
                    </a:ext>
                  </a:extLst>
                </a:gridCol>
                <a:gridCol w="1706861">
                  <a:extLst>
                    <a:ext uri="{9D8B030D-6E8A-4147-A177-3AD203B41FA5}">
                      <a16:colId xmlns:a16="http://schemas.microsoft.com/office/drawing/2014/main" val="855355703"/>
                    </a:ext>
                  </a:extLst>
                </a:gridCol>
                <a:gridCol w="1787237">
                  <a:extLst>
                    <a:ext uri="{9D8B030D-6E8A-4147-A177-3AD203B41FA5}">
                      <a16:colId xmlns:a16="http://schemas.microsoft.com/office/drawing/2014/main" val="28821631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Issue Type</a:t>
                      </a:r>
                      <a:endParaRPr lang="pl-PL" sz="1600" b="1" dirty="0"/>
                    </a:p>
                    <a:p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smtClean="0"/>
                        <a:t>Summary</a:t>
                      </a:r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smtClean="0"/>
                        <a:t>Description</a:t>
                      </a:r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 err="1"/>
                        <a:t>Priority</a:t>
                      </a:r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600" b="1" i="0" kern="120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en-US" sz="1600" b="1" i="0" kern="120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Custom Fields</a:t>
                      </a:r>
                      <a:r>
                        <a:rPr lang="sr-Latn-RS" sz="1600" b="1" i="0" kern="120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Assignee</a:t>
                      </a:r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6539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1600" b="1" smtClean="0"/>
                        <a:t>Bug</a:t>
                      </a:r>
                      <a:endParaRPr lang="pl-P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600" i="1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l-PL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l-PL" sz="1600" i="1"/>
                        <a:t>Name</a:t>
                      </a:r>
                      <a:endParaRPr lang="pl-PL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9274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</a:t>
                      </a:r>
                      <a:endParaRPr lang="pl-PL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600" i="1"/>
                        <a:t>Medium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l-PL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600" i="1"/>
                        <a:t>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268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Custom Issue Type</a:t>
                      </a:r>
                      <a:endParaRPr lang="pl-PL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="0" i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Low</a:t>
                      </a:r>
                      <a:endParaRPr lang="pl-PL" sz="1600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pl-PL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600" i="1"/>
                        <a:t>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0136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9884168"/>
                  </a:ext>
                </a:extLst>
              </a:tr>
            </a:tbl>
          </a:graphicData>
        </a:graphic>
      </p:graphicFrame>
      <p:sp>
        <p:nvSpPr>
          <p:cNvPr id="8" name="pole tekstowe 7">
            <a:extLst>
              <a:ext uri="{FF2B5EF4-FFF2-40B4-BE49-F238E27FC236}">
                <a16:creationId xmlns:a16="http://schemas.microsoft.com/office/drawing/2014/main" id="{5BA1A91F-B281-3D68-9EC6-B608A40CE3D5}"/>
              </a:ext>
            </a:extLst>
          </p:cNvPr>
          <p:cNvSpPr txBox="1"/>
          <p:nvPr/>
        </p:nvSpPr>
        <p:spPr>
          <a:xfrm>
            <a:off x="544058" y="5707803"/>
            <a:ext cx="108410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err="1"/>
              <a:t>Other</a:t>
            </a:r>
            <a:r>
              <a:rPr lang="pl-PL" sz="2400" b="1"/>
              <a:t> remarks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smtClean="0"/>
              <a:t>Document </a:t>
            </a:r>
            <a:r>
              <a:rPr lang="en-US" sz="2400"/>
              <a:t>addressed</a:t>
            </a:r>
            <a:r>
              <a:rPr lang="sr-Latn-RS" sz="2400"/>
              <a:t> </a:t>
            </a:r>
            <a:r>
              <a:rPr lang="en-US" sz="2400"/>
              <a:t>issues, actions taken and outcomes </a:t>
            </a:r>
            <a:r>
              <a:rPr lang="en-US" sz="2400" smtClean="0"/>
              <a:t>achieved</a:t>
            </a:r>
            <a:r>
              <a:rPr lang="sr-Latn-RS" sz="2400" smtClean="0"/>
              <a:t> if needed</a:t>
            </a:r>
            <a:r>
              <a:rPr lang="en-US" sz="2400" smtClean="0"/>
              <a:t>.</a:t>
            </a:r>
            <a:endParaRPr lang="pl-PL" sz="3200" dirty="0"/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A903758B-CDA3-BF60-ED5A-D766D579B05E}"/>
              </a:ext>
            </a:extLst>
          </p:cNvPr>
          <p:cNvSpPr txBox="1"/>
          <p:nvPr/>
        </p:nvSpPr>
        <p:spPr>
          <a:xfrm>
            <a:off x="460375" y="1041778"/>
            <a:ext cx="116346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smtClean="0"/>
              <a:t>We recommend using the </a:t>
            </a:r>
            <a:r>
              <a:rPr lang="en-US" sz="2400" b="1" smtClean="0"/>
              <a:t>Jira tool </a:t>
            </a:r>
            <a:r>
              <a:rPr lang="en-US" sz="2400" smtClean="0"/>
              <a:t>for managing maintenance issues, while textual forms could be considered with strong</a:t>
            </a:r>
            <a:r>
              <a:rPr lang="sr-Latn-RS" sz="2400" smtClean="0"/>
              <a:t> </a:t>
            </a:r>
            <a:r>
              <a:rPr lang="en-US" sz="2400" smtClean="0"/>
              <a:t>arguments. </a:t>
            </a:r>
            <a:r>
              <a:rPr lang="en-US" sz="2400"/>
              <a:t>Below</a:t>
            </a:r>
            <a:r>
              <a:rPr lang="en-US" sz="2400" smtClean="0"/>
              <a:t> is a proposed plan, outlining key details such as</a:t>
            </a:r>
            <a:r>
              <a:rPr lang="sr-Latn-RS" sz="2400" smtClean="0"/>
              <a:t> </a:t>
            </a:r>
            <a:r>
              <a:rPr lang="sr-Latn-RS" sz="2400" b="1" smtClean="0"/>
              <a:t>Issue Type </a:t>
            </a:r>
            <a:r>
              <a:rPr lang="sr-Latn-RS" sz="2400" smtClean="0"/>
              <a:t>(</a:t>
            </a:r>
            <a:r>
              <a:rPr lang="sr-Latn-RS" sz="2400" i="1" smtClean="0"/>
              <a:t>Bug</a:t>
            </a:r>
            <a:r>
              <a:rPr lang="sr-Latn-RS" sz="2400" smtClean="0"/>
              <a:t>, </a:t>
            </a:r>
            <a:r>
              <a:rPr lang="sr-Latn-RS" sz="2400" i="1" smtClean="0"/>
              <a:t>Task</a:t>
            </a:r>
            <a:r>
              <a:rPr lang="sr-Latn-RS" sz="2400" smtClean="0"/>
              <a:t>, </a:t>
            </a:r>
            <a:r>
              <a:rPr lang="sr-Latn-RS" sz="2400" i="1" smtClean="0"/>
              <a:t>Custom Issue Type</a:t>
            </a:r>
            <a:r>
              <a:rPr lang="sr-Latn-RS" sz="2400" smtClean="0"/>
              <a:t>...), </a:t>
            </a:r>
            <a:r>
              <a:rPr lang="sr-Latn-RS" sz="2400" b="1"/>
              <a:t>Summary</a:t>
            </a:r>
            <a:r>
              <a:rPr lang="en-US" sz="2400"/>
              <a:t>,</a:t>
            </a:r>
            <a:r>
              <a:rPr lang="sr-Latn-RS" sz="2400"/>
              <a:t> </a:t>
            </a:r>
            <a:r>
              <a:rPr lang="sr-Latn-RS" sz="2400" b="1" smtClean="0"/>
              <a:t>Description</a:t>
            </a:r>
            <a:r>
              <a:rPr lang="sr-Latn-RS" sz="2400" smtClean="0"/>
              <a:t>,</a:t>
            </a:r>
            <a:r>
              <a:rPr lang="en-US" sz="2400" smtClean="0"/>
              <a:t> </a:t>
            </a:r>
            <a:r>
              <a:rPr lang="sr-Latn-RS" sz="2400" b="1"/>
              <a:t>P</a:t>
            </a:r>
            <a:r>
              <a:rPr lang="en-US" sz="2400" b="1" smtClean="0"/>
              <a:t>riority</a:t>
            </a:r>
            <a:r>
              <a:rPr lang="en-US" sz="2400" smtClean="0"/>
              <a:t> (</a:t>
            </a:r>
            <a:r>
              <a:rPr lang="en-US" sz="2400" i="1" smtClean="0"/>
              <a:t>High</a:t>
            </a:r>
            <a:r>
              <a:rPr lang="en-US" sz="2400" smtClean="0"/>
              <a:t>, </a:t>
            </a:r>
            <a:r>
              <a:rPr lang="en-US" sz="2400" i="1" smtClean="0"/>
              <a:t>Medium</a:t>
            </a:r>
            <a:r>
              <a:rPr lang="en-US" sz="2400" smtClean="0"/>
              <a:t>, </a:t>
            </a:r>
            <a:r>
              <a:rPr lang="en-US" sz="2400" i="1" smtClean="0"/>
              <a:t>Low</a:t>
            </a:r>
            <a:r>
              <a:rPr lang="en-US" sz="2400" smtClean="0"/>
              <a:t>),</a:t>
            </a:r>
            <a:r>
              <a:rPr lang="sr-Latn-RS" sz="2400"/>
              <a:t> </a:t>
            </a:r>
            <a:r>
              <a:rPr lang="sr-Latn-RS" sz="2400" b="1"/>
              <a:t>Custom Fields </a:t>
            </a:r>
            <a:r>
              <a:rPr lang="sr-Latn-RS" sz="2400" smtClean="0"/>
              <a:t>(</a:t>
            </a:r>
            <a:r>
              <a:rPr lang="sr-Latn-RS" sz="2400" i="1" smtClean="0"/>
              <a:t>Request type</a:t>
            </a:r>
            <a:r>
              <a:rPr lang="sr-Latn-RS" sz="2400" smtClean="0"/>
              <a:t>, </a:t>
            </a:r>
            <a:r>
              <a:rPr lang="sr-Latn-RS" sz="2400" i="1" smtClean="0"/>
              <a:t>Attachment</a:t>
            </a:r>
            <a:r>
              <a:rPr lang="sr-Latn-RS" sz="2400"/>
              <a:t>, </a:t>
            </a:r>
            <a:r>
              <a:rPr lang="sr-Latn-RS" sz="2400" i="1"/>
              <a:t>Components</a:t>
            </a:r>
            <a:r>
              <a:rPr lang="sr-Latn-RS" sz="2400" smtClean="0"/>
              <a:t>, </a:t>
            </a:r>
            <a:r>
              <a:rPr lang="sr-Latn-RS" sz="2400" i="1" smtClean="0"/>
              <a:t>Urgency</a:t>
            </a:r>
            <a:r>
              <a:rPr lang="sr-Latn-RS" sz="2400" smtClean="0"/>
              <a:t>, </a:t>
            </a:r>
            <a:r>
              <a:rPr lang="sr-Latn-RS" sz="2400" i="1" smtClean="0"/>
              <a:t>Impact</a:t>
            </a:r>
            <a:r>
              <a:rPr lang="sr-Latn-RS" sz="2400" i="1"/>
              <a:t>, </a:t>
            </a:r>
            <a:r>
              <a:rPr lang="sr-Latn-RS" sz="2400" i="1" smtClean="0"/>
              <a:t>Start date</a:t>
            </a:r>
            <a:r>
              <a:rPr lang="sr-Latn-RS" sz="2400" smtClean="0"/>
              <a:t>, </a:t>
            </a:r>
            <a:r>
              <a:rPr lang="sr-Latn-RS" sz="2400" i="1" smtClean="0"/>
              <a:t>Due date...</a:t>
            </a:r>
            <a:r>
              <a:rPr lang="sr-Latn-RS" sz="2400" smtClean="0"/>
              <a:t>) </a:t>
            </a:r>
            <a:r>
              <a:rPr lang="en-US" sz="2400" smtClean="0"/>
              <a:t>and the </a:t>
            </a:r>
            <a:r>
              <a:rPr lang="sr-Latn-RS" sz="2400" b="1" smtClean="0"/>
              <a:t>Assignee</a:t>
            </a:r>
            <a:r>
              <a:rPr lang="en-US" sz="2400" smtClean="0"/>
              <a:t>. These details can be easily entered and configured within the Jira tool</a:t>
            </a:r>
            <a:r>
              <a:rPr lang="en-US" smtClean="0"/>
              <a:t>.</a:t>
            </a:r>
            <a:endParaRPr lang="pl-PL" dirty="0"/>
          </a:p>
        </p:txBody>
      </p:sp>
      <p:sp>
        <p:nvSpPr>
          <p:cNvPr id="9" name="Rectangle 8"/>
          <p:cNvSpPr/>
          <p:nvPr/>
        </p:nvSpPr>
        <p:spPr>
          <a:xfrm>
            <a:off x="544058" y="87671"/>
            <a:ext cx="116479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Practice BP-E.2: Manage maintenance issues</a:t>
            </a:r>
            <a:r>
              <a:rPr lang="en-US" sz="3200" b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/>
            </a:r>
            <a:br>
              <a:rPr lang="en-US" sz="3200" b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</a:br>
            <a:r>
              <a:rPr lang="en-US" sz="2400"/>
              <a:t>How to effectively allocate the maintenance effort?</a:t>
            </a:r>
            <a:endParaRPr lang="en-US" sz="2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9629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3532</TotalTime>
  <Words>281</Words>
  <Application>Microsoft Office PowerPoint</Application>
  <PresentationFormat>Widescreen</PresentationFormat>
  <Paragraphs>40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Andjela</dc:creator>
  <cp:lastModifiedBy>Andjela</cp:lastModifiedBy>
  <cp:revision>184</cp:revision>
  <dcterms:created xsi:type="dcterms:W3CDTF">2023-02-19T13:12:24Z</dcterms:created>
  <dcterms:modified xsi:type="dcterms:W3CDTF">2023-10-20T07:45:21Z</dcterms:modified>
</cp:coreProperties>
</file>