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26"/>
  </p:notesMasterIdLst>
  <p:sldIdLst>
    <p:sldId id="420" r:id="rId10"/>
    <p:sldId id="1063" r:id="rId11"/>
    <p:sldId id="1088" r:id="rId12"/>
    <p:sldId id="262" r:id="rId13"/>
    <p:sldId id="1095" r:id="rId14"/>
    <p:sldId id="289" r:id="rId15"/>
    <p:sldId id="263" r:id="rId16"/>
    <p:sldId id="288" r:id="rId17"/>
    <p:sldId id="290" r:id="rId18"/>
    <p:sldId id="291" r:id="rId19"/>
    <p:sldId id="1090" r:id="rId20"/>
    <p:sldId id="1091" r:id="rId21"/>
    <p:sldId id="1092" r:id="rId22"/>
    <p:sldId id="1093" r:id="rId23"/>
    <p:sldId id="1094" r:id="rId24"/>
    <p:sldId id="10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C4457A"/>
    <a:srgbClr val="1F4270"/>
    <a:srgbClr val="F4E200"/>
    <a:srgbClr val="002060"/>
    <a:srgbClr val="45A342"/>
    <a:srgbClr val="0ABBC2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75" autoAdjust="0"/>
    <p:restoredTop sz="96197" autoAdjust="0"/>
  </p:normalViewPr>
  <p:slideViewPr>
    <p:cSldViewPr snapToGrid="0">
      <p:cViewPr>
        <p:scale>
          <a:sx n="98" d="100"/>
          <a:sy n="98" d="100"/>
        </p:scale>
        <p:origin x="616" y="17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25749"/>
            <a:ext cx="11235267" cy="717252"/>
          </a:xfrm>
        </p:spPr>
        <p:txBody>
          <a:bodyPr/>
          <a:lstStyle>
            <a:lvl1pPr>
              <a:defRPr sz="3733">
                <a:solidFill>
                  <a:srgbClr val="00247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C639D417-0839-FE48-B8E3-40B71BAC4F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267A1FF-631A-9345-AFE1-B7754FE4746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8367" y="1096434"/>
            <a:ext cx="11235267" cy="5278967"/>
          </a:xfrm>
        </p:spPr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  <a:lvl2pPr>
              <a:defRPr>
                <a:solidFill>
                  <a:srgbClr val="00247D"/>
                </a:solidFill>
              </a:defRPr>
            </a:lvl2pPr>
            <a:lvl3pPr>
              <a:defRPr>
                <a:solidFill>
                  <a:srgbClr val="00247D"/>
                </a:solidFill>
              </a:defRPr>
            </a:lvl3pPr>
            <a:lvl4pPr>
              <a:defRPr>
                <a:solidFill>
                  <a:srgbClr val="00247D"/>
                </a:solidFill>
              </a:defRPr>
            </a:lvl4pPr>
            <a:lvl5pPr>
              <a:defRPr>
                <a:solidFill>
                  <a:srgbClr val="00247D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1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D360E-6F51-AD4D-9B3C-056404A46E94}"/>
              </a:ext>
            </a:extLst>
          </p:cNvPr>
          <p:cNvSpPr/>
          <p:nvPr userDrawn="1"/>
        </p:nvSpPr>
        <p:spPr>
          <a:xfrm>
            <a:off x="0" y="0"/>
            <a:ext cx="12192000" cy="2286000"/>
          </a:xfrm>
          <a:prstGeom prst="rect">
            <a:avLst/>
          </a:prstGeom>
          <a:solidFill>
            <a:srgbClr val="002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25749"/>
            <a:ext cx="11235267" cy="717252"/>
          </a:xfrm>
        </p:spPr>
        <p:txBody>
          <a:bodyPr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C639D417-0839-FE48-B8E3-40B71BAC4F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F083D13-D39B-8946-9772-54DC3C3BEA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8367" y="1096434"/>
            <a:ext cx="11235267" cy="118956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C8877B71-44AF-5845-99CA-08DBA63C502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8366" y="2808196"/>
            <a:ext cx="5377633" cy="3567205"/>
          </a:xfrm>
        </p:spPr>
        <p:txBody>
          <a:bodyPr/>
          <a:lstStyle>
            <a:lvl1pPr>
              <a:buClr>
                <a:srgbClr val="00247D"/>
              </a:buClr>
              <a:defRPr>
                <a:solidFill>
                  <a:srgbClr val="455866"/>
                </a:solidFill>
              </a:defRPr>
            </a:lvl1pPr>
            <a:lvl2pPr>
              <a:buClr>
                <a:srgbClr val="00247D"/>
              </a:buClr>
              <a:defRPr>
                <a:solidFill>
                  <a:srgbClr val="455866"/>
                </a:solidFill>
              </a:defRPr>
            </a:lvl2pPr>
            <a:lvl3pPr>
              <a:buClr>
                <a:srgbClr val="00247D"/>
              </a:buClr>
              <a:defRPr>
                <a:solidFill>
                  <a:srgbClr val="455866"/>
                </a:solidFill>
              </a:defRPr>
            </a:lvl3pPr>
            <a:lvl4pPr>
              <a:buClr>
                <a:srgbClr val="00247D"/>
              </a:buClr>
              <a:defRPr>
                <a:solidFill>
                  <a:srgbClr val="455866"/>
                </a:solidFill>
              </a:defRPr>
            </a:lvl4pPr>
            <a:lvl5pPr>
              <a:buClr>
                <a:srgbClr val="00247D"/>
              </a:buClr>
              <a:defRPr>
                <a:solidFill>
                  <a:srgbClr val="4558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F5BB30B9-43AE-B149-B78D-09EE55377C2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36001" y="2808195"/>
            <a:ext cx="5377633" cy="3567205"/>
          </a:xfrm>
        </p:spPr>
        <p:txBody>
          <a:bodyPr/>
          <a:lstStyle>
            <a:lvl1pPr>
              <a:buClr>
                <a:srgbClr val="00247D"/>
              </a:buClr>
              <a:defRPr>
                <a:solidFill>
                  <a:srgbClr val="455866"/>
                </a:solidFill>
              </a:defRPr>
            </a:lvl1pPr>
            <a:lvl2pPr>
              <a:buClr>
                <a:srgbClr val="00247D"/>
              </a:buClr>
              <a:defRPr>
                <a:solidFill>
                  <a:srgbClr val="455866"/>
                </a:solidFill>
              </a:defRPr>
            </a:lvl2pPr>
            <a:lvl3pPr>
              <a:buClr>
                <a:srgbClr val="00247D"/>
              </a:buClr>
              <a:defRPr>
                <a:solidFill>
                  <a:srgbClr val="455866"/>
                </a:solidFill>
              </a:defRPr>
            </a:lvl3pPr>
            <a:lvl4pPr>
              <a:buClr>
                <a:srgbClr val="00247D"/>
              </a:buClr>
              <a:defRPr>
                <a:solidFill>
                  <a:srgbClr val="455866"/>
                </a:solidFill>
              </a:defRPr>
            </a:lvl4pPr>
            <a:lvl5pPr>
              <a:buClr>
                <a:srgbClr val="00247D"/>
              </a:buClr>
              <a:defRPr>
                <a:solidFill>
                  <a:srgbClr val="4558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424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93" r:id="rId3"/>
    <p:sldLayoutId id="214748369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GWP5/Task+meetings" TargetMode="External"/><Relationship Id="rId3" Type="http://schemas.openxmlformats.org/officeDocument/2006/relationships/hyperlink" Target="https://geantprojects.sharepoint.com/sites/gn5-1" TargetMode="External"/><Relationship Id="rId7" Type="http://schemas.openxmlformats.org/officeDocument/2006/relationships/hyperlink" Target="https://wiki.geant.org/display/GWP5/T7+-+Distributed+Identities" TargetMode="External"/><Relationship Id="rId2" Type="http://schemas.openxmlformats.org/officeDocument/2006/relationships/hyperlink" Target="mailto:gn5-1-wp5-t7@lists.geant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WP5/GN5+Trust+Identity" TargetMode="External"/><Relationship Id="rId5" Type="http://schemas.openxmlformats.org/officeDocument/2006/relationships/hyperlink" Target="https://wiki.geant.org/display/GW/GN5-1+and+GN5-IC1+Onboarding+Presentations+and+Guidance" TargetMode="External"/><Relationship Id="rId4" Type="http://schemas.openxmlformats.org/officeDocument/2006/relationships/hyperlink" Target="https://geantprojects.sharepoint.com/sites/gn5-1/SitePages/Templates.asp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lists.geant.org/sympa/editsubscriber/gn5-1-wp5-t7?email=niels.vandijk%40surf.nl&amp;previous_action=review" TargetMode="External"/><Relationship Id="rId13" Type="http://schemas.openxmlformats.org/officeDocument/2006/relationships/hyperlink" Target="https://wiki.geant.org/display/GWP5/Who%27s+who+-+quick+intro" TargetMode="External"/><Relationship Id="rId3" Type="http://schemas.openxmlformats.org/officeDocument/2006/relationships/hyperlink" Target="https://lists.geant.org/sympa/editsubscriber/gn5-1-wp5-t7?email=christoph.graf%40switch.ch&amp;previous_action=review" TargetMode="External"/><Relationship Id="rId7" Type="http://schemas.openxmlformats.org/officeDocument/2006/relationships/hyperlink" Target="https://lists.geant.org/sympa/editsubscriber/gn5-1-wp5-t7?email=mohacsi.janos%40kifu.gov.hu&amp;previous_action=review" TargetMode="External"/><Relationship Id="rId12" Type="http://schemas.openxmlformats.org/officeDocument/2006/relationships/hyperlink" Target="https://lists.geant.org/sympa/editsubscriber/gn5-1-wp5-t7?email=slavek%40ics.muni.cz&amp;previous_action=review" TargetMode="External"/><Relationship Id="rId2" Type="http://schemas.openxmlformats.org/officeDocument/2006/relationships/hyperlink" Target="https://lists.geant.org/sympa/editsubscriber/gn5-1-wp5-t7?email=amineh.akhavan-saraf%40lrz.de&amp;previous_action=review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ists.geant.org/sympa/editsubscriber/gn5-1-wp5-t7?email=marina%40sunet.se&amp;previous_action=review" TargetMode="External"/><Relationship Id="rId11" Type="http://schemas.openxmlformats.org/officeDocument/2006/relationships/hyperlink" Target="https://lists.geant.org/sympa/editsubscriber/gn5-1-wp5-t7?email=ruiz_ben%40dfn.de&amp;previous_action=review" TargetMode="External"/><Relationship Id="rId5" Type="http://schemas.openxmlformats.org/officeDocument/2006/relationships/hyperlink" Target="https://lists.geant.org/sympa/editsubscriber/gn5-1-wp5-t7?email=maarten.kremers%40surf.nl&amp;previous_action=review" TargetMode="External"/><Relationship Id="rId10" Type="http://schemas.openxmlformats.org/officeDocument/2006/relationships/hyperlink" Target="https://lists.geant.org/sympa/editsubscriber/gn5-1-wp5-t7?email=pempe%40dfn.de&amp;previous_action=review" TargetMode="External"/><Relationship Id="rId4" Type="http://schemas.openxmlformats.org/officeDocument/2006/relationships/hyperlink" Target="https://lists.geant.org/sympa/editsubscriber/gn5-1-wp5-t7?email=hardt%40kit.edu&amp;previous_action=review" TargetMode="External"/><Relationship Id="rId9" Type="http://schemas.openxmlformats.org/officeDocument/2006/relationships/hyperlink" Target="https://lists.geant.org/sympa/editsubscriber/gn5-1-wp5-t7?email=nliam%40grnet.gr&amp;previous_action=review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eantprojects.sharepoint.com/:b:/s/gn5-1wp1/ERCbd1W7ia5KnYD-Lr37ztgBJ6uwwrS7GlGhEOZvSDl5LA?e=bSh0W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04&amp;05 December 2023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Kick-Off GN5-1 WP5 T7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Distributed Identities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Christoph Graf, Switch</a:t>
            </a:r>
          </a:p>
          <a:p>
            <a:r>
              <a:rPr lang="en-US" dirty="0" err="1">
                <a:cs typeface="Calibri"/>
              </a:rPr>
              <a:t>Tasklead</a:t>
            </a:r>
            <a:r>
              <a:rPr lang="en-US" dirty="0">
                <a:cs typeface="Calibri"/>
              </a:rPr>
              <a:t> GN5-1 WP5 T7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FDD11-4DE4-EC41-BEAF-25FD4F64B3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25450"/>
            <a:ext cx="11236325" cy="717550"/>
          </a:xfrm>
        </p:spPr>
        <p:txBody>
          <a:bodyPr/>
          <a:lstStyle/>
          <a:p>
            <a:r>
              <a:rPr lang="en-GB" dirty="0"/>
              <a:t>Scoping: The USPs of GÉANT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D3E6B-AF87-6676-7AB6-AEDA50E085A2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0" y="1096963"/>
            <a:ext cx="11236325" cy="527843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Track record of setting technical and governance standards for the federated identity and access management framework in the academic and research community worldwide</a:t>
            </a:r>
          </a:p>
          <a:p>
            <a:pPr lvl="1"/>
            <a:r>
              <a:rPr lang="en-GB" dirty="0"/>
              <a:t>Test: pick two universities worldwide and we can show how they are connected with fat pipes and we can also establish a trusted path for resource sharing across our </a:t>
            </a:r>
            <a:r>
              <a:rPr lang="en-GB" dirty="0" err="1"/>
              <a:t>interfederation</a:t>
            </a:r>
            <a:r>
              <a:rPr lang="en-GB" dirty="0"/>
              <a:t> framework</a:t>
            </a:r>
          </a:p>
          <a:p>
            <a:r>
              <a:rPr lang="en-GB" dirty="0"/>
              <a:t>GEANT has also a track record of maintaining this infrastructure and evolve it over time, including adding/replacing protocols used (SAML-&gt;OIDC)</a:t>
            </a:r>
          </a:p>
          <a:p>
            <a:r>
              <a:rPr lang="en-GB" dirty="0"/>
              <a:t>GEANT has governance structure so that it can speak in the name of the NREN community and somehow combine the existing national structures into a international structure</a:t>
            </a:r>
          </a:p>
          <a:p>
            <a:r>
              <a:rPr lang="en-GB" dirty="0"/>
              <a:t>GEANT has a track record in doing that on a technical level with the </a:t>
            </a:r>
            <a:r>
              <a:rPr lang="en-GB" dirty="0" err="1"/>
              <a:t>interfederation</a:t>
            </a:r>
            <a:r>
              <a:rPr lang="en-GB" dirty="0"/>
              <a:t> metadata collection and re-distribution mechanisms in place for long time</a:t>
            </a:r>
          </a:p>
          <a:p>
            <a:r>
              <a:rPr lang="en-GB" dirty="0"/>
              <a:t>GEANT has also a track record in setting up and maintaining the governance for those services (committees for profiles and semantics, security profiles, etc.)</a:t>
            </a:r>
          </a:p>
        </p:txBody>
      </p:sp>
    </p:spTree>
    <p:extLst>
      <p:ext uri="{BB962C8B-B14F-4D97-AF65-F5344CB8AC3E}">
        <p14:creationId xmlns:p14="http://schemas.microsoft.com/office/powerpoint/2010/main" val="1281974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29F7F4-D26D-84EA-E7D5-2B9E4E588B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33425"/>
            <a:ext cx="9894888" cy="431800"/>
          </a:xfrm>
        </p:spPr>
        <p:txBody>
          <a:bodyPr/>
          <a:lstStyle/>
          <a:p>
            <a:r>
              <a:rPr lang="de-CH" dirty="0" err="1"/>
              <a:t>Scoping</a:t>
            </a:r>
            <a:r>
              <a:rPr lang="de-CH" dirty="0"/>
              <a:t>: </a:t>
            </a:r>
            <a:br>
              <a:rPr lang="de-CH" dirty="0"/>
            </a:br>
            <a:br>
              <a:rPr lang="de-CH" dirty="0"/>
            </a:br>
            <a:r>
              <a:rPr lang="de-CH" dirty="0" err="1"/>
              <a:t>Scoping</a:t>
            </a:r>
            <a:r>
              <a:rPr lang="de-CH" dirty="0"/>
              <a:t>: </a:t>
            </a:r>
            <a:r>
              <a:rPr lang="de-CH" dirty="0" err="1"/>
              <a:t>What</a:t>
            </a:r>
            <a:r>
              <a:rPr lang="de-CH" dirty="0"/>
              <a:t> will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contribution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?</a:t>
            </a:r>
            <a:br>
              <a:rPr lang="de-CH" dirty="0"/>
            </a:br>
            <a:br>
              <a:rPr lang="de-CH" dirty="0"/>
            </a:br>
            <a:endParaRPr lang="de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1BC2A0-65FF-832D-170C-B854CFF1575E}"/>
              </a:ext>
            </a:extLst>
          </p:cNvPr>
          <p:cNvSpPr txBox="1"/>
          <p:nvPr/>
        </p:nvSpPr>
        <p:spPr>
          <a:xfrm>
            <a:off x="1658983" y="1714500"/>
            <a:ext cx="100282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Proposed positioning: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Rather paper than services initially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Propose and validate our positioning towards SSI as a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Propose engagements on appropriate levels (NRENs, GÉANT, others)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Spin-off activities, most likely elsewhere (e.g. T&amp;I incubator)</a:t>
            </a:r>
          </a:p>
        </p:txBody>
      </p:sp>
    </p:spTree>
    <p:extLst>
      <p:ext uri="{BB962C8B-B14F-4D97-AF65-F5344CB8AC3E}">
        <p14:creationId xmlns:p14="http://schemas.microsoft.com/office/powerpoint/2010/main" val="3498281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F03C2-CF65-B80E-B9E9-9E9E4FFA041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Still in 2023:</a:t>
            </a:r>
          </a:p>
          <a:p>
            <a:pPr lvl="1"/>
            <a:r>
              <a:rPr lang="en-GB" dirty="0"/>
              <a:t>Workshop to discuss (preferably also validate) the scoping of the task (candidate dates based on doodle)</a:t>
            </a:r>
          </a:p>
          <a:p>
            <a:pPr lvl="1"/>
            <a:r>
              <a:rPr lang="en-GB" dirty="0"/>
              <a:t>Kick-off initial research topics as per the description of work:</a:t>
            </a:r>
          </a:p>
          <a:p>
            <a:pPr lvl="2"/>
            <a:r>
              <a:rPr lang="en-GB" dirty="0"/>
              <a:t>“Review existing services to identify opportunities and challenges to adopt the distributed technologies paradigm.”</a:t>
            </a:r>
          </a:p>
          <a:p>
            <a:pPr lvl="2"/>
            <a:r>
              <a:rPr lang="en-GB" dirty="0"/>
              <a:t>“Gather previous work done by the NRENs/universities on using SSI technologies, as well as other sectors.”</a:t>
            </a:r>
          </a:p>
          <a:p>
            <a:pPr lvl="1"/>
            <a:r>
              <a:rPr lang="en-GB" dirty="0"/>
              <a:t>Propose on first outline (TOC) of report in line with other WP5 deliverables (check with Marina)</a:t>
            </a:r>
          </a:p>
          <a:p>
            <a:r>
              <a:rPr lang="en-GB" dirty="0"/>
              <a:t>In 2024:</a:t>
            </a:r>
          </a:p>
          <a:p>
            <a:pPr lvl="1"/>
            <a:r>
              <a:rPr lang="en-GB" dirty="0"/>
              <a:t>Continue to work on report</a:t>
            </a:r>
          </a:p>
          <a:p>
            <a:pPr lvl="1"/>
            <a:r>
              <a:rPr lang="en-GB" dirty="0"/>
              <a:t>Fill backlog for activities to pick up later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9ADFEF-2B0A-B543-A947-E3E9A62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Proposed</a:t>
            </a:r>
            <a:r>
              <a:rPr lang="de-CH" dirty="0"/>
              <a:t> initial </a:t>
            </a:r>
            <a:r>
              <a:rPr lang="de-CH" dirty="0" err="1"/>
              <a:t>work</a:t>
            </a:r>
            <a:r>
              <a:rPr lang="de-CH" dirty="0"/>
              <a:t> plan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9CEE32-A9D8-2E5D-3870-9889CB0814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512763"/>
            <a:ext cx="569912" cy="322262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538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F03C2-CF65-B80E-B9E9-9E9E4FFA04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1463937" cy="4503737"/>
          </a:xfrm>
        </p:spPr>
        <p:txBody>
          <a:bodyPr>
            <a:normAutofit/>
          </a:bodyPr>
          <a:lstStyle/>
          <a:p>
            <a:r>
              <a:rPr lang="de-CH" dirty="0"/>
              <a:t>Mailing </a:t>
            </a:r>
            <a:r>
              <a:rPr lang="de-CH" dirty="0" err="1"/>
              <a:t>list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info</a:t>
            </a:r>
            <a:r>
              <a:rPr lang="de-CH" dirty="0"/>
              <a:t> </a:t>
            </a:r>
            <a:r>
              <a:rPr lang="de-CH" dirty="0" err="1"/>
              <a:t>sharing</a:t>
            </a:r>
            <a:r>
              <a:rPr lang="de-CH" dirty="0"/>
              <a:t> and </a:t>
            </a:r>
            <a:r>
              <a:rPr lang="de-CH" dirty="0" err="1"/>
              <a:t>collaboration</a:t>
            </a:r>
            <a:r>
              <a:rPr lang="de-CH" dirty="0"/>
              <a:t> in Task: </a:t>
            </a:r>
            <a:r>
              <a:rPr lang="de-CH" dirty="0">
                <a:hlinkClick r:id="rId2"/>
              </a:rPr>
              <a:t>gn5-1-wp5-t7@lists.geant.org</a:t>
            </a:r>
            <a:r>
              <a:rPr lang="de-CH" dirty="0"/>
              <a:t> </a:t>
            </a:r>
          </a:p>
          <a:p>
            <a:r>
              <a:rPr lang="de-CH" dirty="0"/>
              <a:t>Intranet: </a:t>
            </a:r>
            <a:r>
              <a:rPr lang="de-CH" dirty="0">
                <a:hlinkClick r:id="rId3"/>
              </a:rPr>
              <a:t>https://geantprojects.sharepoint.com/sites/gn5-1</a:t>
            </a:r>
            <a:r>
              <a:rPr lang="de-CH" dirty="0"/>
              <a:t>  </a:t>
            </a:r>
          </a:p>
          <a:p>
            <a:pPr lvl="1"/>
            <a:r>
              <a:rPr lang="de-CH" dirty="0"/>
              <a:t>Project </a:t>
            </a:r>
            <a:r>
              <a:rPr lang="de-CH" dirty="0" err="1"/>
              <a:t>templates</a:t>
            </a:r>
            <a:r>
              <a:rPr lang="de-CH" dirty="0"/>
              <a:t>: </a:t>
            </a:r>
            <a:r>
              <a:rPr lang="de-CH" dirty="0">
                <a:hlinkClick r:id="rId4"/>
              </a:rPr>
              <a:t>https://geantprojects.sharepoint.com/sites/gn5-1/SitePages/Templates.aspx</a:t>
            </a:r>
            <a:r>
              <a:rPr lang="de-CH" dirty="0"/>
              <a:t> </a:t>
            </a:r>
          </a:p>
          <a:p>
            <a:pPr lvl="1"/>
            <a:r>
              <a:rPr lang="de-CH" dirty="0"/>
              <a:t>Onboarding </a:t>
            </a:r>
            <a:r>
              <a:rPr lang="de-CH" dirty="0" err="1"/>
              <a:t>guidance</a:t>
            </a:r>
            <a:r>
              <a:rPr lang="de-CH" dirty="0"/>
              <a:t>: </a:t>
            </a:r>
            <a:r>
              <a:rPr lang="de-CH" dirty="0">
                <a:hlinkClick r:id="rId5"/>
              </a:rPr>
              <a:t>https://wiki.geant.org/display/GW/GN5-1+and+GN5-IC1+Onboarding+Presentations+and+Guidance</a:t>
            </a:r>
            <a:r>
              <a:rPr lang="de-CH" dirty="0"/>
              <a:t> </a:t>
            </a:r>
          </a:p>
          <a:p>
            <a:pPr lvl="1"/>
            <a:r>
              <a:rPr lang="de-CH" dirty="0"/>
              <a:t>WP5: </a:t>
            </a:r>
            <a:r>
              <a:rPr lang="de-CH" dirty="0">
                <a:hlinkClick r:id="rId6"/>
              </a:rPr>
              <a:t>https://wiki.geant.org/display/GWP5/GN5+Trust+Identity</a:t>
            </a:r>
            <a:r>
              <a:rPr lang="de-CH" dirty="0"/>
              <a:t> </a:t>
            </a:r>
          </a:p>
          <a:p>
            <a:pPr lvl="1"/>
            <a:r>
              <a:rPr lang="de-CH" dirty="0"/>
              <a:t>WP5 T7: </a:t>
            </a:r>
            <a:r>
              <a:rPr lang="en-GB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https://wiki.geant.org/display/GWP5/T7+-+Distributed+Identities</a:t>
            </a:r>
            <a:r>
              <a:rPr lang="en-GB" b="0" i="0" dirty="0">
                <a:solidFill>
                  <a:srgbClr val="0052CC"/>
                </a:solidFill>
                <a:effectLst/>
                <a:latin typeface="-apple-system"/>
              </a:rPr>
              <a:t> </a:t>
            </a:r>
          </a:p>
          <a:p>
            <a:r>
              <a:rPr lang="en-GB" dirty="0"/>
              <a:t>These Slides: </a:t>
            </a:r>
            <a:r>
              <a:rPr lang="en-GB" dirty="0">
                <a:hlinkClick r:id="rId8"/>
              </a:rPr>
              <a:t>https://wiki.geant.org/display/GWP5/Task+meetings</a:t>
            </a:r>
            <a:r>
              <a:rPr lang="en-GB" dirty="0"/>
              <a:t> </a:t>
            </a:r>
            <a:endParaRPr lang="de-CH" dirty="0"/>
          </a:p>
          <a:p>
            <a:pPr lvl="1"/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9ADFEF-2B0A-B543-A947-E3E9A62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tooling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collaboration</a:t>
            </a:r>
            <a:endParaRPr lang="de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9CEE32-A9D8-2E5D-3870-9889CB0814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512763"/>
            <a:ext cx="569912" cy="322262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558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F03C2-CF65-B80E-B9E9-9E9E4FFA041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GN5-1 particularities:</a:t>
            </a:r>
          </a:p>
          <a:p>
            <a:pPr lvl="1"/>
            <a:r>
              <a:rPr lang="en-GB" dirty="0"/>
              <a:t>Familiar with your organisational accounting processes for time spent in this task? Aware of what your organisation agreed in terms of FTEs for 2023 and 2024?</a:t>
            </a:r>
          </a:p>
          <a:p>
            <a:pPr lvl="1"/>
            <a:r>
              <a:rPr lang="en-GB" dirty="0"/>
              <a:t>If not, we will take this up shortly (either as group or individually, after checking your needs)</a:t>
            </a:r>
          </a:p>
          <a:p>
            <a:pPr lvl="1"/>
            <a:r>
              <a:rPr lang="en-GB" dirty="0"/>
              <a:t>(editor note: sorry, most of this does not apply for me the same way…)</a:t>
            </a:r>
          </a:p>
          <a:p>
            <a:pPr lvl="1"/>
            <a:endParaRPr lang="en-GB" dirty="0"/>
          </a:p>
          <a:p>
            <a:r>
              <a:rPr lang="en-GB" dirty="0"/>
              <a:t>Known vacation plans?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9ADFEF-2B0A-B543-A947-E3E9A62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Administrivia</a:t>
            </a:r>
            <a:endParaRPr lang="de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9CEE32-A9D8-2E5D-3870-9889CB0814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512763"/>
            <a:ext cx="569912" cy="322262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2266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F03C2-CF65-B80E-B9E9-9E9E4FFA041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Set up bi-weeklies (Monday afternoon like this time? Doodle needed?)</a:t>
            </a:r>
          </a:p>
          <a:p>
            <a:r>
              <a:rPr lang="en-GB" dirty="0"/>
              <a:t>Set up scoping workshop (looked promising in the poll: 20 Dec?)</a:t>
            </a:r>
          </a:p>
          <a:p>
            <a:r>
              <a:rPr lang="en-GB" dirty="0"/>
              <a:t>Report TOC and check with other dependencies with Marina</a:t>
            </a:r>
          </a:p>
          <a:p>
            <a:r>
              <a:rPr lang="en-GB" dirty="0"/>
              <a:t>Call for volunteers for the research topics as per the </a:t>
            </a:r>
            <a:r>
              <a:rPr lang="en-GB" dirty="0" err="1"/>
              <a:t>DoW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Review existing services to identify opportunities and challenges to adopt the distributed technologies paradigm.</a:t>
            </a:r>
          </a:p>
          <a:p>
            <a:pPr lvl="1"/>
            <a:r>
              <a:rPr lang="en-GB" dirty="0"/>
              <a:t>Gather previous work done by the NRENs/universities on using SSI technologies, as well as other sectors.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9ADFEF-2B0A-B543-A947-E3E9A62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Next </a:t>
            </a:r>
            <a:r>
              <a:rPr lang="de-CH" dirty="0" err="1"/>
              <a:t>steps</a:t>
            </a:r>
            <a:r>
              <a:rPr lang="de-CH" dirty="0"/>
              <a:t> and </a:t>
            </a:r>
            <a:r>
              <a:rPr lang="de-CH" dirty="0" err="1"/>
              <a:t>tasks</a:t>
            </a:r>
            <a:endParaRPr lang="de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9CEE32-A9D8-2E5D-3870-9889CB0814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512763"/>
            <a:ext cx="569912" cy="322262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653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26CD25-B170-D60C-B057-EB21C65BC304}"/>
              </a:ext>
            </a:extLst>
          </p:cNvPr>
          <p:cNvSpPr txBox="1"/>
          <p:nvPr/>
        </p:nvSpPr>
        <p:spPr>
          <a:xfrm>
            <a:off x="-3441391" y="-1026681"/>
            <a:ext cx="344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Paul can we have an agenda slide?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3062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Expectations/Intros (see our wiki with your inputs)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Scoping our task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Proposed work plan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Collaboration (tooling, scheduling, etc.)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Administrivia (FTEs, etc.)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Next steps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1796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4E200"/>
                </a:solidFill>
              </a:rPr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DC99-92FB-D870-EDB0-219AC7AA3B7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90525"/>
            <a:ext cx="9391650" cy="75247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Round-table introductions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113DD-F5B6-3D1B-7CCD-C24AA5A3F47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750447" y="2514290"/>
            <a:ext cx="3879850" cy="3444875"/>
          </a:xfrm>
        </p:spPr>
        <p:txBody>
          <a:bodyPr/>
          <a:lstStyle/>
          <a:p>
            <a:r>
              <a:rPr lang="en-GB" dirty="0"/>
              <a:t>A couple of sentences on:</a:t>
            </a:r>
          </a:p>
          <a:p>
            <a:pPr lvl="1"/>
            <a:r>
              <a:rPr lang="en-GB" dirty="0"/>
              <a:t>Who you are</a:t>
            </a:r>
          </a:p>
          <a:p>
            <a:pPr lvl="1"/>
            <a:r>
              <a:rPr lang="en-GB" dirty="0"/>
              <a:t>Your affiliation</a:t>
            </a:r>
          </a:p>
          <a:p>
            <a:pPr lvl="1"/>
            <a:r>
              <a:rPr lang="en-GB" dirty="0"/>
              <a:t>Your interest in the topic</a:t>
            </a:r>
          </a:p>
          <a:p>
            <a:pPr lvl="1"/>
            <a:r>
              <a:rPr lang="en-GB" dirty="0"/>
              <a:t>What you might want to contribute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D09DEAA-DA3E-39E1-4CF8-954773FF82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11569"/>
              </p:ext>
            </p:extLst>
          </p:nvPr>
        </p:nvGraphicFramePr>
        <p:xfrm>
          <a:off x="457199" y="1933303"/>
          <a:ext cx="4859384" cy="4606850"/>
        </p:xfrm>
        <a:graphic>
          <a:graphicData uri="http://schemas.openxmlformats.org/drawingml/2006/table">
            <a:tbl>
              <a:tblPr/>
              <a:tblGrid>
                <a:gridCol w="2679118">
                  <a:extLst>
                    <a:ext uri="{9D8B030D-6E8A-4147-A177-3AD203B41FA5}">
                      <a16:colId xmlns:a16="http://schemas.microsoft.com/office/drawing/2014/main" val="1682308572"/>
                    </a:ext>
                  </a:extLst>
                </a:gridCol>
                <a:gridCol w="2180266">
                  <a:extLst>
                    <a:ext uri="{9D8B030D-6E8A-4147-A177-3AD203B41FA5}">
                      <a16:colId xmlns:a16="http://schemas.microsoft.com/office/drawing/2014/main" val="2575487715"/>
                    </a:ext>
                  </a:extLst>
                </a:gridCol>
              </a:tblGrid>
              <a:tr h="5702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2"/>
                        </a:rPr>
                        <a:t>amineh.akhavan-saraf@lrz.de</a:t>
                      </a:r>
                      <a:endParaRPr lang="en-GB" sz="1600" strike="noStrike" dirty="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strike="noStrike" dirty="0" err="1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Amineh</a:t>
                      </a:r>
                      <a:r>
                        <a:rPr lang="en-GB" sz="1600" strike="noStrike" dirty="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 </a:t>
                      </a:r>
                      <a:r>
                        <a:rPr lang="en-GB" sz="1600" strike="noStrike" dirty="0" err="1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Akhavan</a:t>
                      </a:r>
                      <a:r>
                        <a:rPr lang="en-GB" sz="1600" strike="noStrike" dirty="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 Saraf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680670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3"/>
                        </a:rPr>
                        <a:t>christoph.graf@switch.ch</a:t>
                      </a:r>
                      <a:endParaRPr lang="en-GB" sz="160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Christoph Graf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984329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4"/>
                        </a:rPr>
                        <a:t>hardt@kit.edu</a:t>
                      </a:r>
                      <a:endParaRPr lang="en-GB" sz="1600" dirty="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dirty="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Marcus Hardt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315169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5"/>
                        </a:rPr>
                        <a:t>maarten.kremers@surf.nl</a:t>
                      </a:r>
                      <a:endParaRPr lang="en-GB" sz="160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Maarten Kremers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808191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6"/>
                        </a:rPr>
                        <a:t>marina@sunet.se</a:t>
                      </a:r>
                      <a:endParaRPr lang="en-GB" sz="1600" dirty="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Marina Adomeit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833301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7"/>
                        </a:rPr>
                        <a:t>mohacsi.janos@kifu.gov.hu</a:t>
                      </a:r>
                      <a:endParaRPr lang="en-GB" sz="160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János Mohácsi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815667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8"/>
                        </a:rPr>
                        <a:t>niels.vandijk@surf.nl</a:t>
                      </a:r>
                      <a:endParaRPr lang="en-GB" sz="160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Niels van Dijk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148275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9"/>
                        </a:rPr>
                        <a:t>nliam@grnet.gr</a:t>
                      </a:r>
                      <a:endParaRPr lang="en-GB" sz="160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Nicolas Liampotis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050784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10"/>
                        </a:rPr>
                        <a:t>pempe@dfn.de</a:t>
                      </a:r>
                      <a:endParaRPr lang="en-GB" sz="160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Wolfgang Pempe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2404"/>
                  </a:ext>
                </a:extLst>
              </a:tr>
              <a:tr h="5702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11"/>
                        </a:rPr>
                        <a:t>ruiz_ben@dfn.de</a:t>
                      </a:r>
                      <a:endParaRPr lang="en-GB" sz="160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Esther Ruiz Ben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799380"/>
                  </a:ext>
                </a:extLst>
              </a:tr>
              <a:tr h="3851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90E9"/>
                          </a:solidFill>
                          <a:effectLst/>
                          <a:latin typeface="inherit"/>
                          <a:hlinkClick r:id="rId12"/>
                        </a:rPr>
                        <a:t>slavek@ics.muni.cz</a:t>
                      </a:r>
                      <a:endParaRPr lang="en-GB" sz="1600" dirty="0">
                        <a:solidFill>
                          <a:srgbClr val="222222"/>
                        </a:solidFill>
                        <a:effectLst/>
                        <a:latin typeface="inherit"/>
                      </a:endParaRP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dirty="0" err="1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Slávek</a:t>
                      </a:r>
                      <a:r>
                        <a:rPr lang="en-GB" sz="1600" dirty="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Licehammer</a:t>
                      </a:r>
                      <a:r>
                        <a:rPr lang="en-GB" sz="1600" dirty="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 </a:t>
                      </a:r>
                    </a:p>
                  </a:txBody>
                  <a:tcPr marL="26860" marR="26860" marT="13430" marB="134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1472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B118609-324F-67EC-841B-07B20FCBD6C6}"/>
              </a:ext>
            </a:extLst>
          </p:cNvPr>
          <p:cNvSpPr txBox="1"/>
          <p:nvPr/>
        </p:nvSpPr>
        <p:spPr>
          <a:xfrm>
            <a:off x="457199" y="1353485"/>
            <a:ext cx="7509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See also: </a:t>
            </a:r>
            <a:r>
              <a:rPr lang="en-GB" dirty="0">
                <a:hlinkClick r:id="rId13"/>
              </a:rPr>
              <a:t>https://wiki.geant.org/display/GWP5/Who%27s+who+-+quick+intro</a:t>
            </a:r>
            <a:r>
              <a:rPr lang="de-CH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FDF60-0D55-6C44-9A91-EC59EB2C697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GB" dirty="0"/>
              <a:t>A number of ”dimension” to look into</a:t>
            </a:r>
          </a:p>
          <a:p>
            <a:pPr lvl="1"/>
            <a:r>
              <a:rPr lang="en-GB" dirty="0"/>
              <a:t>A look at our Task in the Tech Annex of GN5-1</a:t>
            </a:r>
          </a:p>
          <a:p>
            <a:pPr lvl="1"/>
            <a:r>
              <a:rPr lang="en-GB" dirty="0"/>
              <a:t>Embedding SSI in our IDM big picture: why bother?</a:t>
            </a:r>
          </a:p>
          <a:p>
            <a:pPr lvl="1"/>
            <a:r>
              <a:rPr lang="en-GB" dirty="0"/>
              <a:t>Ripeness considerations: where to engage?</a:t>
            </a:r>
          </a:p>
          <a:p>
            <a:pPr lvl="1"/>
            <a:r>
              <a:rPr lang="en-GB" dirty="0"/>
              <a:t>SSI functional blocks: areas of interest?</a:t>
            </a:r>
          </a:p>
          <a:p>
            <a:pPr lvl="1"/>
            <a:r>
              <a:rPr lang="en-GB" dirty="0" err="1"/>
              <a:t>ToIP</a:t>
            </a:r>
            <a:r>
              <a:rPr lang="en-GB" dirty="0"/>
              <a:t> thematic fields: technical and/or governance?</a:t>
            </a:r>
          </a:p>
          <a:p>
            <a:pPr lvl="1"/>
            <a:r>
              <a:rPr lang="en-GB" dirty="0"/>
              <a:t>The USPs of GÉANT: where are we needed?</a:t>
            </a:r>
          </a:p>
          <a:p>
            <a:pPr lvl="1"/>
            <a:r>
              <a:rPr lang="en-GB" dirty="0"/>
              <a:t>What will our contribution be?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AC16D-FDCE-CA45-A759-18F447176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Scoping our task</a:t>
            </a:r>
          </a:p>
        </p:txBody>
      </p:sp>
    </p:spTree>
    <p:extLst>
      <p:ext uri="{BB962C8B-B14F-4D97-AF65-F5344CB8AC3E}">
        <p14:creationId xmlns:p14="http://schemas.microsoft.com/office/powerpoint/2010/main" val="2190278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CC1F7B5-F385-66DF-C80E-6CE58033F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Our</a:t>
            </a:r>
            <a:r>
              <a:rPr lang="de-CH" dirty="0"/>
              <a:t> </a:t>
            </a:r>
            <a:r>
              <a:rPr lang="en-GB" dirty="0"/>
              <a:t>Task in the Tech Annex of GN5-1</a:t>
            </a:r>
            <a:endParaRPr lang="de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7ABEBA-BB2C-A3B4-9118-06F965B0619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512763"/>
            <a:ext cx="569912" cy="322262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FDC1E2-1341-14EF-2B8E-2AA83EF82570}"/>
              </a:ext>
            </a:extLst>
          </p:cNvPr>
          <p:cNvSpPr txBox="1"/>
          <p:nvPr/>
        </p:nvSpPr>
        <p:spPr>
          <a:xfrm>
            <a:off x="587830" y="1998616"/>
            <a:ext cx="10816043" cy="3749744"/>
          </a:xfrm>
          <a:prstGeom prst="rect">
            <a:avLst/>
          </a:prstGeom>
          <a:noFill/>
          <a:ln w="12700">
            <a:solidFill>
              <a:srgbClr val="1F4E79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GB" sz="3200" baseline="30000" dirty="0">
              <a:solidFill>
                <a:srgbClr val="05344E"/>
              </a:solidFill>
              <a:latin typeface="Helvetica" pitchFamily="2" charset="0"/>
            </a:endParaRPr>
          </a:p>
          <a:p>
            <a:pPr>
              <a:spcBef>
                <a:spcPts val="600"/>
              </a:spcBef>
            </a:pPr>
            <a:r>
              <a:rPr lang="en-GB" sz="3200" baseline="30000" dirty="0">
                <a:solidFill>
                  <a:srgbClr val="05344E"/>
                </a:solidFill>
                <a:latin typeface="Helvetica" pitchFamily="2" charset="0"/>
              </a:rPr>
              <a:t>Task 7: Distributed Identities (Task Leader: Christoph Graf – SWITCH)</a:t>
            </a:r>
          </a:p>
          <a:p>
            <a:pPr>
              <a:spcBef>
                <a:spcPts val="600"/>
              </a:spcBef>
            </a:pPr>
            <a:r>
              <a:rPr lang="en-GB" sz="2400" baseline="30000" dirty="0">
                <a:solidFill>
                  <a:srgbClr val="000000"/>
                </a:solidFill>
                <a:latin typeface="Helvetica" pitchFamily="2" charset="0"/>
              </a:rPr>
              <a:t>There has recently been a strong movement to make the whole identity space more user-centric to allow users greater control of their identities (and other related information) and a more active role in the process of sharing their information with other parties.</a:t>
            </a:r>
          </a:p>
          <a:p>
            <a:pPr>
              <a:spcBef>
                <a:spcPts val="600"/>
              </a:spcBef>
            </a:pPr>
            <a:r>
              <a:rPr lang="en-GB" sz="2400" baseline="30000" dirty="0">
                <a:solidFill>
                  <a:srgbClr val="000000"/>
                </a:solidFill>
                <a:latin typeface="Helvetica" pitchFamily="2" charset="0"/>
              </a:rPr>
              <a:t>This task will explore the use cases that would be better supported via distributed technologies and the implications on the current services and infrastructure used in the R&amp;E community. Starting at M6 of the project, Task 7 will: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baseline="30000" dirty="0">
                <a:solidFill>
                  <a:srgbClr val="000000"/>
                </a:solidFill>
                <a:latin typeface="Helvetica" pitchFamily="2" charset="0"/>
              </a:rPr>
              <a:t>Review existing services to identify opportunities and challenges to adopt the distributed technologies paradigm.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baseline="30000" dirty="0">
                <a:solidFill>
                  <a:srgbClr val="000000"/>
                </a:solidFill>
                <a:latin typeface="Helvetica" pitchFamily="2" charset="0"/>
              </a:rPr>
              <a:t>Gather previous work done by the NRENs/universities on using SSI technologies, as well as other sectors.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baseline="30000" dirty="0">
                <a:solidFill>
                  <a:srgbClr val="000000"/>
                </a:solidFill>
                <a:latin typeface="Helvetica" pitchFamily="2" charset="0"/>
              </a:rPr>
              <a:t>Investigate implementation of distributed identities use cases and pilot them with the broader community and assess impacts and technological readiness.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baseline="30000" dirty="0">
                <a:solidFill>
                  <a:srgbClr val="000000"/>
                </a:solidFill>
                <a:latin typeface="Helvetica" pitchFamily="2" charset="0"/>
              </a:rPr>
              <a:t>Establish a communication channel with relevant existing initiatives in the NRENs and beyond (i.e., EBSI).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385241-6643-780A-E9A1-182730A7B5E4}"/>
              </a:ext>
            </a:extLst>
          </p:cNvPr>
          <p:cNvSpPr txBox="1"/>
          <p:nvPr/>
        </p:nvSpPr>
        <p:spPr>
          <a:xfrm>
            <a:off x="143691" y="1299226"/>
            <a:ext cx="1214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See: </a:t>
            </a:r>
            <a:r>
              <a:rPr lang="de-CH" dirty="0">
                <a:hlinkClick r:id="rId2"/>
              </a:rPr>
              <a:t>https://geantprojects.sharepoint.com/:b:/s/gn5-1wp1/ERCbd1W7ia5KnYD-Lr37ztgBJ6uwwrS7GlGhEOZvSDl5LA?e=bSh0WK</a:t>
            </a:r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3559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FDD11-4DE4-EC41-BEAF-25FD4F64B3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25450"/>
            <a:ext cx="11236325" cy="717550"/>
          </a:xfrm>
        </p:spPr>
        <p:txBody>
          <a:bodyPr/>
          <a:lstStyle/>
          <a:p>
            <a:r>
              <a:rPr lang="en-GB" dirty="0"/>
              <a:t>Scoping: IDM trends, how we look at SSI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149F4927-4BC7-7E57-8D14-3C6C9424EC8F}"/>
              </a:ext>
            </a:extLst>
          </p:cNvPr>
          <p:cNvCxnSpPr/>
          <p:nvPr/>
        </p:nvCxnSpPr>
        <p:spPr>
          <a:xfrm>
            <a:off x="922492" y="3158121"/>
            <a:ext cx="10347016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9B6CFDAF-D727-2C6C-2CD6-880824737CB4}"/>
              </a:ext>
            </a:extLst>
          </p:cNvPr>
          <p:cNvSpPr txBox="1"/>
          <p:nvPr/>
        </p:nvSpPr>
        <p:spPr>
          <a:xfrm>
            <a:off x="10609079" y="3288485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AA4ADC-E67D-A778-5C77-3F44FE6CA23E}"/>
              </a:ext>
            </a:extLst>
          </p:cNvPr>
          <p:cNvSpPr txBox="1"/>
          <p:nvPr/>
        </p:nvSpPr>
        <p:spPr>
          <a:xfrm>
            <a:off x="1006679" y="1700170"/>
            <a:ext cx="1083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Service</a:t>
            </a:r>
          </a:p>
          <a:p>
            <a:r>
              <a:rPr lang="de-CH" sz="2400" dirty="0" err="1"/>
              <a:t>centric</a:t>
            </a:r>
            <a:endParaRPr lang="de-CH" sz="24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97A3298-7FAA-9CF4-531C-1FCC07F182A8}"/>
              </a:ext>
            </a:extLst>
          </p:cNvPr>
          <p:cNvSpPr txBox="1"/>
          <p:nvPr/>
        </p:nvSpPr>
        <p:spPr>
          <a:xfrm>
            <a:off x="2351620" y="1700169"/>
            <a:ext cx="10377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Org</a:t>
            </a:r>
            <a:r>
              <a:rPr lang="de-CH" sz="2400" dirty="0"/>
              <a:t>-</a:t>
            </a:r>
          </a:p>
          <a:p>
            <a:r>
              <a:rPr lang="de-CH" sz="2400" dirty="0" err="1"/>
              <a:t>centric</a:t>
            </a:r>
            <a:endParaRPr lang="de-CH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B8978E-5FA1-56FC-498F-2612EC0816FC}"/>
              </a:ext>
            </a:extLst>
          </p:cNvPr>
          <p:cNvSpPr txBox="1"/>
          <p:nvPr/>
        </p:nvSpPr>
        <p:spPr>
          <a:xfrm>
            <a:off x="3576869" y="1884834"/>
            <a:ext cx="1401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federated</a:t>
            </a:r>
            <a:endParaRPr lang="de-CH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0CBBC7-B0C5-8B5C-2D39-B32DCAB54363}"/>
              </a:ext>
            </a:extLst>
          </p:cNvPr>
          <p:cNvSpPr txBox="1"/>
          <p:nvPr/>
        </p:nvSpPr>
        <p:spPr>
          <a:xfrm>
            <a:off x="5195389" y="1739178"/>
            <a:ext cx="1401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Inter-</a:t>
            </a:r>
          </a:p>
          <a:p>
            <a:r>
              <a:rPr lang="de-CH" sz="2400" dirty="0" err="1"/>
              <a:t>federated</a:t>
            </a:r>
            <a:endParaRPr lang="de-CH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D613F6-8852-70AA-9CF5-6616890AF6ED}"/>
              </a:ext>
            </a:extLst>
          </p:cNvPr>
          <p:cNvSpPr txBox="1"/>
          <p:nvPr/>
        </p:nvSpPr>
        <p:spPr>
          <a:xfrm>
            <a:off x="6844075" y="1898854"/>
            <a:ext cx="1702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User-</a:t>
            </a:r>
            <a:r>
              <a:rPr lang="de-CH" sz="2400" dirty="0" err="1"/>
              <a:t>centric</a:t>
            </a:r>
            <a:endParaRPr lang="de-CH" sz="2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0F1802E-A346-73D0-259F-052F30AF2235}"/>
              </a:ext>
            </a:extLst>
          </p:cNvPr>
          <p:cNvGrpSpPr/>
          <p:nvPr/>
        </p:nvGrpSpPr>
        <p:grpSpPr>
          <a:xfrm>
            <a:off x="3556480" y="3515236"/>
            <a:ext cx="6689275" cy="545034"/>
            <a:chOff x="2667360" y="2636428"/>
            <a:chExt cx="5016956" cy="408776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0169534-591F-F0CB-FD6D-72FED163143B}"/>
                </a:ext>
              </a:extLst>
            </p:cNvPr>
            <p:cNvCxnSpPr>
              <a:cxnSpLocks/>
            </p:cNvCxnSpPr>
            <p:nvPr/>
          </p:nvCxnSpPr>
          <p:spPr>
            <a:xfrm>
              <a:off x="2994870" y="3045204"/>
              <a:ext cx="468944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A4406D-AE38-1D39-8A71-5DDDE1D94C5E}"/>
                </a:ext>
              </a:extLst>
            </p:cNvPr>
            <p:cNvSpPr txBox="1"/>
            <p:nvPr/>
          </p:nvSpPr>
          <p:spPr>
            <a:xfrm>
              <a:off x="2667360" y="2636428"/>
              <a:ext cx="122918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 err="1"/>
                <a:t>nationalAAI</a:t>
              </a:r>
              <a:endParaRPr lang="de-CH" sz="2400" dirty="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A5168FA-B455-1F4A-05EC-1F6F5FD9D417}"/>
              </a:ext>
            </a:extLst>
          </p:cNvPr>
          <p:cNvGrpSpPr/>
          <p:nvPr/>
        </p:nvGrpSpPr>
        <p:grpSpPr>
          <a:xfrm>
            <a:off x="5279472" y="4190631"/>
            <a:ext cx="4966283" cy="492442"/>
            <a:chOff x="2994870" y="2675872"/>
            <a:chExt cx="4689446" cy="369332"/>
          </a:xfrm>
        </p:grpSpPr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7592ADCB-B66E-B496-9414-7AC2111B629B}"/>
                </a:ext>
              </a:extLst>
            </p:cNvPr>
            <p:cNvCxnSpPr>
              <a:cxnSpLocks/>
            </p:cNvCxnSpPr>
            <p:nvPr/>
          </p:nvCxnSpPr>
          <p:spPr>
            <a:xfrm>
              <a:off x="2994870" y="3045204"/>
              <a:ext cx="468944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9248A79-8872-6249-D784-96A6F53A114B}"/>
                </a:ext>
              </a:extLst>
            </p:cNvPr>
            <p:cNvSpPr txBox="1"/>
            <p:nvPr/>
          </p:nvSpPr>
          <p:spPr>
            <a:xfrm>
              <a:off x="3044989" y="2675872"/>
              <a:ext cx="123695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 err="1"/>
                <a:t>eduGAIN</a:t>
              </a:r>
              <a:endParaRPr lang="de-CH" sz="24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F012B3E-C7A5-1F79-5407-AC3B9E5E98C5}"/>
              </a:ext>
            </a:extLst>
          </p:cNvPr>
          <p:cNvSpPr txBox="1"/>
          <p:nvPr/>
        </p:nvSpPr>
        <p:spPr>
          <a:xfrm>
            <a:off x="9286636" y="1931569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SSI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DB29CE5-7AD9-59AF-A1DA-B8F7A661ABA2}"/>
              </a:ext>
            </a:extLst>
          </p:cNvPr>
          <p:cNvGrpSpPr/>
          <p:nvPr/>
        </p:nvGrpSpPr>
        <p:grpSpPr>
          <a:xfrm>
            <a:off x="6642524" y="4915261"/>
            <a:ext cx="3656307" cy="504205"/>
            <a:chOff x="2319725" y="2667050"/>
            <a:chExt cx="5364591" cy="378154"/>
          </a:xfrm>
        </p:grpSpPr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A9BE9D2F-90EB-A093-B8B1-A98EA88F6653}"/>
                </a:ext>
              </a:extLst>
            </p:cNvPr>
            <p:cNvCxnSpPr>
              <a:cxnSpLocks/>
            </p:cNvCxnSpPr>
            <p:nvPr/>
          </p:nvCxnSpPr>
          <p:spPr>
            <a:xfrm>
              <a:off x="2994870" y="3045204"/>
              <a:ext cx="468944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67C92D1-220B-4C60-F8BF-271CBDCBEF80}"/>
                </a:ext>
              </a:extLst>
            </p:cNvPr>
            <p:cNvSpPr txBox="1"/>
            <p:nvPr/>
          </p:nvSpPr>
          <p:spPr>
            <a:xfrm>
              <a:off x="2319725" y="2667050"/>
              <a:ext cx="333130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/>
                <a:t>National </a:t>
              </a:r>
              <a:r>
                <a:rPr lang="de-CH" sz="2400" dirty="0" err="1"/>
                <a:t>edu</a:t>
              </a:r>
              <a:r>
                <a:rPr lang="de-CH" sz="2400" dirty="0"/>
                <a:t>-IDs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96D180E-FAA0-E5FF-2CE9-CD050E12053F}"/>
              </a:ext>
            </a:extLst>
          </p:cNvPr>
          <p:cNvGrpSpPr/>
          <p:nvPr/>
        </p:nvGrpSpPr>
        <p:grpSpPr>
          <a:xfrm>
            <a:off x="9194334" y="5796046"/>
            <a:ext cx="1152612" cy="492442"/>
            <a:chOff x="2994870" y="2675872"/>
            <a:chExt cx="4689446" cy="369332"/>
          </a:xfrm>
        </p:grpSpPr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387ED233-7E20-00D9-1297-7088F39B6CDF}"/>
                </a:ext>
              </a:extLst>
            </p:cNvPr>
            <p:cNvCxnSpPr>
              <a:cxnSpLocks/>
            </p:cNvCxnSpPr>
            <p:nvPr/>
          </p:nvCxnSpPr>
          <p:spPr>
            <a:xfrm>
              <a:off x="2994870" y="3045204"/>
              <a:ext cx="468944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26F636F-975C-AA8A-509B-7B5B1D57C732}"/>
                </a:ext>
              </a:extLst>
            </p:cNvPr>
            <p:cNvSpPr txBox="1"/>
            <p:nvPr/>
          </p:nvSpPr>
          <p:spPr>
            <a:xfrm>
              <a:off x="3044990" y="2675872"/>
              <a:ext cx="191221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/>
                <a:t>??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9D7D6C1-937C-2957-8D6F-D1D8387B1A15}"/>
              </a:ext>
            </a:extLst>
          </p:cNvPr>
          <p:cNvSpPr txBox="1"/>
          <p:nvPr/>
        </p:nvSpPr>
        <p:spPr>
          <a:xfrm>
            <a:off x="3389152" y="5829174"/>
            <a:ext cx="7302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«</a:t>
            </a:r>
            <a:r>
              <a:rPr lang="de-CH" sz="2400" dirty="0">
                <a:solidFill>
                  <a:srgbClr val="FF0000"/>
                </a:solidFill>
              </a:rPr>
              <a:t>Next </a:t>
            </a:r>
            <a:r>
              <a:rPr lang="de-CH" sz="2400" dirty="0" err="1">
                <a:solidFill>
                  <a:srgbClr val="FF0000"/>
                </a:solidFill>
              </a:rPr>
              <a:t>big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thing</a:t>
            </a:r>
            <a:r>
              <a:rPr lang="de-CH" sz="2400" dirty="0"/>
              <a:t>» in IDM-</a:t>
            </a:r>
            <a:r>
              <a:rPr lang="de-CH" sz="2400" dirty="0" err="1"/>
              <a:t>world</a:t>
            </a:r>
            <a:r>
              <a:rPr lang="de-CH" sz="2400" dirty="0"/>
              <a:t> -&gt;</a:t>
            </a:r>
          </a:p>
        </p:txBody>
      </p:sp>
    </p:spTree>
    <p:extLst>
      <p:ext uri="{BB962C8B-B14F-4D97-AF65-F5344CB8AC3E}">
        <p14:creationId xmlns:p14="http://schemas.microsoft.com/office/powerpoint/2010/main" val="1950584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FDD11-4DE4-EC41-BEAF-25FD4F64B3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25450"/>
            <a:ext cx="11236325" cy="671513"/>
          </a:xfrm>
        </p:spPr>
        <p:txBody>
          <a:bodyPr/>
          <a:lstStyle/>
          <a:p>
            <a:r>
              <a:rPr lang="en-GB" dirty="0"/>
              <a:t>Scoping: Ripeness considerations and proposed positioning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50201BA-8DFF-897B-86D2-1691A91D5069}"/>
              </a:ext>
            </a:extLst>
          </p:cNvPr>
          <p:cNvCxnSpPr/>
          <p:nvPr/>
        </p:nvCxnSpPr>
        <p:spPr>
          <a:xfrm>
            <a:off x="1215047" y="3501033"/>
            <a:ext cx="10347016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10FF459-A4A3-625E-FBC9-72B107FE8D6B}"/>
              </a:ext>
            </a:extLst>
          </p:cNvPr>
          <p:cNvSpPr txBox="1"/>
          <p:nvPr/>
        </p:nvSpPr>
        <p:spPr>
          <a:xfrm>
            <a:off x="10901634" y="363139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A2CD5D-DD82-2C1E-E78D-4D1B21ADD70D}"/>
              </a:ext>
            </a:extLst>
          </p:cNvPr>
          <p:cNvSpPr txBox="1"/>
          <p:nvPr/>
        </p:nvSpPr>
        <p:spPr>
          <a:xfrm>
            <a:off x="1009970" y="2084226"/>
            <a:ext cx="1699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Demos</a:t>
            </a:r>
          </a:p>
          <a:p>
            <a:r>
              <a:rPr lang="de-CH" dirty="0"/>
              <a:t>(Click </a:t>
            </a:r>
            <a:r>
              <a:rPr lang="de-CH" dirty="0" err="1"/>
              <a:t>dummies</a:t>
            </a:r>
            <a:r>
              <a:rPr lang="de-CH" dirty="0"/>
              <a:t>/</a:t>
            </a:r>
            <a:br>
              <a:rPr lang="de-CH" dirty="0"/>
            </a:br>
            <a:r>
              <a:rPr lang="de-CH" dirty="0"/>
              <a:t>Real </a:t>
            </a:r>
            <a:r>
              <a:rPr lang="de-CH" dirty="0" err="1"/>
              <a:t>tools</a:t>
            </a:r>
            <a:r>
              <a:rPr lang="de-CH" dirty="0"/>
              <a:t>,</a:t>
            </a:r>
            <a:br>
              <a:rPr lang="de-CH" dirty="0"/>
            </a:br>
            <a:r>
              <a:rPr lang="de-CH" dirty="0"/>
              <a:t>personas)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7F7909-C613-D039-46D0-B29E747CA291}"/>
              </a:ext>
            </a:extLst>
          </p:cNvPr>
          <p:cNvSpPr txBox="1"/>
          <p:nvPr/>
        </p:nvSpPr>
        <p:spPr>
          <a:xfrm>
            <a:off x="0" y="1612854"/>
            <a:ext cx="1106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Approach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542EEC-927F-3DA7-15B2-DDC72B3F62D1}"/>
              </a:ext>
            </a:extLst>
          </p:cNvPr>
          <p:cNvSpPr txBox="1"/>
          <p:nvPr/>
        </p:nvSpPr>
        <p:spPr>
          <a:xfrm>
            <a:off x="-52080" y="3582604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Ambition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ABD9E0-CC18-3FD4-4264-BC88BC6F2C04}"/>
              </a:ext>
            </a:extLst>
          </p:cNvPr>
          <p:cNvSpPr txBox="1"/>
          <p:nvPr/>
        </p:nvSpPr>
        <p:spPr>
          <a:xfrm>
            <a:off x="1189734" y="3980426"/>
            <a:ext cx="151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Stakeholders </a:t>
            </a:r>
            <a:r>
              <a:rPr lang="de-CH" dirty="0" err="1"/>
              <a:t>get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idea</a:t>
            </a: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B426F7-59F5-3656-ED65-D3269CB9B200}"/>
              </a:ext>
            </a:extLst>
          </p:cNvPr>
          <p:cNvSpPr txBox="1"/>
          <p:nvPr/>
        </p:nvSpPr>
        <p:spPr>
          <a:xfrm>
            <a:off x="2846225" y="2081975"/>
            <a:ext cx="1995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Pilots</a:t>
            </a:r>
            <a:endParaRPr lang="de-CH" dirty="0"/>
          </a:p>
          <a:p>
            <a:r>
              <a:rPr lang="de-CH" dirty="0"/>
              <a:t>(Real </a:t>
            </a:r>
            <a:r>
              <a:rPr lang="de-CH" dirty="0" err="1"/>
              <a:t>tools</a:t>
            </a:r>
            <a:r>
              <a:rPr lang="de-CH" dirty="0"/>
              <a:t>, real </a:t>
            </a:r>
            <a:br>
              <a:rPr lang="de-CH" dirty="0"/>
            </a:br>
            <a:r>
              <a:rPr lang="de-CH" dirty="0" err="1"/>
              <a:t>users</a:t>
            </a:r>
            <a:r>
              <a:rPr lang="de-CH" dirty="0"/>
              <a:t>, time limited)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44EA21-14E5-E4D5-E7EE-431ABBB92D75}"/>
              </a:ext>
            </a:extLst>
          </p:cNvPr>
          <p:cNvSpPr txBox="1"/>
          <p:nvPr/>
        </p:nvSpPr>
        <p:spPr>
          <a:xfrm>
            <a:off x="2906338" y="3951937"/>
            <a:ext cx="177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Learning, </a:t>
            </a:r>
            <a:r>
              <a:rPr lang="de-CH" dirty="0" err="1"/>
              <a:t>users</a:t>
            </a:r>
            <a:r>
              <a:rPr lang="de-CH" dirty="0"/>
              <a:t> </a:t>
            </a:r>
            <a:r>
              <a:rPr lang="de-CH" dirty="0" err="1"/>
              <a:t>feel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future</a:t>
            </a:r>
            <a:endParaRPr lang="de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071253-8027-224A-2AEC-3BB3B36A5D07}"/>
              </a:ext>
            </a:extLst>
          </p:cNvPr>
          <p:cNvSpPr txBox="1"/>
          <p:nvPr/>
        </p:nvSpPr>
        <p:spPr>
          <a:xfrm>
            <a:off x="5504835" y="2081975"/>
            <a:ext cx="2189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MVP</a:t>
            </a:r>
            <a:br>
              <a:rPr lang="de-CH" dirty="0"/>
            </a:br>
            <a:r>
              <a:rPr lang="de-CH" dirty="0"/>
              <a:t>(Real </a:t>
            </a:r>
            <a:r>
              <a:rPr lang="de-CH" dirty="0" err="1"/>
              <a:t>tools</a:t>
            </a:r>
            <a:r>
              <a:rPr lang="de-CH" dirty="0"/>
              <a:t>, real </a:t>
            </a:r>
            <a:r>
              <a:rPr lang="de-CH" dirty="0" err="1"/>
              <a:t>users</a:t>
            </a:r>
            <a:r>
              <a:rPr lang="de-CH" dirty="0"/>
              <a:t>, </a:t>
            </a:r>
            <a:r>
              <a:rPr lang="de-CH" dirty="0" err="1"/>
              <a:t>start</a:t>
            </a:r>
            <a:r>
              <a:rPr lang="de-CH" dirty="0"/>
              <a:t> </a:t>
            </a:r>
            <a:r>
              <a:rPr lang="de-CH" dirty="0" err="1"/>
              <a:t>small</a:t>
            </a:r>
            <a:r>
              <a:rPr lang="de-CH" dirty="0"/>
              <a:t> but extensible)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25ED6C-9EE8-721E-2D2C-D74227C8D102}"/>
              </a:ext>
            </a:extLst>
          </p:cNvPr>
          <p:cNvSpPr txBox="1"/>
          <p:nvPr/>
        </p:nvSpPr>
        <p:spPr>
          <a:xfrm>
            <a:off x="5504835" y="3951935"/>
            <a:ext cx="1973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Engage</a:t>
            </a:r>
            <a:r>
              <a:rPr lang="de-CH" dirty="0"/>
              <a:t> </a:t>
            </a:r>
            <a:r>
              <a:rPr lang="de-CH" dirty="0" err="1"/>
              <a:t>users</a:t>
            </a:r>
            <a:r>
              <a:rPr lang="de-CH" dirty="0"/>
              <a:t>, </a:t>
            </a:r>
            <a:r>
              <a:rPr lang="de-CH" dirty="0" err="1"/>
              <a:t>add</a:t>
            </a:r>
            <a:r>
              <a:rPr lang="de-CH" dirty="0"/>
              <a:t> </a:t>
            </a:r>
            <a:r>
              <a:rPr lang="de-CH" dirty="0" err="1"/>
              <a:t>value</a:t>
            </a:r>
            <a:r>
              <a:rPr lang="de-CH" dirty="0"/>
              <a:t> &amp; </a:t>
            </a:r>
            <a:r>
              <a:rPr lang="de-CH" dirty="0" err="1"/>
              <a:t>grow</a:t>
            </a:r>
            <a:endParaRPr lang="de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E8187A-D461-12B3-9F01-3C3C01C3E707}"/>
              </a:ext>
            </a:extLst>
          </p:cNvPr>
          <p:cNvSpPr txBox="1"/>
          <p:nvPr/>
        </p:nvSpPr>
        <p:spPr>
          <a:xfrm>
            <a:off x="8228342" y="2512865"/>
            <a:ext cx="2030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Production</a:t>
            </a:r>
            <a:r>
              <a:rPr lang="de-CH" dirty="0"/>
              <a:t>/</a:t>
            </a:r>
            <a:r>
              <a:rPr lang="de-CH" dirty="0" err="1"/>
              <a:t>DevOps</a:t>
            </a:r>
            <a:endParaRPr lang="de-CH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656014F-3D2A-B389-24F8-EF842D4885D7}"/>
              </a:ext>
            </a:extLst>
          </p:cNvPr>
          <p:cNvCxnSpPr/>
          <p:nvPr/>
        </p:nvCxnSpPr>
        <p:spPr>
          <a:xfrm>
            <a:off x="5093689" y="1616850"/>
            <a:ext cx="0" cy="364760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1466108-0221-C807-8B52-C7D184D46CBC}"/>
              </a:ext>
            </a:extLst>
          </p:cNvPr>
          <p:cNvSpPr txBox="1"/>
          <p:nvPr/>
        </p:nvSpPr>
        <p:spPr>
          <a:xfrm>
            <a:off x="5778633" y="5581944"/>
            <a:ext cx="3887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C00000"/>
                </a:solidFill>
              </a:rPr>
              <a:t>Decide</a:t>
            </a:r>
            <a:r>
              <a:rPr lang="de-CH" dirty="0">
                <a:solidFill>
                  <a:srgbClr val="C00000"/>
                </a:solidFill>
              </a:rPr>
              <a:t> on </a:t>
            </a:r>
            <a:r>
              <a:rPr lang="de-CH" dirty="0" err="1">
                <a:solidFill>
                  <a:srgbClr val="C00000"/>
                </a:solidFill>
              </a:rPr>
              <a:t>our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role</a:t>
            </a:r>
            <a:r>
              <a:rPr lang="de-CH" dirty="0">
                <a:solidFill>
                  <a:srgbClr val="C00000"/>
                </a:solidFill>
              </a:rPr>
              <a:t> and </a:t>
            </a:r>
            <a:r>
              <a:rPr lang="de-CH" dirty="0" err="1">
                <a:solidFill>
                  <a:srgbClr val="C00000"/>
                </a:solidFill>
              </a:rPr>
              <a:t>what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to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trial</a:t>
            </a:r>
            <a:r>
              <a:rPr lang="de-CH" dirty="0">
                <a:solidFill>
                  <a:srgbClr val="C00000"/>
                </a:solidFill>
              </a:rPr>
              <a:t> and </a:t>
            </a:r>
            <a:r>
              <a:rPr lang="de-CH" dirty="0" err="1">
                <a:solidFill>
                  <a:srgbClr val="C00000"/>
                </a:solidFill>
              </a:rPr>
              <a:t>what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to</a:t>
            </a:r>
            <a:r>
              <a:rPr lang="de-CH" dirty="0">
                <a:solidFill>
                  <a:srgbClr val="C00000"/>
                </a:solidFill>
              </a:rPr>
              <a:t> bring </a:t>
            </a:r>
            <a:r>
              <a:rPr lang="de-CH" dirty="0" err="1">
                <a:solidFill>
                  <a:srgbClr val="C00000"/>
                </a:solidFill>
              </a:rPr>
              <a:t>into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production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BF0697-7E51-1AA6-D497-093143AE2705}"/>
              </a:ext>
            </a:extLst>
          </p:cNvPr>
          <p:cNvSpPr txBox="1"/>
          <p:nvPr/>
        </p:nvSpPr>
        <p:spPr>
          <a:xfrm>
            <a:off x="1596609" y="5581944"/>
            <a:ext cx="3211886" cy="646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C00000"/>
                </a:solidFill>
              </a:rPr>
              <a:t>Many </a:t>
            </a:r>
            <a:r>
              <a:rPr lang="de-CH" dirty="0" err="1">
                <a:solidFill>
                  <a:srgbClr val="C00000"/>
                </a:solidFill>
              </a:rPr>
              <a:t>players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active</a:t>
            </a:r>
            <a:r>
              <a:rPr lang="de-CH" dirty="0">
                <a:solidFill>
                  <a:srgbClr val="C00000"/>
                </a:solidFill>
              </a:rPr>
              <a:t>, </a:t>
            </a:r>
            <a:r>
              <a:rPr lang="de-CH" dirty="0" err="1">
                <a:solidFill>
                  <a:srgbClr val="C00000"/>
                </a:solidFill>
              </a:rPr>
              <a:t>decide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where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to</a:t>
            </a:r>
            <a:r>
              <a:rPr lang="de-CH" dirty="0">
                <a:solidFill>
                  <a:srgbClr val="C00000"/>
                </a:solidFill>
              </a:rPr>
              <a:t> </a:t>
            </a:r>
            <a:r>
              <a:rPr lang="de-CH" dirty="0" err="1">
                <a:solidFill>
                  <a:srgbClr val="C00000"/>
                </a:solidFill>
              </a:rPr>
              <a:t>participate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877B4F-E967-7E70-FA23-6B9E3B63B2B8}"/>
              </a:ext>
            </a:extLst>
          </p:cNvPr>
          <p:cNvSpPr txBox="1"/>
          <p:nvPr/>
        </p:nvSpPr>
        <p:spPr>
          <a:xfrm>
            <a:off x="8151591" y="3996762"/>
            <a:ext cx="8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Service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ACCC48-65ED-72F5-4BFB-565F76797427}"/>
              </a:ext>
            </a:extLst>
          </p:cNvPr>
          <p:cNvSpPr txBox="1"/>
          <p:nvPr/>
        </p:nvSpPr>
        <p:spPr>
          <a:xfrm>
            <a:off x="-52080" y="5079787"/>
            <a:ext cx="2166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rgbClr val="FF0000"/>
                </a:solidFill>
              </a:rPr>
              <a:t>Potential </a:t>
            </a:r>
            <a:r>
              <a:rPr lang="de-CH" b="1" dirty="0" err="1">
                <a:solidFill>
                  <a:srgbClr val="FF0000"/>
                </a:solidFill>
              </a:rPr>
              <a:t>positioning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90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  <p:bldP spid="24" grpId="0"/>
      <p:bldP spid="25" grpId="0"/>
      <p:bldP spid="26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FDD11-4DE4-EC41-BEAF-25FD4F64B3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25450"/>
            <a:ext cx="11236325" cy="717550"/>
          </a:xfrm>
        </p:spPr>
        <p:txBody>
          <a:bodyPr/>
          <a:lstStyle/>
          <a:p>
            <a:r>
              <a:rPr lang="en-GB" dirty="0"/>
              <a:t>Scoping: SSI functional blocks</a:t>
            </a:r>
          </a:p>
        </p:txBody>
      </p:sp>
      <p:grpSp>
        <p:nvGrpSpPr>
          <p:cNvPr id="18" name="Gruppieren 3">
            <a:extLst>
              <a:ext uri="{FF2B5EF4-FFF2-40B4-BE49-F238E27FC236}">
                <a16:creationId xmlns:a16="http://schemas.microsoft.com/office/drawing/2014/main" id="{8949743D-93A3-9604-8238-578C95EB89E5}"/>
              </a:ext>
            </a:extLst>
          </p:cNvPr>
          <p:cNvGrpSpPr/>
          <p:nvPr/>
        </p:nvGrpSpPr>
        <p:grpSpPr bwMode="auto">
          <a:xfrm>
            <a:off x="-1" y="1455756"/>
            <a:ext cx="9049319" cy="4229152"/>
            <a:chOff x="1284792" y="1018574"/>
            <a:chExt cx="9699585" cy="5496577"/>
          </a:xfrm>
        </p:grpSpPr>
        <p:sp>
          <p:nvSpPr>
            <p:cNvPr id="19" name="Rechteck 1">
              <a:extLst>
                <a:ext uri="{FF2B5EF4-FFF2-40B4-BE49-F238E27FC236}">
                  <a16:creationId xmlns:a16="http://schemas.microsoft.com/office/drawing/2014/main" id="{4806062B-C955-40C4-622B-FB64F095A0F5}"/>
                </a:ext>
              </a:extLst>
            </p:cNvPr>
            <p:cNvSpPr/>
            <p:nvPr/>
          </p:nvSpPr>
          <p:spPr bwMode="auto">
            <a:xfrm>
              <a:off x="1284792" y="1018574"/>
              <a:ext cx="9699585" cy="5496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CH"/>
            </a:p>
          </p:txBody>
        </p:sp>
        <p:sp>
          <p:nvSpPr>
            <p:cNvPr id="21" name="Rechteck 205">
              <a:extLst>
                <a:ext uri="{FF2B5EF4-FFF2-40B4-BE49-F238E27FC236}">
                  <a16:creationId xmlns:a16="http://schemas.microsoft.com/office/drawing/2014/main" id="{731A0B04-A512-F97D-F540-F427B3987C20}"/>
                </a:ext>
              </a:extLst>
            </p:cNvPr>
            <p:cNvSpPr/>
            <p:nvPr/>
          </p:nvSpPr>
          <p:spPr bwMode="auto">
            <a:xfrm>
              <a:off x="1523940" y="1238606"/>
              <a:ext cx="9228138" cy="5086906"/>
            </a:xfrm>
            <a:prstGeom prst="rect">
              <a:avLst/>
            </a:prstGeom>
            <a:noFill/>
            <a:ln w="38100" cap="flat" cmpd="sng" algn="ctr">
              <a:solidFill>
                <a:srgbClr val="002060"/>
              </a:solidFill>
              <a:prstDash val="sysDot"/>
              <a:miter lim="800000"/>
              <a:headEnd type="none"/>
              <a:tailEnd type="triangle"/>
            </a:ln>
            <a:effectLst/>
          </p:spPr>
          <p:txBody>
            <a:bodyPr lIns="0" tIns="0" rIns="0" bIns="0" rtlCol="0" anchor="ctr"/>
            <a:lstStyle/>
            <a:p>
              <a:pPr algn="ctr" defTabSz="914377">
                <a:defRPr/>
              </a:pPr>
              <a:endParaRPr lang="de-CH" sz="1400">
                <a:solidFill>
                  <a:prstClr val="black"/>
                </a:solidFill>
                <a:latin typeface="SBB Light"/>
                <a:ea typeface="Lato Light"/>
                <a:cs typeface="Lato Light"/>
              </a:endParaRPr>
            </a:p>
          </p:txBody>
        </p:sp>
        <p:sp>
          <p:nvSpPr>
            <p:cNvPr id="23" name="Ellipse 206">
              <a:extLst>
                <a:ext uri="{FF2B5EF4-FFF2-40B4-BE49-F238E27FC236}">
                  <a16:creationId xmlns:a16="http://schemas.microsoft.com/office/drawing/2014/main" id="{1C921FF3-DA5A-5FB8-A14A-6365C5AB88DD}"/>
                </a:ext>
              </a:extLst>
            </p:cNvPr>
            <p:cNvSpPr/>
            <p:nvPr/>
          </p:nvSpPr>
          <p:spPr bwMode="auto">
            <a:xfrm>
              <a:off x="4084368" y="3257883"/>
              <a:ext cx="4078839" cy="1623319"/>
            </a:xfrm>
            <a:prstGeom prst="ellipse">
              <a:avLst/>
            </a:prstGeom>
            <a:noFill/>
            <a:ln w="12700" cap="flat" cmpd="sng" algn="ctr">
              <a:solidFill>
                <a:srgbClr val="A20013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914377">
                <a:defRPr/>
              </a:pPr>
              <a:endParaRPr lang="de-CH" sz="1400">
                <a:solidFill>
                  <a:prstClr val="white"/>
                </a:solidFill>
                <a:latin typeface="SBB Light"/>
                <a:ea typeface="Lato Light"/>
                <a:cs typeface="Lato Light"/>
              </a:endParaRPr>
            </a:p>
          </p:txBody>
        </p:sp>
        <p:sp>
          <p:nvSpPr>
            <p:cNvPr id="25" name="Textfeld 207">
              <a:extLst>
                <a:ext uri="{FF2B5EF4-FFF2-40B4-BE49-F238E27FC236}">
                  <a16:creationId xmlns:a16="http://schemas.microsoft.com/office/drawing/2014/main" id="{4CF77F8A-BF38-2ADE-96FD-DC76DAE0B336}"/>
                </a:ext>
              </a:extLst>
            </p:cNvPr>
            <p:cNvSpPr txBox="1"/>
            <p:nvPr/>
          </p:nvSpPr>
          <p:spPr bwMode="auto">
            <a:xfrm>
              <a:off x="4916575" y="4553900"/>
              <a:ext cx="2414426" cy="240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200" b="1">
                  <a:solidFill>
                    <a:srgbClr val="444444"/>
                  </a:solidFill>
                  <a:ea typeface="Lato Light"/>
                  <a:cs typeface="Lato Light"/>
                </a:rPr>
                <a:t>decentralized trust network</a:t>
              </a:r>
            </a:p>
          </p:txBody>
        </p:sp>
        <p:cxnSp>
          <p:nvCxnSpPr>
            <p:cNvPr id="26" name="Gerade Verbindung mit Pfeil 208">
              <a:extLst>
                <a:ext uri="{FF2B5EF4-FFF2-40B4-BE49-F238E27FC236}">
                  <a16:creationId xmlns:a16="http://schemas.microsoft.com/office/drawing/2014/main" id="{18F1D030-D1B2-A6A0-E2C3-898917E7A1A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65303" y="1756821"/>
              <a:ext cx="3309478" cy="1963716"/>
            </a:xfrm>
            <a:prstGeom prst="straightConnector1">
              <a:avLst/>
            </a:prstGeom>
            <a:noFill/>
            <a:ln w="38100" cap="flat" cmpd="sng" algn="ctr">
              <a:solidFill>
                <a:srgbClr val="A20013"/>
              </a:solidFill>
              <a:prstDash val="solid"/>
              <a:miter lim="800000"/>
              <a:headEnd type="none"/>
              <a:tailEnd type="triangle"/>
            </a:ln>
            <a:effectLst/>
          </p:spPr>
        </p:cxnSp>
        <p:cxnSp>
          <p:nvCxnSpPr>
            <p:cNvPr id="27" name="Gerade Verbindung mit Pfeil 209">
              <a:extLst>
                <a:ext uri="{FF2B5EF4-FFF2-40B4-BE49-F238E27FC236}">
                  <a16:creationId xmlns:a16="http://schemas.microsoft.com/office/drawing/2014/main" id="{748B0614-B436-5506-ED8B-CDDF3E6C42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72793" y="1756821"/>
              <a:ext cx="3289422" cy="1963716"/>
            </a:xfrm>
            <a:prstGeom prst="straightConnector1">
              <a:avLst/>
            </a:prstGeom>
            <a:noFill/>
            <a:ln w="38100" cap="flat" cmpd="sng" algn="ctr">
              <a:solidFill>
                <a:srgbClr val="A20013"/>
              </a:solidFill>
              <a:prstDash val="solid"/>
              <a:miter lim="800000"/>
              <a:headEnd type="none"/>
              <a:tailEnd type="triangle"/>
            </a:ln>
            <a:effectLst/>
          </p:spPr>
        </p:cxnSp>
        <p:cxnSp>
          <p:nvCxnSpPr>
            <p:cNvPr id="28" name="Gerader Verbinder 210">
              <a:extLst>
                <a:ext uri="{FF2B5EF4-FFF2-40B4-BE49-F238E27FC236}">
                  <a16:creationId xmlns:a16="http://schemas.microsoft.com/office/drawing/2014/main" id="{9630C64D-36D3-9322-D426-4294E33183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128593" y="2324502"/>
              <a:ext cx="1" cy="933381"/>
            </a:xfrm>
            <a:prstGeom prst="line">
              <a:avLst/>
            </a:prstGeom>
            <a:noFill/>
            <a:ln w="38100" cap="flat" cmpd="sng" algn="ctr">
              <a:solidFill>
                <a:srgbClr val="A20013"/>
              </a:solidFill>
              <a:prstDash val="sysDot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9" name="Gerader Verbinder 211">
              <a:extLst>
                <a:ext uri="{FF2B5EF4-FFF2-40B4-BE49-F238E27FC236}">
                  <a16:creationId xmlns:a16="http://schemas.microsoft.com/office/drawing/2014/main" id="{96D3D9D1-DB4C-CBC9-ECC4-C5783035CB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163207" y="3996391"/>
              <a:ext cx="1250002" cy="0"/>
            </a:xfrm>
            <a:prstGeom prst="line">
              <a:avLst/>
            </a:prstGeom>
            <a:noFill/>
            <a:ln w="38100" cap="flat" cmpd="sng" algn="ctr">
              <a:solidFill>
                <a:srgbClr val="A20013"/>
              </a:solidFill>
              <a:prstDash val="sysDot"/>
              <a:miter lim="800000"/>
              <a:headEnd type="triangle"/>
              <a:tailEnd type="none"/>
            </a:ln>
            <a:effectLst/>
          </p:spPr>
        </p:cxnSp>
        <p:cxnSp>
          <p:nvCxnSpPr>
            <p:cNvPr id="30" name="Gerader Verbinder 212">
              <a:extLst>
                <a:ext uri="{FF2B5EF4-FFF2-40B4-BE49-F238E27FC236}">
                  <a16:creationId xmlns:a16="http://schemas.microsoft.com/office/drawing/2014/main" id="{752273C8-AD70-FCDA-6E9E-EB797A9456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163207" y="4179271"/>
              <a:ext cx="1250002" cy="0"/>
            </a:xfrm>
            <a:prstGeom prst="line">
              <a:avLst/>
            </a:prstGeom>
            <a:noFill/>
            <a:ln w="38100" cap="flat" cmpd="sng" algn="ctr">
              <a:solidFill>
                <a:srgbClr val="A20013"/>
              </a:solidFill>
              <a:prstDash val="sysDot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1" name="Gerader Verbinder 213">
              <a:extLst>
                <a:ext uri="{FF2B5EF4-FFF2-40B4-BE49-F238E27FC236}">
                  <a16:creationId xmlns:a16="http://schemas.microsoft.com/office/drawing/2014/main" id="{20BE3B82-ED04-4F91-B14B-A533220F71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32255" y="3996391"/>
              <a:ext cx="1250002" cy="0"/>
            </a:xfrm>
            <a:prstGeom prst="line">
              <a:avLst/>
            </a:prstGeom>
            <a:noFill/>
            <a:ln w="38100" cap="flat" cmpd="sng" algn="ctr">
              <a:solidFill>
                <a:srgbClr val="A20013"/>
              </a:solidFill>
              <a:prstDash val="sysDot"/>
              <a:miter lim="800000"/>
              <a:headEnd type="none"/>
              <a:tailEnd type="triangle"/>
            </a:ln>
            <a:effectLst/>
          </p:spPr>
        </p:cxnSp>
        <p:cxnSp>
          <p:nvCxnSpPr>
            <p:cNvPr id="32" name="Gerader Verbinder 214">
              <a:extLst>
                <a:ext uri="{FF2B5EF4-FFF2-40B4-BE49-F238E27FC236}">
                  <a16:creationId xmlns:a16="http://schemas.microsoft.com/office/drawing/2014/main" id="{84DC28D3-7130-EDB9-0098-10BB17B09E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32255" y="4179271"/>
              <a:ext cx="1250002" cy="0"/>
            </a:xfrm>
            <a:prstGeom prst="line">
              <a:avLst/>
            </a:prstGeom>
            <a:noFill/>
            <a:ln w="38100" cap="flat" cmpd="sng" algn="ctr">
              <a:solidFill>
                <a:srgbClr val="A20013"/>
              </a:solidFill>
              <a:prstDash val="sysDot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3" name="Gerader Verbinder 215">
              <a:extLst>
                <a:ext uri="{FF2B5EF4-FFF2-40B4-BE49-F238E27FC236}">
                  <a16:creationId xmlns:a16="http://schemas.microsoft.com/office/drawing/2014/main" id="{E01CD353-D9ED-C9AC-366E-6C1AC1AB9AFD}"/>
                </a:ext>
              </a:extLst>
            </p:cNvPr>
            <p:cNvCxnSpPr>
              <a:cxnSpLocks/>
              <a:endCxn id="23" idx="4"/>
            </p:cNvCxnSpPr>
            <p:nvPr/>
          </p:nvCxnSpPr>
          <p:spPr bwMode="auto">
            <a:xfrm flipV="1">
              <a:off x="6123787" y="4881203"/>
              <a:ext cx="1" cy="687132"/>
            </a:xfrm>
            <a:prstGeom prst="line">
              <a:avLst/>
            </a:prstGeom>
            <a:noFill/>
            <a:ln w="38100" cap="flat" cmpd="sng" algn="ctr">
              <a:solidFill>
                <a:srgbClr val="002060"/>
              </a:solidFill>
              <a:prstDash val="sysDot"/>
              <a:miter lim="800000"/>
              <a:headEnd type="none"/>
              <a:tailEnd type="triangle"/>
            </a:ln>
            <a:effectLst/>
          </p:spPr>
        </p:cxnSp>
        <p:cxnSp>
          <p:nvCxnSpPr>
            <p:cNvPr id="34" name="Verbinder: gewinkelt 216">
              <a:extLst>
                <a:ext uri="{FF2B5EF4-FFF2-40B4-BE49-F238E27FC236}">
                  <a16:creationId xmlns:a16="http://schemas.microsoft.com/office/drawing/2014/main" id="{B7D0DFE7-0BDE-1C29-3BDC-04C9196DEB09}"/>
                </a:ext>
              </a:extLst>
            </p:cNvPr>
            <p:cNvCxnSpPr>
              <a:cxnSpLocks/>
              <a:endCxn id="37" idx="2"/>
            </p:cNvCxnSpPr>
            <p:nvPr/>
          </p:nvCxnSpPr>
          <p:spPr bwMode="auto">
            <a:xfrm flipV="1">
              <a:off x="6472793" y="4708785"/>
              <a:ext cx="3293826" cy="1208555"/>
            </a:xfrm>
            <a:prstGeom prst="bentConnector2">
              <a:avLst/>
            </a:prstGeom>
            <a:noFill/>
            <a:ln w="38100" cap="flat" cmpd="sng" algn="ctr">
              <a:solidFill>
                <a:srgbClr val="002060"/>
              </a:solidFill>
              <a:prstDash val="sysDot"/>
              <a:miter lim="800000"/>
              <a:headEnd type="none"/>
              <a:tailEnd type="triangle"/>
            </a:ln>
            <a:effectLst/>
          </p:spPr>
        </p:cxnSp>
        <p:cxnSp>
          <p:nvCxnSpPr>
            <p:cNvPr id="35" name="Verbinder: gewinkelt 217">
              <a:extLst>
                <a:ext uri="{FF2B5EF4-FFF2-40B4-BE49-F238E27FC236}">
                  <a16:creationId xmlns:a16="http://schemas.microsoft.com/office/drawing/2014/main" id="{DAB39978-383E-4C26-171B-60A3C3D2BBFB}"/>
                </a:ext>
              </a:extLst>
            </p:cNvPr>
            <p:cNvCxnSpPr>
              <a:cxnSpLocks/>
              <a:endCxn id="36" idx="2"/>
            </p:cNvCxnSpPr>
            <p:nvPr/>
          </p:nvCxnSpPr>
          <p:spPr bwMode="auto">
            <a:xfrm rot="10800000">
              <a:off x="2465305" y="4708787"/>
              <a:ext cx="3309483" cy="1208560"/>
            </a:xfrm>
            <a:prstGeom prst="bentConnector2">
              <a:avLst/>
            </a:prstGeom>
            <a:noFill/>
            <a:ln w="38100" cap="flat" cmpd="sng" algn="ctr">
              <a:solidFill>
                <a:srgbClr val="002060"/>
              </a:solidFill>
              <a:prstDash val="sysDot"/>
              <a:miter lim="800000"/>
              <a:headEnd type="none"/>
              <a:tailEnd type="triangle"/>
            </a:ln>
            <a:effectLst/>
          </p:spPr>
        </p:cxnSp>
        <p:sp>
          <p:nvSpPr>
            <p:cNvPr id="36" name="Textfeld 218">
              <a:extLst>
                <a:ext uri="{FF2B5EF4-FFF2-40B4-BE49-F238E27FC236}">
                  <a16:creationId xmlns:a16="http://schemas.microsoft.com/office/drawing/2014/main" id="{A6B89AAB-263C-A741-521E-346EAD2331F6}"/>
                </a:ext>
              </a:extLst>
            </p:cNvPr>
            <p:cNvSpPr txBox="1"/>
            <p:nvPr/>
          </p:nvSpPr>
          <p:spPr bwMode="auto">
            <a:xfrm>
              <a:off x="2116297" y="4428776"/>
              <a:ext cx="698013" cy="280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>
                  <a:solidFill>
                    <a:srgbClr val="444444"/>
                  </a:solidFill>
                  <a:ea typeface="Lato Light"/>
                  <a:cs typeface="Lato Light"/>
                </a:rPr>
                <a:t>Issuer</a:t>
              </a:r>
              <a:endParaRPr sz="2400"/>
            </a:p>
          </p:txBody>
        </p:sp>
        <p:sp>
          <p:nvSpPr>
            <p:cNvPr id="37" name="Textfeld 219">
              <a:extLst>
                <a:ext uri="{FF2B5EF4-FFF2-40B4-BE49-F238E27FC236}">
                  <a16:creationId xmlns:a16="http://schemas.microsoft.com/office/drawing/2014/main" id="{9E6F0DEA-E1D8-AEDD-35AB-4A9383EAC770}"/>
                </a:ext>
              </a:extLst>
            </p:cNvPr>
            <p:cNvSpPr txBox="1"/>
            <p:nvPr/>
          </p:nvSpPr>
          <p:spPr bwMode="auto">
            <a:xfrm>
              <a:off x="9417612" y="4428776"/>
              <a:ext cx="698013" cy="280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>
                  <a:solidFill>
                    <a:srgbClr val="444444"/>
                  </a:solidFill>
                  <a:ea typeface="Lato Light"/>
                  <a:cs typeface="Lato Light"/>
                </a:rPr>
                <a:t>Verifier</a:t>
              </a:r>
            </a:p>
          </p:txBody>
        </p:sp>
        <p:sp>
          <p:nvSpPr>
            <p:cNvPr id="38" name="Textfeld 220">
              <a:extLst>
                <a:ext uri="{FF2B5EF4-FFF2-40B4-BE49-F238E27FC236}">
                  <a16:creationId xmlns:a16="http://schemas.microsoft.com/office/drawing/2014/main" id="{93057CAC-2E93-629F-81C5-0DA4C0F34266}"/>
                </a:ext>
              </a:extLst>
            </p:cNvPr>
            <p:cNvSpPr txBox="1"/>
            <p:nvPr/>
          </p:nvSpPr>
          <p:spPr bwMode="auto">
            <a:xfrm>
              <a:off x="5574584" y="6187243"/>
              <a:ext cx="1128587" cy="280010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400" b="1">
                  <a:solidFill>
                    <a:srgbClr val="002060"/>
                  </a:solidFill>
                  <a:ea typeface="Lato Light"/>
                  <a:cs typeface="Lato Light"/>
                </a:rPr>
                <a:t>authorithy</a:t>
              </a:r>
            </a:p>
          </p:txBody>
        </p:sp>
        <p:sp>
          <p:nvSpPr>
            <p:cNvPr id="39" name="Ellipse 221">
              <a:extLst>
                <a:ext uri="{FF2B5EF4-FFF2-40B4-BE49-F238E27FC236}">
                  <a16:creationId xmlns:a16="http://schemas.microsoft.com/office/drawing/2014/main" id="{C190B6AF-33BB-477E-B4A7-30B46BA95CDE}"/>
                </a:ext>
              </a:extLst>
            </p:cNvPr>
            <p:cNvSpPr/>
            <p:nvPr/>
          </p:nvSpPr>
          <p:spPr bwMode="auto">
            <a:xfrm>
              <a:off x="3525634" y="2070240"/>
              <a:ext cx="1384924" cy="107529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A20013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914377">
                <a:defRPr/>
              </a:pPr>
              <a:endParaRPr lang="de-CH" sz="1400">
                <a:solidFill>
                  <a:prstClr val="white"/>
                </a:solidFill>
                <a:latin typeface="SBB Light"/>
                <a:ea typeface="Lato Light"/>
                <a:cs typeface="Lato Light"/>
              </a:endParaRPr>
            </a:p>
          </p:txBody>
        </p:sp>
        <p:sp>
          <p:nvSpPr>
            <p:cNvPr id="40" name="Ellipse 222">
              <a:extLst>
                <a:ext uri="{FF2B5EF4-FFF2-40B4-BE49-F238E27FC236}">
                  <a16:creationId xmlns:a16="http://schemas.microsoft.com/office/drawing/2014/main" id="{2561BB66-D352-46E6-D00F-692160566BC1}"/>
                </a:ext>
              </a:extLst>
            </p:cNvPr>
            <p:cNvSpPr/>
            <p:nvPr/>
          </p:nvSpPr>
          <p:spPr bwMode="auto">
            <a:xfrm>
              <a:off x="7387420" y="2070240"/>
              <a:ext cx="1384924" cy="107529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A20013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914377">
                <a:defRPr/>
              </a:pPr>
              <a:endParaRPr lang="de-CH" sz="1400">
                <a:solidFill>
                  <a:prstClr val="white"/>
                </a:solidFill>
                <a:latin typeface="SBB Light"/>
                <a:ea typeface="Lato Light"/>
                <a:cs typeface="Lato Light"/>
              </a:endParaRPr>
            </a:p>
          </p:txBody>
        </p:sp>
        <p:sp>
          <p:nvSpPr>
            <p:cNvPr id="41" name="Textfeld 223">
              <a:extLst>
                <a:ext uri="{FF2B5EF4-FFF2-40B4-BE49-F238E27FC236}">
                  <a16:creationId xmlns:a16="http://schemas.microsoft.com/office/drawing/2014/main" id="{3884A53E-1F85-1E07-8EA7-3C7CFA2D7FB6}"/>
                </a:ext>
              </a:extLst>
            </p:cNvPr>
            <p:cNvSpPr txBox="1"/>
            <p:nvPr/>
          </p:nvSpPr>
          <p:spPr bwMode="auto">
            <a:xfrm>
              <a:off x="5774782" y="2116266"/>
              <a:ext cx="698013" cy="280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>
                  <a:solidFill>
                    <a:srgbClr val="444444"/>
                  </a:solidFill>
                  <a:ea typeface="Lato Light"/>
                  <a:cs typeface="Lato Light"/>
                </a:rPr>
                <a:t>Holder</a:t>
              </a:r>
              <a:endParaRPr sz="2400"/>
            </a:p>
          </p:txBody>
        </p:sp>
        <p:sp>
          <p:nvSpPr>
            <p:cNvPr id="42" name="Textfeld 224">
              <a:extLst>
                <a:ext uri="{FF2B5EF4-FFF2-40B4-BE49-F238E27FC236}">
                  <a16:creationId xmlns:a16="http://schemas.microsoft.com/office/drawing/2014/main" id="{605016BF-3F55-9F0C-5E16-A757CEE6A7C0}"/>
                </a:ext>
              </a:extLst>
            </p:cNvPr>
            <p:cNvSpPr txBox="1"/>
            <p:nvPr/>
          </p:nvSpPr>
          <p:spPr bwMode="auto">
            <a:xfrm>
              <a:off x="1835736" y="1551876"/>
              <a:ext cx="2478839" cy="280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 cap="small">
                  <a:solidFill>
                    <a:srgbClr val="A20013"/>
                  </a:solidFill>
                  <a:ea typeface="Lato Light"/>
                  <a:cs typeface="Lato Light"/>
                </a:rPr>
                <a:t>VC Verifiable Credentials</a:t>
              </a:r>
              <a:endParaRPr lang="de-CH" sz="1400">
                <a:solidFill>
                  <a:srgbClr val="A20013"/>
                </a:solidFill>
                <a:ea typeface="Lato Light"/>
                <a:cs typeface="Lato Light"/>
              </a:endParaRPr>
            </a:p>
          </p:txBody>
        </p:sp>
        <p:sp>
          <p:nvSpPr>
            <p:cNvPr id="43" name="Textfeld 225">
              <a:extLst>
                <a:ext uri="{FF2B5EF4-FFF2-40B4-BE49-F238E27FC236}">
                  <a16:creationId xmlns:a16="http://schemas.microsoft.com/office/drawing/2014/main" id="{5F7FD9E9-3AE4-00C6-EEAC-3E31963E0D22}"/>
                </a:ext>
              </a:extLst>
            </p:cNvPr>
            <p:cNvSpPr txBox="1"/>
            <p:nvPr/>
          </p:nvSpPr>
          <p:spPr bwMode="auto">
            <a:xfrm>
              <a:off x="4035852" y="1991357"/>
              <a:ext cx="355367" cy="280010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400" b="1">
                  <a:solidFill>
                    <a:srgbClr val="444444"/>
                  </a:solidFill>
                  <a:ea typeface="Lato Light"/>
                  <a:cs typeface="Lato Light"/>
                </a:rPr>
                <a:t>VC</a:t>
              </a:r>
              <a:endParaRPr sz="2400"/>
            </a:p>
          </p:txBody>
        </p:sp>
        <p:sp>
          <p:nvSpPr>
            <p:cNvPr id="44" name="Textfeld 226">
              <a:extLst>
                <a:ext uri="{FF2B5EF4-FFF2-40B4-BE49-F238E27FC236}">
                  <a16:creationId xmlns:a16="http://schemas.microsoft.com/office/drawing/2014/main" id="{A332421C-AF70-311E-02CF-A1AF776EA781}"/>
                </a:ext>
              </a:extLst>
            </p:cNvPr>
            <p:cNvSpPr txBox="1"/>
            <p:nvPr/>
          </p:nvSpPr>
          <p:spPr bwMode="auto">
            <a:xfrm>
              <a:off x="7809644" y="1966864"/>
              <a:ext cx="580757" cy="280010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400" b="1">
                  <a:solidFill>
                    <a:srgbClr val="444444"/>
                  </a:solidFill>
                  <a:ea typeface="Lato Light"/>
                  <a:cs typeface="Lato Light"/>
                </a:rPr>
                <a:t>Proof</a:t>
              </a:r>
              <a:endParaRPr sz="2400"/>
            </a:p>
          </p:txBody>
        </p:sp>
        <p:pic>
          <p:nvPicPr>
            <p:cNvPr id="45" name="Grafik 227" descr="Weibliches Profil Silhouette">
              <a:extLst>
                <a:ext uri="{FF2B5EF4-FFF2-40B4-BE49-F238E27FC236}">
                  <a16:creationId xmlns:a16="http://schemas.microsoft.com/office/drawing/2014/main" id="{892250D9-71A2-5F59-FB5D-3D0F03A1CD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5858820" y="1272318"/>
              <a:ext cx="540000" cy="540000"/>
            </a:xfrm>
            <a:prstGeom prst="rect">
              <a:avLst/>
            </a:prstGeom>
          </p:spPr>
        </p:pic>
        <p:pic>
          <p:nvPicPr>
            <p:cNvPr id="46" name="Grafik 228" descr="Smartphone Silhouette">
              <a:extLst>
                <a:ext uri="{FF2B5EF4-FFF2-40B4-BE49-F238E27FC236}">
                  <a16:creationId xmlns:a16="http://schemas.microsoft.com/office/drawing/2014/main" id="{16111B36-9C29-BBC0-BCBF-78CF55180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5912495" y="1650704"/>
              <a:ext cx="436710" cy="436710"/>
            </a:xfrm>
            <a:prstGeom prst="rect">
              <a:avLst/>
            </a:prstGeom>
          </p:spPr>
        </p:pic>
        <p:pic>
          <p:nvPicPr>
            <p:cNvPr id="47" name="Grafik 229" descr="Mitarbeiterausweis Silhouette">
              <a:extLst>
                <a:ext uri="{FF2B5EF4-FFF2-40B4-BE49-F238E27FC236}">
                  <a16:creationId xmlns:a16="http://schemas.microsoft.com/office/drawing/2014/main" id="{7CE9F47C-32C0-9CC1-0B3D-299077DFF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7872483" y="2631960"/>
              <a:ext cx="382602" cy="382602"/>
            </a:xfrm>
            <a:prstGeom prst="rect">
              <a:avLst/>
            </a:prstGeom>
          </p:spPr>
        </p:pic>
        <p:pic>
          <p:nvPicPr>
            <p:cNvPr id="48" name="Grafik 230" descr="Diplomrolle Silhouette">
              <a:extLst>
                <a:ext uri="{FF2B5EF4-FFF2-40B4-BE49-F238E27FC236}">
                  <a16:creationId xmlns:a16="http://schemas.microsoft.com/office/drawing/2014/main" id="{1321A07D-F6E0-BE92-4CDD-28EC5F3F8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8081015" y="2295044"/>
              <a:ext cx="479790" cy="479790"/>
            </a:xfrm>
            <a:prstGeom prst="rect">
              <a:avLst/>
            </a:prstGeom>
          </p:spPr>
        </p:pic>
        <p:pic>
          <p:nvPicPr>
            <p:cNvPr id="49" name="Grafik 231" descr="Herz, pulsierend Silhouette">
              <a:extLst>
                <a:ext uri="{FF2B5EF4-FFF2-40B4-BE49-F238E27FC236}">
                  <a16:creationId xmlns:a16="http://schemas.microsoft.com/office/drawing/2014/main" id="{D1085237-F87C-1336-EAC0-388320E29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7628849" y="2178030"/>
              <a:ext cx="451733" cy="451733"/>
            </a:xfrm>
            <a:prstGeom prst="rect">
              <a:avLst/>
            </a:prstGeom>
          </p:spPr>
        </p:pic>
        <p:pic>
          <p:nvPicPr>
            <p:cNvPr id="50" name="Grafik 232" descr="Mitarbeiterausweis Silhouette">
              <a:extLst>
                <a:ext uri="{FF2B5EF4-FFF2-40B4-BE49-F238E27FC236}">
                  <a16:creationId xmlns:a16="http://schemas.microsoft.com/office/drawing/2014/main" id="{C24F3001-791C-A2CA-96DB-78E4C33B5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4022001" y="2631960"/>
              <a:ext cx="382602" cy="382602"/>
            </a:xfrm>
            <a:prstGeom prst="rect">
              <a:avLst/>
            </a:prstGeom>
          </p:spPr>
        </p:pic>
        <p:pic>
          <p:nvPicPr>
            <p:cNvPr id="51" name="Grafik 233" descr="Diplomrolle Silhouette">
              <a:extLst>
                <a:ext uri="{FF2B5EF4-FFF2-40B4-BE49-F238E27FC236}">
                  <a16:creationId xmlns:a16="http://schemas.microsoft.com/office/drawing/2014/main" id="{512DD6C6-CFD9-AE7D-7CE5-9927DE40D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4230533" y="2295044"/>
              <a:ext cx="479790" cy="479790"/>
            </a:xfrm>
            <a:prstGeom prst="rect">
              <a:avLst/>
            </a:prstGeom>
          </p:spPr>
        </p:pic>
        <p:pic>
          <p:nvPicPr>
            <p:cNvPr id="52" name="Grafik 234" descr="Herz, pulsierend Silhouette">
              <a:extLst>
                <a:ext uri="{FF2B5EF4-FFF2-40B4-BE49-F238E27FC236}">
                  <a16:creationId xmlns:a16="http://schemas.microsoft.com/office/drawing/2014/main" id="{FE2FAA3C-F8AB-830F-2CD4-D3AABAD73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3778367" y="2178030"/>
              <a:ext cx="451733" cy="451733"/>
            </a:xfrm>
            <a:prstGeom prst="rect">
              <a:avLst/>
            </a:prstGeom>
          </p:spPr>
        </p:pic>
        <p:pic>
          <p:nvPicPr>
            <p:cNvPr id="53" name="Grafik 235" descr="Hospital Silhouette">
              <a:extLst>
                <a:ext uri="{FF2B5EF4-FFF2-40B4-BE49-F238E27FC236}">
                  <a16:creationId xmlns:a16="http://schemas.microsoft.com/office/drawing/2014/main" id="{5E40E2F7-6A26-1FB8-84B2-D4A179DE4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9950083" y="3718763"/>
              <a:ext cx="607070" cy="607070"/>
            </a:xfrm>
            <a:prstGeom prst="rect">
              <a:avLst/>
            </a:prstGeom>
          </p:spPr>
        </p:pic>
        <p:pic>
          <p:nvPicPr>
            <p:cNvPr id="54" name="Grafik 236" descr="Computer Silhouette">
              <a:extLst>
                <a:ext uri="{FF2B5EF4-FFF2-40B4-BE49-F238E27FC236}">
                  <a16:creationId xmlns:a16="http://schemas.microsoft.com/office/drawing/2014/main" id="{36E5ED42-7A1F-B740-66AF-4C63FC1A5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9439009" y="3829788"/>
              <a:ext cx="511666" cy="511666"/>
            </a:xfrm>
            <a:prstGeom prst="rect">
              <a:avLst/>
            </a:prstGeom>
          </p:spPr>
        </p:pic>
        <p:pic>
          <p:nvPicPr>
            <p:cNvPr id="55" name="Grafik 237" descr="Computer Silhouette">
              <a:extLst>
                <a:ext uri="{FF2B5EF4-FFF2-40B4-BE49-F238E27FC236}">
                  <a16:creationId xmlns:a16="http://schemas.microsoft.com/office/drawing/2014/main" id="{FC0ED0F7-F8A0-9595-5AFD-F532ABA50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2290963" y="3829788"/>
              <a:ext cx="511666" cy="511666"/>
            </a:xfrm>
            <a:prstGeom prst="rect">
              <a:avLst/>
            </a:prstGeom>
          </p:spPr>
        </p:pic>
        <p:pic>
          <p:nvPicPr>
            <p:cNvPr id="56" name="Grafik 238" descr="Gebäude Silhouette">
              <a:extLst>
                <a:ext uri="{FF2B5EF4-FFF2-40B4-BE49-F238E27FC236}">
                  <a16:creationId xmlns:a16="http://schemas.microsoft.com/office/drawing/2014/main" id="{60D48CCF-C143-AFDC-FB17-67C74786B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/>
          </p:blipFill>
          <p:spPr bwMode="auto">
            <a:xfrm>
              <a:off x="1807852" y="3793433"/>
              <a:ext cx="556260" cy="556260"/>
            </a:xfrm>
            <a:prstGeom prst="rect">
              <a:avLst/>
            </a:prstGeom>
          </p:spPr>
        </p:pic>
        <p:sp>
          <p:nvSpPr>
            <p:cNvPr id="57" name="Textfeld 239">
              <a:extLst>
                <a:ext uri="{FF2B5EF4-FFF2-40B4-BE49-F238E27FC236}">
                  <a16:creationId xmlns:a16="http://schemas.microsoft.com/office/drawing/2014/main" id="{906B71A0-067A-FE39-6DEC-9808160F98D2}"/>
                </a:ext>
              </a:extLst>
            </p:cNvPr>
            <p:cNvSpPr txBox="1"/>
            <p:nvPr/>
          </p:nvSpPr>
          <p:spPr bwMode="auto">
            <a:xfrm>
              <a:off x="3117156" y="3780788"/>
              <a:ext cx="698013" cy="240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200">
                  <a:solidFill>
                    <a:srgbClr val="444444"/>
                  </a:solidFill>
                  <a:ea typeface="Lato Light"/>
                  <a:cs typeface="Lato Light"/>
                </a:rPr>
                <a:t>DID</a:t>
              </a:r>
              <a:endParaRPr sz="2400"/>
            </a:p>
          </p:txBody>
        </p:sp>
        <p:sp>
          <p:nvSpPr>
            <p:cNvPr id="58" name="Textfeld 240">
              <a:extLst>
                <a:ext uri="{FF2B5EF4-FFF2-40B4-BE49-F238E27FC236}">
                  <a16:creationId xmlns:a16="http://schemas.microsoft.com/office/drawing/2014/main" id="{1C7DA67E-05D0-CE78-8054-0A436BCC3E71}"/>
                </a:ext>
              </a:extLst>
            </p:cNvPr>
            <p:cNvSpPr txBox="1"/>
            <p:nvPr/>
          </p:nvSpPr>
          <p:spPr bwMode="auto">
            <a:xfrm>
              <a:off x="2955267" y="4235826"/>
              <a:ext cx="1021790" cy="240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200">
                  <a:solidFill>
                    <a:srgbClr val="444444"/>
                  </a:solidFill>
                  <a:ea typeface="Lato Light"/>
                  <a:cs typeface="Lato Light"/>
                </a:rPr>
                <a:t>verification</a:t>
              </a:r>
            </a:p>
          </p:txBody>
        </p:sp>
        <p:sp>
          <p:nvSpPr>
            <p:cNvPr id="59" name="Textfeld 241">
              <a:extLst>
                <a:ext uri="{FF2B5EF4-FFF2-40B4-BE49-F238E27FC236}">
                  <a16:creationId xmlns:a16="http://schemas.microsoft.com/office/drawing/2014/main" id="{5A0DBBC7-2B60-364D-5440-A73A3F132B51}"/>
                </a:ext>
              </a:extLst>
            </p:cNvPr>
            <p:cNvSpPr txBox="1"/>
            <p:nvPr/>
          </p:nvSpPr>
          <p:spPr bwMode="auto">
            <a:xfrm>
              <a:off x="8469086" y="3780788"/>
              <a:ext cx="698013" cy="240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200">
                  <a:solidFill>
                    <a:srgbClr val="444444"/>
                  </a:solidFill>
                  <a:ea typeface="Lato Light"/>
                  <a:cs typeface="Lato Light"/>
                </a:rPr>
                <a:t>DID</a:t>
              </a:r>
              <a:endParaRPr sz="2400"/>
            </a:p>
          </p:txBody>
        </p:sp>
        <p:sp>
          <p:nvSpPr>
            <p:cNvPr id="60" name="Textfeld 242">
              <a:extLst>
                <a:ext uri="{FF2B5EF4-FFF2-40B4-BE49-F238E27FC236}">
                  <a16:creationId xmlns:a16="http://schemas.microsoft.com/office/drawing/2014/main" id="{0D2266B1-B823-821C-2399-7E9031F80E9C}"/>
                </a:ext>
              </a:extLst>
            </p:cNvPr>
            <p:cNvSpPr txBox="1"/>
            <p:nvPr/>
          </p:nvSpPr>
          <p:spPr bwMode="auto">
            <a:xfrm>
              <a:off x="8307197" y="4235826"/>
              <a:ext cx="1021790" cy="2400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200">
                  <a:solidFill>
                    <a:srgbClr val="444444"/>
                  </a:solidFill>
                  <a:ea typeface="Lato Light"/>
                  <a:cs typeface="Lato Light"/>
                </a:rPr>
                <a:t>verification</a:t>
              </a:r>
            </a:p>
          </p:txBody>
        </p:sp>
        <p:sp>
          <p:nvSpPr>
            <p:cNvPr id="61" name="Textfeld 243">
              <a:extLst>
                <a:ext uri="{FF2B5EF4-FFF2-40B4-BE49-F238E27FC236}">
                  <a16:creationId xmlns:a16="http://schemas.microsoft.com/office/drawing/2014/main" id="{7894FF0F-2274-F63C-DFC9-8C7BFF272C34}"/>
                </a:ext>
              </a:extLst>
            </p:cNvPr>
            <p:cNvSpPr txBox="1"/>
            <p:nvPr/>
          </p:nvSpPr>
          <p:spPr bwMode="auto">
            <a:xfrm>
              <a:off x="5168703" y="5214196"/>
              <a:ext cx="1911386" cy="24945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3600" rIns="0" bIns="360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technical scheme</a:t>
              </a:r>
            </a:p>
          </p:txBody>
        </p:sp>
        <p:sp>
          <p:nvSpPr>
            <p:cNvPr id="62" name="Textfeld 244">
              <a:extLst>
                <a:ext uri="{FF2B5EF4-FFF2-40B4-BE49-F238E27FC236}">
                  <a16:creationId xmlns:a16="http://schemas.microsoft.com/office/drawing/2014/main" id="{C3E75DAF-3BBD-ABC3-B99C-8AEEBF6B296B}"/>
                </a:ext>
              </a:extLst>
            </p:cNvPr>
            <p:cNvSpPr txBox="1"/>
            <p:nvPr/>
          </p:nvSpPr>
          <p:spPr bwMode="auto">
            <a:xfrm>
              <a:off x="3629848" y="5807152"/>
              <a:ext cx="1124544" cy="2400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registration</a:t>
              </a:r>
            </a:p>
          </p:txBody>
        </p:sp>
        <p:sp>
          <p:nvSpPr>
            <p:cNvPr id="63" name="Textfeld 245">
              <a:extLst>
                <a:ext uri="{FF2B5EF4-FFF2-40B4-BE49-F238E27FC236}">
                  <a16:creationId xmlns:a16="http://schemas.microsoft.com/office/drawing/2014/main" id="{5F1B14BE-BD3A-2B86-A22A-6C8EDD07D9A8}"/>
                </a:ext>
              </a:extLst>
            </p:cNvPr>
            <p:cNvSpPr txBox="1"/>
            <p:nvPr/>
          </p:nvSpPr>
          <p:spPr bwMode="auto">
            <a:xfrm>
              <a:off x="7418092" y="5807152"/>
              <a:ext cx="1124544" cy="2400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registration</a:t>
              </a:r>
            </a:p>
          </p:txBody>
        </p:sp>
        <p:grpSp>
          <p:nvGrpSpPr>
            <p:cNvPr id="64" name="Gruppieren 246">
              <a:extLst>
                <a:ext uri="{FF2B5EF4-FFF2-40B4-BE49-F238E27FC236}">
                  <a16:creationId xmlns:a16="http://schemas.microsoft.com/office/drawing/2014/main" id="{495794CD-F255-6EB0-FE14-F25F725D93B5}"/>
                </a:ext>
              </a:extLst>
            </p:cNvPr>
            <p:cNvGrpSpPr/>
            <p:nvPr/>
          </p:nvGrpSpPr>
          <p:grpSpPr bwMode="auto">
            <a:xfrm>
              <a:off x="4713308" y="3334925"/>
              <a:ext cx="2877843" cy="1215095"/>
              <a:chOff x="4632292" y="3255105"/>
              <a:chExt cx="2877843" cy="1215095"/>
            </a:xfrm>
          </p:grpSpPr>
          <p:cxnSp>
            <p:nvCxnSpPr>
              <p:cNvPr id="77" name="Gerader Verbinder 247">
                <a:extLst>
                  <a:ext uri="{FF2B5EF4-FFF2-40B4-BE49-F238E27FC236}">
                    <a16:creationId xmlns:a16="http://schemas.microsoft.com/office/drawing/2014/main" id="{15882C43-9DB5-F2A2-DEBC-473C45A6491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894314" y="3432382"/>
                <a:ext cx="1054810" cy="304794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8" name="Gerader Verbinder 248">
                <a:extLst>
                  <a:ext uri="{FF2B5EF4-FFF2-40B4-BE49-F238E27FC236}">
                    <a16:creationId xmlns:a16="http://schemas.microsoft.com/office/drawing/2014/main" id="{352EBA4E-22E1-5A22-FCA1-52A3832F50D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95704" y="3432382"/>
                <a:ext cx="1054044" cy="304794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" name="Gerader Verbinder 249">
                <a:extLst>
                  <a:ext uri="{FF2B5EF4-FFF2-40B4-BE49-F238E27FC236}">
                    <a16:creationId xmlns:a16="http://schemas.microsoft.com/office/drawing/2014/main" id="{3E4458ED-761A-1195-497D-CF1DD82F927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94314" y="3737176"/>
                <a:ext cx="548409" cy="131853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" name="Gerader Verbinder 250">
                <a:extLst>
                  <a:ext uri="{FF2B5EF4-FFF2-40B4-BE49-F238E27FC236}">
                    <a16:creationId xmlns:a16="http://schemas.microsoft.com/office/drawing/2014/main" id="{5C492DB4-D1C0-60FB-7C90-4A22F0BF14A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94314" y="3737176"/>
                <a:ext cx="176366" cy="320212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" name="Gerader Verbinder 251">
                <a:extLst>
                  <a:ext uri="{FF2B5EF4-FFF2-40B4-BE49-F238E27FC236}">
                    <a16:creationId xmlns:a16="http://schemas.microsoft.com/office/drawing/2014/main" id="{49ED2EBC-DA17-FF77-FFF0-CA2F1ECF88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070680" y="3869029"/>
                <a:ext cx="372043" cy="188359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" name="Gerader Verbinder 252">
                <a:extLst>
                  <a:ext uri="{FF2B5EF4-FFF2-40B4-BE49-F238E27FC236}">
                    <a16:creationId xmlns:a16="http://schemas.microsoft.com/office/drawing/2014/main" id="{91CF4C17-52C4-BA2C-478C-EC69F621A25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193970" y="4190952"/>
                <a:ext cx="755154" cy="97601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3" name="Gerader Verbinder 253">
                <a:extLst>
                  <a:ext uri="{FF2B5EF4-FFF2-40B4-BE49-F238E27FC236}">
                    <a16:creationId xmlns:a16="http://schemas.microsoft.com/office/drawing/2014/main" id="{9B32CA7E-01C2-1C45-9ED4-C8CADA1343E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193970" y="3860468"/>
                <a:ext cx="1306481" cy="330484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4" name="Gerader Verbinder 254">
                <a:extLst>
                  <a:ext uri="{FF2B5EF4-FFF2-40B4-BE49-F238E27FC236}">
                    <a16:creationId xmlns:a16="http://schemas.microsoft.com/office/drawing/2014/main" id="{D25616E3-1221-B7FF-84F9-F0997780B1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689303" y="3860468"/>
                <a:ext cx="811148" cy="8561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5" name="Gerader Verbinder 255">
                <a:extLst>
                  <a:ext uri="{FF2B5EF4-FFF2-40B4-BE49-F238E27FC236}">
                    <a16:creationId xmlns:a16="http://schemas.microsoft.com/office/drawing/2014/main" id="{61BCA936-5B37-3C57-C487-3834C321FB1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689303" y="3565946"/>
                <a:ext cx="383111" cy="303083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6" name="Gerader Verbinder 256">
                <a:extLst>
                  <a:ext uri="{FF2B5EF4-FFF2-40B4-BE49-F238E27FC236}">
                    <a16:creationId xmlns:a16="http://schemas.microsoft.com/office/drawing/2014/main" id="{025F2D7B-0124-278A-0457-E1B75DD39A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072414" y="3565946"/>
                <a:ext cx="428037" cy="294522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7" name="Gerader Verbinder 257">
                <a:extLst>
                  <a:ext uri="{FF2B5EF4-FFF2-40B4-BE49-F238E27FC236}">
                    <a16:creationId xmlns:a16="http://schemas.microsoft.com/office/drawing/2014/main" id="{BAD1C941-2756-F96C-1B44-7005997043C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195704" y="4190952"/>
                <a:ext cx="714956" cy="97601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8" name="Gerader Verbinder 258">
                <a:extLst>
                  <a:ext uri="{FF2B5EF4-FFF2-40B4-BE49-F238E27FC236}">
                    <a16:creationId xmlns:a16="http://schemas.microsoft.com/office/drawing/2014/main" id="{58DD252B-1725-56C7-834C-3400CD1A6E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689303" y="3869029"/>
                <a:ext cx="1221357" cy="321923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9" name="Gerader Verbinder 259">
                <a:extLst>
                  <a:ext uri="{FF2B5EF4-FFF2-40B4-BE49-F238E27FC236}">
                    <a16:creationId xmlns:a16="http://schemas.microsoft.com/office/drawing/2014/main" id="{1B6FD37F-DC80-B98C-028B-07E48EDF798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033950" y="3737176"/>
                <a:ext cx="215798" cy="320212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0" name="Gerader Verbinder 260">
                <a:extLst>
                  <a:ext uri="{FF2B5EF4-FFF2-40B4-BE49-F238E27FC236}">
                    <a16:creationId xmlns:a16="http://schemas.microsoft.com/office/drawing/2014/main" id="{C55B81B7-BA14-764C-7979-7C533808E8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747030" y="3737176"/>
                <a:ext cx="502717" cy="123292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1" name="Gerader Verbinder 261">
                <a:extLst>
                  <a:ext uri="{FF2B5EF4-FFF2-40B4-BE49-F238E27FC236}">
                    <a16:creationId xmlns:a16="http://schemas.microsoft.com/office/drawing/2014/main" id="{DBAC5A3F-5565-3C33-A7A1-BF4F31F4F5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47030" y="3860468"/>
                <a:ext cx="286919" cy="196920"/>
              </a:xfrm>
              <a:prstGeom prst="line">
                <a:avLst/>
              </a:prstGeom>
              <a:noFill/>
              <a:ln w="12700" cap="flat" cmpd="sng" algn="ctr">
                <a:solidFill>
                  <a:srgbClr val="BDBDBD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92" name="Grafik 262" descr="Server Silhouette">
                <a:extLst>
                  <a:ext uri="{FF2B5EF4-FFF2-40B4-BE49-F238E27FC236}">
                    <a16:creationId xmlns:a16="http://schemas.microsoft.com/office/drawing/2014/main" id="{FFA11240-8C02-D10B-825E-05AE4687DD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4632292" y="3585249"/>
                <a:ext cx="273315" cy="315519"/>
              </a:xfrm>
              <a:prstGeom prst="rect">
                <a:avLst/>
              </a:prstGeom>
            </p:spPr>
          </p:pic>
          <p:pic>
            <p:nvPicPr>
              <p:cNvPr id="93" name="Grafik 263" descr="Server Silhouette">
                <a:extLst>
                  <a:ext uri="{FF2B5EF4-FFF2-40B4-BE49-F238E27FC236}">
                    <a16:creationId xmlns:a16="http://schemas.microsoft.com/office/drawing/2014/main" id="{F3508931-6629-C2FC-B0E8-11BE8D78A7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4945467" y="4061209"/>
                <a:ext cx="273315" cy="315519"/>
              </a:xfrm>
              <a:prstGeom prst="rect">
                <a:avLst/>
              </a:prstGeom>
            </p:spPr>
          </p:pic>
          <p:pic>
            <p:nvPicPr>
              <p:cNvPr id="94" name="Grafik 264" descr="Server Silhouette">
                <a:extLst>
                  <a:ext uri="{FF2B5EF4-FFF2-40B4-BE49-F238E27FC236}">
                    <a16:creationId xmlns:a16="http://schemas.microsoft.com/office/drawing/2014/main" id="{4DF88D2D-3B94-7754-5E9C-043C186C0F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5431473" y="3729274"/>
                <a:ext cx="273315" cy="315519"/>
              </a:xfrm>
              <a:prstGeom prst="rect">
                <a:avLst/>
              </a:prstGeom>
            </p:spPr>
          </p:pic>
          <p:pic>
            <p:nvPicPr>
              <p:cNvPr id="95" name="Grafik 265" descr="Server Silhouette">
                <a:extLst>
                  <a:ext uri="{FF2B5EF4-FFF2-40B4-BE49-F238E27FC236}">
                    <a16:creationId xmlns:a16="http://schemas.microsoft.com/office/drawing/2014/main" id="{35CB8B02-E16F-6ED5-E955-77CA391B16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5936120" y="3255105"/>
                <a:ext cx="273315" cy="315519"/>
              </a:xfrm>
              <a:prstGeom prst="rect">
                <a:avLst/>
              </a:prstGeom>
            </p:spPr>
          </p:pic>
          <p:pic>
            <p:nvPicPr>
              <p:cNvPr id="96" name="Grafik 266" descr="Server Silhouette">
                <a:extLst>
                  <a:ext uri="{FF2B5EF4-FFF2-40B4-BE49-F238E27FC236}">
                    <a16:creationId xmlns:a16="http://schemas.microsoft.com/office/drawing/2014/main" id="{E8D709D5-BEB0-B940-0872-BED4A1A403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5938113" y="4154681"/>
                <a:ext cx="273315" cy="315519"/>
              </a:xfrm>
              <a:prstGeom prst="rect">
                <a:avLst/>
              </a:prstGeom>
            </p:spPr>
          </p:pic>
          <p:pic>
            <p:nvPicPr>
              <p:cNvPr id="97" name="Grafik 267" descr="Server Silhouette">
                <a:extLst>
                  <a:ext uri="{FF2B5EF4-FFF2-40B4-BE49-F238E27FC236}">
                    <a16:creationId xmlns:a16="http://schemas.microsoft.com/office/drawing/2014/main" id="{8ADDF5C5-7867-0EF7-620F-517D8CF2BC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6491722" y="3701262"/>
                <a:ext cx="273315" cy="315519"/>
              </a:xfrm>
              <a:prstGeom prst="rect">
                <a:avLst/>
              </a:prstGeom>
            </p:spPr>
          </p:pic>
          <p:pic>
            <p:nvPicPr>
              <p:cNvPr id="98" name="Grafik 268" descr="Server Silhouette">
                <a:extLst>
                  <a:ext uri="{FF2B5EF4-FFF2-40B4-BE49-F238E27FC236}">
                    <a16:creationId xmlns:a16="http://schemas.microsoft.com/office/drawing/2014/main" id="{5088D7F4-4E80-78D0-1328-2C574EF399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6894844" y="4061209"/>
                <a:ext cx="273315" cy="315519"/>
              </a:xfrm>
              <a:prstGeom prst="rect">
                <a:avLst/>
              </a:prstGeom>
            </p:spPr>
          </p:pic>
          <p:pic>
            <p:nvPicPr>
              <p:cNvPr id="99" name="Grafik 269" descr="Server Silhouette">
                <a:extLst>
                  <a:ext uri="{FF2B5EF4-FFF2-40B4-BE49-F238E27FC236}">
                    <a16:creationId xmlns:a16="http://schemas.microsoft.com/office/drawing/2014/main" id="{4C4DBF50-8869-286B-744A-2EA2EAF75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8752" t="12250" r="7364" b="10733"/>
              <a:stretch/>
            </p:blipFill>
            <p:spPr bwMode="auto">
              <a:xfrm>
                <a:off x="7236820" y="3585249"/>
                <a:ext cx="273315" cy="315519"/>
              </a:xfrm>
              <a:prstGeom prst="rect">
                <a:avLst/>
              </a:prstGeom>
            </p:spPr>
          </p:pic>
        </p:grpSp>
        <p:pic>
          <p:nvPicPr>
            <p:cNvPr id="65" name="Grafik 270" descr="Marke Häkchen Silhouette">
              <a:extLst>
                <a:ext uri="{FF2B5EF4-FFF2-40B4-BE49-F238E27FC236}">
                  <a16:creationId xmlns:a16="http://schemas.microsoft.com/office/drawing/2014/main" id="{A71495F3-4889-E2EF-0F82-4B500A71A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/>
          </p:blipFill>
          <p:spPr bwMode="auto">
            <a:xfrm>
              <a:off x="5837747" y="5613477"/>
              <a:ext cx="577557" cy="577557"/>
            </a:xfrm>
            <a:prstGeom prst="rect">
              <a:avLst/>
            </a:prstGeom>
          </p:spPr>
        </p:pic>
        <p:sp>
          <p:nvSpPr>
            <p:cNvPr id="66" name="Textfeld 271">
              <a:extLst>
                <a:ext uri="{FF2B5EF4-FFF2-40B4-BE49-F238E27FC236}">
                  <a16:creationId xmlns:a16="http://schemas.microsoft.com/office/drawing/2014/main" id="{D61AC900-A40B-38A5-1CB2-E53A9B62F6E5}"/>
                </a:ext>
              </a:extLst>
            </p:cNvPr>
            <p:cNvSpPr txBox="1"/>
            <p:nvPr/>
          </p:nvSpPr>
          <p:spPr bwMode="auto">
            <a:xfrm>
              <a:off x="1577506" y="2908362"/>
              <a:ext cx="1854783" cy="5600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 cap="small">
                  <a:solidFill>
                    <a:srgbClr val="A20013"/>
                  </a:solidFill>
                  <a:ea typeface="Lato Light"/>
                  <a:cs typeface="Lato Light"/>
                </a:rPr>
                <a:t>DID Decentralized Identifiers</a:t>
              </a:r>
            </a:p>
          </p:txBody>
        </p:sp>
        <p:sp>
          <p:nvSpPr>
            <p:cNvPr id="67" name="Textfeld 272">
              <a:extLst>
                <a:ext uri="{FF2B5EF4-FFF2-40B4-BE49-F238E27FC236}">
                  <a16:creationId xmlns:a16="http://schemas.microsoft.com/office/drawing/2014/main" id="{4FC2C096-A381-CD2C-AE67-2DCB586BF302}"/>
                </a:ext>
              </a:extLst>
            </p:cNvPr>
            <p:cNvSpPr txBox="1"/>
            <p:nvPr/>
          </p:nvSpPr>
          <p:spPr bwMode="auto">
            <a:xfrm>
              <a:off x="2832255" y="1126266"/>
              <a:ext cx="2061015" cy="2400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Conditions of participation</a:t>
              </a:r>
            </a:p>
          </p:txBody>
        </p:sp>
        <p:sp>
          <p:nvSpPr>
            <p:cNvPr id="68" name="Textfeld 273">
              <a:extLst>
                <a:ext uri="{FF2B5EF4-FFF2-40B4-BE49-F238E27FC236}">
                  <a16:creationId xmlns:a16="http://schemas.microsoft.com/office/drawing/2014/main" id="{380FCCDC-DB47-036C-92DB-C8626616EE2C}"/>
                </a:ext>
              </a:extLst>
            </p:cNvPr>
            <p:cNvSpPr txBox="1"/>
            <p:nvPr/>
          </p:nvSpPr>
          <p:spPr bwMode="auto">
            <a:xfrm>
              <a:off x="7803582" y="1126266"/>
              <a:ext cx="1292499" cy="2400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Rules of conduct</a:t>
              </a:r>
            </a:p>
          </p:txBody>
        </p:sp>
        <p:sp>
          <p:nvSpPr>
            <p:cNvPr id="69" name="Textfeld 274">
              <a:extLst>
                <a:ext uri="{FF2B5EF4-FFF2-40B4-BE49-F238E27FC236}">
                  <a16:creationId xmlns:a16="http://schemas.microsoft.com/office/drawing/2014/main" id="{7BD4E79D-8D80-9E57-F83A-A734E7E94B7F}"/>
                </a:ext>
              </a:extLst>
            </p:cNvPr>
            <p:cNvSpPr txBox="1"/>
            <p:nvPr/>
          </p:nvSpPr>
          <p:spPr bwMode="auto">
            <a:xfrm>
              <a:off x="2738863" y="6237884"/>
              <a:ext cx="1665741" cy="2400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Remuneration models</a:t>
              </a:r>
            </a:p>
          </p:txBody>
        </p:sp>
        <p:sp>
          <p:nvSpPr>
            <p:cNvPr id="70" name="Textfeld 275">
              <a:extLst>
                <a:ext uri="{FF2B5EF4-FFF2-40B4-BE49-F238E27FC236}">
                  <a16:creationId xmlns:a16="http://schemas.microsoft.com/office/drawing/2014/main" id="{6157EC5A-675B-7FDF-7824-21835E116EFE}"/>
                </a:ext>
              </a:extLst>
            </p:cNvPr>
            <p:cNvSpPr txBox="1"/>
            <p:nvPr/>
          </p:nvSpPr>
          <p:spPr bwMode="auto">
            <a:xfrm>
              <a:off x="7600181" y="6237884"/>
              <a:ext cx="2075095" cy="2400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Roles &amp; Responsibilities</a:t>
              </a:r>
            </a:p>
          </p:txBody>
        </p:sp>
        <p:sp>
          <p:nvSpPr>
            <p:cNvPr id="71" name="Textfeld 276">
              <a:extLst>
                <a:ext uri="{FF2B5EF4-FFF2-40B4-BE49-F238E27FC236}">
                  <a16:creationId xmlns:a16="http://schemas.microsoft.com/office/drawing/2014/main" id="{C41FB581-0BB5-7B40-D8E4-649810910517}"/>
                </a:ext>
              </a:extLst>
            </p:cNvPr>
            <p:cNvSpPr txBox="1"/>
            <p:nvPr/>
          </p:nvSpPr>
          <p:spPr bwMode="auto">
            <a:xfrm rot="16199998">
              <a:off x="863457" y="3864780"/>
              <a:ext cx="1318745" cy="39587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Detection quality</a:t>
              </a:r>
            </a:p>
          </p:txBody>
        </p:sp>
        <p:sp>
          <p:nvSpPr>
            <p:cNvPr id="72" name="Textfeld 277">
              <a:extLst>
                <a:ext uri="{FF2B5EF4-FFF2-40B4-BE49-F238E27FC236}">
                  <a16:creationId xmlns:a16="http://schemas.microsoft.com/office/drawing/2014/main" id="{7339AE37-044F-57E0-1746-F2DAFD5C3529}"/>
                </a:ext>
              </a:extLst>
            </p:cNvPr>
            <p:cNvSpPr txBox="1"/>
            <p:nvPr/>
          </p:nvSpPr>
          <p:spPr bwMode="auto">
            <a:xfrm rot="16199998">
              <a:off x="9791016" y="3886645"/>
              <a:ext cx="1893668" cy="39587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 b="1">
                  <a:solidFill>
                    <a:srgbClr val="002060"/>
                  </a:solidFill>
                  <a:ea typeface="Lato Light"/>
                  <a:cs typeface="Lato Light"/>
                </a:rPr>
                <a:t>Data Protection &amp; Privacy</a:t>
              </a:r>
              <a:endParaRPr sz="2400"/>
            </a:p>
          </p:txBody>
        </p:sp>
        <p:sp>
          <p:nvSpPr>
            <p:cNvPr id="73" name="Textfeld 278">
              <a:extLst>
                <a:ext uri="{FF2B5EF4-FFF2-40B4-BE49-F238E27FC236}">
                  <a16:creationId xmlns:a16="http://schemas.microsoft.com/office/drawing/2014/main" id="{D39EAB31-308A-B2B2-944A-D33B3A636655}"/>
                </a:ext>
              </a:extLst>
            </p:cNvPr>
            <p:cNvSpPr txBox="1"/>
            <p:nvPr/>
          </p:nvSpPr>
          <p:spPr bwMode="auto">
            <a:xfrm>
              <a:off x="2741228" y="5195763"/>
              <a:ext cx="2307099" cy="280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 cap="small">
                  <a:solidFill>
                    <a:srgbClr val="002060"/>
                  </a:solidFill>
                  <a:ea typeface="Lato Light"/>
                  <a:cs typeface="Lato Light"/>
                </a:rPr>
                <a:t>Governance</a:t>
              </a:r>
            </a:p>
          </p:txBody>
        </p:sp>
        <p:sp>
          <p:nvSpPr>
            <p:cNvPr id="74" name="Textfeld 279">
              <a:extLst>
                <a:ext uri="{FF2B5EF4-FFF2-40B4-BE49-F238E27FC236}">
                  <a16:creationId xmlns:a16="http://schemas.microsoft.com/office/drawing/2014/main" id="{B58D8410-F854-9651-D7F2-AC6EB9F9B40D}"/>
                </a:ext>
              </a:extLst>
            </p:cNvPr>
            <p:cNvSpPr txBox="1"/>
            <p:nvPr/>
          </p:nvSpPr>
          <p:spPr bwMode="auto">
            <a:xfrm>
              <a:off x="7300869" y="5195763"/>
              <a:ext cx="2307099" cy="280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 cap="small">
                  <a:solidFill>
                    <a:srgbClr val="002060"/>
                  </a:solidFill>
                  <a:ea typeface="Lato Light"/>
                  <a:cs typeface="Lato Light"/>
                </a:rPr>
                <a:t>Framework</a:t>
              </a:r>
              <a:endParaRPr sz="2400"/>
            </a:p>
          </p:txBody>
        </p:sp>
        <p:sp>
          <p:nvSpPr>
            <p:cNvPr id="75" name="Textfeld 280">
              <a:extLst>
                <a:ext uri="{FF2B5EF4-FFF2-40B4-BE49-F238E27FC236}">
                  <a16:creationId xmlns:a16="http://schemas.microsoft.com/office/drawing/2014/main" id="{4A670E1F-482D-CAD6-D8D6-A3D056C8E0B5}"/>
                </a:ext>
              </a:extLst>
            </p:cNvPr>
            <p:cNvSpPr txBox="1"/>
            <p:nvPr/>
          </p:nvSpPr>
          <p:spPr bwMode="auto">
            <a:xfrm>
              <a:off x="8407012" y="1551876"/>
              <a:ext cx="1885083" cy="280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de-CH" sz="1400" b="1" cap="small">
                  <a:solidFill>
                    <a:srgbClr val="A20013"/>
                  </a:solidFill>
                  <a:ea typeface="Lato Light"/>
                  <a:cs typeface="Lato Light"/>
                </a:rPr>
                <a:t>Proof of Credentials</a:t>
              </a:r>
              <a:endParaRPr lang="de-CH" sz="1400" b="1">
                <a:solidFill>
                  <a:srgbClr val="A20013"/>
                </a:solidFill>
                <a:ea typeface="Lato Light"/>
                <a:cs typeface="Lato Light"/>
              </a:endParaRPr>
            </a:p>
          </p:txBody>
        </p:sp>
        <p:sp>
          <p:nvSpPr>
            <p:cNvPr id="76" name="Textfeld 281">
              <a:extLst>
                <a:ext uri="{FF2B5EF4-FFF2-40B4-BE49-F238E27FC236}">
                  <a16:creationId xmlns:a16="http://schemas.microsoft.com/office/drawing/2014/main" id="{C1A46418-E3A9-EF01-75DE-4616A194110C}"/>
                </a:ext>
              </a:extLst>
            </p:cNvPr>
            <p:cNvSpPr txBox="1"/>
            <p:nvPr/>
          </p:nvSpPr>
          <p:spPr bwMode="auto">
            <a:xfrm>
              <a:off x="5619278" y="2696947"/>
              <a:ext cx="1021789" cy="2400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 defTabSz="914377">
                <a:defRPr/>
              </a:pPr>
              <a:r>
                <a:rPr lang="de-CH" sz="1200">
                  <a:solidFill>
                    <a:srgbClr val="444444"/>
                  </a:solidFill>
                  <a:ea typeface="Lato Light"/>
                  <a:cs typeface="Lato Light"/>
                </a:rPr>
                <a:t>verification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5B486C5-2DBE-FAB2-635E-0E965620F6EF}"/>
              </a:ext>
            </a:extLst>
          </p:cNvPr>
          <p:cNvSpPr txBox="1"/>
          <p:nvPr/>
        </p:nvSpPr>
        <p:spPr>
          <a:xfrm>
            <a:off x="9127723" y="1680699"/>
            <a:ext cx="2791187" cy="4689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67" dirty="0" err="1">
                <a:solidFill>
                  <a:srgbClr val="FF0000"/>
                </a:solidFill>
              </a:rPr>
              <a:t>Proposed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positioning</a:t>
            </a:r>
            <a:r>
              <a:rPr lang="de-CH" sz="1867" dirty="0">
                <a:solidFill>
                  <a:srgbClr val="FF0000"/>
                </a:solidFill>
              </a:rPr>
              <a:t>: </a:t>
            </a:r>
            <a:r>
              <a:rPr lang="de-CH" sz="1867" dirty="0" err="1">
                <a:solidFill>
                  <a:srgbClr val="FF0000"/>
                </a:solidFill>
              </a:rPr>
              <a:t>concentrate</a:t>
            </a:r>
            <a:r>
              <a:rPr lang="de-CH" sz="1867" dirty="0">
                <a:solidFill>
                  <a:srgbClr val="FF0000"/>
                </a:solidFill>
              </a:rPr>
              <a:t> on </a:t>
            </a:r>
            <a:r>
              <a:rPr lang="de-CH" sz="1867" dirty="0" err="1">
                <a:solidFill>
                  <a:srgbClr val="FF0000"/>
                </a:solidFill>
              </a:rPr>
              <a:t>areas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we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have</a:t>
            </a:r>
            <a:r>
              <a:rPr lang="de-CH" sz="1867" dirty="0">
                <a:solidFill>
                  <a:srgbClr val="FF0000"/>
                </a:solidFill>
              </a:rPr>
              <a:t> a strong </a:t>
            </a:r>
            <a:r>
              <a:rPr lang="de-CH" sz="1867" dirty="0" err="1">
                <a:solidFill>
                  <a:srgbClr val="FF0000"/>
                </a:solidFill>
              </a:rPr>
              <a:t>footprint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already</a:t>
            </a:r>
            <a:r>
              <a:rPr lang="de-CH" sz="1867" dirty="0">
                <a:solidFill>
                  <a:srgbClr val="FF0000"/>
                </a:solidFill>
              </a:rPr>
              <a:t>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de-CH" sz="1867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è"/>
            </a:pPr>
            <a:r>
              <a:rPr lang="de-CH" sz="1867" dirty="0">
                <a:solidFill>
                  <a:srgbClr val="FF0000"/>
                </a:solidFill>
              </a:rPr>
              <a:t>Exchange </a:t>
            </a:r>
            <a:r>
              <a:rPr lang="de-CH" sz="1867" dirty="0" err="1">
                <a:solidFill>
                  <a:srgbClr val="FF0000"/>
                </a:solidFill>
              </a:rPr>
              <a:t>of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data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between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organisations</a:t>
            </a:r>
            <a:endParaRPr lang="de-CH" sz="1867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è"/>
            </a:pPr>
            <a:r>
              <a:rPr lang="de-CH" sz="1867" dirty="0" err="1">
                <a:solidFill>
                  <a:srgbClr val="FF0000"/>
                </a:solidFill>
              </a:rPr>
              <a:t>Standardise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protocols</a:t>
            </a:r>
            <a:r>
              <a:rPr lang="de-CH" sz="1867" dirty="0">
                <a:solidFill>
                  <a:srgbClr val="FF0000"/>
                </a:solidFill>
              </a:rPr>
              <a:t>, </a:t>
            </a:r>
            <a:r>
              <a:rPr lang="de-CH" sz="1867" dirty="0" err="1">
                <a:solidFill>
                  <a:srgbClr val="FF0000"/>
                </a:solidFill>
              </a:rPr>
              <a:t>formats</a:t>
            </a:r>
            <a:r>
              <a:rPr lang="de-CH" sz="1867" dirty="0">
                <a:solidFill>
                  <a:srgbClr val="FF0000"/>
                </a:solidFill>
              </a:rPr>
              <a:t> &amp; </a:t>
            </a:r>
            <a:r>
              <a:rPr lang="de-CH" sz="1867" dirty="0" err="1">
                <a:solidFill>
                  <a:srgbClr val="FF0000"/>
                </a:solidFill>
              </a:rPr>
              <a:t>semantics</a:t>
            </a:r>
            <a:endParaRPr lang="de-CH" sz="1867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è"/>
            </a:pPr>
            <a:r>
              <a:rPr lang="de-CH" sz="1867" dirty="0">
                <a:solidFill>
                  <a:srgbClr val="FF0000"/>
                </a:solidFill>
              </a:rPr>
              <a:t>Set </a:t>
            </a:r>
            <a:r>
              <a:rPr lang="de-CH" sz="1867" dirty="0" err="1">
                <a:solidFill>
                  <a:srgbClr val="FF0000"/>
                </a:solidFill>
              </a:rPr>
              <a:t>up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governance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for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our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sector</a:t>
            </a:r>
            <a:endParaRPr lang="de-CH" sz="1867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è"/>
            </a:pPr>
            <a:endParaRPr lang="de-CH" sz="1867" dirty="0">
              <a:solidFill>
                <a:srgbClr val="FF0000"/>
              </a:solidFill>
            </a:endParaRPr>
          </a:p>
          <a:p>
            <a:r>
              <a:rPr lang="de-CH" sz="1867" dirty="0" err="1">
                <a:solidFill>
                  <a:srgbClr val="FF0000"/>
                </a:solidFill>
              </a:rPr>
              <a:t>Probably</a:t>
            </a:r>
            <a:r>
              <a:rPr lang="de-CH" sz="1867" dirty="0">
                <a:solidFill>
                  <a:srgbClr val="FF0000"/>
                </a:solidFill>
              </a:rPr>
              <a:t> not </a:t>
            </a:r>
            <a:r>
              <a:rPr lang="de-CH" sz="1867" dirty="0" err="1">
                <a:solidFill>
                  <a:srgbClr val="FF0000"/>
                </a:solidFill>
              </a:rPr>
              <a:t>much</a:t>
            </a:r>
            <a:r>
              <a:rPr lang="de-CH" sz="1867" dirty="0">
                <a:solidFill>
                  <a:srgbClr val="FF0000"/>
                </a:solidFill>
              </a:rPr>
              <a:t> on </a:t>
            </a:r>
            <a:r>
              <a:rPr lang="de-CH" sz="1867" dirty="0" err="1">
                <a:solidFill>
                  <a:srgbClr val="FF0000"/>
                </a:solidFill>
              </a:rPr>
              <a:t>the</a:t>
            </a:r>
            <a:r>
              <a:rPr lang="de-CH" sz="1867" dirty="0">
                <a:solidFill>
                  <a:srgbClr val="FF0000"/>
                </a:solidFill>
              </a:rPr>
              <a:t> wallet, </a:t>
            </a:r>
            <a:r>
              <a:rPr lang="de-CH" sz="1867" dirty="0" err="1">
                <a:solidFill>
                  <a:srgbClr val="FF0000"/>
                </a:solidFill>
              </a:rPr>
              <a:t>as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this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is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likely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organised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cross-sectorial</a:t>
            </a:r>
            <a:endParaRPr lang="de-CH" sz="1867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è"/>
            </a:pPr>
            <a:endParaRPr lang="de-CH" sz="1867" dirty="0">
              <a:solidFill>
                <a:srgbClr val="FF0000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0719CF3-6CDF-5C49-E4C6-14437207961D}"/>
              </a:ext>
            </a:extLst>
          </p:cNvPr>
          <p:cNvSpPr/>
          <p:nvPr/>
        </p:nvSpPr>
        <p:spPr>
          <a:xfrm>
            <a:off x="514007" y="3429000"/>
            <a:ext cx="8120644" cy="743906"/>
          </a:xfrm>
          <a:prstGeom prst="roundRect">
            <a:avLst/>
          </a:prstGeom>
          <a:noFill/>
          <a:ln w="952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016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FDD11-4DE4-EC41-BEAF-25FD4F64B3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25450"/>
            <a:ext cx="11236325" cy="717550"/>
          </a:xfrm>
        </p:spPr>
        <p:txBody>
          <a:bodyPr/>
          <a:lstStyle/>
          <a:p>
            <a:r>
              <a:rPr lang="en-GB" dirty="0"/>
              <a:t>Scoping: technical and or governance (Trust over IP)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A8721F-13F9-DAE9-1E2D-623C4B454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3" y="1064703"/>
            <a:ext cx="8712847" cy="57149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02AC4D-D1E0-56D4-F9F5-006281CB9F1E}"/>
              </a:ext>
            </a:extLst>
          </p:cNvPr>
          <p:cNvSpPr txBox="1"/>
          <p:nvPr/>
        </p:nvSpPr>
        <p:spPr>
          <a:xfrm>
            <a:off x="8889209" y="1778466"/>
            <a:ext cx="3302792" cy="2965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67" dirty="0" err="1">
                <a:solidFill>
                  <a:srgbClr val="FF0000"/>
                </a:solidFill>
              </a:rPr>
              <a:t>Proposed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positioning</a:t>
            </a:r>
            <a:r>
              <a:rPr lang="de-CH" sz="1867" dirty="0">
                <a:solidFill>
                  <a:srgbClr val="FF0000"/>
                </a:solidFill>
              </a:rPr>
              <a:t>:</a:t>
            </a:r>
            <a:br>
              <a:rPr lang="de-CH" sz="1867" dirty="0">
                <a:solidFill>
                  <a:srgbClr val="FF0000"/>
                </a:solidFill>
              </a:rPr>
            </a:br>
            <a:r>
              <a:rPr lang="de-CH" sz="1867" dirty="0">
                <a:solidFill>
                  <a:srgbClr val="FF0000"/>
                </a:solidFill>
              </a:rPr>
              <a:t>Top </a:t>
            </a:r>
            <a:r>
              <a:rPr lang="de-CH" sz="1867" dirty="0" err="1">
                <a:solidFill>
                  <a:srgbClr val="FF0000"/>
                </a:solidFill>
              </a:rPr>
              <a:t>candidates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are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the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fields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we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are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already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active</a:t>
            </a:r>
            <a:r>
              <a:rPr lang="de-CH" sz="1867" dirty="0">
                <a:solidFill>
                  <a:srgbClr val="FF0000"/>
                </a:solidFill>
              </a:rPr>
              <a:t> in, e.g. </a:t>
            </a:r>
            <a:r>
              <a:rPr lang="de-CH" sz="1867" dirty="0" err="1">
                <a:solidFill>
                  <a:srgbClr val="FF0000"/>
                </a:solidFill>
              </a:rPr>
              <a:t>eduGAIN</a:t>
            </a:r>
            <a:r>
              <a:rPr lang="de-CH" sz="1867" dirty="0">
                <a:solidFill>
                  <a:srgbClr val="FF0000"/>
                </a:solidFill>
              </a:rPr>
              <a:t>, </a:t>
            </a:r>
            <a:r>
              <a:rPr lang="de-CH" sz="1867" dirty="0" err="1">
                <a:solidFill>
                  <a:srgbClr val="FF0000"/>
                </a:solidFill>
              </a:rPr>
              <a:t>Refeds</a:t>
            </a:r>
            <a:r>
              <a:rPr lang="de-CH" sz="1867" dirty="0">
                <a:solidFill>
                  <a:srgbClr val="FF0000"/>
                </a:solidFill>
              </a:rPr>
              <a:t> and </a:t>
            </a:r>
            <a:r>
              <a:rPr lang="de-CH" sz="1867" dirty="0" err="1">
                <a:solidFill>
                  <a:srgbClr val="FF0000"/>
                </a:solidFill>
              </a:rPr>
              <a:t>co.</a:t>
            </a:r>
            <a:r>
              <a:rPr lang="de-CH" sz="1867" dirty="0">
                <a:solidFill>
                  <a:srgbClr val="FF0000"/>
                </a:solidFill>
              </a:rPr>
              <a:t>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de-CH" sz="1867" dirty="0">
                <a:solidFill>
                  <a:srgbClr val="FF0000"/>
                </a:solidFill>
              </a:rPr>
              <a:t>Layer 3 and 4 </a:t>
            </a:r>
            <a:r>
              <a:rPr lang="de-CH" sz="1867" dirty="0" err="1">
                <a:solidFill>
                  <a:srgbClr val="FF0000"/>
                </a:solidFill>
              </a:rPr>
              <a:t>for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the</a:t>
            </a:r>
            <a:r>
              <a:rPr lang="de-CH" sz="1867" dirty="0">
                <a:solidFill>
                  <a:srgbClr val="FF0000"/>
                </a:solidFill>
              </a:rPr>
              <a:t> international NREN </a:t>
            </a:r>
            <a:r>
              <a:rPr lang="de-CH" sz="1867" dirty="0" err="1">
                <a:solidFill>
                  <a:srgbClr val="FF0000"/>
                </a:solidFill>
              </a:rPr>
              <a:t>ecosystem</a:t>
            </a:r>
            <a:endParaRPr lang="de-CH" sz="1867" dirty="0">
              <a:solidFill>
                <a:srgbClr val="FF0000"/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de-CH" sz="1867" dirty="0">
                <a:solidFill>
                  <a:srgbClr val="FF0000"/>
                </a:solidFill>
              </a:rPr>
              <a:t>Re-</a:t>
            </a:r>
            <a:r>
              <a:rPr lang="de-CH" sz="1867" dirty="0" err="1">
                <a:solidFill>
                  <a:srgbClr val="FF0000"/>
                </a:solidFill>
              </a:rPr>
              <a:t>use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the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established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governance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structures</a:t>
            </a:r>
            <a:r>
              <a:rPr lang="de-CH" sz="1867" dirty="0">
                <a:solidFill>
                  <a:srgbClr val="FF0000"/>
                </a:solidFill>
              </a:rPr>
              <a:t> in </a:t>
            </a:r>
            <a:r>
              <a:rPr lang="de-CH" sz="1867" dirty="0" err="1">
                <a:solidFill>
                  <a:srgbClr val="FF0000"/>
                </a:solidFill>
              </a:rPr>
              <a:t>the</a:t>
            </a:r>
            <a:r>
              <a:rPr lang="de-CH" sz="1867" dirty="0">
                <a:solidFill>
                  <a:srgbClr val="FF0000"/>
                </a:solidFill>
              </a:rPr>
              <a:t> </a:t>
            </a:r>
            <a:r>
              <a:rPr lang="de-CH" sz="1867" dirty="0" err="1">
                <a:solidFill>
                  <a:srgbClr val="FF0000"/>
                </a:solidFill>
              </a:rPr>
              <a:t>emerging</a:t>
            </a:r>
            <a:r>
              <a:rPr lang="de-CH" sz="1867" dirty="0">
                <a:solidFill>
                  <a:srgbClr val="FF0000"/>
                </a:solidFill>
              </a:rPr>
              <a:t> SSI-</a:t>
            </a:r>
            <a:r>
              <a:rPr lang="de-CH" sz="1867" dirty="0" err="1">
                <a:solidFill>
                  <a:srgbClr val="FF0000"/>
                </a:solidFill>
              </a:rPr>
              <a:t>ecosystem</a:t>
            </a:r>
            <a:endParaRPr lang="de-CH" sz="1867" dirty="0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D35B6A0-BA10-339C-010A-BAE491D5559E}"/>
              </a:ext>
            </a:extLst>
          </p:cNvPr>
          <p:cNvSpPr/>
          <p:nvPr/>
        </p:nvSpPr>
        <p:spPr>
          <a:xfrm>
            <a:off x="1040232" y="1577131"/>
            <a:ext cx="7762616" cy="2527883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/>
          </a:p>
        </p:txBody>
      </p:sp>
    </p:spTree>
    <p:extLst>
      <p:ext uri="{BB962C8B-B14F-4D97-AF65-F5344CB8AC3E}">
        <p14:creationId xmlns:p14="http://schemas.microsoft.com/office/powerpoint/2010/main" val="76012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8" grpId="0" animBg="1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0" ma:contentTypeDescription="Create a new document." ma:contentTypeScope="" ma:versionID="be85b60d1e2dd03bf2e8969c4efa6209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43e8b25b45ce66afb0db27f717ac136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A6B727-5661-4C2F-A035-90CA4551BB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  <ds:schemaRef ds:uri="5908ebff-5f8e-4240-93d2-61fbc062eddd"/>
  </ds:schemaRefs>
</ds:datastoreItem>
</file>

<file path=customXml/itemProps4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339</TotalTime>
  <Words>1416</Words>
  <Application>Microsoft Macintosh PowerPoint</Application>
  <PresentationFormat>Widescreen</PresentationFormat>
  <Paragraphs>190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-apple-system</vt:lpstr>
      <vt:lpstr>Arial</vt:lpstr>
      <vt:lpstr>Calibri</vt:lpstr>
      <vt:lpstr>Helvetica</vt:lpstr>
      <vt:lpstr>inherit</vt:lpstr>
      <vt:lpstr>SBB Light</vt:lpstr>
      <vt:lpstr>Wingdings</vt:lpstr>
      <vt:lpstr>Cover</vt:lpstr>
      <vt:lpstr>Standard layout</vt:lpstr>
      <vt:lpstr>1_Standard layout</vt:lpstr>
      <vt:lpstr>blank</vt:lpstr>
      <vt:lpstr>End Slide</vt:lpstr>
      <vt:lpstr>Kick-Off GN5-1 WP5 T7</vt:lpstr>
      <vt:lpstr>PowerPoint Presentation</vt:lpstr>
      <vt:lpstr>Round-table introductions</vt:lpstr>
      <vt:lpstr>Scoping our task</vt:lpstr>
      <vt:lpstr>Our Task in the Tech Annex of GN5-1</vt:lpstr>
      <vt:lpstr>Scoping: IDM trends, how we look at SSI</vt:lpstr>
      <vt:lpstr>Scoping: Ripeness considerations and proposed positioning</vt:lpstr>
      <vt:lpstr>Scoping: SSI functional blocks</vt:lpstr>
      <vt:lpstr>Scoping: technical and or governance (Trust over IP)</vt:lpstr>
      <vt:lpstr>Scoping: The USPs of GÉANT</vt:lpstr>
      <vt:lpstr>Scoping:   Scoping: What will our contribution be?  </vt:lpstr>
      <vt:lpstr>Proposed initial work plan</vt:lpstr>
      <vt:lpstr>Our tooling for collaboration</vt:lpstr>
      <vt:lpstr>Administrivia</vt:lpstr>
      <vt:lpstr>Next steps and tasks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Kick-Off GN5-1 WP5 T7</dc:title>
  <dc:creator>Christoph Graf</dc:creator>
  <cp:keywords>GN5-1</cp:keywords>
  <cp:lastModifiedBy>Christoph Graf</cp:lastModifiedBy>
  <cp:revision>6</cp:revision>
  <dcterms:created xsi:type="dcterms:W3CDTF">2023-12-04T07:08:04Z</dcterms:created>
  <dcterms:modified xsi:type="dcterms:W3CDTF">2023-12-04T12:48:37Z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2023-12-04T07:09:09Z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d756d76b-f33e-45b9-9401-992dcaf4e669</vt:lpwstr>
  </property>
  <property fmtid="{D5CDD505-2E9C-101B-9397-08002B2CF9AE}" pid="10" name="MSIP_Label_e5d45f1b-bd49-4758-aadb-0fb229309946_ContentBits">
    <vt:lpwstr>0</vt:lpwstr>
  </property>
</Properties>
</file>