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79" r:id="rId6"/>
    <p:sldMasterId id="2147483688" r:id="rId7"/>
    <p:sldMasterId id="2147483681" r:id="rId8"/>
    <p:sldMasterId id="2147483683" r:id="rId9"/>
  </p:sldMasterIdLst>
  <p:notesMasterIdLst>
    <p:notesMasterId r:id="rId26"/>
  </p:notesMasterIdLst>
  <p:sldIdLst>
    <p:sldId id="420" r:id="rId10"/>
    <p:sldId id="1063" r:id="rId11"/>
    <p:sldId id="1088" r:id="rId12"/>
    <p:sldId id="262" r:id="rId13"/>
    <p:sldId id="1095" r:id="rId14"/>
    <p:sldId id="289" r:id="rId15"/>
    <p:sldId id="263" r:id="rId16"/>
    <p:sldId id="288" r:id="rId17"/>
    <p:sldId id="290" r:id="rId18"/>
    <p:sldId id="291" r:id="rId19"/>
    <p:sldId id="1090" r:id="rId20"/>
    <p:sldId id="1091" r:id="rId21"/>
    <p:sldId id="1092" r:id="rId22"/>
    <p:sldId id="1093" r:id="rId23"/>
    <p:sldId id="1094" r:id="rId24"/>
    <p:sldId id="108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na De Giorgi" initials="MDG" lastIdx="1" clrIdx="0">
    <p:extLst>
      <p:ext uri="{19B8F6BF-5375-455C-9EA6-DF929625EA0E}">
        <p15:presenceInfo xmlns:p15="http://schemas.microsoft.com/office/powerpoint/2012/main" userId="S::marina.degiorgi@geant.org::6a91c7ad-f824-4005-8c6e-460699cd9346" providerId="AD"/>
      </p:ext>
    </p:extLst>
  </p:cmAuthor>
  <p:cmAuthor id="2" name="Paul Hasleham" initials="PH" lastIdx="1" clrIdx="1">
    <p:extLst>
      <p:ext uri="{19B8F6BF-5375-455C-9EA6-DF929625EA0E}">
        <p15:presenceInfo xmlns:p15="http://schemas.microsoft.com/office/powerpoint/2012/main" userId="vue7nv8lUmvJnVoN18htNPcEISingpEqoE+wkukXTH0=" providerId="None"/>
      </p:ext>
    </p:extLst>
  </p:cmAuthor>
  <p:cmAuthor id="3" name="Leonardo Marino" initials="LM" lastIdx="2" clrIdx="2">
    <p:extLst>
      <p:ext uri="{19B8F6BF-5375-455C-9EA6-DF929625EA0E}">
        <p15:presenceInfo xmlns:p15="http://schemas.microsoft.com/office/powerpoint/2012/main" userId="85O0jWq4khe/e03UXpgSX/u+MVRG/EN6OCKD0xVajV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C4457A"/>
    <a:srgbClr val="1F4270"/>
    <a:srgbClr val="F4E200"/>
    <a:srgbClr val="002060"/>
    <a:srgbClr val="45A342"/>
    <a:srgbClr val="0ABBC2"/>
    <a:srgbClr val="30338F"/>
    <a:srgbClr val="FFDD7D"/>
    <a:srgbClr val="3C5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46" autoAdjust="0"/>
    <p:restoredTop sz="96197" autoAdjust="0"/>
  </p:normalViewPr>
  <p:slideViewPr>
    <p:cSldViewPr snapToGrid="0">
      <p:cViewPr>
        <p:scale>
          <a:sx n="98" d="100"/>
          <a:sy n="98" d="100"/>
        </p:scale>
        <p:origin x="544" y="408"/>
      </p:cViewPr>
      <p:guideLst/>
    </p:cSldViewPr>
  </p:slideViewPr>
  <p:outlineViewPr>
    <p:cViewPr>
      <p:scale>
        <a:sx n="33" d="100"/>
        <a:sy n="33" d="100"/>
      </p:scale>
      <p:origin x="0" y="-4406"/>
    </p:cViewPr>
  </p:outlineViewPr>
  <p:notesTextViewPr>
    <p:cViewPr>
      <p:scale>
        <a:sx n="3" d="2"/>
        <a:sy n="3" d="2"/>
      </p:scale>
      <p:origin x="0" y="0"/>
    </p:cViewPr>
  </p:notesTextViewPr>
  <p:notesViewPr>
    <p:cSldViewPr snapToGrid="0">
      <p:cViewPr varScale="1">
        <p:scale>
          <a:sx n="91" d="100"/>
          <a:sy n="91" d="100"/>
        </p:scale>
        <p:origin x="3326"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2.xml"/><Relationship Id="rId24" Type="http://schemas.openxmlformats.org/officeDocument/2006/relationships/slide" Target="slides/slide15.xml"/><Relationship Id="rId5" Type="http://schemas.openxmlformats.org/officeDocument/2006/relationships/slideMaster" Target="slideMasters/slideMaster1.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04/12/2023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1672575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16</a:t>
            </a:fld>
            <a:endParaRPr lang="en-GB"/>
          </a:p>
        </p:txBody>
      </p:sp>
    </p:spTree>
    <p:extLst>
      <p:ext uri="{BB962C8B-B14F-4D97-AF65-F5344CB8AC3E}">
        <p14:creationId xmlns:p14="http://schemas.microsoft.com/office/powerpoint/2010/main" val="5597896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A939C3-905C-4049-D5FD-91F532688AE0}"/>
              </a:ext>
            </a:extLst>
          </p:cNvPr>
          <p:cNvSpPr/>
          <p:nvPr userDrawn="1"/>
        </p:nvSpPr>
        <p:spPr>
          <a:xfrm>
            <a:off x="0" y="-22301"/>
            <a:ext cx="12032535" cy="6338264"/>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75F30A1-C025-1F55-1C24-49A097BD07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6" name="Rectangle 5">
            <a:extLst>
              <a:ext uri="{FF2B5EF4-FFF2-40B4-BE49-F238E27FC236}">
                <a16:creationId xmlns:a16="http://schemas.microsoft.com/office/drawing/2014/main" id="{D847AC89-A300-37E0-582A-DEC698078DFC}"/>
              </a:ext>
            </a:extLst>
          </p:cNvPr>
          <p:cNvSpPr/>
          <p:nvPr userDrawn="1"/>
        </p:nvSpPr>
        <p:spPr>
          <a:xfrm>
            <a:off x="12754" y="4832211"/>
            <a:ext cx="12179246" cy="2042360"/>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C8C079E9-6E43-7154-64B2-1A5EEF4F8B5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
        <p:nvSpPr>
          <p:cNvPr id="18" name="Title Placeholder 1">
            <a:extLst>
              <a:ext uri="{FF2B5EF4-FFF2-40B4-BE49-F238E27FC236}">
                <a16:creationId xmlns:a16="http://schemas.microsoft.com/office/drawing/2014/main" id="{623F1CF0-B6DA-C595-B8D5-3F1209326CB0}"/>
              </a:ext>
            </a:extLst>
          </p:cNvPr>
          <p:cNvSpPr>
            <a:spLocks noGrp="1"/>
          </p:cNvSpPr>
          <p:nvPr>
            <p:ph type="title"/>
          </p:nvPr>
        </p:nvSpPr>
        <p:spPr>
          <a:xfrm>
            <a:off x="744354" y="2314410"/>
            <a:ext cx="9894723" cy="430909"/>
          </a:xfrm>
          <a:prstGeom prst="rect">
            <a:avLst/>
          </a:prstGeom>
        </p:spPr>
        <p:txBody>
          <a:bodyPr vert="horz" lIns="91440" tIns="45720" rIns="91440" bIns="45720" rtlCol="0" anchor="ctr">
            <a:noAutofit/>
          </a:bodyPr>
          <a:lstStyle>
            <a:lvl1pPr>
              <a:defRPr sz="4000">
                <a:solidFill>
                  <a:schemeClr val="bg1"/>
                </a:solidFill>
              </a:defRPr>
            </a:lvl1pPr>
          </a:lstStyle>
          <a:p>
            <a:r>
              <a:rPr lang="en-GB"/>
              <a:t>Click to edit Master title style</a:t>
            </a:r>
            <a:endParaRPr lang="en-GB" dirty="0"/>
          </a:p>
        </p:txBody>
      </p:sp>
      <p:sp>
        <p:nvSpPr>
          <p:cNvPr id="25" name="Content Placeholder 3">
            <a:extLst>
              <a:ext uri="{FF2B5EF4-FFF2-40B4-BE49-F238E27FC236}">
                <a16:creationId xmlns:a16="http://schemas.microsoft.com/office/drawing/2014/main" id="{909EE48B-16DB-EFC1-DECD-D77BE81D8901}"/>
              </a:ext>
            </a:extLst>
          </p:cNvPr>
          <p:cNvSpPr>
            <a:spLocks noGrp="1"/>
          </p:cNvSpPr>
          <p:nvPr>
            <p:ph sz="quarter" idx="10" hasCustomPrompt="1"/>
          </p:nvPr>
        </p:nvSpPr>
        <p:spPr>
          <a:xfrm>
            <a:off x="744354" y="2777636"/>
            <a:ext cx="10444393" cy="479323"/>
          </a:xfrm>
          <a:prstGeom prst="rect">
            <a:avLst/>
          </a:prstGeom>
        </p:spPr>
        <p:txBody>
          <a:bodyPr/>
          <a:lstStyle>
            <a:lvl1pPr marL="0" indent="0">
              <a:buNone/>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en-GB" dirty="0"/>
              <a:t>Click to edit Master subtitle styles</a:t>
            </a:r>
          </a:p>
        </p:txBody>
      </p:sp>
      <p:sp>
        <p:nvSpPr>
          <p:cNvPr id="7" name="Rectangle 6">
            <a:extLst>
              <a:ext uri="{FF2B5EF4-FFF2-40B4-BE49-F238E27FC236}">
                <a16:creationId xmlns:a16="http://schemas.microsoft.com/office/drawing/2014/main" id="{BB941A64-01CD-4B12-F0DF-7AA9843D140F}"/>
              </a:ext>
            </a:extLst>
          </p:cNvPr>
          <p:cNvSpPr/>
          <p:nvPr userDrawn="1"/>
        </p:nvSpPr>
        <p:spPr>
          <a:xfrm>
            <a:off x="11037739" y="5716824"/>
            <a:ext cx="1171195" cy="1171195"/>
          </a:xfrm>
          <a:custGeom>
            <a:avLst/>
            <a:gdLst>
              <a:gd name="connsiteX0" fmla="*/ 0 w 1402596"/>
              <a:gd name="connsiteY0" fmla="*/ 0 h 1402596"/>
              <a:gd name="connsiteX1" fmla="*/ 1402596 w 1402596"/>
              <a:gd name="connsiteY1" fmla="*/ 0 h 1402596"/>
              <a:gd name="connsiteX2" fmla="*/ 1402596 w 1402596"/>
              <a:gd name="connsiteY2" fmla="*/ 1402596 h 1402596"/>
              <a:gd name="connsiteX3" fmla="*/ 0 w 1402596"/>
              <a:gd name="connsiteY3" fmla="*/ 1402596 h 1402596"/>
              <a:gd name="connsiteX4" fmla="*/ 0 w 1402596"/>
              <a:gd name="connsiteY4" fmla="*/ 0 h 1402596"/>
              <a:gd name="connsiteX0" fmla="*/ 0 w 1402596"/>
              <a:gd name="connsiteY0" fmla="*/ 1402596 h 1402596"/>
              <a:gd name="connsiteX1" fmla="*/ 1402596 w 1402596"/>
              <a:gd name="connsiteY1" fmla="*/ 0 h 1402596"/>
              <a:gd name="connsiteX2" fmla="*/ 1402596 w 1402596"/>
              <a:gd name="connsiteY2" fmla="*/ 1402596 h 1402596"/>
              <a:gd name="connsiteX3" fmla="*/ 0 w 1402596"/>
              <a:gd name="connsiteY3" fmla="*/ 1402596 h 1402596"/>
            </a:gdLst>
            <a:ahLst/>
            <a:cxnLst>
              <a:cxn ang="0">
                <a:pos x="connsiteX0" y="connsiteY0"/>
              </a:cxn>
              <a:cxn ang="0">
                <a:pos x="connsiteX1" y="connsiteY1"/>
              </a:cxn>
              <a:cxn ang="0">
                <a:pos x="connsiteX2" y="connsiteY2"/>
              </a:cxn>
              <a:cxn ang="0">
                <a:pos x="connsiteX3" y="connsiteY3"/>
              </a:cxn>
            </a:cxnLst>
            <a:rect l="l" t="t" r="r" b="b"/>
            <a:pathLst>
              <a:path w="1402596" h="1402596">
                <a:moveTo>
                  <a:pt x="0" y="1402596"/>
                </a:moveTo>
                <a:lnTo>
                  <a:pt x="1402596" y="0"/>
                </a:lnTo>
                <a:lnTo>
                  <a:pt x="1402596" y="1402596"/>
                </a:lnTo>
                <a:lnTo>
                  <a:pt x="0" y="140259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riangle 3">
            <a:extLst>
              <a:ext uri="{FF2B5EF4-FFF2-40B4-BE49-F238E27FC236}">
                <a16:creationId xmlns:a16="http://schemas.microsoft.com/office/drawing/2014/main" id="{28DAA213-132D-6A2A-F21C-9C7AAC5538AA}"/>
              </a:ext>
            </a:extLst>
          </p:cNvPr>
          <p:cNvSpPr/>
          <p:nvPr userDrawn="1"/>
        </p:nvSpPr>
        <p:spPr>
          <a:xfrm rot="18940972">
            <a:off x="10539361" y="5650681"/>
            <a:ext cx="1640667" cy="774393"/>
          </a:xfrm>
          <a:custGeom>
            <a:avLst/>
            <a:gdLst>
              <a:gd name="connsiteX0" fmla="*/ 0 w 1591482"/>
              <a:gd name="connsiteY0" fmla="*/ 750465 h 750465"/>
              <a:gd name="connsiteX1" fmla="*/ 795741 w 1591482"/>
              <a:gd name="connsiteY1" fmla="*/ 0 h 750465"/>
              <a:gd name="connsiteX2" fmla="*/ 1591482 w 1591482"/>
              <a:gd name="connsiteY2" fmla="*/ 750465 h 750465"/>
              <a:gd name="connsiteX3" fmla="*/ 0 w 1591482"/>
              <a:gd name="connsiteY3" fmla="*/ 750465 h 750465"/>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482"/>
              <a:gd name="connsiteY0" fmla="*/ 761518 h 761518"/>
              <a:gd name="connsiteX1" fmla="*/ 784688 w 1591482"/>
              <a:gd name="connsiteY1" fmla="*/ 0 h 761518"/>
              <a:gd name="connsiteX2" fmla="*/ 1591482 w 1591482"/>
              <a:gd name="connsiteY2" fmla="*/ 761518 h 761518"/>
              <a:gd name="connsiteX3" fmla="*/ 0 w 1591482"/>
              <a:gd name="connsiteY3" fmla="*/ 761518 h 761518"/>
              <a:gd name="connsiteX0" fmla="*/ 0 w 1591543"/>
              <a:gd name="connsiteY0" fmla="*/ 761518 h 761518"/>
              <a:gd name="connsiteX1" fmla="*/ 784688 w 1591543"/>
              <a:gd name="connsiteY1" fmla="*/ 0 h 761518"/>
              <a:gd name="connsiteX2" fmla="*/ 1591482 w 1591543"/>
              <a:gd name="connsiteY2" fmla="*/ 761518 h 761518"/>
              <a:gd name="connsiteX3" fmla="*/ 0 w 1591543"/>
              <a:gd name="connsiteY3" fmla="*/ 761518 h 761518"/>
              <a:gd name="connsiteX0" fmla="*/ 0 w 1591556"/>
              <a:gd name="connsiteY0" fmla="*/ 756181 h 756181"/>
              <a:gd name="connsiteX1" fmla="*/ 828613 w 1591556"/>
              <a:gd name="connsiteY1" fmla="*/ 0 h 756181"/>
              <a:gd name="connsiteX2" fmla="*/ 1591482 w 1591556"/>
              <a:gd name="connsiteY2" fmla="*/ 756181 h 756181"/>
              <a:gd name="connsiteX3" fmla="*/ 0 w 1591556"/>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50"/>
              <a:gd name="connsiteY0" fmla="*/ 756181 h 756181"/>
              <a:gd name="connsiteX1" fmla="*/ 828613 w 1591550"/>
              <a:gd name="connsiteY1" fmla="*/ 0 h 756181"/>
              <a:gd name="connsiteX2" fmla="*/ 1591482 w 1591550"/>
              <a:gd name="connsiteY2" fmla="*/ 756181 h 756181"/>
              <a:gd name="connsiteX3" fmla="*/ 0 w 1591550"/>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91548"/>
              <a:gd name="connsiteY0" fmla="*/ 756181 h 756181"/>
              <a:gd name="connsiteX1" fmla="*/ 828613 w 1591548"/>
              <a:gd name="connsiteY1" fmla="*/ 0 h 756181"/>
              <a:gd name="connsiteX2" fmla="*/ 1591482 w 1591548"/>
              <a:gd name="connsiteY2" fmla="*/ 756181 h 756181"/>
              <a:gd name="connsiteX3" fmla="*/ 0 w 1591548"/>
              <a:gd name="connsiteY3" fmla="*/ 756181 h 756181"/>
              <a:gd name="connsiteX0" fmla="*/ 0 w 1568383"/>
              <a:gd name="connsiteY0" fmla="*/ 780013 h 780013"/>
              <a:gd name="connsiteX1" fmla="*/ 805448 w 1568383"/>
              <a:gd name="connsiteY1" fmla="*/ 0 h 780013"/>
              <a:gd name="connsiteX2" fmla="*/ 1568317 w 1568383"/>
              <a:gd name="connsiteY2" fmla="*/ 756181 h 780013"/>
              <a:gd name="connsiteX3" fmla="*/ 0 w 1568383"/>
              <a:gd name="connsiteY3" fmla="*/ 780013 h 780013"/>
              <a:gd name="connsiteX0" fmla="*/ 28149 w 1596532"/>
              <a:gd name="connsiteY0" fmla="*/ 780013 h 780020"/>
              <a:gd name="connsiteX1" fmla="*/ 833597 w 1596532"/>
              <a:gd name="connsiteY1" fmla="*/ 0 h 780020"/>
              <a:gd name="connsiteX2" fmla="*/ 1596466 w 1596532"/>
              <a:gd name="connsiteY2" fmla="*/ 756181 h 780020"/>
              <a:gd name="connsiteX3" fmla="*/ 28149 w 1596532"/>
              <a:gd name="connsiteY3" fmla="*/ 780013 h 780020"/>
              <a:gd name="connsiteX0" fmla="*/ 28149 w 1596719"/>
              <a:gd name="connsiteY0" fmla="*/ 780013 h 780020"/>
              <a:gd name="connsiteX1" fmla="*/ 833597 w 1596719"/>
              <a:gd name="connsiteY1" fmla="*/ 0 h 780020"/>
              <a:gd name="connsiteX2" fmla="*/ 1596466 w 1596719"/>
              <a:gd name="connsiteY2" fmla="*/ 756181 h 780020"/>
              <a:gd name="connsiteX3" fmla="*/ 28149 w 1596719"/>
              <a:gd name="connsiteY3" fmla="*/ 780013 h 780020"/>
              <a:gd name="connsiteX0" fmla="*/ 26113 w 1594683"/>
              <a:gd name="connsiteY0" fmla="*/ 780013 h 780029"/>
              <a:gd name="connsiteX1" fmla="*/ 831561 w 1594683"/>
              <a:gd name="connsiteY1" fmla="*/ 0 h 780029"/>
              <a:gd name="connsiteX2" fmla="*/ 1594430 w 1594683"/>
              <a:gd name="connsiteY2" fmla="*/ 756181 h 780029"/>
              <a:gd name="connsiteX3" fmla="*/ 26113 w 1594683"/>
              <a:gd name="connsiteY3" fmla="*/ 780013 h 780029"/>
              <a:gd name="connsiteX0" fmla="*/ 19416 w 1587986"/>
              <a:gd name="connsiteY0" fmla="*/ 780013 h 852385"/>
              <a:gd name="connsiteX1" fmla="*/ 824864 w 1587986"/>
              <a:gd name="connsiteY1" fmla="*/ 0 h 852385"/>
              <a:gd name="connsiteX2" fmla="*/ 1587733 w 1587986"/>
              <a:gd name="connsiteY2" fmla="*/ 756181 h 852385"/>
              <a:gd name="connsiteX3" fmla="*/ 19416 w 1587986"/>
              <a:gd name="connsiteY3" fmla="*/ 780013 h 852385"/>
              <a:gd name="connsiteX0" fmla="*/ 19416 w 1587986"/>
              <a:gd name="connsiteY0" fmla="*/ 780013 h 852385"/>
              <a:gd name="connsiteX1" fmla="*/ 824864 w 1587986"/>
              <a:gd name="connsiteY1" fmla="*/ 0 h 852385"/>
              <a:gd name="connsiteX2" fmla="*/ 1587733 w 1587986"/>
              <a:gd name="connsiteY2" fmla="*/ 756181 h 852385"/>
              <a:gd name="connsiteX3" fmla="*/ 19416 w 1587986"/>
              <a:gd name="connsiteY3" fmla="*/ 780013 h 852385"/>
              <a:gd name="connsiteX0" fmla="*/ 19416 w 1587986"/>
              <a:gd name="connsiteY0" fmla="*/ 780013 h 780013"/>
              <a:gd name="connsiteX1" fmla="*/ 824864 w 1587986"/>
              <a:gd name="connsiteY1" fmla="*/ 0 h 780013"/>
              <a:gd name="connsiteX2" fmla="*/ 1587733 w 1587986"/>
              <a:gd name="connsiteY2" fmla="*/ 756181 h 780013"/>
              <a:gd name="connsiteX3" fmla="*/ 19416 w 1587986"/>
              <a:gd name="connsiteY3" fmla="*/ 780013 h 780013"/>
              <a:gd name="connsiteX0" fmla="*/ 0 w 1568570"/>
              <a:gd name="connsiteY0" fmla="*/ 780013 h 780013"/>
              <a:gd name="connsiteX1" fmla="*/ 805448 w 1568570"/>
              <a:gd name="connsiteY1" fmla="*/ 0 h 780013"/>
              <a:gd name="connsiteX2" fmla="*/ 1568317 w 1568570"/>
              <a:gd name="connsiteY2" fmla="*/ 756181 h 780013"/>
              <a:gd name="connsiteX3" fmla="*/ 0 w 1568570"/>
              <a:gd name="connsiteY3" fmla="*/ 780013 h 780013"/>
            </a:gdLst>
            <a:ahLst/>
            <a:cxnLst>
              <a:cxn ang="0">
                <a:pos x="connsiteX0" y="connsiteY0"/>
              </a:cxn>
              <a:cxn ang="0">
                <a:pos x="connsiteX1" y="connsiteY1"/>
              </a:cxn>
              <a:cxn ang="0">
                <a:pos x="connsiteX2" y="connsiteY2"/>
              </a:cxn>
              <a:cxn ang="0">
                <a:pos x="connsiteX3" y="connsiteY3"/>
              </a:cxn>
            </a:cxnLst>
            <a:rect l="l" t="t" r="r" b="b"/>
            <a:pathLst>
              <a:path w="1568570" h="780013">
                <a:moveTo>
                  <a:pt x="0" y="780013"/>
                </a:moveTo>
                <a:cubicBezTo>
                  <a:pt x="22577" y="772854"/>
                  <a:pt x="614066" y="457407"/>
                  <a:pt x="805448" y="0"/>
                </a:cubicBezTo>
                <a:cubicBezTo>
                  <a:pt x="1338525" y="651398"/>
                  <a:pt x="1577484" y="756042"/>
                  <a:pt x="1568317" y="756181"/>
                </a:cubicBezTo>
                <a:lnTo>
                  <a:pt x="0" y="780013"/>
                </a:lnTo>
                <a:close/>
              </a:path>
            </a:pathLst>
          </a:custGeom>
          <a:solidFill>
            <a:srgbClr val="303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6">
            <a:extLst>
              <a:ext uri="{FF2B5EF4-FFF2-40B4-BE49-F238E27FC236}">
                <a16:creationId xmlns:a16="http://schemas.microsoft.com/office/drawing/2014/main" id="{A8479A2B-31D9-0E3C-9171-7C8A00505931}"/>
              </a:ext>
            </a:extLst>
          </p:cNvPr>
          <p:cNvSpPr txBox="1">
            <a:spLocks/>
          </p:cNvSpPr>
          <p:nvPr userDrawn="1"/>
        </p:nvSpPr>
        <p:spPr>
          <a:xfrm>
            <a:off x="11291245" y="6408696"/>
            <a:ext cx="1003253" cy="47932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r>
              <a:rPr lang="en-US" sz="2000" b="1" cap="all" dirty="0">
                <a:solidFill>
                  <a:srgbClr val="EE426D"/>
                </a:solidFill>
              </a:rPr>
              <a:t>Gn5-1</a:t>
            </a:r>
            <a:endParaRPr lang="en-GB" sz="2000" b="1" cap="all" dirty="0">
              <a:solidFill>
                <a:srgbClr val="EE426D"/>
              </a:solidFill>
            </a:endParaRPr>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lvl3pPr>
              <a:defRPr sz="2200"/>
            </a:lvl3pPr>
            <a:lvl4pPr>
              <a:defRPr sz="2200"/>
            </a:lvl4pPr>
            <a:lvl5pPr>
              <a:defRPr sz="22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387589"/>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Tree>
    <p:extLst>
      <p:ext uri="{BB962C8B-B14F-4D97-AF65-F5344CB8AC3E}">
        <p14:creationId xmlns:p14="http://schemas.microsoft.com/office/powerpoint/2010/main" val="3822536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BA939C3-905C-4049-D5FD-91F532688AE0}"/>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75F30A1-C025-1F55-1C24-49A097BD075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6" name="Rectangle 5">
            <a:extLst>
              <a:ext uri="{FF2B5EF4-FFF2-40B4-BE49-F238E27FC236}">
                <a16:creationId xmlns:a16="http://schemas.microsoft.com/office/drawing/2014/main" id="{D847AC89-A300-37E0-582A-DEC698078DFC}"/>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C8C079E9-6E43-7154-64B2-1A5EEF4F8B5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
        <p:nvSpPr>
          <p:cNvPr id="18" name="Title Placeholder 1">
            <a:extLst>
              <a:ext uri="{FF2B5EF4-FFF2-40B4-BE49-F238E27FC236}">
                <a16:creationId xmlns:a16="http://schemas.microsoft.com/office/drawing/2014/main" id="{623F1CF0-B6DA-C595-B8D5-3F1209326CB0}"/>
              </a:ext>
            </a:extLst>
          </p:cNvPr>
          <p:cNvSpPr>
            <a:spLocks noGrp="1"/>
          </p:cNvSpPr>
          <p:nvPr>
            <p:ph type="title"/>
          </p:nvPr>
        </p:nvSpPr>
        <p:spPr>
          <a:xfrm>
            <a:off x="744354" y="2187410"/>
            <a:ext cx="9894723" cy="430909"/>
          </a:xfrm>
          <a:prstGeom prst="rect">
            <a:avLst/>
          </a:prstGeom>
        </p:spPr>
        <p:txBody>
          <a:bodyPr vert="horz" lIns="91440" tIns="45720" rIns="91440" bIns="45720" rtlCol="0" anchor="ctr">
            <a:noAutofit/>
          </a:bodyPr>
          <a:lstStyle>
            <a:lvl1pPr>
              <a:defRPr sz="4000">
                <a:solidFill>
                  <a:schemeClr val="bg1"/>
                </a:solidFill>
              </a:defRPr>
            </a:lvl1pPr>
          </a:lstStyle>
          <a:p>
            <a:r>
              <a:rPr lang="en-US" dirty="0"/>
              <a:t>Click to edit Master title style</a:t>
            </a:r>
            <a:endParaRPr lang="en-GB" dirty="0"/>
          </a:p>
        </p:txBody>
      </p:sp>
      <p:sp>
        <p:nvSpPr>
          <p:cNvPr id="25" name="Content Placeholder 3">
            <a:extLst>
              <a:ext uri="{FF2B5EF4-FFF2-40B4-BE49-F238E27FC236}">
                <a16:creationId xmlns:a16="http://schemas.microsoft.com/office/drawing/2014/main" id="{909EE48B-16DB-EFC1-DECD-D77BE81D8901}"/>
              </a:ext>
            </a:extLst>
          </p:cNvPr>
          <p:cNvSpPr>
            <a:spLocks noGrp="1"/>
          </p:cNvSpPr>
          <p:nvPr>
            <p:ph sz="quarter" idx="10" hasCustomPrompt="1"/>
          </p:nvPr>
        </p:nvSpPr>
        <p:spPr>
          <a:xfrm>
            <a:off x="744354" y="2650636"/>
            <a:ext cx="10444393" cy="479323"/>
          </a:xfrm>
          <a:prstGeom prst="rect">
            <a:avLst/>
          </a:prstGeom>
        </p:spPr>
        <p:txBody>
          <a:bodyPr/>
          <a:lstStyle>
            <a:lvl1pPr marL="0" indent="0">
              <a:buNone/>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en-GB" dirty="0"/>
              <a:t>Click to edit Master subtitle styles</a:t>
            </a:r>
          </a:p>
        </p:txBody>
      </p:sp>
      <p:sp>
        <p:nvSpPr>
          <p:cNvPr id="4" name="Text Placeholder 6">
            <a:extLst>
              <a:ext uri="{FF2B5EF4-FFF2-40B4-BE49-F238E27FC236}">
                <a16:creationId xmlns:a16="http://schemas.microsoft.com/office/drawing/2014/main" id="{CCCA3BB8-A994-4079-4751-525E79977CE8}"/>
              </a:ext>
            </a:extLst>
          </p:cNvPr>
          <p:cNvSpPr txBox="1">
            <a:spLocks/>
          </p:cNvSpPr>
          <p:nvPr userDrawn="1"/>
        </p:nvSpPr>
        <p:spPr>
          <a:xfrm>
            <a:off x="744354" y="5303545"/>
            <a:ext cx="5467827"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bg1"/>
                </a:solidFill>
              </a:rPr>
              <a:t>www.geant.org</a:t>
            </a:r>
            <a:endParaRPr lang="en-GB" sz="1400" dirty="0">
              <a:solidFill>
                <a:schemeClr val="bg1"/>
              </a:solidFill>
            </a:endParaRPr>
          </a:p>
        </p:txBody>
      </p:sp>
      <p:pic>
        <p:nvPicPr>
          <p:cNvPr id="9" name="Picture 8" descr="Graphical user interface, text, email&#10;&#10;Description automatically generated">
            <a:extLst>
              <a:ext uri="{FF2B5EF4-FFF2-40B4-BE49-F238E27FC236}">
                <a16:creationId xmlns:a16="http://schemas.microsoft.com/office/drawing/2014/main" id="{47868D09-7E26-5049-0782-B28B5EDDF46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8189" y="5824136"/>
            <a:ext cx="1984777" cy="414874"/>
          </a:xfrm>
          <a:prstGeom prst="rect">
            <a:avLst/>
          </a:prstGeom>
        </p:spPr>
      </p:pic>
    </p:spTree>
    <p:extLst>
      <p:ext uri="{BB962C8B-B14F-4D97-AF65-F5344CB8AC3E}">
        <p14:creationId xmlns:p14="http://schemas.microsoft.com/office/powerpoint/2010/main" val="2683851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734174"/>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Tree>
    <p:extLst>
      <p:ext uri="{BB962C8B-B14F-4D97-AF65-F5344CB8AC3E}">
        <p14:creationId xmlns:p14="http://schemas.microsoft.com/office/powerpoint/2010/main" val="2077589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Basic Page">
    <p:spTree>
      <p:nvGrpSpPr>
        <p:cNvPr id="1" name=""/>
        <p:cNvGrpSpPr/>
        <p:nvPr/>
      </p:nvGrpSpPr>
      <p:grpSpPr>
        <a:xfrm>
          <a:off x="0" y="0"/>
          <a:ext cx="0" cy="0"/>
          <a:chOff x="0" y="0"/>
          <a:chExt cx="0" cy="0"/>
        </a:xfrm>
      </p:grpSpPr>
      <p:sp>
        <p:nvSpPr>
          <p:cNvPr id="16" name="Slide Number Placeholder 4">
            <a:extLst>
              <a:ext uri="{FF2B5EF4-FFF2-40B4-BE49-F238E27FC236}">
                <a16:creationId xmlns:a16="http://schemas.microsoft.com/office/drawing/2014/main" id="{6F581CDD-E760-3C4B-B904-320C2653EC7D}"/>
              </a:ext>
            </a:extLst>
          </p:cNvPr>
          <p:cNvSpPr>
            <a:spLocks noGrp="1"/>
          </p:cNvSpPr>
          <p:nvPr>
            <p:ph type="sldNum" sz="quarter" idx="4"/>
          </p:nvPr>
        </p:nvSpPr>
        <p:spPr>
          <a:xfrm>
            <a:off x="11452675" y="512986"/>
            <a:ext cx="569600" cy="321399"/>
          </a:xfrm>
          <a:prstGeom prst="rect">
            <a:avLst/>
          </a:prstGeom>
        </p:spPr>
        <p:txBody>
          <a:bodyPr/>
          <a:lstStyle>
            <a:lvl1pPr algn="r">
              <a:defRPr sz="1400">
                <a:solidFill>
                  <a:srgbClr val="1F4270"/>
                </a:solidFill>
              </a:defRPr>
            </a:lvl1p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6240832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78367" y="425749"/>
            <a:ext cx="11235267" cy="717252"/>
          </a:xfrm>
        </p:spPr>
        <p:txBody>
          <a:bodyPr/>
          <a:lstStyle>
            <a:lvl1pPr>
              <a:defRPr sz="3733">
                <a:solidFill>
                  <a:srgbClr val="00247D"/>
                </a:solidFill>
              </a:defRPr>
            </a:lvl1pPr>
          </a:lstStyle>
          <a:p>
            <a:r>
              <a:rPr lang="en-GB"/>
              <a:t>Click to edit Master title style</a:t>
            </a:r>
            <a:endParaRPr lang="en-US" dirty="0"/>
          </a:p>
        </p:txBody>
      </p:sp>
      <p:sp>
        <p:nvSpPr>
          <p:cNvPr id="6" name="Slide Number Placeholder 5"/>
          <p:cNvSpPr>
            <a:spLocks noGrp="1"/>
          </p:cNvSpPr>
          <p:nvPr>
            <p:ph type="sldNum" sz="quarter" idx="12"/>
          </p:nvPr>
        </p:nvSpPr>
        <p:spPr/>
        <p:txBody>
          <a:bodyPr/>
          <a:lstStyle>
            <a:lvl1pPr>
              <a:defRPr>
                <a:solidFill>
                  <a:srgbClr val="00247D"/>
                </a:solidFill>
              </a:defRPr>
            </a:lvl1pPr>
          </a:lstStyle>
          <a:p>
            <a:fld id="{C639D417-0839-FE48-B8E3-40B71BAC4F23}" type="slidenum">
              <a:rPr lang="en-GB" smtClean="0"/>
              <a:pPr/>
              <a:t>‹#›</a:t>
            </a:fld>
            <a:endParaRPr lang="en-GB" dirty="0"/>
          </a:p>
        </p:txBody>
      </p:sp>
      <p:sp>
        <p:nvSpPr>
          <p:cNvPr id="8" name="Content Placeholder 7">
            <a:extLst>
              <a:ext uri="{FF2B5EF4-FFF2-40B4-BE49-F238E27FC236}">
                <a16:creationId xmlns:a16="http://schemas.microsoft.com/office/drawing/2014/main" id="{A267A1FF-631A-9345-AFE1-B7754FE4746F}"/>
              </a:ext>
            </a:extLst>
          </p:cNvPr>
          <p:cNvSpPr>
            <a:spLocks noGrp="1"/>
          </p:cNvSpPr>
          <p:nvPr>
            <p:ph sz="quarter" idx="13"/>
          </p:nvPr>
        </p:nvSpPr>
        <p:spPr>
          <a:xfrm>
            <a:off x="478367" y="1096434"/>
            <a:ext cx="11235267" cy="5278967"/>
          </a:xfrm>
        </p:spPr>
        <p:txBody>
          <a:bodyPr/>
          <a:lstStyle>
            <a:lvl1pPr>
              <a:defRPr>
                <a:solidFill>
                  <a:srgbClr val="00247D"/>
                </a:solidFill>
              </a:defRPr>
            </a:lvl1pPr>
            <a:lvl2pPr>
              <a:defRPr>
                <a:solidFill>
                  <a:srgbClr val="00247D"/>
                </a:solidFill>
              </a:defRPr>
            </a:lvl2pPr>
            <a:lvl3pPr>
              <a:defRPr>
                <a:solidFill>
                  <a:srgbClr val="00247D"/>
                </a:solidFill>
              </a:defRPr>
            </a:lvl3pPr>
            <a:lvl4pPr>
              <a:defRPr>
                <a:solidFill>
                  <a:srgbClr val="00247D"/>
                </a:solidFill>
              </a:defRPr>
            </a:lvl4pPr>
            <a:lvl5pPr>
              <a:defRPr>
                <a:solidFill>
                  <a:srgbClr val="00247D"/>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84215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7D360E-6F51-AD4D-9B3C-056404A46E94}"/>
              </a:ext>
            </a:extLst>
          </p:cNvPr>
          <p:cNvSpPr/>
          <p:nvPr userDrawn="1"/>
        </p:nvSpPr>
        <p:spPr>
          <a:xfrm>
            <a:off x="0" y="0"/>
            <a:ext cx="12192000" cy="2286000"/>
          </a:xfrm>
          <a:prstGeom prst="rect">
            <a:avLst/>
          </a:prstGeom>
          <a:solidFill>
            <a:srgbClr val="0024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 name="Title 1"/>
          <p:cNvSpPr>
            <a:spLocks noGrp="1"/>
          </p:cNvSpPr>
          <p:nvPr>
            <p:ph type="title"/>
          </p:nvPr>
        </p:nvSpPr>
        <p:spPr>
          <a:xfrm>
            <a:off x="478367" y="425749"/>
            <a:ext cx="11235267" cy="717252"/>
          </a:xfrm>
        </p:spPr>
        <p:txBody>
          <a:bodyPr/>
          <a:lstStyle>
            <a:lvl1pPr>
              <a:defRPr sz="3733">
                <a:solidFill>
                  <a:schemeClr val="bg1"/>
                </a:solidFill>
              </a:defRPr>
            </a:lvl1pPr>
          </a:lstStyle>
          <a:p>
            <a:r>
              <a:rPr lang="en-GB"/>
              <a:t>Click to edit Master title style</a:t>
            </a:r>
            <a:endParaRPr lang="en-US" dirty="0"/>
          </a:p>
        </p:txBody>
      </p:sp>
      <p:sp>
        <p:nvSpPr>
          <p:cNvPr id="6" name="Slide Number Placeholder 5"/>
          <p:cNvSpPr>
            <a:spLocks noGrp="1"/>
          </p:cNvSpPr>
          <p:nvPr>
            <p:ph type="sldNum" sz="quarter" idx="12"/>
          </p:nvPr>
        </p:nvSpPr>
        <p:spPr/>
        <p:txBody>
          <a:bodyPr/>
          <a:lstStyle>
            <a:lvl1pPr>
              <a:defRPr>
                <a:solidFill>
                  <a:srgbClr val="00247D"/>
                </a:solidFill>
              </a:defRPr>
            </a:lvl1pPr>
          </a:lstStyle>
          <a:p>
            <a:fld id="{C639D417-0839-FE48-B8E3-40B71BAC4F23}" type="slidenum">
              <a:rPr lang="en-GB" smtClean="0"/>
              <a:pPr/>
              <a:t>‹#›</a:t>
            </a:fld>
            <a:endParaRPr lang="en-GB" dirty="0"/>
          </a:p>
        </p:txBody>
      </p:sp>
      <p:sp>
        <p:nvSpPr>
          <p:cNvPr id="11" name="Content Placeholder 10">
            <a:extLst>
              <a:ext uri="{FF2B5EF4-FFF2-40B4-BE49-F238E27FC236}">
                <a16:creationId xmlns:a16="http://schemas.microsoft.com/office/drawing/2014/main" id="{CF083D13-D39B-8946-9772-54DC3C3BEA57}"/>
              </a:ext>
            </a:extLst>
          </p:cNvPr>
          <p:cNvSpPr>
            <a:spLocks noGrp="1"/>
          </p:cNvSpPr>
          <p:nvPr>
            <p:ph sz="quarter" idx="13"/>
          </p:nvPr>
        </p:nvSpPr>
        <p:spPr>
          <a:xfrm>
            <a:off x="478367" y="1096434"/>
            <a:ext cx="11235267" cy="118956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2" name="Content Placeholder 10">
            <a:extLst>
              <a:ext uri="{FF2B5EF4-FFF2-40B4-BE49-F238E27FC236}">
                <a16:creationId xmlns:a16="http://schemas.microsoft.com/office/drawing/2014/main" id="{C8877B71-44AF-5845-99CA-08DBA63C5024}"/>
              </a:ext>
            </a:extLst>
          </p:cNvPr>
          <p:cNvSpPr>
            <a:spLocks noGrp="1"/>
          </p:cNvSpPr>
          <p:nvPr>
            <p:ph sz="quarter" idx="14"/>
          </p:nvPr>
        </p:nvSpPr>
        <p:spPr>
          <a:xfrm>
            <a:off x="478366" y="2808196"/>
            <a:ext cx="5377633" cy="3567205"/>
          </a:xfrm>
        </p:spPr>
        <p:txBody>
          <a:bodyPr/>
          <a:lstStyle>
            <a:lvl1pPr>
              <a:buClr>
                <a:srgbClr val="00247D"/>
              </a:buClr>
              <a:defRPr>
                <a:solidFill>
                  <a:srgbClr val="455866"/>
                </a:solidFill>
              </a:defRPr>
            </a:lvl1pPr>
            <a:lvl2pPr>
              <a:buClr>
                <a:srgbClr val="00247D"/>
              </a:buClr>
              <a:defRPr>
                <a:solidFill>
                  <a:srgbClr val="455866"/>
                </a:solidFill>
              </a:defRPr>
            </a:lvl2pPr>
            <a:lvl3pPr>
              <a:buClr>
                <a:srgbClr val="00247D"/>
              </a:buClr>
              <a:defRPr>
                <a:solidFill>
                  <a:srgbClr val="455866"/>
                </a:solidFill>
              </a:defRPr>
            </a:lvl3pPr>
            <a:lvl4pPr>
              <a:buClr>
                <a:srgbClr val="00247D"/>
              </a:buClr>
              <a:defRPr>
                <a:solidFill>
                  <a:srgbClr val="455866"/>
                </a:solidFill>
              </a:defRPr>
            </a:lvl4pPr>
            <a:lvl5pPr>
              <a:buClr>
                <a:srgbClr val="00247D"/>
              </a:buClr>
              <a:defRPr>
                <a:solidFill>
                  <a:srgbClr val="455866"/>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3" name="Content Placeholder 10">
            <a:extLst>
              <a:ext uri="{FF2B5EF4-FFF2-40B4-BE49-F238E27FC236}">
                <a16:creationId xmlns:a16="http://schemas.microsoft.com/office/drawing/2014/main" id="{F5BB30B9-43AE-B149-B78D-09EE55377C24}"/>
              </a:ext>
            </a:extLst>
          </p:cNvPr>
          <p:cNvSpPr>
            <a:spLocks noGrp="1"/>
          </p:cNvSpPr>
          <p:nvPr>
            <p:ph sz="quarter" idx="15"/>
          </p:nvPr>
        </p:nvSpPr>
        <p:spPr>
          <a:xfrm>
            <a:off x="6336001" y="2808195"/>
            <a:ext cx="5377633" cy="3567205"/>
          </a:xfrm>
        </p:spPr>
        <p:txBody>
          <a:bodyPr/>
          <a:lstStyle>
            <a:lvl1pPr>
              <a:buClr>
                <a:srgbClr val="00247D"/>
              </a:buClr>
              <a:defRPr>
                <a:solidFill>
                  <a:srgbClr val="455866"/>
                </a:solidFill>
              </a:defRPr>
            </a:lvl1pPr>
            <a:lvl2pPr>
              <a:buClr>
                <a:srgbClr val="00247D"/>
              </a:buClr>
              <a:defRPr>
                <a:solidFill>
                  <a:srgbClr val="455866"/>
                </a:solidFill>
              </a:defRPr>
            </a:lvl2pPr>
            <a:lvl3pPr>
              <a:buClr>
                <a:srgbClr val="00247D"/>
              </a:buClr>
              <a:defRPr>
                <a:solidFill>
                  <a:srgbClr val="455866"/>
                </a:solidFill>
              </a:defRPr>
            </a:lvl3pPr>
            <a:lvl4pPr>
              <a:buClr>
                <a:srgbClr val="00247D"/>
              </a:buClr>
              <a:defRPr>
                <a:solidFill>
                  <a:srgbClr val="455866"/>
                </a:solidFill>
              </a:defRPr>
            </a:lvl4pPr>
            <a:lvl5pPr>
              <a:buClr>
                <a:srgbClr val="00247D"/>
              </a:buClr>
              <a:defRPr>
                <a:solidFill>
                  <a:srgbClr val="455866"/>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384245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N5-IC1">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449389" y="1567629"/>
            <a:ext cx="10444393"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Title Placeholder 1">
            <a:extLst>
              <a:ext uri="{FF2B5EF4-FFF2-40B4-BE49-F238E27FC236}">
                <a16:creationId xmlns:a16="http://schemas.microsoft.com/office/drawing/2014/main" id="{A95B5F70-4483-CEAA-B08B-0FAAFC153C29}"/>
              </a:ext>
            </a:extLst>
          </p:cNvPr>
          <p:cNvSpPr>
            <a:spLocks noGrp="1"/>
          </p:cNvSpPr>
          <p:nvPr>
            <p:ph type="title"/>
          </p:nvPr>
        </p:nvSpPr>
        <p:spPr>
          <a:xfrm>
            <a:off x="449389" y="734174"/>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Tree>
    <p:extLst>
      <p:ext uri="{BB962C8B-B14F-4D97-AF65-F5344CB8AC3E}">
        <p14:creationId xmlns:p14="http://schemas.microsoft.com/office/powerpoint/2010/main" val="1585969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GN5-IC1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3758186"/>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N5-IC1 li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C3C02-CB49-7B46-F9C9-E6E7C6E13C84}"/>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dirty="0"/>
              <a:t>Click to edit Master title style</a:t>
            </a:r>
            <a:endParaRPr lang="en-US" dirty="0"/>
          </a:p>
        </p:txBody>
      </p:sp>
      <p:sp>
        <p:nvSpPr>
          <p:cNvPr id="3" name="Slide Number Placeholder 4">
            <a:extLst>
              <a:ext uri="{FF2B5EF4-FFF2-40B4-BE49-F238E27FC236}">
                <a16:creationId xmlns:a16="http://schemas.microsoft.com/office/drawing/2014/main" id="{86790A62-2E7B-5F7B-4677-4AD038BB7A35}"/>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dirty="0"/>
          </a:p>
        </p:txBody>
      </p:sp>
      <p:sp>
        <p:nvSpPr>
          <p:cNvPr id="4" name="Text Placeholder 2">
            <a:extLst>
              <a:ext uri="{FF2B5EF4-FFF2-40B4-BE49-F238E27FC236}">
                <a16:creationId xmlns:a16="http://schemas.microsoft.com/office/drawing/2014/main" id="{2B244539-6C7B-7301-9B0A-59FE06FB21D5}"/>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04814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14C84F7-885B-A94E-8E78-3C548CC59F92}"/>
              </a:ext>
            </a:extLst>
          </p:cNvPr>
          <p:cNvSpPr/>
          <p:nvPr userDrawn="1"/>
        </p:nvSpPr>
        <p:spPr>
          <a:xfrm>
            <a:off x="1538868"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Challenges</a:t>
            </a:r>
          </a:p>
        </p:txBody>
      </p:sp>
      <p:sp>
        <p:nvSpPr>
          <p:cNvPr id="12" name="Rectangle 11">
            <a:extLst>
              <a:ext uri="{FF2B5EF4-FFF2-40B4-BE49-F238E27FC236}">
                <a16:creationId xmlns:a16="http://schemas.microsoft.com/office/drawing/2014/main" id="{E0033503-981C-D64F-93D8-D1BA5F2FF6CB}"/>
              </a:ext>
            </a:extLst>
          </p:cNvPr>
          <p:cNvSpPr/>
          <p:nvPr userDrawn="1"/>
        </p:nvSpPr>
        <p:spPr>
          <a:xfrm>
            <a:off x="3077736"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Achievements</a:t>
            </a:r>
          </a:p>
        </p:txBody>
      </p:sp>
      <p:sp>
        <p:nvSpPr>
          <p:cNvPr id="14" name="Rectangle 13">
            <a:extLst>
              <a:ext uri="{FF2B5EF4-FFF2-40B4-BE49-F238E27FC236}">
                <a16:creationId xmlns:a16="http://schemas.microsoft.com/office/drawing/2014/main" id="{8131B7F4-3BD6-224E-B99D-5A03C421D10D}"/>
              </a:ext>
            </a:extLst>
          </p:cNvPr>
          <p:cNvSpPr/>
          <p:nvPr userDrawn="1"/>
        </p:nvSpPr>
        <p:spPr>
          <a:xfrm>
            <a:off x="4616604"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Conclusions</a:t>
            </a:r>
          </a:p>
        </p:txBody>
      </p:sp>
      <p:sp>
        <p:nvSpPr>
          <p:cNvPr id="16" name="Rectangle 15">
            <a:extLst>
              <a:ext uri="{FF2B5EF4-FFF2-40B4-BE49-F238E27FC236}">
                <a16:creationId xmlns:a16="http://schemas.microsoft.com/office/drawing/2014/main" id="{8F890159-B149-7240-8171-7C52C8290442}"/>
              </a:ext>
            </a:extLst>
          </p:cNvPr>
          <p:cNvSpPr/>
          <p:nvPr userDrawn="1"/>
        </p:nvSpPr>
        <p:spPr>
          <a:xfrm>
            <a:off x="6155472" y="6467707"/>
            <a:ext cx="1538868" cy="390293"/>
          </a:xfrm>
          <a:prstGeom prst="rect">
            <a:avLst/>
          </a:prstGeom>
          <a:solidFill>
            <a:srgbClr val="FFDD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solidFill>
                  <a:schemeClr val="bg1"/>
                </a:solidFill>
              </a:rPr>
              <a:t>Q&amp;A</a:t>
            </a:r>
          </a:p>
        </p:txBody>
      </p:sp>
      <p:sp>
        <p:nvSpPr>
          <p:cNvPr id="2" name="Title 1">
            <a:extLst>
              <a:ext uri="{FF2B5EF4-FFF2-40B4-BE49-F238E27FC236}">
                <a16:creationId xmlns:a16="http://schemas.microsoft.com/office/drawing/2014/main" id="{B8363192-1966-31A9-FD95-8217F77F7A90}"/>
              </a:ext>
            </a:extLst>
          </p:cNvPr>
          <p:cNvSpPr>
            <a:spLocks noGrp="1"/>
          </p:cNvSpPr>
          <p:nvPr>
            <p:ph type="title"/>
          </p:nvPr>
        </p:nvSpPr>
        <p:spPr>
          <a:xfrm>
            <a:off x="454525" y="390292"/>
            <a:ext cx="9390692" cy="752705"/>
          </a:xfrm>
          <a:prstGeom prst="rect">
            <a:avLst/>
          </a:prstGeom>
        </p:spPr>
        <p:txBody>
          <a:bodyPr/>
          <a:lstStyle>
            <a:lvl1pPr>
              <a:defRPr sz="2400" b="1" cap="none" baseline="0">
                <a:solidFill>
                  <a:srgbClr val="1F4270"/>
                </a:solidFill>
                <a:latin typeface="+mn-lt"/>
              </a:defRPr>
            </a:lvl1pPr>
          </a:lstStyle>
          <a:p>
            <a:r>
              <a:rPr lang="en-GB" dirty="0"/>
              <a:t>Click to edit Master title style</a:t>
            </a:r>
            <a:endParaRPr lang="en-US" dirty="0"/>
          </a:p>
        </p:txBody>
      </p:sp>
      <p:sp>
        <p:nvSpPr>
          <p:cNvPr id="4" name="Slide Number Placeholder 4">
            <a:extLst>
              <a:ext uri="{FF2B5EF4-FFF2-40B4-BE49-F238E27FC236}">
                <a16:creationId xmlns:a16="http://schemas.microsoft.com/office/drawing/2014/main" id="{6E5318C5-706F-F2A5-CB60-BE840063AA77}"/>
              </a:ext>
            </a:extLst>
          </p:cNvPr>
          <p:cNvSpPr>
            <a:spLocks noGrp="1"/>
          </p:cNvSpPr>
          <p:nvPr>
            <p:ph type="sldNum" sz="quarter" idx="4"/>
          </p:nvPr>
        </p:nvSpPr>
        <p:spPr>
          <a:xfrm>
            <a:off x="11452675" y="6502153"/>
            <a:ext cx="569600" cy="321399"/>
          </a:xfrm>
          <a:prstGeom prst="rect">
            <a:avLst/>
          </a:prstGeom>
        </p:spPr>
        <p:txBody>
          <a:bodyPr/>
          <a:lstStyle>
            <a:lvl1pPr algn="r">
              <a:defRPr sz="1400">
                <a:solidFill>
                  <a:schemeClr val="bg1"/>
                </a:solidFill>
              </a:defRPr>
            </a:lvl1pPr>
          </a:lstStyle>
          <a:p>
            <a:pPr defTabSz="914377"/>
            <a:fld id="{6FA41F67-6E16-BC4F-8A8C-42F359C0BCBA}" type="slidenum">
              <a:rPr lang="en-GB" smtClean="0"/>
              <a:pPr defTabSz="914377"/>
              <a:t>‹#›</a:t>
            </a:fld>
            <a:endParaRPr lang="en-GB" dirty="0"/>
          </a:p>
        </p:txBody>
      </p:sp>
      <p:sp>
        <p:nvSpPr>
          <p:cNvPr id="5" name="Text Placeholder 2">
            <a:extLst>
              <a:ext uri="{FF2B5EF4-FFF2-40B4-BE49-F238E27FC236}">
                <a16:creationId xmlns:a16="http://schemas.microsoft.com/office/drawing/2014/main" id="{3A5C0BC5-752A-CD9F-DAEB-92F43948E06A}"/>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4066599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theme" Target="../theme/theme3.xml"/><Relationship Id="rId4"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1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39E1F8-990F-F5B1-0F9A-2A6582A4B0A9}"/>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A85A7FE-50B9-666E-795F-45B63970CB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6" name="Rectangle 15">
            <a:extLst>
              <a:ext uri="{FF2B5EF4-FFF2-40B4-BE49-F238E27FC236}">
                <a16:creationId xmlns:a16="http://schemas.microsoft.com/office/drawing/2014/main" id="{29B5C591-99D1-235D-18AA-B504CEF331E4}"/>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44D23DF3-447B-8C13-7C2C-570B97CE8A84}"/>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449388" y="1566391"/>
            <a:ext cx="10472611"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646471"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bg1"/>
                </a:solidFill>
              </a:rPr>
              <a:t>     |</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356610"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rgbClr val="F4E200"/>
                </a:solidFill>
                <a:latin typeface="+mn-lt"/>
              </a:rPr>
              <a:t>GN5-1</a:t>
            </a:r>
            <a:endParaRPr lang="en-GB" sz="1200" b="1" dirty="0">
              <a:solidFill>
                <a:srgbClr val="F4E200"/>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extLst>
      <p:ext uri="{BB962C8B-B14F-4D97-AF65-F5344CB8AC3E}">
        <p14:creationId xmlns:p14="http://schemas.microsoft.com/office/powerpoint/2010/main" val="1973598711"/>
      </p:ext>
    </p:extLst>
  </p:cSld>
  <p:clrMap bg1="lt1" tx1="dk1" bg2="lt2" tx2="dk2" accent1="accent1" accent2="accent2" accent3="accent3" accent4="accent4" accent5="accent5" accent6="accent6" hlink="hlink" folHlink="folHlink"/>
  <p:sldLayoutIdLst>
    <p:sldLayoutId id="2147483680" r:id="rId1"/>
    <p:sldLayoutId id="2147483685" r:id="rId2"/>
    <p:sldLayoutId id="2147483693" r:id="rId3"/>
    <p:sldLayoutId id="2147483694" r:id="rId4"/>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9389" y="918524"/>
            <a:ext cx="10472611" cy="430909"/>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449388" y="1566391"/>
            <a:ext cx="10472611"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646471"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dirty="0">
                <a:solidFill>
                  <a:schemeClr val="bg1"/>
                </a:solidFill>
              </a:rPr>
              <a:t>     |</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356610"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solidFill>
                  <a:srgbClr val="F4E200"/>
                </a:solidFill>
                <a:latin typeface="+mn-lt"/>
              </a:rPr>
              <a:t>GN5-IC1</a:t>
            </a:r>
            <a:endParaRPr lang="en-GB" sz="1200" b="1" dirty="0">
              <a:solidFill>
                <a:srgbClr val="F4E200"/>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extLst>
      <p:ext uri="{BB962C8B-B14F-4D97-AF65-F5344CB8AC3E}">
        <p14:creationId xmlns:p14="http://schemas.microsoft.com/office/powerpoint/2010/main" val="305431622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804562"/>
      </p:ext>
    </p:extLst>
  </p:cSld>
  <p:clrMap bg1="lt1" tx1="dk1" bg2="lt2" tx2="dk2" accent1="accent1" accent2="accent2" accent3="accent3" accent4="accent4" accent5="accent5" accent6="accent6" hlink="hlink" folHlink="folHlink"/>
  <p:sldLayoutIdLst>
    <p:sldLayoutId id="2147483682"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639E1F8-990F-F5B1-0F9A-2A6582A4B0A9}"/>
              </a:ext>
            </a:extLst>
          </p:cNvPr>
          <p:cNvSpPr/>
          <p:nvPr userDrawn="1"/>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6A85A7FE-50B9-666E-795F-45B63970CB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16" name="Rectangle 15">
            <a:extLst>
              <a:ext uri="{FF2B5EF4-FFF2-40B4-BE49-F238E27FC236}">
                <a16:creationId xmlns:a16="http://schemas.microsoft.com/office/drawing/2014/main" id="{29B5C591-99D1-235D-18AA-B504CEF331E4}"/>
              </a:ext>
            </a:extLst>
          </p:cNvPr>
          <p:cNvSpPr/>
          <p:nvPr userDrawn="1"/>
        </p:nvSpPr>
        <p:spPr>
          <a:xfrm>
            <a:off x="0" y="4828031"/>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FE3F881E-B96E-DF9A-A5E7-193EEFB6779E}"/>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1" b="15504"/>
          <a:stretch/>
        </p:blipFill>
        <p:spPr>
          <a:xfrm>
            <a:off x="852542" y="682159"/>
            <a:ext cx="1432450" cy="689706"/>
          </a:xfrm>
          <a:prstGeom prst="rect">
            <a:avLst/>
          </a:prstGeom>
        </p:spPr>
      </p:pic>
    </p:spTree>
    <p:extLst>
      <p:ext uri="{BB962C8B-B14F-4D97-AF65-F5344CB8AC3E}">
        <p14:creationId xmlns:p14="http://schemas.microsoft.com/office/powerpoint/2010/main" val="1789352682"/>
      </p:ext>
    </p:extLst>
  </p:cSld>
  <p:clrMap bg1="lt1" tx1="dk1" bg2="lt2" tx2="dk2" accent1="accent1" accent2="accent2" accent3="accent3" accent4="accent4" accent5="accent5" accent6="accent6" hlink="hlink" folHlink="folHlink"/>
  <p:sldLayoutIdLst>
    <p:sldLayoutId id="2147483684" r:id="rId1"/>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wiki.geant.org/display/GWP5/Task+meetings" TargetMode="External"/><Relationship Id="rId3" Type="http://schemas.openxmlformats.org/officeDocument/2006/relationships/hyperlink" Target="https://geantprojects.sharepoint.com/sites/gn5-1" TargetMode="External"/><Relationship Id="rId7" Type="http://schemas.openxmlformats.org/officeDocument/2006/relationships/hyperlink" Target="https://wiki.geant.org/display/GWP5/T7+-+Distributed+Identities" TargetMode="External"/><Relationship Id="rId2" Type="http://schemas.openxmlformats.org/officeDocument/2006/relationships/hyperlink" Target="mailto:gn5-1-wp5-t7@lists.geant.org" TargetMode="External"/><Relationship Id="rId1" Type="http://schemas.openxmlformats.org/officeDocument/2006/relationships/slideLayout" Target="../slideLayouts/slideLayout2.xml"/><Relationship Id="rId6" Type="http://schemas.openxmlformats.org/officeDocument/2006/relationships/hyperlink" Target="https://wiki.geant.org/display/GWP5/GN5+Trust+Identity" TargetMode="External"/><Relationship Id="rId5" Type="http://schemas.openxmlformats.org/officeDocument/2006/relationships/hyperlink" Target="https://wiki.geant.org/display/GW/GN5-1+and+GN5-IC1+Onboarding+Presentations+and+Guidance" TargetMode="External"/><Relationship Id="rId4" Type="http://schemas.openxmlformats.org/officeDocument/2006/relationships/hyperlink" Target="https://geantprojects.sharepoint.com/sites/gn5-1/SitePages/Templates.aspx"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s://lists.geant.org/sympa/editsubscriber/gn5-1-wp5-t7?email=niels.vandijk%40surf.nl&amp;previous_action=review" TargetMode="External"/><Relationship Id="rId13" Type="http://schemas.openxmlformats.org/officeDocument/2006/relationships/hyperlink" Target="https://wiki.geant.org/display/GWP5/Who%27s+who+-+quick+intro" TargetMode="External"/><Relationship Id="rId3" Type="http://schemas.openxmlformats.org/officeDocument/2006/relationships/hyperlink" Target="https://lists.geant.org/sympa/editsubscriber/gn5-1-wp5-t7?email=christoph.graf%40switch.ch&amp;previous_action=review" TargetMode="External"/><Relationship Id="rId7" Type="http://schemas.openxmlformats.org/officeDocument/2006/relationships/hyperlink" Target="https://lists.geant.org/sympa/editsubscriber/gn5-1-wp5-t7?email=mohacsi.janos%40kifu.gov.hu&amp;previous_action=review" TargetMode="External"/><Relationship Id="rId12" Type="http://schemas.openxmlformats.org/officeDocument/2006/relationships/hyperlink" Target="https://lists.geant.org/sympa/editsubscriber/gn5-1-wp5-t7?email=slavek%40ics.muni.cz&amp;previous_action=review" TargetMode="External"/><Relationship Id="rId2" Type="http://schemas.openxmlformats.org/officeDocument/2006/relationships/hyperlink" Target="https://lists.geant.org/sympa/editsubscriber/gn5-1-wp5-t7?email=amineh.akhavan-saraf%40lrz.de&amp;previous_action=review" TargetMode="External"/><Relationship Id="rId1" Type="http://schemas.openxmlformats.org/officeDocument/2006/relationships/slideLayout" Target="../slideLayouts/slideLayout3.xml"/><Relationship Id="rId6" Type="http://schemas.openxmlformats.org/officeDocument/2006/relationships/hyperlink" Target="https://lists.geant.org/sympa/editsubscriber/gn5-1-wp5-t7?email=marina%40sunet.se&amp;previous_action=review" TargetMode="External"/><Relationship Id="rId11" Type="http://schemas.openxmlformats.org/officeDocument/2006/relationships/hyperlink" Target="https://lists.geant.org/sympa/editsubscriber/gn5-1-wp5-t7?email=ruiz_ben%40dfn.de&amp;previous_action=review" TargetMode="External"/><Relationship Id="rId5" Type="http://schemas.openxmlformats.org/officeDocument/2006/relationships/hyperlink" Target="https://lists.geant.org/sympa/editsubscriber/gn5-1-wp5-t7?email=maarten.kremers%40surf.nl&amp;previous_action=review" TargetMode="External"/><Relationship Id="rId10" Type="http://schemas.openxmlformats.org/officeDocument/2006/relationships/hyperlink" Target="https://lists.geant.org/sympa/editsubscriber/gn5-1-wp5-t7?email=pempe%40dfn.de&amp;previous_action=review" TargetMode="External"/><Relationship Id="rId4" Type="http://schemas.openxmlformats.org/officeDocument/2006/relationships/hyperlink" Target="https://lists.geant.org/sympa/editsubscriber/gn5-1-wp5-t7?email=hardt%40kit.edu&amp;previous_action=review" TargetMode="External"/><Relationship Id="rId9" Type="http://schemas.openxmlformats.org/officeDocument/2006/relationships/hyperlink" Target="https://lists.geant.org/sympa/editsubscriber/gn5-1-wp5-t7?email=nliam%40grnet.gr&amp;previous_action=revie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geantprojects.sharepoint.com/:b:/s/gn5-1wp1/ERCbd1W7ia5KnYD-Lr37ztgBJ6uwwrS7GlGhEOZvSDl5LA?e=bSh0WK"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6">
            <a:extLst>
              <a:ext uri="{FF2B5EF4-FFF2-40B4-BE49-F238E27FC236}">
                <a16:creationId xmlns:a16="http://schemas.microsoft.com/office/drawing/2014/main" id="{58CCB0DA-D0FE-38AB-2E6B-0D79AC5FEAC8}"/>
              </a:ext>
            </a:extLst>
          </p:cNvPr>
          <p:cNvSpPr txBox="1">
            <a:spLocks/>
          </p:cNvSpPr>
          <p:nvPr/>
        </p:nvSpPr>
        <p:spPr>
          <a:xfrm>
            <a:off x="744354" y="3940600"/>
            <a:ext cx="7485589"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endParaRPr lang="en-GB" sz="2000" cap="all" dirty="0">
              <a:solidFill>
                <a:schemeClr val="bg1"/>
              </a:solidFill>
            </a:endParaRPr>
          </a:p>
        </p:txBody>
      </p:sp>
      <p:sp>
        <p:nvSpPr>
          <p:cNvPr id="9" name="Date Placeholder 3">
            <a:extLst>
              <a:ext uri="{FF2B5EF4-FFF2-40B4-BE49-F238E27FC236}">
                <a16:creationId xmlns:a16="http://schemas.microsoft.com/office/drawing/2014/main" id="{687597CE-8B20-F5C5-04A9-D7C46491FCD8}"/>
              </a:ext>
            </a:extLst>
          </p:cNvPr>
          <p:cNvSpPr txBox="1">
            <a:spLocks/>
          </p:cNvSpPr>
          <p:nvPr/>
        </p:nvSpPr>
        <p:spPr>
          <a:xfrm>
            <a:off x="744354" y="6344021"/>
            <a:ext cx="6689792" cy="35347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dirty="0">
                <a:solidFill>
                  <a:schemeClr val="bg1"/>
                </a:solidFill>
              </a:rPr>
              <a:t>Project Participants Sensitive (SEN)</a:t>
            </a:r>
            <a:endParaRPr lang="en-GB" dirty="0">
              <a:solidFill>
                <a:schemeClr val="bg1"/>
              </a:solidFill>
            </a:endParaRPr>
          </a:p>
          <a:p>
            <a:pPr>
              <a:lnSpc>
                <a:spcPct val="150000"/>
              </a:lnSpc>
            </a:pPr>
            <a:endParaRPr lang="en-GB" dirty="0">
              <a:solidFill>
                <a:schemeClr val="bg1"/>
              </a:solidFill>
            </a:endParaRPr>
          </a:p>
        </p:txBody>
      </p:sp>
      <p:sp>
        <p:nvSpPr>
          <p:cNvPr id="12" name="Text Placeholder 6">
            <a:extLst>
              <a:ext uri="{FF2B5EF4-FFF2-40B4-BE49-F238E27FC236}">
                <a16:creationId xmlns:a16="http://schemas.microsoft.com/office/drawing/2014/main" id="{0EE7EDA4-3067-4DC1-E658-1AB44EC4A9F6}"/>
              </a:ext>
            </a:extLst>
          </p:cNvPr>
          <p:cNvSpPr txBox="1">
            <a:spLocks/>
          </p:cNvSpPr>
          <p:nvPr/>
        </p:nvSpPr>
        <p:spPr>
          <a:xfrm>
            <a:off x="744355" y="5186065"/>
            <a:ext cx="7341554" cy="427671"/>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rPr>
              <a:t>04&amp;05 December 2023</a:t>
            </a:r>
          </a:p>
          <a:p>
            <a:r>
              <a:rPr lang="en-US" sz="1600" dirty="0">
                <a:solidFill>
                  <a:srgbClr val="FF0000"/>
                </a:solidFill>
              </a:rPr>
              <a:t>(text in red: be warned, nothing but the opinion of Christoph needing validation)</a:t>
            </a:r>
          </a:p>
          <a:p>
            <a:r>
              <a:rPr lang="en-US" sz="1600" dirty="0">
                <a:solidFill>
                  <a:schemeClr val="accent6">
                    <a:lumMod val="40000"/>
                    <a:lumOff val="60000"/>
                  </a:schemeClr>
                </a:solidFill>
              </a:rPr>
              <a:t>(amendments in green: feedbacks from the meeting of 4 Dec)</a:t>
            </a:r>
            <a:endParaRPr lang="en-GB" sz="1600" dirty="0">
              <a:solidFill>
                <a:schemeClr val="accent6">
                  <a:lumMod val="40000"/>
                  <a:lumOff val="60000"/>
                </a:schemeClr>
              </a:solidFill>
            </a:endParaRPr>
          </a:p>
        </p:txBody>
      </p:sp>
      <p:sp>
        <p:nvSpPr>
          <p:cNvPr id="19" name="Title 18">
            <a:extLst>
              <a:ext uri="{FF2B5EF4-FFF2-40B4-BE49-F238E27FC236}">
                <a16:creationId xmlns:a16="http://schemas.microsoft.com/office/drawing/2014/main" id="{27E757D6-C1A6-5F20-39AE-D5C4BC7D4AF7}"/>
              </a:ext>
            </a:extLst>
          </p:cNvPr>
          <p:cNvSpPr>
            <a:spLocks noGrp="1"/>
          </p:cNvSpPr>
          <p:nvPr>
            <p:ph type="title"/>
          </p:nvPr>
        </p:nvSpPr>
        <p:spPr/>
        <p:txBody>
          <a:bodyPr/>
          <a:lstStyle/>
          <a:p>
            <a:r>
              <a:rPr lang="en-US" dirty="0"/>
              <a:t>Kick-Off GN5-1 WP5 T7</a:t>
            </a:r>
          </a:p>
        </p:txBody>
      </p:sp>
      <p:sp>
        <p:nvSpPr>
          <p:cNvPr id="20" name="Content Placeholder 19">
            <a:extLst>
              <a:ext uri="{FF2B5EF4-FFF2-40B4-BE49-F238E27FC236}">
                <a16:creationId xmlns:a16="http://schemas.microsoft.com/office/drawing/2014/main" id="{D4C65C26-CF99-E236-2A5D-989BA89C0B6D}"/>
              </a:ext>
            </a:extLst>
          </p:cNvPr>
          <p:cNvSpPr>
            <a:spLocks noGrp="1"/>
          </p:cNvSpPr>
          <p:nvPr>
            <p:ph sz="quarter" idx="10"/>
          </p:nvPr>
        </p:nvSpPr>
        <p:spPr/>
        <p:txBody>
          <a:bodyPr lIns="91440" tIns="45720" rIns="91440" bIns="45720" anchor="t"/>
          <a:lstStyle/>
          <a:p>
            <a:r>
              <a:rPr lang="en-US" dirty="0"/>
              <a:t>Distributed Identities</a:t>
            </a:r>
          </a:p>
          <a:p>
            <a:endParaRPr lang="en-US" dirty="0">
              <a:cs typeface="Calibri"/>
            </a:endParaRPr>
          </a:p>
          <a:p>
            <a:r>
              <a:rPr lang="en-US" dirty="0">
                <a:cs typeface="Calibri"/>
              </a:rPr>
              <a:t>Christoph Graf, Switch</a:t>
            </a:r>
          </a:p>
          <a:p>
            <a:r>
              <a:rPr lang="en-US" dirty="0" err="1">
                <a:cs typeface="Calibri"/>
              </a:rPr>
              <a:t>Tasklead</a:t>
            </a:r>
            <a:r>
              <a:rPr lang="en-US" dirty="0">
                <a:cs typeface="Calibri"/>
              </a:rPr>
              <a:t> GN5-1 WP5 T7</a:t>
            </a:r>
          </a:p>
        </p:txBody>
      </p:sp>
    </p:spTree>
    <p:extLst>
      <p:ext uri="{BB962C8B-B14F-4D97-AF65-F5344CB8AC3E}">
        <p14:creationId xmlns:p14="http://schemas.microsoft.com/office/powerpoint/2010/main" val="3302544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FDD11-4DE4-EC41-BEAF-25FD4F64B3E6}"/>
              </a:ext>
            </a:extLst>
          </p:cNvPr>
          <p:cNvSpPr>
            <a:spLocks noGrp="1"/>
          </p:cNvSpPr>
          <p:nvPr>
            <p:ph type="title" idx="4294967295"/>
          </p:nvPr>
        </p:nvSpPr>
        <p:spPr>
          <a:xfrm>
            <a:off x="0" y="425450"/>
            <a:ext cx="11236325" cy="717550"/>
          </a:xfrm>
        </p:spPr>
        <p:txBody>
          <a:bodyPr/>
          <a:lstStyle/>
          <a:p>
            <a:r>
              <a:rPr lang="en-GB" dirty="0"/>
              <a:t>Scoping: The USPs of GÉANT</a:t>
            </a:r>
          </a:p>
        </p:txBody>
      </p:sp>
      <p:sp>
        <p:nvSpPr>
          <p:cNvPr id="3" name="Content Placeholder 2">
            <a:extLst>
              <a:ext uri="{FF2B5EF4-FFF2-40B4-BE49-F238E27FC236}">
                <a16:creationId xmlns:a16="http://schemas.microsoft.com/office/drawing/2014/main" id="{D5FD3E6B-AF87-6676-7AB6-AEDA50E085A2}"/>
              </a:ext>
            </a:extLst>
          </p:cNvPr>
          <p:cNvSpPr>
            <a:spLocks noGrp="1"/>
          </p:cNvSpPr>
          <p:nvPr>
            <p:ph sz="quarter" idx="4294967295"/>
          </p:nvPr>
        </p:nvSpPr>
        <p:spPr>
          <a:xfrm>
            <a:off x="0" y="1240971"/>
            <a:ext cx="11560629" cy="4976949"/>
          </a:xfrm>
        </p:spPr>
        <p:txBody>
          <a:bodyPr>
            <a:normAutofit fontScale="92500" lnSpcReduction="20000"/>
          </a:bodyPr>
          <a:lstStyle/>
          <a:p>
            <a:r>
              <a:rPr lang="en-GB" dirty="0"/>
              <a:t>Track record of setting technical and governance standards for the federated identity and access management framework in the academic and research community worldwide</a:t>
            </a:r>
          </a:p>
          <a:p>
            <a:pPr lvl="1"/>
            <a:r>
              <a:rPr lang="en-GB" dirty="0"/>
              <a:t>Test: pick two universities worldwide and we can show they are connected with fat pipes and a trusted path for resource sharing supported by our </a:t>
            </a:r>
            <a:r>
              <a:rPr lang="en-GB" dirty="0" err="1"/>
              <a:t>interfederation</a:t>
            </a:r>
            <a:r>
              <a:rPr lang="en-GB" dirty="0"/>
              <a:t> framework</a:t>
            </a:r>
          </a:p>
          <a:p>
            <a:r>
              <a:rPr lang="en-GB" dirty="0"/>
              <a:t>GEANT has also a track record of maintaining this infrastructure and evolve it over time, including adding/replacing protocols used (SAML-&gt;OIDC)</a:t>
            </a:r>
          </a:p>
          <a:p>
            <a:r>
              <a:rPr lang="en-GB" dirty="0"/>
              <a:t>GEANT has governance structure so that it can speak in the name of the NREN community and somehow combine the existing national structures into a international structure</a:t>
            </a:r>
          </a:p>
          <a:p>
            <a:r>
              <a:rPr lang="en-GB" dirty="0"/>
              <a:t>GEANT has a track record in doing that on a technical level with the </a:t>
            </a:r>
            <a:r>
              <a:rPr lang="en-GB" dirty="0" err="1"/>
              <a:t>interfederation</a:t>
            </a:r>
            <a:r>
              <a:rPr lang="en-GB" dirty="0"/>
              <a:t> metadata collection and re-distribution mechanisms in place for long time</a:t>
            </a:r>
          </a:p>
          <a:p>
            <a:r>
              <a:rPr lang="en-GB" dirty="0"/>
              <a:t>GEANT has also a track record in setting up and maintaining the governance for those services (committees for profiles and semantics, security profiles, etc.)</a:t>
            </a:r>
          </a:p>
          <a:p>
            <a:pPr lvl="1"/>
            <a:endParaRPr lang="en-GB" dirty="0"/>
          </a:p>
          <a:p>
            <a:r>
              <a:rPr lang="en-GB" dirty="0">
                <a:solidFill>
                  <a:schemeClr val="accent6">
                    <a:lumMod val="75000"/>
                  </a:schemeClr>
                </a:solidFill>
              </a:rPr>
              <a:t>Marina: regroup around the terms “GÉANT project”, “GÉANT organisation” and “GÉANT community”</a:t>
            </a:r>
          </a:p>
          <a:p>
            <a:r>
              <a:rPr lang="en-GB" dirty="0">
                <a:solidFill>
                  <a:schemeClr val="accent6">
                    <a:lumMod val="75000"/>
                  </a:schemeClr>
                </a:solidFill>
              </a:rPr>
              <a:t>GEANT is particularly valuable to ”think global scaling”, not just Europe. And we have the global people network to support this.</a:t>
            </a:r>
          </a:p>
        </p:txBody>
      </p:sp>
    </p:spTree>
    <p:extLst>
      <p:ext uri="{BB962C8B-B14F-4D97-AF65-F5344CB8AC3E}">
        <p14:creationId xmlns:p14="http://schemas.microsoft.com/office/powerpoint/2010/main" val="1281974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29F7F4-D26D-84EA-E7D5-2B9E4E588B22}"/>
              </a:ext>
            </a:extLst>
          </p:cNvPr>
          <p:cNvSpPr>
            <a:spLocks noGrp="1"/>
          </p:cNvSpPr>
          <p:nvPr>
            <p:ph type="title" idx="4294967295"/>
          </p:nvPr>
        </p:nvSpPr>
        <p:spPr>
          <a:xfrm>
            <a:off x="0" y="733425"/>
            <a:ext cx="9894888" cy="431800"/>
          </a:xfrm>
        </p:spPr>
        <p:txBody>
          <a:bodyPr/>
          <a:lstStyle/>
          <a:p>
            <a:r>
              <a:rPr lang="de-CH" dirty="0" err="1"/>
              <a:t>Scoping</a:t>
            </a:r>
            <a:r>
              <a:rPr lang="de-CH" dirty="0"/>
              <a:t>: </a:t>
            </a:r>
            <a:br>
              <a:rPr lang="de-CH" dirty="0"/>
            </a:br>
            <a:br>
              <a:rPr lang="de-CH" dirty="0"/>
            </a:br>
            <a:r>
              <a:rPr lang="de-CH" dirty="0" err="1"/>
              <a:t>Scoping</a:t>
            </a:r>
            <a:r>
              <a:rPr lang="de-CH" dirty="0"/>
              <a:t>: </a:t>
            </a:r>
            <a:r>
              <a:rPr lang="de-CH" dirty="0" err="1"/>
              <a:t>What</a:t>
            </a:r>
            <a:r>
              <a:rPr lang="de-CH" dirty="0"/>
              <a:t> will </a:t>
            </a:r>
            <a:r>
              <a:rPr lang="de-CH" dirty="0" err="1"/>
              <a:t>our</a:t>
            </a:r>
            <a:r>
              <a:rPr lang="de-CH" dirty="0"/>
              <a:t> </a:t>
            </a:r>
            <a:r>
              <a:rPr lang="de-CH" dirty="0" err="1"/>
              <a:t>contribution</a:t>
            </a:r>
            <a:r>
              <a:rPr lang="de-CH" dirty="0"/>
              <a:t> </a:t>
            </a:r>
            <a:r>
              <a:rPr lang="de-CH" dirty="0" err="1"/>
              <a:t>be</a:t>
            </a:r>
            <a:r>
              <a:rPr lang="de-CH" dirty="0"/>
              <a:t>?</a:t>
            </a:r>
            <a:br>
              <a:rPr lang="de-CH" dirty="0"/>
            </a:br>
            <a:br>
              <a:rPr lang="de-CH" dirty="0"/>
            </a:br>
            <a:endParaRPr lang="de-CH" dirty="0"/>
          </a:p>
        </p:txBody>
      </p:sp>
      <p:sp>
        <p:nvSpPr>
          <p:cNvPr id="5" name="TextBox 4">
            <a:extLst>
              <a:ext uri="{FF2B5EF4-FFF2-40B4-BE49-F238E27FC236}">
                <a16:creationId xmlns:a16="http://schemas.microsoft.com/office/drawing/2014/main" id="{A81BC2A0-65FF-832D-170C-B854CFF1575E}"/>
              </a:ext>
            </a:extLst>
          </p:cNvPr>
          <p:cNvSpPr txBox="1"/>
          <p:nvPr/>
        </p:nvSpPr>
        <p:spPr>
          <a:xfrm>
            <a:off x="1658983" y="1714500"/>
            <a:ext cx="10028255" cy="1938992"/>
          </a:xfrm>
          <a:prstGeom prst="rect">
            <a:avLst/>
          </a:prstGeom>
          <a:noFill/>
        </p:spPr>
        <p:txBody>
          <a:bodyPr wrap="square" rtlCol="0">
            <a:spAutoFit/>
          </a:bodyPr>
          <a:lstStyle/>
          <a:p>
            <a:r>
              <a:rPr lang="en-GB" sz="2400" dirty="0">
                <a:solidFill>
                  <a:srgbClr val="FF0000"/>
                </a:solidFill>
              </a:rPr>
              <a:t>Proposed positioning:</a:t>
            </a:r>
          </a:p>
          <a:p>
            <a:pPr marL="285750" indent="-285750">
              <a:buFont typeface="Arial" panose="020B0604020202020204" pitchFamily="34" charset="0"/>
              <a:buChar char="•"/>
            </a:pPr>
            <a:r>
              <a:rPr lang="en-GB" sz="2400" dirty="0">
                <a:solidFill>
                  <a:srgbClr val="FF0000"/>
                </a:solidFill>
              </a:rPr>
              <a:t>Rather paper than services initially</a:t>
            </a:r>
          </a:p>
          <a:p>
            <a:pPr marL="285750" indent="-285750">
              <a:buFont typeface="Arial" panose="020B0604020202020204" pitchFamily="34" charset="0"/>
              <a:buChar char="•"/>
            </a:pPr>
            <a:r>
              <a:rPr lang="en-GB" sz="2400" dirty="0">
                <a:solidFill>
                  <a:srgbClr val="FF0000"/>
                </a:solidFill>
              </a:rPr>
              <a:t>Propose and validate our positioning towards SSI as a community</a:t>
            </a:r>
          </a:p>
          <a:p>
            <a:pPr marL="285750" indent="-285750">
              <a:buFont typeface="Arial" panose="020B0604020202020204" pitchFamily="34" charset="0"/>
              <a:buChar char="•"/>
            </a:pPr>
            <a:r>
              <a:rPr lang="en-GB" sz="2400" dirty="0">
                <a:solidFill>
                  <a:srgbClr val="FF0000"/>
                </a:solidFill>
              </a:rPr>
              <a:t>Propose engagements on appropriate levels (NRENs, GÉANT, others)</a:t>
            </a:r>
          </a:p>
          <a:p>
            <a:pPr marL="285750" indent="-285750">
              <a:buFont typeface="Arial" panose="020B0604020202020204" pitchFamily="34" charset="0"/>
              <a:buChar char="•"/>
            </a:pPr>
            <a:r>
              <a:rPr lang="en-GB" sz="2400" dirty="0">
                <a:solidFill>
                  <a:srgbClr val="FF0000"/>
                </a:solidFill>
              </a:rPr>
              <a:t>Spin-off activities, most likely elsewhere (e.g. T&amp;I incubator)</a:t>
            </a:r>
          </a:p>
        </p:txBody>
      </p:sp>
      <p:sp>
        <p:nvSpPr>
          <p:cNvPr id="6" name="TextBox 5">
            <a:extLst>
              <a:ext uri="{FF2B5EF4-FFF2-40B4-BE49-F238E27FC236}">
                <a16:creationId xmlns:a16="http://schemas.microsoft.com/office/drawing/2014/main" id="{E9F38AEA-A964-DDDA-AB6F-50D929DD47A7}"/>
              </a:ext>
            </a:extLst>
          </p:cNvPr>
          <p:cNvSpPr txBox="1"/>
          <p:nvPr/>
        </p:nvSpPr>
        <p:spPr>
          <a:xfrm>
            <a:off x="1175657" y="4202767"/>
            <a:ext cx="8136210" cy="2031325"/>
          </a:xfrm>
          <a:prstGeom prst="rect">
            <a:avLst/>
          </a:prstGeom>
          <a:noFill/>
        </p:spPr>
        <p:txBody>
          <a:bodyPr wrap="square" rtlCol="0">
            <a:spAutoFit/>
          </a:bodyPr>
          <a:lstStyle/>
          <a:p>
            <a:r>
              <a:rPr lang="en-GB" dirty="0">
                <a:solidFill>
                  <a:schemeClr val="accent6"/>
                </a:solidFill>
              </a:rPr>
              <a:t>Our goal is to produce a  report (show first results for 2023 in January and a first version in Q1). There are no specific requirements regarding the format:</a:t>
            </a:r>
          </a:p>
          <a:p>
            <a:pPr marL="285750" indent="-285750">
              <a:buFont typeface="Arial" panose="020B0604020202020204" pitchFamily="34" charset="0"/>
              <a:buChar char="•"/>
            </a:pPr>
            <a:r>
              <a:rPr lang="en-GB" dirty="0">
                <a:solidFill>
                  <a:schemeClr val="accent6"/>
                </a:solidFill>
              </a:rPr>
              <a:t>we could break the report in chunks and people can focus on the different parts.</a:t>
            </a:r>
          </a:p>
          <a:p>
            <a:pPr marL="285750" indent="-285750">
              <a:buFont typeface="Arial" panose="020B0604020202020204" pitchFamily="34" charset="0"/>
              <a:buChar char="•"/>
            </a:pPr>
            <a:r>
              <a:rPr lang="en-GB" dirty="0">
                <a:solidFill>
                  <a:schemeClr val="accent6"/>
                </a:solidFill>
              </a:rPr>
              <a:t>For the first version, we use the expertise we have in the group and engage the community for validation after the first version.</a:t>
            </a:r>
          </a:p>
          <a:p>
            <a:pPr marL="285750" indent="-285750">
              <a:buFont typeface="Arial" panose="020B0604020202020204" pitchFamily="34" charset="0"/>
              <a:buChar char="•"/>
            </a:pPr>
            <a:r>
              <a:rPr lang="en-GB" dirty="0">
                <a:solidFill>
                  <a:schemeClr val="accent6"/>
                </a:solidFill>
              </a:rPr>
              <a:t>The report could have two chapters: strategy and technology, and the work on the link in between them to demonstrate the dependencies.</a:t>
            </a:r>
          </a:p>
        </p:txBody>
      </p:sp>
    </p:spTree>
    <p:extLst>
      <p:ext uri="{BB962C8B-B14F-4D97-AF65-F5344CB8AC3E}">
        <p14:creationId xmlns:p14="http://schemas.microsoft.com/office/powerpoint/2010/main" val="3498281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4AF03C2-CF65-B80E-B9E9-9E9E4FFA0414}"/>
              </a:ext>
            </a:extLst>
          </p:cNvPr>
          <p:cNvSpPr>
            <a:spLocks noGrp="1"/>
          </p:cNvSpPr>
          <p:nvPr>
            <p:ph sz="quarter" idx="10"/>
          </p:nvPr>
        </p:nvSpPr>
        <p:spPr/>
        <p:txBody>
          <a:bodyPr>
            <a:normAutofit fontScale="77500" lnSpcReduction="20000"/>
          </a:bodyPr>
          <a:lstStyle/>
          <a:p>
            <a:r>
              <a:rPr lang="en-GB" dirty="0"/>
              <a:t>Still in 2023:</a:t>
            </a:r>
          </a:p>
          <a:p>
            <a:pPr lvl="1"/>
            <a:r>
              <a:rPr lang="en-GB" dirty="0"/>
              <a:t>Workshop to discuss (preferably also validate) the scoping of the task (candidate dates based on doodle) </a:t>
            </a:r>
            <a:r>
              <a:rPr lang="en-GB" dirty="0">
                <a:solidFill>
                  <a:schemeClr val="accent6">
                    <a:lumMod val="75000"/>
                  </a:schemeClr>
                </a:solidFill>
              </a:rPr>
              <a:t>-&gt; Christoph to prepare a list of activities to discuss engagements at the meeting</a:t>
            </a:r>
          </a:p>
          <a:p>
            <a:pPr lvl="1"/>
            <a:r>
              <a:rPr lang="en-GB" dirty="0"/>
              <a:t>Kick-off initial research topics as per the description of work:</a:t>
            </a:r>
          </a:p>
          <a:p>
            <a:pPr lvl="2"/>
            <a:r>
              <a:rPr lang="en-GB" dirty="0"/>
              <a:t>“Review existing services to identify opportunities and challenges to adopt the distributed technologies paradigm.”</a:t>
            </a:r>
            <a:r>
              <a:rPr lang="en-GB" dirty="0">
                <a:solidFill>
                  <a:schemeClr val="accent6">
                    <a:lumMod val="75000"/>
                  </a:schemeClr>
                </a:solidFill>
              </a:rPr>
              <a:t> mainly done, reuse existing material</a:t>
            </a:r>
          </a:p>
          <a:p>
            <a:pPr lvl="2"/>
            <a:r>
              <a:rPr lang="en-GB" dirty="0"/>
              <a:t>“Gather previous work done by the NRENs/universities on using SSI technologies, as well as other sectors.” </a:t>
            </a:r>
            <a:r>
              <a:rPr lang="en-GB" dirty="0">
                <a:solidFill>
                  <a:schemeClr val="accent6">
                    <a:lumMod val="75000"/>
                  </a:schemeClr>
                </a:solidFill>
              </a:rPr>
              <a:t>crowdsource among ourselves</a:t>
            </a:r>
          </a:p>
          <a:p>
            <a:pPr lvl="1"/>
            <a:r>
              <a:rPr lang="en-GB" dirty="0"/>
              <a:t>Propose on first outline (TOC) of report in line with other WP5 deliverables (check with Marina) </a:t>
            </a:r>
          </a:p>
          <a:p>
            <a:pPr lvl="2"/>
            <a:r>
              <a:rPr lang="en-GB" dirty="0">
                <a:solidFill>
                  <a:schemeClr val="accent6">
                    <a:lumMod val="75000"/>
                  </a:schemeClr>
                </a:solidFill>
              </a:rPr>
              <a:t>first proposal as input to the next workshop (Marina and Christoph)</a:t>
            </a:r>
          </a:p>
          <a:p>
            <a:pPr lvl="2"/>
            <a:r>
              <a:rPr lang="en-GB" dirty="0">
                <a:solidFill>
                  <a:schemeClr val="accent6">
                    <a:lumMod val="75000"/>
                  </a:schemeClr>
                </a:solidFill>
              </a:rPr>
              <a:t>Idea: two sections “strategy” and “technical” plus implications of choices in either section to the other</a:t>
            </a:r>
          </a:p>
          <a:p>
            <a:r>
              <a:rPr lang="en-GB" dirty="0"/>
              <a:t>In 2024:</a:t>
            </a:r>
          </a:p>
          <a:p>
            <a:pPr lvl="1"/>
            <a:r>
              <a:rPr lang="en-GB" dirty="0"/>
              <a:t>Continue to work on report </a:t>
            </a:r>
          </a:p>
          <a:p>
            <a:pPr lvl="2"/>
            <a:r>
              <a:rPr lang="en-GB" dirty="0">
                <a:solidFill>
                  <a:schemeClr val="accent6">
                    <a:lumMod val="75000"/>
                  </a:schemeClr>
                </a:solidFill>
              </a:rPr>
              <a:t>first report needed in Q1 (format up to us), validate and reiterate later</a:t>
            </a:r>
          </a:p>
          <a:p>
            <a:pPr lvl="1"/>
            <a:r>
              <a:rPr lang="en-GB" dirty="0"/>
              <a:t>Fill backlog for activities to pick up later</a:t>
            </a:r>
          </a:p>
          <a:p>
            <a:pPr lvl="2"/>
            <a:r>
              <a:rPr lang="en-GB" dirty="0">
                <a:solidFill>
                  <a:schemeClr val="accent6"/>
                </a:solidFill>
              </a:rPr>
              <a:t>We might re-use the format of the TF-DLT to engage a larger community to discuss and stay informed about developments in the area of distributed identities</a:t>
            </a:r>
          </a:p>
          <a:p>
            <a:pPr lvl="2"/>
            <a:r>
              <a:rPr lang="en-GB" dirty="0">
                <a:solidFill>
                  <a:schemeClr val="accent6"/>
                </a:solidFill>
              </a:rPr>
              <a:t>For issues on the policy/governance layer </a:t>
            </a:r>
            <a:r>
              <a:rPr lang="en-GB" dirty="0" err="1">
                <a:solidFill>
                  <a:schemeClr val="accent6"/>
                </a:solidFill>
              </a:rPr>
              <a:t>infoshares</a:t>
            </a:r>
            <a:r>
              <a:rPr lang="en-GB" dirty="0">
                <a:solidFill>
                  <a:schemeClr val="accent6"/>
                </a:solidFill>
              </a:rPr>
              <a:t> are more appropriate</a:t>
            </a:r>
          </a:p>
        </p:txBody>
      </p:sp>
      <p:sp>
        <p:nvSpPr>
          <p:cNvPr id="3" name="Title 2">
            <a:extLst>
              <a:ext uri="{FF2B5EF4-FFF2-40B4-BE49-F238E27FC236}">
                <a16:creationId xmlns:a16="http://schemas.microsoft.com/office/drawing/2014/main" id="{299ADFEF-2B0A-B543-A947-E3E9A62A1ECE}"/>
              </a:ext>
            </a:extLst>
          </p:cNvPr>
          <p:cNvSpPr>
            <a:spLocks noGrp="1"/>
          </p:cNvSpPr>
          <p:nvPr>
            <p:ph type="title"/>
          </p:nvPr>
        </p:nvSpPr>
        <p:spPr/>
        <p:txBody>
          <a:bodyPr/>
          <a:lstStyle/>
          <a:p>
            <a:r>
              <a:rPr lang="de-CH" dirty="0" err="1"/>
              <a:t>Proposed</a:t>
            </a:r>
            <a:r>
              <a:rPr lang="de-CH" dirty="0"/>
              <a:t> initial </a:t>
            </a:r>
            <a:r>
              <a:rPr lang="de-CH" dirty="0" err="1"/>
              <a:t>work</a:t>
            </a:r>
            <a:r>
              <a:rPr lang="de-CH" dirty="0"/>
              <a:t> plan</a:t>
            </a:r>
          </a:p>
        </p:txBody>
      </p:sp>
      <p:sp>
        <p:nvSpPr>
          <p:cNvPr id="2" name="Slide Number Placeholder 1">
            <a:extLst>
              <a:ext uri="{FF2B5EF4-FFF2-40B4-BE49-F238E27FC236}">
                <a16:creationId xmlns:a16="http://schemas.microsoft.com/office/drawing/2014/main" id="{A49CEE32-A9D8-2E5D-3870-9889CB0814EB}"/>
              </a:ext>
            </a:extLst>
          </p:cNvPr>
          <p:cNvSpPr>
            <a:spLocks noGrp="1"/>
          </p:cNvSpPr>
          <p:nvPr>
            <p:ph type="sldNum" sz="quarter" idx="4294967295"/>
          </p:nvPr>
        </p:nvSpPr>
        <p:spPr>
          <a:xfrm>
            <a:off x="11622088" y="512763"/>
            <a:ext cx="569912" cy="322262"/>
          </a:xfrm>
          <a:prstGeom prst="rect">
            <a:avLst/>
          </a:prstGeom>
        </p:spPr>
        <p:txBody>
          <a:bodyPr/>
          <a:lstStyle/>
          <a:p>
            <a:pPr defTabSz="914377"/>
            <a:fld id="{99DB5B91-B4E4-4EE4-BE5C-3E09032CE5EC}" type="slidenum">
              <a:rPr lang="en-GB" smtClean="0"/>
              <a:pPr defTabSz="914377"/>
              <a:t>12</a:t>
            </a:fld>
            <a:endParaRPr lang="en-GB" dirty="0"/>
          </a:p>
        </p:txBody>
      </p:sp>
    </p:spTree>
    <p:extLst>
      <p:ext uri="{BB962C8B-B14F-4D97-AF65-F5344CB8AC3E}">
        <p14:creationId xmlns:p14="http://schemas.microsoft.com/office/powerpoint/2010/main" val="11765380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4AF03C2-CF65-B80E-B9E9-9E9E4FFA0414}"/>
              </a:ext>
            </a:extLst>
          </p:cNvPr>
          <p:cNvSpPr>
            <a:spLocks noGrp="1"/>
          </p:cNvSpPr>
          <p:nvPr>
            <p:ph sz="quarter" idx="10"/>
          </p:nvPr>
        </p:nvSpPr>
        <p:spPr>
          <a:xfrm>
            <a:off x="449389" y="1567629"/>
            <a:ext cx="11463937" cy="4503737"/>
          </a:xfrm>
        </p:spPr>
        <p:txBody>
          <a:bodyPr>
            <a:normAutofit/>
          </a:bodyPr>
          <a:lstStyle/>
          <a:p>
            <a:r>
              <a:rPr lang="en-GB" dirty="0"/>
              <a:t>Mailing list for info sharing and collaboration in Task: </a:t>
            </a:r>
            <a:r>
              <a:rPr lang="en-GB" dirty="0">
                <a:hlinkClick r:id="rId2"/>
              </a:rPr>
              <a:t>gn5-1-wp5-t7@lists.geant.org</a:t>
            </a:r>
            <a:r>
              <a:rPr lang="en-GB" dirty="0"/>
              <a:t> </a:t>
            </a:r>
          </a:p>
          <a:p>
            <a:r>
              <a:rPr lang="en-GB" dirty="0"/>
              <a:t>Intranet: </a:t>
            </a:r>
            <a:r>
              <a:rPr lang="en-GB" dirty="0">
                <a:hlinkClick r:id="rId3"/>
              </a:rPr>
              <a:t>https://geantprojects.sharepoint.com/sites/gn5-1</a:t>
            </a:r>
            <a:r>
              <a:rPr lang="en-GB" dirty="0"/>
              <a:t>  </a:t>
            </a:r>
          </a:p>
          <a:p>
            <a:pPr lvl="1"/>
            <a:r>
              <a:rPr lang="en-GB" dirty="0"/>
              <a:t>Project templates: </a:t>
            </a:r>
            <a:r>
              <a:rPr lang="en-GB" dirty="0">
                <a:hlinkClick r:id="rId4"/>
              </a:rPr>
              <a:t>https://geantprojects.sharepoint.com/sites/gn5-1/SitePages/Templates.aspx</a:t>
            </a:r>
            <a:r>
              <a:rPr lang="en-GB" dirty="0"/>
              <a:t> </a:t>
            </a:r>
          </a:p>
          <a:p>
            <a:pPr lvl="1"/>
            <a:r>
              <a:rPr lang="en-GB" dirty="0"/>
              <a:t>Onboarding guidance: </a:t>
            </a:r>
            <a:r>
              <a:rPr lang="en-GB" dirty="0">
                <a:hlinkClick r:id="rId5"/>
              </a:rPr>
              <a:t>https://wiki.geant.org/display/GW/GN5-1+and+GN5-IC1+Onboarding+Presentations+and+Guidance</a:t>
            </a:r>
            <a:r>
              <a:rPr lang="en-GB" dirty="0"/>
              <a:t> </a:t>
            </a:r>
          </a:p>
          <a:p>
            <a:pPr lvl="1"/>
            <a:r>
              <a:rPr lang="en-GB" dirty="0"/>
              <a:t>WP5: </a:t>
            </a:r>
            <a:r>
              <a:rPr lang="en-GB" dirty="0">
                <a:hlinkClick r:id="rId6"/>
              </a:rPr>
              <a:t>https://wiki.geant.org/display/GWP5/GN5+Trust+Identity</a:t>
            </a:r>
            <a:r>
              <a:rPr lang="en-GB" dirty="0"/>
              <a:t> </a:t>
            </a:r>
          </a:p>
          <a:p>
            <a:pPr lvl="1"/>
            <a:r>
              <a:rPr lang="en-GB" dirty="0"/>
              <a:t>WP5 T7: </a:t>
            </a:r>
            <a:r>
              <a:rPr lang="en-GB" b="0" i="0" dirty="0">
                <a:solidFill>
                  <a:srgbClr val="0052CC"/>
                </a:solidFill>
                <a:effectLst/>
                <a:latin typeface="-apple-system"/>
                <a:hlinkClick r:id="rId7"/>
              </a:rPr>
              <a:t>https://wiki.geant.org/display/GWP5/T7+-+Distributed+Identities</a:t>
            </a:r>
            <a:r>
              <a:rPr lang="en-GB" b="0" i="0" dirty="0">
                <a:solidFill>
                  <a:srgbClr val="0052CC"/>
                </a:solidFill>
                <a:effectLst/>
                <a:latin typeface="-apple-system"/>
              </a:rPr>
              <a:t> </a:t>
            </a:r>
          </a:p>
          <a:p>
            <a:r>
              <a:rPr lang="en-GB" dirty="0"/>
              <a:t>These Slides: </a:t>
            </a:r>
            <a:r>
              <a:rPr lang="en-GB" dirty="0">
                <a:hlinkClick r:id="rId8"/>
              </a:rPr>
              <a:t>https://wiki.geant.org/display/GWP5/Task+meetings</a:t>
            </a:r>
            <a:r>
              <a:rPr lang="en-GB" dirty="0"/>
              <a:t> </a:t>
            </a:r>
          </a:p>
          <a:p>
            <a:r>
              <a:rPr lang="en-GB" dirty="0">
                <a:solidFill>
                  <a:schemeClr val="accent6"/>
                </a:solidFill>
              </a:rPr>
              <a:t>Zoom offering by GEANT, if needed</a:t>
            </a:r>
          </a:p>
          <a:p>
            <a:r>
              <a:rPr lang="en-GB" dirty="0">
                <a:solidFill>
                  <a:schemeClr val="accent6"/>
                </a:solidFill>
              </a:rPr>
              <a:t>Offering by GEANT exists to support physical meetings</a:t>
            </a:r>
          </a:p>
          <a:p>
            <a:pPr lvl="1"/>
            <a:endParaRPr lang="en-GB" dirty="0"/>
          </a:p>
        </p:txBody>
      </p:sp>
      <p:sp>
        <p:nvSpPr>
          <p:cNvPr id="3" name="Title 2">
            <a:extLst>
              <a:ext uri="{FF2B5EF4-FFF2-40B4-BE49-F238E27FC236}">
                <a16:creationId xmlns:a16="http://schemas.microsoft.com/office/drawing/2014/main" id="{299ADFEF-2B0A-B543-A947-E3E9A62A1ECE}"/>
              </a:ext>
            </a:extLst>
          </p:cNvPr>
          <p:cNvSpPr>
            <a:spLocks noGrp="1"/>
          </p:cNvSpPr>
          <p:nvPr>
            <p:ph type="title"/>
          </p:nvPr>
        </p:nvSpPr>
        <p:spPr/>
        <p:txBody>
          <a:bodyPr/>
          <a:lstStyle/>
          <a:p>
            <a:r>
              <a:rPr lang="de-CH" dirty="0" err="1"/>
              <a:t>Our</a:t>
            </a:r>
            <a:r>
              <a:rPr lang="de-CH" dirty="0"/>
              <a:t> </a:t>
            </a:r>
            <a:r>
              <a:rPr lang="de-CH" dirty="0" err="1"/>
              <a:t>tooling</a:t>
            </a:r>
            <a:r>
              <a:rPr lang="de-CH" dirty="0"/>
              <a:t> </a:t>
            </a:r>
            <a:r>
              <a:rPr lang="de-CH" dirty="0" err="1"/>
              <a:t>for</a:t>
            </a:r>
            <a:r>
              <a:rPr lang="de-CH" dirty="0"/>
              <a:t> </a:t>
            </a:r>
            <a:r>
              <a:rPr lang="de-CH" dirty="0" err="1"/>
              <a:t>collaboration</a:t>
            </a:r>
            <a:endParaRPr lang="de-CH" dirty="0"/>
          </a:p>
        </p:txBody>
      </p:sp>
      <p:sp>
        <p:nvSpPr>
          <p:cNvPr id="2" name="Slide Number Placeholder 1">
            <a:extLst>
              <a:ext uri="{FF2B5EF4-FFF2-40B4-BE49-F238E27FC236}">
                <a16:creationId xmlns:a16="http://schemas.microsoft.com/office/drawing/2014/main" id="{A49CEE32-A9D8-2E5D-3870-9889CB0814EB}"/>
              </a:ext>
            </a:extLst>
          </p:cNvPr>
          <p:cNvSpPr>
            <a:spLocks noGrp="1"/>
          </p:cNvSpPr>
          <p:nvPr>
            <p:ph type="sldNum" sz="quarter" idx="4294967295"/>
          </p:nvPr>
        </p:nvSpPr>
        <p:spPr>
          <a:xfrm>
            <a:off x="11622088" y="512763"/>
            <a:ext cx="569912" cy="322262"/>
          </a:xfrm>
          <a:prstGeom prst="rect">
            <a:avLst/>
          </a:prstGeom>
        </p:spPr>
        <p:txBody>
          <a:bodyPr/>
          <a:lstStyle/>
          <a:p>
            <a:pPr defTabSz="914377"/>
            <a:fld id="{99DB5B91-B4E4-4EE4-BE5C-3E09032CE5EC}" type="slidenum">
              <a:rPr lang="en-GB" smtClean="0"/>
              <a:pPr defTabSz="914377"/>
              <a:t>13</a:t>
            </a:fld>
            <a:endParaRPr lang="en-GB" dirty="0"/>
          </a:p>
        </p:txBody>
      </p:sp>
    </p:spTree>
    <p:extLst>
      <p:ext uri="{BB962C8B-B14F-4D97-AF65-F5344CB8AC3E}">
        <p14:creationId xmlns:p14="http://schemas.microsoft.com/office/powerpoint/2010/main" val="2307558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4AF03C2-CF65-B80E-B9E9-9E9E4FFA0414}"/>
              </a:ext>
            </a:extLst>
          </p:cNvPr>
          <p:cNvSpPr>
            <a:spLocks noGrp="1"/>
          </p:cNvSpPr>
          <p:nvPr>
            <p:ph sz="quarter" idx="10"/>
          </p:nvPr>
        </p:nvSpPr>
        <p:spPr>
          <a:xfrm>
            <a:off x="449389" y="1567629"/>
            <a:ext cx="11172699" cy="4503737"/>
          </a:xfrm>
        </p:spPr>
        <p:txBody>
          <a:bodyPr>
            <a:normAutofit fontScale="92500" lnSpcReduction="10000"/>
          </a:bodyPr>
          <a:lstStyle/>
          <a:p>
            <a:r>
              <a:rPr lang="en-GB" dirty="0"/>
              <a:t>GN5-1 particularities:</a:t>
            </a:r>
          </a:p>
          <a:p>
            <a:pPr lvl="1"/>
            <a:r>
              <a:rPr lang="en-GB" dirty="0"/>
              <a:t>Familiar with your organisational accounting processes for time spent in this task? Aware of what your organisation agreed in terms of FTEs for 2023 and 2024?</a:t>
            </a:r>
          </a:p>
          <a:p>
            <a:pPr lvl="1"/>
            <a:r>
              <a:rPr lang="en-GB" dirty="0"/>
              <a:t>If not, we will take this up shortly (either as group or individually, after checking your needs)</a:t>
            </a:r>
          </a:p>
          <a:p>
            <a:pPr lvl="1"/>
            <a:r>
              <a:rPr lang="en-GB" dirty="0"/>
              <a:t>(editor note: sorry, most of this does not apply for me the same way…)</a:t>
            </a:r>
          </a:p>
          <a:p>
            <a:r>
              <a:rPr lang="en-GB" dirty="0"/>
              <a:t>Known vacation plans?</a:t>
            </a:r>
          </a:p>
          <a:p>
            <a:pPr lvl="1"/>
            <a:r>
              <a:rPr lang="en-GB" dirty="0">
                <a:solidFill>
                  <a:schemeClr val="accent6">
                    <a:lumMod val="75000"/>
                  </a:schemeClr>
                </a:solidFill>
              </a:rPr>
              <a:t>Christoph to check the options within our Confluence space</a:t>
            </a:r>
          </a:p>
          <a:p>
            <a:r>
              <a:rPr lang="en-GB" dirty="0">
                <a:solidFill>
                  <a:schemeClr val="accent6">
                    <a:lumMod val="75000"/>
                  </a:schemeClr>
                </a:solidFill>
              </a:rPr>
              <a:t>Budget:</a:t>
            </a:r>
          </a:p>
          <a:p>
            <a:pPr lvl="1"/>
            <a:r>
              <a:rPr lang="en-GB" dirty="0">
                <a:solidFill>
                  <a:schemeClr val="accent6">
                    <a:lumMod val="75000"/>
                  </a:schemeClr>
                </a:solidFill>
              </a:rPr>
              <a:t>Christoph to come up with a break-down of activities as input for the next meeting to adjust and validate. </a:t>
            </a:r>
          </a:p>
          <a:p>
            <a:pPr lvl="1"/>
            <a:r>
              <a:rPr lang="en-GB" dirty="0">
                <a:solidFill>
                  <a:schemeClr val="accent6">
                    <a:lumMod val="75000"/>
                  </a:schemeClr>
                </a:solidFill>
              </a:rPr>
              <a:t>Then the group members can apply for activities with effort estimates they are willing and able to contribute.</a:t>
            </a:r>
          </a:p>
          <a:p>
            <a:pPr lvl="1"/>
            <a:r>
              <a:rPr lang="en-GB" dirty="0">
                <a:solidFill>
                  <a:schemeClr val="accent6">
                    <a:lumMod val="75000"/>
                  </a:schemeClr>
                </a:solidFill>
              </a:rPr>
              <a:t>Marina will subsequently “fix” the budget with an appropriate change request (enough leeway is likely available)</a:t>
            </a:r>
          </a:p>
        </p:txBody>
      </p:sp>
      <p:sp>
        <p:nvSpPr>
          <p:cNvPr id="3" name="Title 2">
            <a:extLst>
              <a:ext uri="{FF2B5EF4-FFF2-40B4-BE49-F238E27FC236}">
                <a16:creationId xmlns:a16="http://schemas.microsoft.com/office/drawing/2014/main" id="{299ADFEF-2B0A-B543-A947-E3E9A62A1ECE}"/>
              </a:ext>
            </a:extLst>
          </p:cNvPr>
          <p:cNvSpPr>
            <a:spLocks noGrp="1"/>
          </p:cNvSpPr>
          <p:nvPr>
            <p:ph type="title"/>
          </p:nvPr>
        </p:nvSpPr>
        <p:spPr/>
        <p:txBody>
          <a:bodyPr/>
          <a:lstStyle/>
          <a:p>
            <a:r>
              <a:rPr lang="de-CH" dirty="0" err="1"/>
              <a:t>Administrivia</a:t>
            </a:r>
            <a:endParaRPr lang="de-CH" dirty="0"/>
          </a:p>
        </p:txBody>
      </p:sp>
      <p:sp>
        <p:nvSpPr>
          <p:cNvPr id="2" name="Slide Number Placeholder 1">
            <a:extLst>
              <a:ext uri="{FF2B5EF4-FFF2-40B4-BE49-F238E27FC236}">
                <a16:creationId xmlns:a16="http://schemas.microsoft.com/office/drawing/2014/main" id="{A49CEE32-A9D8-2E5D-3870-9889CB0814EB}"/>
              </a:ext>
            </a:extLst>
          </p:cNvPr>
          <p:cNvSpPr>
            <a:spLocks noGrp="1"/>
          </p:cNvSpPr>
          <p:nvPr>
            <p:ph type="sldNum" sz="quarter" idx="4294967295"/>
          </p:nvPr>
        </p:nvSpPr>
        <p:spPr>
          <a:xfrm>
            <a:off x="11622088" y="512763"/>
            <a:ext cx="569912" cy="322262"/>
          </a:xfrm>
          <a:prstGeom prst="rect">
            <a:avLst/>
          </a:prstGeom>
        </p:spPr>
        <p:txBody>
          <a:bodyPr/>
          <a:lstStyle/>
          <a:p>
            <a:pPr defTabSz="914377"/>
            <a:fld id="{99DB5B91-B4E4-4EE4-BE5C-3E09032CE5EC}" type="slidenum">
              <a:rPr lang="en-GB" smtClean="0"/>
              <a:pPr defTabSz="914377"/>
              <a:t>14</a:t>
            </a:fld>
            <a:endParaRPr lang="en-GB" dirty="0"/>
          </a:p>
        </p:txBody>
      </p:sp>
    </p:spTree>
    <p:extLst>
      <p:ext uri="{BB962C8B-B14F-4D97-AF65-F5344CB8AC3E}">
        <p14:creationId xmlns:p14="http://schemas.microsoft.com/office/powerpoint/2010/main" val="4042266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4AF03C2-CF65-B80E-B9E9-9E9E4FFA0414}"/>
              </a:ext>
            </a:extLst>
          </p:cNvPr>
          <p:cNvSpPr>
            <a:spLocks noGrp="1"/>
          </p:cNvSpPr>
          <p:nvPr>
            <p:ph sz="quarter" idx="10"/>
          </p:nvPr>
        </p:nvSpPr>
        <p:spPr/>
        <p:txBody>
          <a:bodyPr>
            <a:normAutofit lnSpcReduction="10000"/>
          </a:bodyPr>
          <a:lstStyle/>
          <a:p>
            <a:r>
              <a:rPr lang="en-GB" dirty="0"/>
              <a:t>Set up bi-weeklies (Monday afternoon like this time? Doodle needed?)</a:t>
            </a:r>
          </a:p>
          <a:p>
            <a:pPr lvl="1"/>
            <a:r>
              <a:rPr lang="en-GB" dirty="0">
                <a:solidFill>
                  <a:schemeClr val="accent6"/>
                </a:solidFill>
              </a:rPr>
              <a:t>We go for Wed mornings, 10h-11h, starting 3 Jan 2024</a:t>
            </a:r>
          </a:p>
          <a:p>
            <a:r>
              <a:rPr lang="en-GB" dirty="0"/>
              <a:t>Set up scoping workshop (looked promising in the poll: 20 Dec?)</a:t>
            </a:r>
          </a:p>
          <a:p>
            <a:pPr lvl="1"/>
            <a:r>
              <a:rPr lang="en-GB" dirty="0">
                <a:solidFill>
                  <a:schemeClr val="accent6">
                    <a:lumMod val="75000"/>
                  </a:schemeClr>
                </a:solidFill>
              </a:rPr>
              <a:t>Repurposed to planning workshop with activity list as input</a:t>
            </a:r>
          </a:p>
          <a:p>
            <a:pPr lvl="1"/>
            <a:r>
              <a:rPr lang="en-GB" dirty="0">
                <a:solidFill>
                  <a:schemeClr val="accent6">
                    <a:lumMod val="75000"/>
                  </a:schemeClr>
                </a:solidFill>
              </a:rPr>
              <a:t>We go for 20 Dec, 9h-11h</a:t>
            </a:r>
          </a:p>
          <a:p>
            <a:r>
              <a:rPr lang="en-GB" dirty="0"/>
              <a:t>Report TOC and check with other dependencies with Marina</a:t>
            </a:r>
          </a:p>
          <a:p>
            <a:pPr lvl="1"/>
            <a:r>
              <a:rPr lang="en-GB" dirty="0">
                <a:solidFill>
                  <a:schemeClr val="accent6">
                    <a:lumMod val="75000"/>
                  </a:schemeClr>
                </a:solidFill>
              </a:rPr>
              <a:t>Christoph to check with Marina for the break-down of activities before workshop</a:t>
            </a:r>
          </a:p>
          <a:p>
            <a:r>
              <a:rPr lang="en-GB" dirty="0"/>
              <a:t>Call for volunteers for the research topics as per the </a:t>
            </a:r>
            <a:r>
              <a:rPr lang="en-GB" dirty="0" err="1"/>
              <a:t>DoW</a:t>
            </a:r>
            <a:r>
              <a:rPr lang="en-GB" dirty="0"/>
              <a:t>: </a:t>
            </a:r>
            <a:r>
              <a:rPr lang="en-GB" dirty="0">
                <a:solidFill>
                  <a:schemeClr val="accent6">
                    <a:lumMod val="75000"/>
                  </a:schemeClr>
                </a:solidFill>
              </a:rPr>
              <a:t>repurposed to set of activities to pick and choose and to apply for </a:t>
            </a:r>
          </a:p>
          <a:p>
            <a:pPr lvl="1"/>
            <a:r>
              <a:rPr lang="en-GB" dirty="0"/>
              <a:t>Review existing services to identify opportunities and challenges to adopt the distributed technologies paradigm. </a:t>
            </a:r>
            <a:r>
              <a:rPr lang="en-GB" dirty="0">
                <a:solidFill>
                  <a:schemeClr val="accent6">
                    <a:lumMod val="75000"/>
                  </a:schemeClr>
                </a:solidFill>
              </a:rPr>
              <a:t>Grab existing results as a start</a:t>
            </a:r>
          </a:p>
          <a:p>
            <a:pPr lvl="1"/>
            <a:r>
              <a:rPr lang="en-GB" dirty="0"/>
              <a:t>Gather previous work done by the NRENs/universities on using SSI technologies, as well as other sectors. </a:t>
            </a:r>
            <a:r>
              <a:rPr lang="en-GB" dirty="0" err="1">
                <a:solidFill>
                  <a:schemeClr val="accent6">
                    <a:lumMod val="75000"/>
                  </a:schemeClr>
                </a:solidFill>
              </a:rPr>
              <a:t>Croud</a:t>
            </a:r>
            <a:r>
              <a:rPr lang="en-GB" dirty="0">
                <a:solidFill>
                  <a:schemeClr val="accent6">
                    <a:lumMod val="75000"/>
                  </a:schemeClr>
                </a:solidFill>
              </a:rPr>
              <a:t>-source among ourselves</a:t>
            </a:r>
          </a:p>
          <a:p>
            <a:pPr lvl="1"/>
            <a:endParaRPr lang="en-GB" dirty="0"/>
          </a:p>
          <a:p>
            <a:pPr lvl="1"/>
            <a:endParaRPr lang="en-GB" dirty="0"/>
          </a:p>
          <a:p>
            <a:pPr lvl="1"/>
            <a:endParaRPr lang="en-GB" dirty="0"/>
          </a:p>
          <a:p>
            <a:endParaRPr lang="en-GB" dirty="0"/>
          </a:p>
        </p:txBody>
      </p:sp>
      <p:sp>
        <p:nvSpPr>
          <p:cNvPr id="3" name="Title 2">
            <a:extLst>
              <a:ext uri="{FF2B5EF4-FFF2-40B4-BE49-F238E27FC236}">
                <a16:creationId xmlns:a16="http://schemas.microsoft.com/office/drawing/2014/main" id="{299ADFEF-2B0A-B543-A947-E3E9A62A1ECE}"/>
              </a:ext>
            </a:extLst>
          </p:cNvPr>
          <p:cNvSpPr>
            <a:spLocks noGrp="1"/>
          </p:cNvSpPr>
          <p:nvPr>
            <p:ph type="title"/>
          </p:nvPr>
        </p:nvSpPr>
        <p:spPr/>
        <p:txBody>
          <a:bodyPr/>
          <a:lstStyle/>
          <a:p>
            <a:r>
              <a:rPr lang="de-CH" dirty="0"/>
              <a:t>Next </a:t>
            </a:r>
            <a:r>
              <a:rPr lang="de-CH" dirty="0" err="1"/>
              <a:t>steps</a:t>
            </a:r>
            <a:r>
              <a:rPr lang="de-CH" dirty="0"/>
              <a:t> and </a:t>
            </a:r>
            <a:r>
              <a:rPr lang="de-CH" dirty="0" err="1"/>
              <a:t>tasks</a:t>
            </a:r>
            <a:endParaRPr lang="de-CH" dirty="0"/>
          </a:p>
        </p:txBody>
      </p:sp>
      <p:sp>
        <p:nvSpPr>
          <p:cNvPr id="2" name="Slide Number Placeholder 1">
            <a:extLst>
              <a:ext uri="{FF2B5EF4-FFF2-40B4-BE49-F238E27FC236}">
                <a16:creationId xmlns:a16="http://schemas.microsoft.com/office/drawing/2014/main" id="{A49CEE32-A9D8-2E5D-3870-9889CB0814EB}"/>
              </a:ext>
            </a:extLst>
          </p:cNvPr>
          <p:cNvSpPr>
            <a:spLocks noGrp="1"/>
          </p:cNvSpPr>
          <p:nvPr>
            <p:ph type="sldNum" sz="quarter" idx="4294967295"/>
          </p:nvPr>
        </p:nvSpPr>
        <p:spPr>
          <a:xfrm>
            <a:off x="11622088" y="512763"/>
            <a:ext cx="569912" cy="322262"/>
          </a:xfrm>
          <a:prstGeom prst="rect">
            <a:avLst/>
          </a:prstGeom>
        </p:spPr>
        <p:txBody>
          <a:bodyPr/>
          <a:lstStyle/>
          <a:p>
            <a:pPr defTabSz="914377"/>
            <a:fld id="{99DB5B91-B4E4-4EE4-BE5C-3E09032CE5EC}" type="slidenum">
              <a:rPr lang="en-GB" smtClean="0"/>
              <a:pPr defTabSz="914377"/>
              <a:t>15</a:t>
            </a:fld>
            <a:endParaRPr lang="en-GB" dirty="0"/>
          </a:p>
        </p:txBody>
      </p:sp>
    </p:spTree>
    <p:extLst>
      <p:ext uri="{BB962C8B-B14F-4D97-AF65-F5344CB8AC3E}">
        <p14:creationId xmlns:p14="http://schemas.microsoft.com/office/powerpoint/2010/main" val="3696653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5957C4-33F6-A01F-C64A-191BBE102ED0}"/>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2435187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5647392-1A9F-F464-62AA-79846A85F94D}"/>
              </a:ext>
            </a:extLst>
          </p:cNvPr>
          <p:cNvSpPr/>
          <p:nvPr/>
        </p:nvSpPr>
        <p:spPr>
          <a:xfrm>
            <a:off x="0" y="-22302"/>
            <a:ext cx="12192000" cy="6880302"/>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14A31074-511B-F7F7-7184-05D147319A01}"/>
              </a:ext>
            </a:extLst>
          </p:cNvPr>
          <p:cNvPicPr>
            <a:picLocks noChangeAspect="1"/>
          </p:cNvPicPr>
          <p:nvPr/>
        </p:nvPicPr>
        <p:blipFill rotWithShape="1">
          <a:blip r:embed="rId2">
            <a:extLst>
              <a:ext uri="{28A0092B-C50C-407E-A947-70E740481C1C}">
                <a14:useLocalDpi xmlns:a14="http://schemas.microsoft.com/office/drawing/2010/main" val="0"/>
              </a:ext>
            </a:extLst>
          </a:blip>
          <a:srcRect l="10048" t="49880" r="43663" b="13066"/>
          <a:stretch/>
        </p:blipFill>
        <p:spPr>
          <a:xfrm>
            <a:off x="1" y="-22301"/>
            <a:ext cx="12192000" cy="6880302"/>
          </a:xfrm>
          <a:prstGeom prst="rect">
            <a:avLst/>
          </a:prstGeom>
        </p:spPr>
      </p:pic>
      <p:sp>
        <p:nvSpPr>
          <p:cNvPr id="2" name="Slide Number Placeholder 1">
            <a:extLst>
              <a:ext uri="{FF2B5EF4-FFF2-40B4-BE49-F238E27FC236}">
                <a16:creationId xmlns:a16="http://schemas.microsoft.com/office/drawing/2014/main" id="{43826CCE-5263-DF21-8901-C8262BC098E4}"/>
              </a:ext>
            </a:extLst>
          </p:cNvPr>
          <p:cNvSpPr>
            <a:spLocks noGrp="1"/>
          </p:cNvSpPr>
          <p:nvPr>
            <p:ph type="sldNum" sz="quarter" idx="4"/>
          </p:nvPr>
        </p:nvSpPr>
        <p:spPr/>
        <p:txBody>
          <a:bodyPr/>
          <a:lstStyle/>
          <a:p>
            <a:pPr defTabSz="914377"/>
            <a:fld id="{99DB5B91-B4E4-4EE4-BE5C-3E09032CE5EC}" type="slidenum">
              <a:rPr lang="en-GB" smtClean="0"/>
              <a:pPr defTabSz="914377"/>
              <a:t>2</a:t>
            </a:fld>
            <a:endParaRPr lang="en-GB" dirty="0"/>
          </a:p>
        </p:txBody>
      </p:sp>
      <p:sp>
        <p:nvSpPr>
          <p:cNvPr id="3" name="TextBox 2">
            <a:extLst>
              <a:ext uri="{FF2B5EF4-FFF2-40B4-BE49-F238E27FC236}">
                <a16:creationId xmlns:a16="http://schemas.microsoft.com/office/drawing/2014/main" id="{8826CD25-B170-D60C-B057-EB21C65BC304}"/>
              </a:ext>
            </a:extLst>
          </p:cNvPr>
          <p:cNvSpPr txBox="1"/>
          <p:nvPr/>
        </p:nvSpPr>
        <p:spPr>
          <a:xfrm>
            <a:off x="-3441391" y="-1026681"/>
            <a:ext cx="3441391" cy="369332"/>
          </a:xfrm>
          <a:prstGeom prst="rect">
            <a:avLst/>
          </a:prstGeom>
          <a:noFill/>
        </p:spPr>
        <p:txBody>
          <a:bodyPr wrap="none" rtlCol="0">
            <a:spAutoFit/>
          </a:bodyPr>
          <a:lstStyle/>
          <a:p>
            <a:r>
              <a:rPr lang="en-GB" dirty="0">
                <a:highlight>
                  <a:srgbClr val="FFFF00"/>
                </a:highlight>
              </a:rPr>
              <a:t>Paul can we have an agenda slide?</a:t>
            </a:r>
          </a:p>
        </p:txBody>
      </p:sp>
      <p:sp>
        <p:nvSpPr>
          <p:cNvPr id="4" name="TextBox 3">
            <a:extLst>
              <a:ext uri="{FF2B5EF4-FFF2-40B4-BE49-F238E27FC236}">
                <a16:creationId xmlns:a16="http://schemas.microsoft.com/office/drawing/2014/main" id="{471F1761-CBB0-980A-34FD-C07351A57019}"/>
              </a:ext>
            </a:extLst>
          </p:cNvPr>
          <p:cNvSpPr txBox="1"/>
          <p:nvPr/>
        </p:nvSpPr>
        <p:spPr>
          <a:xfrm>
            <a:off x="1177721" y="2104877"/>
            <a:ext cx="8076346" cy="3062890"/>
          </a:xfrm>
          <a:prstGeom prst="rect">
            <a:avLst/>
          </a:prstGeom>
          <a:noFill/>
        </p:spPr>
        <p:txBody>
          <a:bodyPr wrap="square" rtlCol="0">
            <a:spAutoFit/>
          </a:bodyPr>
          <a:lstStyle/>
          <a:p>
            <a:pPr marL="457200" indent="-457200">
              <a:lnSpc>
                <a:spcPts val="3860"/>
              </a:lnSpc>
              <a:buFont typeface="Arial" panose="020B0604020202020204" pitchFamily="34" charset="0"/>
              <a:buChar char="•"/>
            </a:pPr>
            <a:r>
              <a:rPr lang="en-GB" sz="2800" dirty="0">
                <a:solidFill>
                  <a:schemeClr val="bg1"/>
                </a:solidFill>
              </a:rPr>
              <a:t>Expectations/Intros (see our wiki with your inputs)</a:t>
            </a:r>
          </a:p>
          <a:p>
            <a:pPr marL="457200" indent="-457200">
              <a:lnSpc>
                <a:spcPts val="3860"/>
              </a:lnSpc>
              <a:buFont typeface="Arial" panose="020B0604020202020204" pitchFamily="34" charset="0"/>
              <a:buChar char="•"/>
            </a:pPr>
            <a:r>
              <a:rPr lang="en-GB" sz="2800" dirty="0">
                <a:solidFill>
                  <a:schemeClr val="bg1"/>
                </a:solidFill>
              </a:rPr>
              <a:t>Scoping our task</a:t>
            </a:r>
          </a:p>
          <a:p>
            <a:pPr marL="457200" indent="-457200">
              <a:lnSpc>
                <a:spcPts val="3860"/>
              </a:lnSpc>
              <a:buFont typeface="Arial" panose="020B0604020202020204" pitchFamily="34" charset="0"/>
              <a:buChar char="•"/>
            </a:pPr>
            <a:r>
              <a:rPr lang="en-GB" sz="2800" dirty="0">
                <a:solidFill>
                  <a:schemeClr val="bg1"/>
                </a:solidFill>
              </a:rPr>
              <a:t>Proposed work plan</a:t>
            </a:r>
          </a:p>
          <a:p>
            <a:pPr marL="457200" indent="-457200">
              <a:lnSpc>
                <a:spcPts val="3860"/>
              </a:lnSpc>
              <a:buFont typeface="Arial" panose="020B0604020202020204" pitchFamily="34" charset="0"/>
              <a:buChar char="•"/>
            </a:pPr>
            <a:r>
              <a:rPr lang="en-GB" sz="2800" dirty="0">
                <a:solidFill>
                  <a:schemeClr val="bg1"/>
                </a:solidFill>
              </a:rPr>
              <a:t>Collaboration (tooling, scheduling, etc.)</a:t>
            </a:r>
          </a:p>
          <a:p>
            <a:pPr marL="457200" indent="-457200">
              <a:lnSpc>
                <a:spcPts val="3860"/>
              </a:lnSpc>
              <a:buFont typeface="Arial" panose="020B0604020202020204" pitchFamily="34" charset="0"/>
              <a:buChar char="•"/>
            </a:pPr>
            <a:r>
              <a:rPr lang="en-GB" sz="2800" dirty="0">
                <a:solidFill>
                  <a:schemeClr val="bg1"/>
                </a:solidFill>
              </a:rPr>
              <a:t>Administrivia (FTEs, etc.)</a:t>
            </a:r>
          </a:p>
          <a:p>
            <a:pPr marL="457200" indent="-457200">
              <a:lnSpc>
                <a:spcPts val="3860"/>
              </a:lnSpc>
              <a:buFont typeface="Arial" panose="020B0604020202020204" pitchFamily="34" charset="0"/>
              <a:buChar char="•"/>
            </a:pPr>
            <a:r>
              <a:rPr lang="en-GB" sz="2800" dirty="0">
                <a:solidFill>
                  <a:schemeClr val="bg1"/>
                </a:solidFill>
              </a:rPr>
              <a:t>Next steps</a:t>
            </a:r>
          </a:p>
        </p:txBody>
      </p:sp>
      <p:sp>
        <p:nvSpPr>
          <p:cNvPr id="8" name="TextBox 7">
            <a:extLst>
              <a:ext uri="{FF2B5EF4-FFF2-40B4-BE49-F238E27FC236}">
                <a16:creationId xmlns:a16="http://schemas.microsoft.com/office/drawing/2014/main" id="{991F1D4A-BD9F-3674-8D9F-5F25E4B1116C}"/>
              </a:ext>
            </a:extLst>
          </p:cNvPr>
          <p:cNvSpPr txBox="1"/>
          <p:nvPr/>
        </p:nvSpPr>
        <p:spPr>
          <a:xfrm>
            <a:off x="1177720" y="1396990"/>
            <a:ext cx="1796582" cy="707886"/>
          </a:xfrm>
          <a:prstGeom prst="rect">
            <a:avLst/>
          </a:prstGeom>
          <a:noFill/>
        </p:spPr>
        <p:txBody>
          <a:bodyPr wrap="none" rtlCol="0">
            <a:spAutoFit/>
          </a:bodyPr>
          <a:lstStyle/>
          <a:p>
            <a:r>
              <a:rPr lang="en-GB" sz="4000" b="1" dirty="0">
                <a:solidFill>
                  <a:srgbClr val="F4E200"/>
                </a:solidFill>
              </a:rPr>
              <a:t>Agenda</a:t>
            </a:r>
          </a:p>
        </p:txBody>
      </p:sp>
      <p:pic>
        <p:nvPicPr>
          <p:cNvPr id="9" name="Picture 8">
            <a:extLst>
              <a:ext uri="{FF2B5EF4-FFF2-40B4-BE49-F238E27FC236}">
                <a16:creationId xmlns:a16="http://schemas.microsoft.com/office/drawing/2014/main" id="{F843E950-E6B0-26EA-42D0-7B941145CD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15504"/>
          <a:stretch/>
        </p:blipFill>
        <p:spPr>
          <a:xfrm>
            <a:off x="10128188" y="673685"/>
            <a:ext cx="1432450" cy="689706"/>
          </a:xfrm>
          <a:prstGeom prst="rect">
            <a:avLst/>
          </a:prstGeom>
        </p:spPr>
      </p:pic>
    </p:spTree>
    <p:extLst>
      <p:ext uri="{BB962C8B-B14F-4D97-AF65-F5344CB8AC3E}">
        <p14:creationId xmlns:p14="http://schemas.microsoft.com/office/powerpoint/2010/main" val="4122502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BDC99-92FB-D870-EDB0-219AC7AA3B7C}"/>
              </a:ext>
            </a:extLst>
          </p:cNvPr>
          <p:cNvSpPr>
            <a:spLocks noGrp="1"/>
          </p:cNvSpPr>
          <p:nvPr>
            <p:ph type="title" idx="4294967295"/>
          </p:nvPr>
        </p:nvSpPr>
        <p:spPr>
          <a:xfrm>
            <a:off x="0" y="390525"/>
            <a:ext cx="9391650" cy="752475"/>
          </a:xfrm>
        </p:spPr>
        <p:txBody>
          <a:bodyPr vert="horz" lIns="91440" tIns="45720" rIns="91440" bIns="45720" rtlCol="0" anchor="ctr">
            <a:noAutofit/>
          </a:bodyPr>
          <a:lstStyle/>
          <a:p>
            <a:r>
              <a:rPr lang="en-GB" dirty="0"/>
              <a:t>Round-table introductions</a:t>
            </a:r>
          </a:p>
        </p:txBody>
      </p:sp>
      <p:sp>
        <p:nvSpPr>
          <p:cNvPr id="4" name="Content Placeholder 3">
            <a:extLst>
              <a:ext uri="{FF2B5EF4-FFF2-40B4-BE49-F238E27FC236}">
                <a16:creationId xmlns:a16="http://schemas.microsoft.com/office/drawing/2014/main" id="{8D3113DD-F5B6-3D1B-7CCD-C24AA5A3F47C}"/>
              </a:ext>
            </a:extLst>
          </p:cNvPr>
          <p:cNvSpPr>
            <a:spLocks noGrp="1"/>
          </p:cNvSpPr>
          <p:nvPr>
            <p:ph idx="4294967295"/>
          </p:nvPr>
        </p:nvSpPr>
        <p:spPr>
          <a:xfrm>
            <a:off x="7750447" y="2514290"/>
            <a:ext cx="3879850" cy="3444875"/>
          </a:xfrm>
        </p:spPr>
        <p:txBody>
          <a:bodyPr/>
          <a:lstStyle/>
          <a:p>
            <a:r>
              <a:rPr lang="en-GB" dirty="0"/>
              <a:t>A couple of sentences on:</a:t>
            </a:r>
          </a:p>
          <a:p>
            <a:pPr lvl="1"/>
            <a:r>
              <a:rPr lang="en-GB" dirty="0"/>
              <a:t>Who you are</a:t>
            </a:r>
          </a:p>
          <a:p>
            <a:pPr lvl="1"/>
            <a:r>
              <a:rPr lang="en-GB" dirty="0"/>
              <a:t>Your affiliation</a:t>
            </a:r>
          </a:p>
          <a:p>
            <a:pPr lvl="1"/>
            <a:r>
              <a:rPr lang="en-GB" dirty="0"/>
              <a:t>Your interest in the topic</a:t>
            </a:r>
          </a:p>
          <a:p>
            <a:pPr lvl="1"/>
            <a:r>
              <a:rPr lang="en-GB" dirty="0"/>
              <a:t>What you might want to contribute</a:t>
            </a:r>
          </a:p>
        </p:txBody>
      </p:sp>
      <p:graphicFrame>
        <p:nvGraphicFramePr>
          <p:cNvPr id="10" name="Table 9">
            <a:extLst>
              <a:ext uri="{FF2B5EF4-FFF2-40B4-BE49-F238E27FC236}">
                <a16:creationId xmlns:a16="http://schemas.microsoft.com/office/drawing/2014/main" id="{1D09DEAA-DA3E-39E1-4CF8-954773FF82CC}"/>
              </a:ext>
            </a:extLst>
          </p:cNvPr>
          <p:cNvGraphicFramePr>
            <a:graphicFrameLocks noGrp="1"/>
          </p:cNvGraphicFramePr>
          <p:nvPr>
            <p:extLst>
              <p:ext uri="{D42A27DB-BD31-4B8C-83A1-F6EECF244321}">
                <p14:modId xmlns:p14="http://schemas.microsoft.com/office/powerpoint/2010/main" val="1138700869"/>
              </p:ext>
            </p:extLst>
          </p:nvPr>
        </p:nvGraphicFramePr>
        <p:xfrm>
          <a:off x="457199" y="1933303"/>
          <a:ext cx="4859384" cy="4606850"/>
        </p:xfrm>
        <a:graphic>
          <a:graphicData uri="http://schemas.openxmlformats.org/drawingml/2006/table">
            <a:tbl>
              <a:tblPr/>
              <a:tblGrid>
                <a:gridCol w="2679118">
                  <a:extLst>
                    <a:ext uri="{9D8B030D-6E8A-4147-A177-3AD203B41FA5}">
                      <a16:colId xmlns:a16="http://schemas.microsoft.com/office/drawing/2014/main" val="1682308572"/>
                    </a:ext>
                  </a:extLst>
                </a:gridCol>
                <a:gridCol w="2180266">
                  <a:extLst>
                    <a:ext uri="{9D8B030D-6E8A-4147-A177-3AD203B41FA5}">
                      <a16:colId xmlns:a16="http://schemas.microsoft.com/office/drawing/2014/main" val="2575487715"/>
                    </a:ext>
                  </a:extLst>
                </a:gridCol>
              </a:tblGrid>
              <a:tr h="570295">
                <a:tc>
                  <a:txBody>
                    <a:bodyPr/>
                    <a:lstStyle/>
                    <a:p>
                      <a:pPr algn="ctr" fontAlgn="ctr"/>
                      <a:r>
                        <a:rPr lang="en-GB" sz="1600" u="none" strike="noStrike" dirty="0">
                          <a:solidFill>
                            <a:srgbClr val="0090E9"/>
                          </a:solidFill>
                          <a:effectLst/>
                          <a:latin typeface="inherit"/>
                          <a:hlinkClick r:id="rId2"/>
                        </a:rPr>
                        <a:t>amineh.akhavan-saraf@lrz.de</a:t>
                      </a:r>
                      <a:endParaRPr lang="en-GB" sz="1600" strike="noStrike" dirty="0">
                        <a:solidFill>
                          <a:srgbClr val="222222"/>
                        </a:solidFill>
                        <a:effectLst/>
                        <a:latin typeface="inherit"/>
                      </a:endParaRPr>
                    </a:p>
                  </a:txBody>
                  <a:tcPr marL="26860" marR="26860" marT="13430" marB="13430" anchor="ctr">
                    <a:lnL>
                      <a:noFill/>
                    </a:lnL>
                    <a:lnR>
                      <a:noFill/>
                    </a:lnR>
                    <a:lnT>
                      <a:noFill/>
                    </a:lnT>
                    <a:lnB>
                      <a:noFill/>
                    </a:lnB>
                    <a:solidFill>
                      <a:srgbClr val="FFFFFF"/>
                    </a:solidFill>
                  </a:tcPr>
                </a:tc>
                <a:tc>
                  <a:txBody>
                    <a:bodyPr/>
                    <a:lstStyle/>
                    <a:p>
                      <a:pPr algn="ctr" fontAlgn="ctr"/>
                      <a:r>
                        <a:rPr lang="en-GB" sz="1600" b="0" strike="noStrike" dirty="0" err="1">
                          <a:solidFill>
                            <a:schemeClr val="accent6"/>
                          </a:solidFill>
                          <a:effectLst/>
                          <a:latin typeface="inherit"/>
                        </a:rPr>
                        <a:t>Amineh</a:t>
                      </a:r>
                      <a:r>
                        <a:rPr lang="en-GB" sz="1600" b="0" strike="noStrike" dirty="0">
                          <a:solidFill>
                            <a:schemeClr val="accent6"/>
                          </a:solidFill>
                          <a:effectLst/>
                          <a:latin typeface="inherit"/>
                        </a:rPr>
                        <a:t> </a:t>
                      </a:r>
                      <a:r>
                        <a:rPr lang="en-GB" sz="1600" b="0" strike="noStrike" dirty="0" err="1">
                          <a:solidFill>
                            <a:schemeClr val="accent6"/>
                          </a:solidFill>
                          <a:effectLst/>
                          <a:latin typeface="inherit"/>
                        </a:rPr>
                        <a:t>Akhavan</a:t>
                      </a:r>
                      <a:r>
                        <a:rPr lang="en-GB" sz="1600" b="0" strike="noStrike" dirty="0">
                          <a:solidFill>
                            <a:schemeClr val="accent6"/>
                          </a:solidFill>
                          <a:effectLst/>
                          <a:latin typeface="inherit"/>
                        </a:rPr>
                        <a:t> Saraf </a:t>
                      </a:r>
                    </a:p>
                  </a:txBody>
                  <a:tcPr marL="26860" marR="26860" marT="13430" marB="13430" anchor="ctr">
                    <a:lnL>
                      <a:noFill/>
                    </a:lnL>
                    <a:lnR>
                      <a:noFill/>
                    </a:lnR>
                    <a:lnT>
                      <a:noFill/>
                    </a:lnT>
                    <a:lnB>
                      <a:noFill/>
                    </a:lnB>
                    <a:solidFill>
                      <a:srgbClr val="FFFFFF"/>
                    </a:solidFill>
                  </a:tcPr>
                </a:tc>
                <a:extLst>
                  <a:ext uri="{0D108BD9-81ED-4DB2-BD59-A6C34878D82A}">
                    <a16:rowId xmlns:a16="http://schemas.microsoft.com/office/drawing/2014/main" val="519680670"/>
                  </a:ext>
                </a:extLst>
              </a:tr>
              <a:tr h="385140">
                <a:tc>
                  <a:txBody>
                    <a:bodyPr/>
                    <a:lstStyle/>
                    <a:p>
                      <a:pPr algn="ctr" fontAlgn="ctr"/>
                      <a:r>
                        <a:rPr lang="en-GB" sz="1600" u="none" strike="noStrike">
                          <a:solidFill>
                            <a:srgbClr val="0090E9"/>
                          </a:solidFill>
                          <a:effectLst/>
                          <a:latin typeface="inherit"/>
                          <a:hlinkClick r:id="rId3"/>
                        </a:rPr>
                        <a:t>christoph.graf@switch.ch</a:t>
                      </a:r>
                      <a:endParaRPr lang="en-GB" sz="1600">
                        <a:solidFill>
                          <a:srgbClr val="222222"/>
                        </a:solidFill>
                        <a:effectLst/>
                        <a:latin typeface="inherit"/>
                      </a:endParaRPr>
                    </a:p>
                  </a:txBody>
                  <a:tcPr marL="26860" marR="26860" marT="13430" marB="13430" anchor="ctr">
                    <a:lnL>
                      <a:noFill/>
                    </a:lnL>
                    <a:lnR>
                      <a:noFill/>
                    </a:lnR>
                    <a:lnT>
                      <a:noFill/>
                    </a:lnT>
                    <a:lnB>
                      <a:noFill/>
                    </a:lnB>
                    <a:solidFill>
                      <a:srgbClr val="F2F6F9"/>
                    </a:solidFill>
                  </a:tcPr>
                </a:tc>
                <a:tc>
                  <a:txBody>
                    <a:bodyPr/>
                    <a:lstStyle/>
                    <a:p>
                      <a:pPr algn="ctr" fontAlgn="ctr"/>
                      <a:r>
                        <a:rPr lang="en-GB" sz="1600" b="0" dirty="0">
                          <a:solidFill>
                            <a:schemeClr val="accent6"/>
                          </a:solidFill>
                          <a:effectLst/>
                          <a:latin typeface="inherit"/>
                        </a:rPr>
                        <a:t>Christoph Graf </a:t>
                      </a:r>
                    </a:p>
                  </a:txBody>
                  <a:tcPr marL="26860" marR="26860" marT="13430" marB="13430" anchor="ctr">
                    <a:lnL>
                      <a:noFill/>
                    </a:lnL>
                    <a:lnR>
                      <a:noFill/>
                    </a:lnR>
                    <a:lnT>
                      <a:noFill/>
                    </a:lnT>
                    <a:lnB>
                      <a:noFill/>
                    </a:lnB>
                    <a:solidFill>
                      <a:srgbClr val="F2F6F9"/>
                    </a:solidFill>
                  </a:tcPr>
                </a:tc>
                <a:extLst>
                  <a:ext uri="{0D108BD9-81ED-4DB2-BD59-A6C34878D82A}">
                    <a16:rowId xmlns:a16="http://schemas.microsoft.com/office/drawing/2014/main" val="3681984329"/>
                  </a:ext>
                </a:extLst>
              </a:tr>
              <a:tr h="385140">
                <a:tc>
                  <a:txBody>
                    <a:bodyPr/>
                    <a:lstStyle/>
                    <a:p>
                      <a:pPr algn="ctr" fontAlgn="ctr"/>
                      <a:r>
                        <a:rPr lang="en-GB" sz="1600" u="none" strike="noStrike" dirty="0">
                          <a:solidFill>
                            <a:srgbClr val="0090E9"/>
                          </a:solidFill>
                          <a:effectLst/>
                          <a:latin typeface="inherit"/>
                          <a:hlinkClick r:id="rId4"/>
                        </a:rPr>
                        <a:t>hardt@kit.edu</a:t>
                      </a:r>
                      <a:endParaRPr lang="en-GB" sz="1600" dirty="0">
                        <a:solidFill>
                          <a:srgbClr val="222222"/>
                        </a:solidFill>
                        <a:effectLst/>
                        <a:latin typeface="inherit"/>
                      </a:endParaRPr>
                    </a:p>
                  </a:txBody>
                  <a:tcPr marL="26860" marR="26860" marT="13430" marB="13430" anchor="ctr">
                    <a:lnL>
                      <a:noFill/>
                    </a:lnL>
                    <a:lnR>
                      <a:noFill/>
                    </a:lnR>
                    <a:lnT>
                      <a:noFill/>
                    </a:lnT>
                    <a:lnB>
                      <a:noFill/>
                    </a:lnB>
                    <a:solidFill>
                      <a:srgbClr val="FFFFFF"/>
                    </a:solidFill>
                  </a:tcPr>
                </a:tc>
                <a:tc>
                  <a:txBody>
                    <a:bodyPr/>
                    <a:lstStyle/>
                    <a:p>
                      <a:pPr algn="ctr" fontAlgn="ctr"/>
                      <a:r>
                        <a:rPr lang="en-GB" sz="1600" b="0" dirty="0">
                          <a:solidFill>
                            <a:schemeClr val="accent6"/>
                          </a:solidFill>
                          <a:effectLst/>
                          <a:latin typeface="inherit"/>
                        </a:rPr>
                        <a:t>Marcus Hardt </a:t>
                      </a:r>
                    </a:p>
                  </a:txBody>
                  <a:tcPr marL="26860" marR="26860" marT="13430" marB="13430" anchor="ctr">
                    <a:lnL>
                      <a:noFill/>
                    </a:lnL>
                    <a:lnR>
                      <a:noFill/>
                    </a:lnR>
                    <a:lnT>
                      <a:noFill/>
                    </a:lnT>
                    <a:lnB>
                      <a:noFill/>
                    </a:lnB>
                    <a:solidFill>
                      <a:srgbClr val="FFFFFF"/>
                    </a:solidFill>
                  </a:tcPr>
                </a:tc>
                <a:extLst>
                  <a:ext uri="{0D108BD9-81ED-4DB2-BD59-A6C34878D82A}">
                    <a16:rowId xmlns:a16="http://schemas.microsoft.com/office/drawing/2014/main" val="668315169"/>
                  </a:ext>
                </a:extLst>
              </a:tr>
              <a:tr h="385140">
                <a:tc>
                  <a:txBody>
                    <a:bodyPr/>
                    <a:lstStyle/>
                    <a:p>
                      <a:pPr algn="ctr" fontAlgn="ctr"/>
                      <a:r>
                        <a:rPr lang="en-GB" sz="1600" u="none" strike="noStrike">
                          <a:solidFill>
                            <a:srgbClr val="0090E9"/>
                          </a:solidFill>
                          <a:effectLst/>
                          <a:latin typeface="inherit"/>
                          <a:hlinkClick r:id="rId5"/>
                        </a:rPr>
                        <a:t>maarten.kremers@surf.nl</a:t>
                      </a:r>
                      <a:endParaRPr lang="en-GB" sz="1600">
                        <a:solidFill>
                          <a:srgbClr val="222222"/>
                        </a:solidFill>
                        <a:effectLst/>
                        <a:latin typeface="inherit"/>
                      </a:endParaRPr>
                    </a:p>
                  </a:txBody>
                  <a:tcPr marL="26860" marR="26860" marT="13430" marB="13430" anchor="ctr">
                    <a:lnL>
                      <a:noFill/>
                    </a:lnL>
                    <a:lnR>
                      <a:noFill/>
                    </a:lnR>
                    <a:lnT>
                      <a:noFill/>
                    </a:lnT>
                    <a:lnB>
                      <a:noFill/>
                    </a:lnB>
                    <a:solidFill>
                      <a:srgbClr val="F2F6F9"/>
                    </a:solidFill>
                  </a:tcPr>
                </a:tc>
                <a:tc>
                  <a:txBody>
                    <a:bodyPr/>
                    <a:lstStyle/>
                    <a:p>
                      <a:pPr algn="ctr" fontAlgn="ctr"/>
                      <a:r>
                        <a:rPr lang="en-GB" sz="1600" b="0" dirty="0">
                          <a:solidFill>
                            <a:schemeClr val="accent6"/>
                          </a:solidFill>
                          <a:effectLst/>
                          <a:latin typeface="inherit"/>
                        </a:rPr>
                        <a:t>Maarten </a:t>
                      </a:r>
                      <a:r>
                        <a:rPr lang="en-GB" sz="1600" b="0" dirty="0" err="1">
                          <a:solidFill>
                            <a:schemeClr val="accent6"/>
                          </a:solidFill>
                          <a:effectLst/>
                          <a:latin typeface="inherit"/>
                        </a:rPr>
                        <a:t>Kremers</a:t>
                      </a:r>
                      <a:r>
                        <a:rPr lang="en-GB" sz="1600" b="0" dirty="0">
                          <a:solidFill>
                            <a:schemeClr val="accent6"/>
                          </a:solidFill>
                          <a:effectLst/>
                          <a:latin typeface="inherit"/>
                        </a:rPr>
                        <a:t> </a:t>
                      </a:r>
                    </a:p>
                  </a:txBody>
                  <a:tcPr marL="26860" marR="26860" marT="13430" marB="13430" anchor="ctr">
                    <a:lnL>
                      <a:noFill/>
                    </a:lnL>
                    <a:lnR>
                      <a:noFill/>
                    </a:lnR>
                    <a:lnT>
                      <a:noFill/>
                    </a:lnT>
                    <a:lnB>
                      <a:noFill/>
                    </a:lnB>
                    <a:solidFill>
                      <a:srgbClr val="F2F6F9"/>
                    </a:solidFill>
                  </a:tcPr>
                </a:tc>
                <a:extLst>
                  <a:ext uri="{0D108BD9-81ED-4DB2-BD59-A6C34878D82A}">
                    <a16:rowId xmlns:a16="http://schemas.microsoft.com/office/drawing/2014/main" val="1459808191"/>
                  </a:ext>
                </a:extLst>
              </a:tr>
              <a:tr h="385140">
                <a:tc>
                  <a:txBody>
                    <a:bodyPr/>
                    <a:lstStyle/>
                    <a:p>
                      <a:pPr algn="ctr" fontAlgn="ctr"/>
                      <a:r>
                        <a:rPr lang="en-GB" sz="1600" u="none" strike="noStrike" dirty="0">
                          <a:solidFill>
                            <a:srgbClr val="0090E9"/>
                          </a:solidFill>
                          <a:effectLst/>
                          <a:latin typeface="inherit"/>
                          <a:hlinkClick r:id="rId6"/>
                        </a:rPr>
                        <a:t>marina@sunet.se</a:t>
                      </a:r>
                      <a:endParaRPr lang="en-GB" sz="1600" dirty="0">
                        <a:solidFill>
                          <a:srgbClr val="222222"/>
                        </a:solidFill>
                        <a:effectLst/>
                        <a:latin typeface="inherit"/>
                      </a:endParaRPr>
                    </a:p>
                  </a:txBody>
                  <a:tcPr marL="26860" marR="26860" marT="13430" marB="13430" anchor="ctr">
                    <a:lnL>
                      <a:noFill/>
                    </a:lnL>
                    <a:lnR>
                      <a:noFill/>
                    </a:lnR>
                    <a:lnT>
                      <a:noFill/>
                    </a:lnT>
                    <a:lnB>
                      <a:noFill/>
                    </a:lnB>
                    <a:solidFill>
                      <a:srgbClr val="FFFFFF"/>
                    </a:solidFill>
                  </a:tcPr>
                </a:tc>
                <a:tc>
                  <a:txBody>
                    <a:bodyPr/>
                    <a:lstStyle/>
                    <a:p>
                      <a:pPr algn="ctr" fontAlgn="ctr"/>
                      <a:r>
                        <a:rPr lang="en-GB" sz="1600" b="0" dirty="0">
                          <a:solidFill>
                            <a:schemeClr val="accent6"/>
                          </a:solidFill>
                          <a:effectLst/>
                          <a:latin typeface="inherit"/>
                        </a:rPr>
                        <a:t>Marina </a:t>
                      </a:r>
                      <a:r>
                        <a:rPr lang="en-GB" sz="1600" b="0" dirty="0" err="1">
                          <a:solidFill>
                            <a:schemeClr val="accent6"/>
                          </a:solidFill>
                          <a:effectLst/>
                          <a:latin typeface="inherit"/>
                        </a:rPr>
                        <a:t>Adomeit</a:t>
                      </a:r>
                      <a:r>
                        <a:rPr lang="en-GB" sz="1600" b="0" dirty="0">
                          <a:solidFill>
                            <a:schemeClr val="accent6"/>
                          </a:solidFill>
                          <a:effectLst/>
                          <a:latin typeface="inherit"/>
                        </a:rPr>
                        <a:t> </a:t>
                      </a:r>
                    </a:p>
                  </a:txBody>
                  <a:tcPr marL="26860" marR="26860" marT="13430" marB="13430" anchor="ctr">
                    <a:lnL>
                      <a:noFill/>
                    </a:lnL>
                    <a:lnR>
                      <a:noFill/>
                    </a:lnR>
                    <a:lnT>
                      <a:noFill/>
                    </a:lnT>
                    <a:lnB>
                      <a:noFill/>
                    </a:lnB>
                    <a:solidFill>
                      <a:srgbClr val="FFFFFF"/>
                    </a:solidFill>
                  </a:tcPr>
                </a:tc>
                <a:extLst>
                  <a:ext uri="{0D108BD9-81ED-4DB2-BD59-A6C34878D82A}">
                    <a16:rowId xmlns:a16="http://schemas.microsoft.com/office/drawing/2014/main" val="1289833301"/>
                  </a:ext>
                </a:extLst>
              </a:tr>
              <a:tr h="385140">
                <a:tc>
                  <a:txBody>
                    <a:bodyPr/>
                    <a:lstStyle/>
                    <a:p>
                      <a:pPr algn="ctr" fontAlgn="ctr"/>
                      <a:r>
                        <a:rPr lang="en-GB" sz="1600" u="none" strike="noStrike">
                          <a:solidFill>
                            <a:srgbClr val="0090E9"/>
                          </a:solidFill>
                          <a:effectLst/>
                          <a:latin typeface="inherit"/>
                          <a:hlinkClick r:id="rId7"/>
                        </a:rPr>
                        <a:t>mohacsi.janos@kifu.gov.hu</a:t>
                      </a:r>
                      <a:endParaRPr lang="en-GB" sz="1600">
                        <a:solidFill>
                          <a:srgbClr val="222222"/>
                        </a:solidFill>
                        <a:effectLst/>
                        <a:latin typeface="inherit"/>
                      </a:endParaRPr>
                    </a:p>
                  </a:txBody>
                  <a:tcPr marL="26860" marR="26860" marT="13430" marB="13430" anchor="ctr">
                    <a:lnL>
                      <a:noFill/>
                    </a:lnL>
                    <a:lnR>
                      <a:noFill/>
                    </a:lnR>
                    <a:lnT>
                      <a:noFill/>
                    </a:lnT>
                    <a:lnB>
                      <a:noFill/>
                    </a:lnB>
                    <a:solidFill>
                      <a:srgbClr val="F2F6F9"/>
                    </a:solidFill>
                  </a:tcPr>
                </a:tc>
                <a:tc>
                  <a:txBody>
                    <a:bodyPr/>
                    <a:lstStyle/>
                    <a:p>
                      <a:pPr algn="ctr" fontAlgn="ctr"/>
                      <a:r>
                        <a:rPr lang="en-GB" sz="1600" b="0" dirty="0" err="1">
                          <a:solidFill>
                            <a:schemeClr val="accent6"/>
                          </a:solidFill>
                          <a:effectLst/>
                          <a:latin typeface="inherit"/>
                        </a:rPr>
                        <a:t>János</a:t>
                      </a:r>
                      <a:r>
                        <a:rPr lang="en-GB" sz="1600" b="0" dirty="0">
                          <a:solidFill>
                            <a:schemeClr val="accent6"/>
                          </a:solidFill>
                          <a:effectLst/>
                          <a:latin typeface="inherit"/>
                        </a:rPr>
                        <a:t> </a:t>
                      </a:r>
                      <a:r>
                        <a:rPr lang="en-GB" sz="1600" b="0" dirty="0" err="1">
                          <a:solidFill>
                            <a:schemeClr val="accent6"/>
                          </a:solidFill>
                          <a:effectLst/>
                          <a:latin typeface="inherit"/>
                        </a:rPr>
                        <a:t>Mohácsi</a:t>
                      </a:r>
                      <a:r>
                        <a:rPr lang="en-GB" sz="1600" b="0" dirty="0">
                          <a:solidFill>
                            <a:schemeClr val="accent6"/>
                          </a:solidFill>
                          <a:effectLst/>
                          <a:latin typeface="inherit"/>
                        </a:rPr>
                        <a:t> </a:t>
                      </a:r>
                    </a:p>
                  </a:txBody>
                  <a:tcPr marL="26860" marR="26860" marT="13430" marB="13430" anchor="ctr">
                    <a:lnL>
                      <a:noFill/>
                    </a:lnL>
                    <a:lnR>
                      <a:noFill/>
                    </a:lnR>
                    <a:lnT>
                      <a:noFill/>
                    </a:lnT>
                    <a:lnB>
                      <a:noFill/>
                    </a:lnB>
                    <a:solidFill>
                      <a:srgbClr val="F2F6F9"/>
                    </a:solidFill>
                  </a:tcPr>
                </a:tc>
                <a:extLst>
                  <a:ext uri="{0D108BD9-81ED-4DB2-BD59-A6C34878D82A}">
                    <a16:rowId xmlns:a16="http://schemas.microsoft.com/office/drawing/2014/main" val="3164815667"/>
                  </a:ext>
                </a:extLst>
              </a:tr>
              <a:tr h="385140">
                <a:tc>
                  <a:txBody>
                    <a:bodyPr/>
                    <a:lstStyle/>
                    <a:p>
                      <a:pPr algn="ctr" fontAlgn="ctr"/>
                      <a:r>
                        <a:rPr lang="en-GB" sz="1600" u="none" strike="noStrike">
                          <a:solidFill>
                            <a:srgbClr val="0090E9"/>
                          </a:solidFill>
                          <a:effectLst/>
                          <a:latin typeface="inherit"/>
                          <a:hlinkClick r:id="rId8"/>
                        </a:rPr>
                        <a:t>niels.vandijk@surf.nl</a:t>
                      </a:r>
                      <a:endParaRPr lang="en-GB" sz="1600">
                        <a:solidFill>
                          <a:srgbClr val="222222"/>
                        </a:solidFill>
                        <a:effectLst/>
                        <a:latin typeface="inherit"/>
                      </a:endParaRPr>
                    </a:p>
                  </a:txBody>
                  <a:tcPr marL="26860" marR="26860" marT="13430" marB="13430" anchor="ctr">
                    <a:lnL>
                      <a:noFill/>
                    </a:lnL>
                    <a:lnR>
                      <a:noFill/>
                    </a:lnR>
                    <a:lnT>
                      <a:noFill/>
                    </a:lnT>
                    <a:lnB>
                      <a:noFill/>
                    </a:lnB>
                    <a:solidFill>
                      <a:srgbClr val="FFFFFF"/>
                    </a:solidFill>
                  </a:tcPr>
                </a:tc>
                <a:tc>
                  <a:txBody>
                    <a:bodyPr/>
                    <a:lstStyle/>
                    <a:p>
                      <a:pPr algn="ctr" fontAlgn="ctr"/>
                      <a:r>
                        <a:rPr lang="en-GB" sz="1600" b="0" dirty="0">
                          <a:solidFill>
                            <a:schemeClr val="accent6"/>
                          </a:solidFill>
                          <a:effectLst/>
                          <a:latin typeface="inherit"/>
                        </a:rPr>
                        <a:t>Niels van Dijk </a:t>
                      </a:r>
                    </a:p>
                  </a:txBody>
                  <a:tcPr marL="26860" marR="26860" marT="13430" marB="13430" anchor="ctr">
                    <a:lnL>
                      <a:noFill/>
                    </a:lnL>
                    <a:lnR>
                      <a:noFill/>
                    </a:lnR>
                    <a:lnT>
                      <a:noFill/>
                    </a:lnT>
                    <a:lnB>
                      <a:noFill/>
                    </a:lnB>
                    <a:solidFill>
                      <a:srgbClr val="FFFFFF"/>
                    </a:solidFill>
                  </a:tcPr>
                </a:tc>
                <a:extLst>
                  <a:ext uri="{0D108BD9-81ED-4DB2-BD59-A6C34878D82A}">
                    <a16:rowId xmlns:a16="http://schemas.microsoft.com/office/drawing/2014/main" val="1195148275"/>
                  </a:ext>
                </a:extLst>
              </a:tr>
              <a:tr h="385140">
                <a:tc>
                  <a:txBody>
                    <a:bodyPr/>
                    <a:lstStyle/>
                    <a:p>
                      <a:pPr algn="ctr" fontAlgn="ctr"/>
                      <a:r>
                        <a:rPr lang="en-GB" sz="1600" u="none" strike="noStrike">
                          <a:solidFill>
                            <a:srgbClr val="0090E9"/>
                          </a:solidFill>
                          <a:effectLst/>
                          <a:latin typeface="inherit"/>
                          <a:hlinkClick r:id="rId9"/>
                        </a:rPr>
                        <a:t>nliam@grnet.gr</a:t>
                      </a:r>
                      <a:endParaRPr lang="en-GB" sz="1600">
                        <a:solidFill>
                          <a:srgbClr val="222222"/>
                        </a:solidFill>
                        <a:effectLst/>
                        <a:latin typeface="inherit"/>
                      </a:endParaRPr>
                    </a:p>
                  </a:txBody>
                  <a:tcPr marL="26860" marR="26860" marT="13430" marB="13430" anchor="ctr">
                    <a:lnL>
                      <a:noFill/>
                    </a:lnL>
                    <a:lnR>
                      <a:noFill/>
                    </a:lnR>
                    <a:lnT>
                      <a:noFill/>
                    </a:lnT>
                    <a:lnB>
                      <a:noFill/>
                    </a:lnB>
                    <a:solidFill>
                      <a:srgbClr val="F2F6F9"/>
                    </a:solidFill>
                  </a:tcPr>
                </a:tc>
                <a:tc>
                  <a:txBody>
                    <a:bodyPr/>
                    <a:lstStyle/>
                    <a:p>
                      <a:pPr algn="ctr" fontAlgn="ctr"/>
                      <a:r>
                        <a:rPr lang="en-GB" sz="1600" b="0" dirty="0">
                          <a:solidFill>
                            <a:schemeClr val="accent6"/>
                          </a:solidFill>
                          <a:effectLst/>
                          <a:latin typeface="inherit"/>
                        </a:rPr>
                        <a:t>Nicolas </a:t>
                      </a:r>
                      <a:r>
                        <a:rPr lang="en-GB" sz="1600" b="0" dirty="0" err="1">
                          <a:solidFill>
                            <a:schemeClr val="accent6"/>
                          </a:solidFill>
                          <a:effectLst/>
                          <a:latin typeface="inherit"/>
                        </a:rPr>
                        <a:t>Liampotis</a:t>
                      </a:r>
                      <a:r>
                        <a:rPr lang="en-GB" sz="1600" b="0" dirty="0">
                          <a:solidFill>
                            <a:schemeClr val="accent6"/>
                          </a:solidFill>
                          <a:effectLst/>
                          <a:latin typeface="inherit"/>
                        </a:rPr>
                        <a:t> </a:t>
                      </a:r>
                    </a:p>
                  </a:txBody>
                  <a:tcPr marL="26860" marR="26860" marT="13430" marB="13430" anchor="ctr">
                    <a:lnL>
                      <a:noFill/>
                    </a:lnL>
                    <a:lnR>
                      <a:noFill/>
                    </a:lnR>
                    <a:lnT>
                      <a:noFill/>
                    </a:lnT>
                    <a:lnB>
                      <a:noFill/>
                    </a:lnB>
                    <a:solidFill>
                      <a:srgbClr val="F2F6F9"/>
                    </a:solidFill>
                  </a:tcPr>
                </a:tc>
                <a:extLst>
                  <a:ext uri="{0D108BD9-81ED-4DB2-BD59-A6C34878D82A}">
                    <a16:rowId xmlns:a16="http://schemas.microsoft.com/office/drawing/2014/main" val="3325050784"/>
                  </a:ext>
                </a:extLst>
              </a:tr>
              <a:tr h="385140">
                <a:tc>
                  <a:txBody>
                    <a:bodyPr/>
                    <a:lstStyle/>
                    <a:p>
                      <a:pPr algn="ctr" fontAlgn="ctr"/>
                      <a:r>
                        <a:rPr lang="en-GB" sz="1600" u="none" strike="noStrike">
                          <a:solidFill>
                            <a:srgbClr val="0090E9"/>
                          </a:solidFill>
                          <a:effectLst/>
                          <a:latin typeface="inherit"/>
                          <a:hlinkClick r:id="rId10"/>
                        </a:rPr>
                        <a:t>pempe@dfn.de</a:t>
                      </a:r>
                      <a:endParaRPr lang="en-GB" sz="1600">
                        <a:solidFill>
                          <a:srgbClr val="222222"/>
                        </a:solidFill>
                        <a:effectLst/>
                        <a:latin typeface="inherit"/>
                      </a:endParaRPr>
                    </a:p>
                  </a:txBody>
                  <a:tcPr marL="26860" marR="26860" marT="13430" marB="13430" anchor="ctr">
                    <a:lnL>
                      <a:noFill/>
                    </a:lnL>
                    <a:lnR>
                      <a:noFill/>
                    </a:lnR>
                    <a:lnT>
                      <a:noFill/>
                    </a:lnT>
                    <a:lnB>
                      <a:noFill/>
                    </a:lnB>
                    <a:solidFill>
                      <a:srgbClr val="FFFFFF"/>
                    </a:solidFill>
                  </a:tcPr>
                </a:tc>
                <a:tc>
                  <a:txBody>
                    <a:bodyPr/>
                    <a:lstStyle/>
                    <a:p>
                      <a:pPr algn="ctr" fontAlgn="ctr"/>
                      <a:r>
                        <a:rPr lang="en-GB" sz="1600" b="0" dirty="0">
                          <a:solidFill>
                            <a:schemeClr val="accent6"/>
                          </a:solidFill>
                          <a:effectLst/>
                          <a:latin typeface="inherit"/>
                        </a:rPr>
                        <a:t>Wolfgang </a:t>
                      </a:r>
                      <a:r>
                        <a:rPr lang="en-GB" sz="1600" b="0" dirty="0" err="1">
                          <a:solidFill>
                            <a:schemeClr val="accent6"/>
                          </a:solidFill>
                          <a:effectLst/>
                          <a:latin typeface="inherit"/>
                        </a:rPr>
                        <a:t>Pempe</a:t>
                      </a:r>
                      <a:r>
                        <a:rPr lang="en-GB" sz="1600" b="0" dirty="0">
                          <a:solidFill>
                            <a:schemeClr val="accent6"/>
                          </a:solidFill>
                          <a:effectLst/>
                          <a:latin typeface="inherit"/>
                        </a:rPr>
                        <a:t> </a:t>
                      </a:r>
                    </a:p>
                  </a:txBody>
                  <a:tcPr marL="26860" marR="26860" marT="13430" marB="13430" anchor="ctr">
                    <a:lnL>
                      <a:noFill/>
                    </a:lnL>
                    <a:lnR>
                      <a:noFill/>
                    </a:lnR>
                    <a:lnT>
                      <a:noFill/>
                    </a:lnT>
                    <a:lnB>
                      <a:noFill/>
                    </a:lnB>
                    <a:solidFill>
                      <a:srgbClr val="FFFFFF"/>
                    </a:solidFill>
                  </a:tcPr>
                </a:tc>
                <a:extLst>
                  <a:ext uri="{0D108BD9-81ED-4DB2-BD59-A6C34878D82A}">
                    <a16:rowId xmlns:a16="http://schemas.microsoft.com/office/drawing/2014/main" val="15722404"/>
                  </a:ext>
                </a:extLst>
              </a:tr>
              <a:tr h="570295">
                <a:tc>
                  <a:txBody>
                    <a:bodyPr/>
                    <a:lstStyle/>
                    <a:p>
                      <a:pPr algn="ctr" fontAlgn="ctr"/>
                      <a:r>
                        <a:rPr lang="en-GB" sz="1600" u="none" strike="noStrike">
                          <a:solidFill>
                            <a:srgbClr val="0090E9"/>
                          </a:solidFill>
                          <a:effectLst/>
                          <a:latin typeface="inherit"/>
                          <a:hlinkClick r:id="rId11"/>
                        </a:rPr>
                        <a:t>ruiz_ben@dfn.de</a:t>
                      </a:r>
                      <a:endParaRPr lang="en-GB" sz="1600">
                        <a:solidFill>
                          <a:srgbClr val="222222"/>
                        </a:solidFill>
                        <a:effectLst/>
                        <a:latin typeface="inherit"/>
                      </a:endParaRPr>
                    </a:p>
                  </a:txBody>
                  <a:tcPr marL="26860" marR="26860" marT="13430" marB="13430" anchor="ctr">
                    <a:lnL>
                      <a:noFill/>
                    </a:lnL>
                    <a:lnR>
                      <a:noFill/>
                    </a:lnR>
                    <a:lnT>
                      <a:noFill/>
                    </a:lnT>
                    <a:lnB>
                      <a:noFill/>
                    </a:lnB>
                    <a:solidFill>
                      <a:srgbClr val="F2F6F9"/>
                    </a:solidFill>
                  </a:tcPr>
                </a:tc>
                <a:tc>
                  <a:txBody>
                    <a:bodyPr/>
                    <a:lstStyle/>
                    <a:p>
                      <a:pPr algn="ctr" fontAlgn="ctr"/>
                      <a:r>
                        <a:rPr lang="en-GB" sz="1600" b="0" dirty="0">
                          <a:solidFill>
                            <a:schemeClr val="accent6"/>
                          </a:solidFill>
                          <a:effectLst/>
                          <a:latin typeface="inherit"/>
                        </a:rPr>
                        <a:t>Esther Ruiz Ben </a:t>
                      </a:r>
                    </a:p>
                  </a:txBody>
                  <a:tcPr marL="26860" marR="26860" marT="13430" marB="13430" anchor="ctr">
                    <a:lnL>
                      <a:noFill/>
                    </a:lnL>
                    <a:lnR>
                      <a:noFill/>
                    </a:lnR>
                    <a:lnT>
                      <a:noFill/>
                    </a:lnT>
                    <a:lnB>
                      <a:noFill/>
                    </a:lnB>
                    <a:solidFill>
                      <a:srgbClr val="F2F6F9"/>
                    </a:solidFill>
                  </a:tcPr>
                </a:tc>
                <a:extLst>
                  <a:ext uri="{0D108BD9-81ED-4DB2-BD59-A6C34878D82A}">
                    <a16:rowId xmlns:a16="http://schemas.microsoft.com/office/drawing/2014/main" val="2797799380"/>
                  </a:ext>
                </a:extLst>
              </a:tr>
              <a:tr h="385140">
                <a:tc>
                  <a:txBody>
                    <a:bodyPr/>
                    <a:lstStyle/>
                    <a:p>
                      <a:pPr algn="ctr" fontAlgn="ctr"/>
                      <a:r>
                        <a:rPr lang="en-GB" sz="1600" u="none" strike="noStrike" dirty="0">
                          <a:solidFill>
                            <a:srgbClr val="0090E9"/>
                          </a:solidFill>
                          <a:effectLst/>
                          <a:latin typeface="inherit"/>
                          <a:hlinkClick r:id="rId12"/>
                        </a:rPr>
                        <a:t>slavek@ics.muni.cz</a:t>
                      </a:r>
                      <a:endParaRPr lang="en-GB" sz="1600" dirty="0">
                        <a:solidFill>
                          <a:srgbClr val="222222"/>
                        </a:solidFill>
                        <a:effectLst/>
                        <a:latin typeface="inherit"/>
                      </a:endParaRPr>
                    </a:p>
                  </a:txBody>
                  <a:tcPr marL="26860" marR="26860" marT="13430" marB="13430" anchor="ctr">
                    <a:lnL>
                      <a:noFill/>
                    </a:lnL>
                    <a:lnR>
                      <a:noFill/>
                    </a:lnR>
                    <a:lnT>
                      <a:noFill/>
                    </a:lnT>
                    <a:lnB>
                      <a:noFill/>
                    </a:lnB>
                    <a:solidFill>
                      <a:srgbClr val="FFFFFF"/>
                    </a:solidFill>
                  </a:tcPr>
                </a:tc>
                <a:tc>
                  <a:txBody>
                    <a:bodyPr/>
                    <a:lstStyle/>
                    <a:p>
                      <a:pPr algn="ctr" fontAlgn="ctr"/>
                      <a:r>
                        <a:rPr lang="en-GB" sz="1600" b="0" dirty="0" err="1">
                          <a:solidFill>
                            <a:schemeClr val="accent6"/>
                          </a:solidFill>
                          <a:effectLst/>
                          <a:latin typeface="inherit"/>
                        </a:rPr>
                        <a:t>Slávek</a:t>
                      </a:r>
                      <a:r>
                        <a:rPr lang="en-GB" sz="1600" b="0" dirty="0">
                          <a:solidFill>
                            <a:schemeClr val="accent6"/>
                          </a:solidFill>
                          <a:effectLst/>
                          <a:latin typeface="inherit"/>
                        </a:rPr>
                        <a:t> </a:t>
                      </a:r>
                      <a:r>
                        <a:rPr lang="en-GB" sz="1600" b="0" dirty="0" err="1">
                          <a:solidFill>
                            <a:schemeClr val="accent6"/>
                          </a:solidFill>
                          <a:effectLst/>
                          <a:latin typeface="inherit"/>
                        </a:rPr>
                        <a:t>Licehammer</a:t>
                      </a:r>
                      <a:r>
                        <a:rPr lang="en-GB" sz="1600" b="0" dirty="0">
                          <a:solidFill>
                            <a:schemeClr val="accent6"/>
                          </a:solidFill>
                          <a:effectLst/>
                          <a:latin typeface="inherit"/>
                        </a:rPr>
                        <a:t> </a:t>
                      </a:r>
                    </a:p>
                  </a:txBody>
                  <a:tcPr marL="26860" marR="26860" marT="13430" marB="13430" anchor="ctr">
                    <a:lnL>
                      <a:noFill/>
                    </a:lnL>
                    <a:lnR>
                      <a:noFill/>
                    </a:lnR>
                    <a:lnT>
                      <a:noFill/>
                    </a:lnT>
                    <a:lnB>
                      <a:noFill/>
                    </a:lnB>
                    <a:solidFill>
                      <a:srgbClr val="FFFFFF"/>
                    </a:solidFill>
                  </a:tcPr>
                </a:tc>
                <a:extLst>
                  <a:ext uri="{0D108BD9-81ED-4DB2-BD59-A6C34878D82A}">
                    <a16:rowId xmlns:a16="http://schemas.microsoft.com/office/drawing/2014/main" val="69114725"/>
                  </a:ext>
                </a:extLst>
              </a:tr>
            </a:tbl>
          </a:graphicData>
        </a:graphic>
      </p:graphicFrame>
      <p:sp>
        <p:nvSpPr>
          <p:cNvPr id="11" name="TextBox 10">
            <a:extLst>
              <a:ext uri="{FF2B5EF4-FFF2-40B4-BE49-F238E27FC236}">
                <a16:creationId xmlns:a16="http://schemas.microsoft.com/office/drawing/2014/main" id="{9B118609-324F-67EC-841B-07B20FCBD6C6}"/>
              </a:ext>
            </a:extLst>
          </p:cNvPr>
          <p:cNvSpPr txBox="1"/>
          <p:nvPr/>
        </p:nvSpPr>
        <p:spPr>
          <a:xfrm>
            <a:off x="457199" y="1353485"/>
            <a:ext cx="7509043" cy="369332"/>
          </a:xfrm>
          <a:prstGeom prst="rect">
            <a:avLst/>
          </a:prstGeom>
          <a:noFill/>
        </p:spPr>
        <p:txBody>
          <a:bodyPr wrap="none" rtlCol="0">
            <a:spAutoFit/>
          </a:bodyPr>
          <a:lstStyle/>
          <a:p>
            <a:r>
              <a:rPr lang="en-GB" dirty="0"/>
              <a:t>See also: </a:t>
            </a:r>
            <a:r>
              <a:rPr lang="en-GB" dirty="0">
                <a:hlinkClick r:id="rId13"/>
              </a:rPr>
              <a:t>https://wiki.geant.org/display/GWP5/Who%27s+who+-+quick+intro</a:t>
            </a:r>
            <a:r>
              <a:rPr lang="de-CH" dirty="0"/>
              <a:t> </a:t>
            </a:r>
            <a:endParaRPr lang="en-GB" dirty="0"/>
          </a:p>
        </p:txBody>
      </p:sp>
    </p:spTree>
    <p:extLst>
      <p:ext uri="{BB962C8B-B14F-4D97-AF65-F5344CB8AC3E}">
        <p14:creationId xmlns:p14="http://schemas.microsoft.com/office/powerpoint/2010/main" val="1168910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63FDF60-0D55-6C44-9A91-EC59EB2C697A}"/>
              </a:ext>
            </a:extLst>
          </p:cNvPr>
          <p:cNvSpPr>
            <a:spLocks noGrp="1"/>
          </p:cNvSpPr>
          <p:nvPr>
            <p:ph sz="quarter" idx="10"/>
          </p:nvPr>
        </p:nvSpPr>
        <p:spPr/>
        <p:txBody>
          <a:bodyPr>
            <a:normAutofit/>
          </a:bodyPr>
          <a:lstStyle/>
          <a:p>
            <a:r>
              <a:rPr lang="en-GB" dirty="0"/>
              <a:t>A number of ”dimensions” to look into</a:t>
            </a:r>
          </a:p>
          <a:p>
            <a:pPr lvl="1"/>
            <a:r>
              <a:rPr lang="en-GB" dirty="0"/>
              <a:t>A look at our Task in the Tech Annex of GN5-1</a:t>
            </a:r>
          </a:p>
          <a:p>
            <a:pPr lvl="1"/>
            <a:r>
              <a:rPr lang="en-GB" dirty="0"/>
              <a:t>Embedding SSI in our IDM big picture: why bother?</a:t>
            </a:r>
          </a:p>
          <a:p>
            <a:pPr lvl="1"/>
            <a:r>
              <a:rPr lang="en-GB" dirty="0"/>
              <a:t>Ripeness considerations: where to engage?</a:t>
            </a:r>
          </a:p>
          <a:p>
            <a:pPr lvl="1"/>
            <a:r>
              <a:rPr lang="en-GB" dirty="0"/>
              <a:t>SSI functional blocks: areas of interest?</a:t>
            </a:r>
          </a:p>
          <a:p>
            <a:pPr lvl="1"/>
            <a:r>
              <a:rPr lang="en-GB" dirty="0" err="1"/>
              <a:t>ToIP</a:t>
            </a:r>
            <a:r>
              <a:rPr lang="en-GB" dirty="0"/>
              <a:t> thematic fields: technical and/or governance?</a:t>
            </a:r>
          </a:p>
          <a:p>
            <a:pPr lvl="1"/>
            <a:r>
              <a:rPr lang="en-GB" dirty="0"/>
              <a:t>The USPs of GÉANT: where are we needed?</a:t>
            </a:r>
          </a:p>
          <a:p>
            <a:pPr lvl="1"/>
            <a:r>
              <a:rPr lang="en-GB" dirty="0"/>
              <a:t>What will our contribution be?</a:t>
            </a:r>
          </a:p>
        </p:txBody>
      </p:sp>
      <p:sp>
        <p:nvSpPr>
          <p:cNvPr id="2" name="Title 1">
            <a:extLst>
              <a:ext uri="{FF2B5EF4-FFF2-40B4-BE49-F238E27FC236}">
                <a16:creationId xmlns:a16="http://schemas.microsoft.com/office/drawing/2014/main" id="{4A1AC16D-FDCE-CA45-A759-18F447176A82}"/>
              </a:ext>
            </a:extLst>
          </p:cNvPr>
          <p:cNvSpPr>
            <a:spLocks noGrp="1"/>
          </p:cNvSpPr>
          <p:nvPr>
            <p:ph type="title"/>
          </p:nvPr>
        </p:nvSpPr>
        <p:spPr/>
        <p:txBody>
          <a:bodyPr/>
          <a:lstStyle/>
          <a:p>
            <a:r>
              <a:rPr lang="en-GB" dirty="0"/>
              <a:t>Scoping our task</a:t>
            </a:r>
          </a:p>
        </p:txBody>
      </p:sp>
    </p:spTree>
    <p:extLst>
      <p:ext uri="{BB962C8B-B14F-4D97-AF65-F5344CB8AC3E}">
        <p14:creationId xmlns:p14="http://schemas.microsoft.com/office/powerpoint/2010/main" val="2190278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CC1F7B5-F385-66DF-C80E-6CE58033FF57}"/>
              </a:ext>
            </a:extLst>
          </p:cNvPr>
          <p:cNvSpPr>
            <a:spLocks noGrp="1"/>
          </p:cNvSpPr>
          <p:nvPr>
            <p:ph type="title"/>
          </p:nvPr>
        </p:nvSpPr>
        <p:spPr/>
        <p:txBody>
          <a:bodyPr/>
          <a:lstStyle/>
          <a:p>
            <a:r>
              <a:rPr lang="de-CH" dirty="0" err="1"/>
              <a:t>Our</a:t>
            </a:r>
            <a:r>
              <a:rPr lang="de-CH" dirty="0"/>
              <a:t> </a:t>
            </a:r>
            <a:r>
              <a:rPr lang="en-GB" dirty="0"/>
              <a:t>Task in the Tech Annex of GN5-1</a:t>
            </a:r>
            <a:endParaRPr lang="de-CH" dirty="0"/>
          </a:p>
        </p:txBody>
      </p:sp>
      <p:sp>
        <p:nvSpPr>
          <p:cNvPr id="2" name="Slide Number Placeholder 1">
            <a:extLst>
              <a:ext uri="{FF2B5EF4-FFF2-40B4-BE49-F238E27FC236}">
                <a16:creationId xmlns:a16="http://schemas.microsoft.com/office/drawing/2014/main" id="{387ABEBA-BB2C-A3B4-9118-06F965B0619C}"/>
              </a:ext>
            </a:extLst>
          </p:cNvPr>
          <p:cNvSpPr>
            <a:spLocks noGrp="1"/>
          </p:cNvSpPr>
          <p:nvPr>
            <p:ph type="sldNum" sz="quarter" idx="4294967295"/>
          </p:nvPr>
        </p:nvSpPr>
        <p:spPr>
          <a:xfrm>
            <a:off x="11622088" y="512763"/>
            <a:ext cx="569912" cy="322262"/>
          </a:xfrm>
          <a:prstGeom prst="rect">
            <a:avLst/>
          </a:prstGeom>
        </p:spPr>
        <p:txBody>
          <a:bodyPr/>
          <a:lstStyle/>
          <a:p>
            <a:pPr defTabSz="914377"/>
            <a:fld id="{99DB5B91-B4E4-4EE4-BE5C-3E09032CE5EC}" type="slidenum">
              <a:rPr lang="en-GB" smtClean="0"/>
              <a:pPr defTabSz="914377"/>
              <a:t>5</a:t>
            </a:fld>
            <a:endParaRPr lang="en-GB" dirty="0"/>
          </a:p>
        </p:txBody>
      </p:sp>
      <p:sp>
        <p:nvSpPr>
          <p:cNvPr id="5" name="TextBox 4">
            <a:extLst>
              <a:ext uri="{FF2B5EF4-FFF2-40B4-BE49-F238E27FC236}">
                <a16:creationId xmlns:a16="http://schemas.microsoft.com/office/drawing/2014/main" id="{9BFDC1E2-1341-14EF-2B8E-2AA83EF82570}"/>
              </a:ext>
            </a:extLst>
          </p:cNvPr>
          <p:cNvSpPr txBox="1"/>
          <p:nvPr/>
        </p:nvSpPr>
        <p:spPr>
          <a:xfrm>
            <a:off x="574767" y="1907175"/>
            <a:ext cx="11286307" cy="4744889"/>
          </a:xfrm>
          <a:prstGeom prst="rect">
            <a:avLst/>
          </a:prstGeom>
          <a:noFill/>
          <a:ln w="12700">
            <a:solidFill>
              <a:srgbClr val="1F4E79"/>
            </a:solidFill>
          </a:ln>
        </p:spPr>
        <p:txBody>
          <a:bodyPr wrap="square" rtlCol="0">
            <a:spAutoFit/>
          </a:bodyPr>
          <a:lstStyle/>
          <a:p>
            <a:pPr>
              <a:spcBef>
                <a:spcPts val="600"/>
              </a:spcBef>
            </a:pPr>
            <a:endParaRPr lang="en-GB" sz="1000" baseline="30000" dirty="0">
              <a:solidFill>
                <a:srgbClr val="05344E"/>
              </a:solidFill>
              <a:latin typeface="Helvetica" pitchFamily="2" charset="0"/>
            </a:endParaRPr>
          </a:p>
          <a:p>
            <a:pPr>
              <a:spcBef>
                <a:spcPts val="600"/>
              </a:spcBef>
            </a:pPr>
            <a:r>
              <a:rPr lang="en-GB" sz="3200" baseline="30000" dirty="0">
                <a:solidFill>
                  <a:schemeClr val="accent6">
                    <a:lumMod val="75000"/>
                  </a:schemeClr>
                </a:solidFill>
                <a:latin typeface="Helvetica" pitchFamily="2" charset="0"/>
              </a:rPr>
              <a:t>WP5 (excerpt about T7): </a:t>
            </a:r>
            <a:r>
              <a:rPr lang="en-GB" sz="2400" baseline="30000" dirty="0">
                <a:solidFill>
                  <a:schemeClr val="accent6">
                    <a:lumMod val="75000"/>
                  </a:schemeClr>
                </a:solidFill>
                <a:latin typeface="Helvetica" pitchFamily="2" charset="0"/>
              </a:rPr>
              <a:t>[…] In the first project period [i.e. 2023], the team will investigate distributed technologies and sovereign identities that have been identified as a key priority by the GÉANT community, with the aim to fit some activities in this area in the work plan for the second project period. […]</a:t>
            </a:r>
          </a:p>
          <a:p>
            <a:pPr>
              <a:spcBef>
                <a:spcPts val="600"/>
              </a:spcBef>
            </a:pPr>
            <a:endParaRPr lang="en-GB" sz="2400" baseline="30000" dirty="0">
              <a:solidFill>
                <a:srgbClr val="000000"/>
              </a:solidFill>
              <a:latin typeface="Helvetica" pitchFamily="2" charset="0"/>
            </a:endParaRPr>
          </a:p>
          <a:p>
            <a:pPr>
              <a:spcBef>
                <a:spcPts val="600"/>
              </a:spcBef>
            </a:pPr>
            <a:r>
              <a:rPr lang="en-GB" sz="3200" baseline="30000" dirty="0">
                <a:solidFill>
                  <a:srgbClr val="05344E"/>
                </a:solidFill>
                <a:latin typeface="Helvetica" pitchFamily="2" charset="0"/>
              </a:rPr>
              <a:t>Task 7: Distributed Identities (Task Leader: Christoph Graf – SWITCH)</a:t>
            </a:r>
          </a:p>
          <a:p>
            <a:pPr>
              <a:spcBef>
                <a:spcPts val="600"/>
              </a:spcBef>
            </a:pPr>
            <a:r>
              <a:rPr lang="en-GB" sz="2400" baseline="30000" dirty="0">
                <a:solidFill>
                  <a:srgbClr val="000000"/>
                </a:solidFill>
                <a:latin typeface="Helvetica" pitchFamily="2" charset="0"/>
              </a:rPr>
              <a:t>There has recently been a strong movement to make the whole identity space more user-centric to allow users greater control of their identities (and other related information) and a more active role in the process of sharing their information with other parties.</a:t>
            </a:r>
          </a:p>
          <a:p>
            <a:pPr>
              <a:spcBef>
                <a:spcPts val="600"/>
              </a:spcBef>
            </a:pPr>
            <a:r>
              <a:rPr lang="en-GB" sz="2400" baseline="30000" dirty="0">
                <a:solidFill>
                  <a:srgbClr val="000000"/>
                </a:solidFill>
                <a:latin typeface="Helvetica" pitchFamily="2" charset="0"/>
              </a:rPr>
              <a:t>This task will explore the use cases that would be better supported via distributed technologies and the implications on the current services and infrastructure used in the R&amp;E community. Starting at M6 of the project, Task 7 will:</a:t>
            </a:r>
          </a:p>
          <a:p>
            <a:pPr marL="342900" indent="-342900">
              <a:spcBef>
                <a:spcPts val="600"/>
              </a:spcBef>
              <a:buFont typeface="Arial" panose="020B0604020202020204" pitchFamily="34" charset="0"/>
              <a:buChar char="•"/>
            </a:pPr>
            <a:r>
              <a:rPr lang="en-GB" sz="2400" baseline="30000" dirty="0">
                <a:solidFill>
                  <a:srgbClr val="000000"/>
                </a:solidFill>
                <a:latin typeface="Helvetica" pitchFamily="2" charset="0"/>
              </a:rPr>
              <a:t>Review existing services to identify opportunities and challenges to adopt the distributed technologies paradigm.</a:t>
            </a:r>
          </a:p>
          <a:p>
            <a:pPr marL="342900" indent="-342900">
              <a:spcBef>
                <a:spcPts val="600"/>
              </a:spcBef>
              <a:buFont typeface="Arial" panose="020B0604020202020204" pitchFamily="34" charset="0"/>
              <a:buChar char="•"/>
            </a:pPr>
            <a:r>
              <a:rPr lang="en-GB" sz="2400" baseline="30000" dirty="0">
                <a:solidFill>
                  <a:srgbClr val="000000"/>
                </a:solidFill>
                <a:latin typeface="Helvetica" pitchFamily="2" charset="0"/>
              </a:rPr>
              <a:t>Gather previous work done by the NRENs/universities on using SSI technologies, as well as other sectors.</a:t>
            </a:r>
          </a:p>
          <a:p>
            <a:pPr marL="342900" indent="-342900">
              <a:spcBef>
                <a:spcPts val="600"/>
              </a:spcBef>
              <a:buFont typeface="Arial" panose="020B0604020202020204" pitchFamily="34" charset="0"/>
              <a:buChar char="•"/>
            </a:pPr>
            <a:r>
              <a:rPr lang="en-GB" sz="2400" baseline="30000" dirty="0">
                <a:solidFill>
                  <a:srgbClr val="000000"/>
                </a:solidFill>
                <a:latin typeface="Helvetica" pitchFamily="2" charset="0"/>
              </a:rPr>
              <a:t>Investigate implementation of distributed identities use cases and pilot them with the broader community and assess impacts and technological readiness. </a:t>
            </a:r>
          </a:p>
          <a:p>
            <a:pPr marL="342900" indent="-342900">
              <a:spcBef>
                <a:spcPts val="600"/>
              </a:spcBef>
              <a:buFont typeface="Arial" panose="020B0604020202020204" pitchFamily="34" charset="0"/>
              <a:buChar char="•"/>
            </a:pPr>
            <a:r>
              <a:rPr lang="en-GB" sz="2400" baseline="30000" dirty="0">
                <a:solidFill>
                  <a:srgbClr val="000000"/>
                </a:solidFill>
                <a:latin typeface="Helvetica" pitchFamily="2" charset="0"/>
              </a:rPr>
              <a:t>Establish a communication channel with relevant existing initiatives in the NRENs and beyond (i.e., EBSI).</a:t>
            </a:r>
          </a:p>
        </p:txBody>
      </p:sp>
      <p:sp>
        <p:nvSpPr>
          <p:cNvPr id="12" name="TextBox 11">
            <a:extLst>
              <a:ext uri="{FF2B5EF4-FFF2-40B4-BE49-F238E27FC236}">
                <a16:creationId xmlns:a16="http://schemas.microsoft.com/office/drawing/2014/main" id="{3F385241-6643-780A-E9A1-182730A7B5E4}"/>
              </a:ext>
            </a:extLst>
          </p:cNvPr>
          <p:cNvSpPr txBox="1"/>
          <p:nvPr/>
        </p:nvSpPr>
        <p:spPr>
          <a:xfrm>
            <a:off x="143691" y="1299226"/>
            <a:ext cx="12140055" cy="369332"/>
          </a:xfrm>
          <a:prstGeom prst="rect">
            <a:avLst/>
          </a:prstGeom>
          <a:noFill/>
        </p:spPr>
        <p:txBody>
          <a:bodyPr wrap="none" rtlCol="0">
            <a:spAutoFit/>
          </a:bodyPr>
          <a:lstStyle/>
          <a:p>
            <a:r>
              <a:rPr lang="de-CH" dirty="0"/>
              <a:t>See: </a:t>
            </a:r>
            <a:r>
              <a:rPr lang="de-CH" dirty="0">
                <a:hlinkClick r:id="rId2"/>
              </a:rPr>
              <a:t>https://geantprojects.sharepoint.com/:b:/s/gn5-1wp1/ERCbd1W7ia5KnYD-Lr37ztgBJ6uwwrS7GlGhEOZvSDl5LA?e=bSh0WK</a:t>
            </a:r>
            <a:r>
              <a:rPr lang="de-CH" dirty="0"/>
              <a:t> </a:t>
            </a:r>
          </a:p>
        </p:txBody>
      </p:sp>
    </p:spTree>
    <p:extLst>
      <p:ext uri="{BB962C8B-B14F-4D97-AF65-F5344CB8AC3E}">
        <p14:creationId xmlns:p14="http://schemas.microsoft.com/office/powerpoint/2010/main" val="4263559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FDD11-4DE4-EC41-BEAF-25FD4F64B3E6}"/>
              </a:ext>
            </a:extLst>
          </p:cNvPr>
          <p:cNvSpPr>
            <a:spLocks noGrp="1"/>
          </p:cNvSpPr>
          <p:nvPr>
            <p:ph type="title" idx="4294967295"/>
          </p:nvPr>
        </p:nvSpPr>
        <p:spPr>
          <a:xfrm>
            <a:off x="0" y="425450"/>
            <a:ext cx="11236325" cy="717550"/>
          </a:xfrm>
        </p:spPr>
        <p:txBody>
          <a:bodyPr/>
          <a:lstStyle/>
          <a:p>
            <a:r>
              <a:rPr lang="en-GB" dirty="0"/>
              <a:t>Scoping: IDM trends, how we look at SSI</a:t>
            </a:r>
          </a:p>
        </p:txBody>
      </p:sp>
      <p:cxnSp>
        <p:nvCxnSpPr>
          <p:cNvPr id="100" name="Straight Arrow Connector 99">
            <a:extLst>
              <a:ext uri="{FF2B5EF4-FFF2-40B4-BE49-F238E27FC236}">
                <a16:creationId xmlns:a16="http://schemas.microsoft.com/office/drawing/2014/main" id="{149F4927-4BC7-7E57-8D14-3C6C9424EC8F}"/>
              </a:ext>
            </a:extLst>
          </p:cNvPr>
          <p:cNvCxnSpPr/>
          <p:nvPr/>
        </p:nvCxnSpPr>
        <p:spPr>
          <a:xfrm>
            <a:off x="922492" y="3158121"/>
            <a:ext cx="10347016"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9B6CFDAF-D727-2C6C-2CD6-880824737CB4}"/>
              </a:ext>
            </a:extLst>
          </p:cNvPr>
          <p:cNvSpPr txBox="1"/>
          <p:nvPr/>
        </p:nvSpPr>
        <p:spPr>
          <a:xfrm>
            <a:off x="10609079" y="3288485"/>
            <a:ext cx="287258" cy="461665"/>
          </a:xfrm>
          <a:prstGeom prst="rect">
            <a:avLst/>
          </a:prstGeom>
          <a:noFill/>
        </p:spPr>
        <p:txBody>
          <a:bodyPr wrap="none" rtlCol="0">
            <a:spAutoFit/>
          </a:bodyPr>
          <a:lstStyle/>
          <a:p>
            <a:r>
              <a:rPr lang="de-CH" sz="2400" dirty="0"/>
              <a:t>t</a:t>
            </a:r>
          </a:p>
        </p:txBody>
      </p:sp>
      <p:sp>
        <p:nvSpPr>
          <p:cNvPr id="3" name="TextBox 2">
            <a:extLst>
              <a:ext uri="{FF2B5EF4-FFF2-40B4-BE49-F238E27FC236}">
                <a16:creationId xmlns:a16="http://schemas.microsoft.com/office/drawing/2014/main" id="{B6AA4ADC-E67D-A778-5C77-3F44FE6CA23E}"/>
              </a:ext>
            </a:extLst>
          </p:cNvPr>
          <p:cNvSpPr txBox="1"/>
          <p:nvPr/>
        </p:nvSpPr>
        <p:spPr>
          <a:xfrm>
            <a:off x="1006679" y="1700170"/>
            <a:ext cx="1083630" cy="830997"/>
          </a:xfrm>
          <a:prstGeom prst="rect">
            <a:avLst/>
          </a:prstGeom>
          <a:noFill/>
        </p:spPr>
        <p:txBody>
          <a:bodyPr wrap="none" rtlCol="0">
            <a:spAutoFit/>
          </a:bodyPr>
          <a:lstStyle/>
          <a:p>
            <a:r>
              <a:rPr lang="de-CH" sz="2400" dirty="0"/>
              <a:t>Service</a:t>
            </a:r>
          </a:p>
          <a:p>
            <a:r>
              <a:rPr lang="de-CH" sz="2400" dirty="0" err="1"/>
              <a:t>centric</a:t>
            </a:r>
            <a:endParaRPr lang="de-CH" sz="2400" dirty="0"/>
          </a:p>
        </p:txBody>
      </p:sp>
      <p:sp>
        <p:nvSpPr>
          <p:cNvPr id="102" name="TextBox 101">
            <a:extLst>
              <a:ext uri="{FF2B5EF4-FFF2-40B4-BE49-F238E27FC236}">
                <a16:creationId xmlns:a16="http://schemas.microsoft.com/office/drawing/2014/main" id="{D97A3298-7FAA-9CF4-531C-1FCC07F182A8}"/>
              </a:ext>
            </a:extLst>
          </p:cNvPr>
          <p:cNvSpPr txBox="1"/>
          <p:nvPr/>
        </p:nvSpPr>
        <p:spPr>
          <a:xfrm>
            <a:off x="2351620" y="1700169"/>
            <a:ext cx="1037785" cy="830997"/>
          </a:xfrm>
          <a:prstGeom prst="rect">
            <a:avLst/>
          </a:prstGeom>
          <a:noFill/>
        </p:spPr>
        <p:txBody>
          <a:bodyPr wrap="none" rtlCol="0">
            <a:spAutoFit/>
          </a:bodyPr>
          <a:lstStyle/>
          <a:p>
            <a:r>
              <a:rPr lang="de-CH" sz="2400" dirty="0" err="1"/>
              <a:t>Org</a:t>
            </a:r>
            <a:r>
              <a:rPr lang="de-CH" sz="2400" dirty="0"/>
              <a:t>-</a:t>
            </a:r>
          </a:p>
          <a:p>
            <a:r>
              <a:rPr lang="de-CH" sz="2400" dirty="0" err="1"/>
              <a:t>centric</a:t>
            </a:r>
            <a:endParaRPr lang="de-CH" sz="2400" dirty="0"/>
          </a:p>
        </p:txBody>
      </p:sp>
      <p:sp>
        <p:nvSpPr>
          <p:cNvPr id="4" name="TextBox 3">
            <a:extLst>
              <a:ext uri="{FF2B5EF4-FFF2-40B4-BE49-F238E27FC236}">
                <a16:creationId xmlns:a16="http://schemas.microsoft.com/office/drawing/2014/main" id="{97B8978E-5FA1-56FC-498F-2612EC0816FC}"/>
              </a:ext>
            </a:extLst>
          </p:cNvPr>
          <p:cNvSpPr txBox="1"/>
          <p:nvPr/>
        </p:nvSpPr>
        <p:spPr>
          <a:xfrm>
            <a:off x="3576869" y="1884834"/>
            <a:ext cx="1401987" cy="461665"/>
          </a:xfrm>
          <a:prstGeom prst="rect">
            <a:avLst/>
          </a:prstGeom>
          <a:noFill/>
        </p:spPr>
        <p:txBody>
          <a:bodyPr wrap="none" rtlCol="0">
            <a:spAutoFit/>
          </a:bodyPr>
          <a:lstStyle/>
          <a:p>
            <a:r>
              <a:rPr lang="de-CH" sz="2400" dirty="0" err="1"/>
              <a:t>federated</a:t>
            </a:r>
            <a:endParaRPr lang="de-CH" sz="2400" dirty="0"/>
          </a:p>
        </p:txBody>
      </p:sp>
      <p:sp>
        <p:nvSpPr>
          <p:cNvPr id="5" name="TextBox 4">
            <a:extLst>
              <a:ext uri="{FF2B5EF4-FFF2-40B4-BE49-F238E27FC236}">
                <a16:creationId xmlns:a16="http://schemas.microsoft.com/office/drawing/2014/main" id="{060CBBC7-B0C5-8B5C-2D39-B32DCAB54363}"/>
              </a:ext>
            </a:extLst>
          </p:cNvPr>
          <p:cNvSpPr txBox="1"/>
          <p:nvPr/>
        </p:nvSpPr>
        <p:spPr>
          <a:xfrm>
            <a:off x="5195389" y="1739178"/>
            <a:ext cx="1401987" cy="830997"/>
          </a:xfrm>
          <a:prstGeom prst="rect">
            <a:avLst/>
          </a:prstGeom>
          <a:noFill/>
        </p:spPr>
        <p:txBody>
          <a:bodyPr wrap="none" rtlCol="0">
            <a:spAutoFit/>
          </a:bodyPr>
          <a:lstStyle/>
          <a:p>
            <a:r>
              <a:rPr lang="de-CH" sz="2400" dirty="0"/>
              <a:t>Inter-</a:t>
            </a:r>
          </a:p>
          <a:p>
            <a:r>
              <a:rPr lang="de-CH" sz="2400" dirty="0" err="1"/>
              <a:t>federated</a:t>
            </a:r>
            <a:endParaRPr lang="de-CH" sz="2400" dirty="0"/>
          </a:p>
        </p:txBody>
      </p:sp>
      <p:sp>
        <p:nvSpPr>
          <p:cNvPr id="8" name="TextBox 7">
            <a:extLst>
              <a:ext uri="{FF2B5EF4-FFF2-40B4-BE49-F238E27FC236}">
                <a16:creationId xmlns:a16="http://schemas.microsoft.com/office/drawing/2014/main" id="{7CD613F6-8852-70AA-9CF5-6616890AF6ED}"/>
              </a:ext>
            </a:extLst>
          </p:cNvPr>
          <p:cNvSpPr txBox="1"/>
          <p:nvPr/>
        </p:nvSpPr>
        <p:spPr>
          <a:xfrm>
            <a:off x="6844075" y="1898854"/>
            <a:ext cx="1702004" cy="461665"/>
          </a:xfrm>
          <a:prstGeom prst="rect">
            <a:avLst/>
          </a:prstGeom>
          <a:noFill/>
        </p:spPr>
        <p:txBody>
          <a:bodyPr wrap="none" rtlCol="0">
            <a:spAutoFit/>
          </a:bodyPr>
          <a:lstStyle/>
          <a:p>
            <a:r>
              <a:rPr lang="de-CH" sz="2400" dirty="0"/>
              <a:t>User-</a:t>
            </a:r>
            <a:r>
              <a:rPr lang="de-CH" sz="2400" dirty="0" err="1"/>
              <a:t>centric</a:t>
            </a:r>
            <a:endParaRPr lang="de-CH" sz="2400" dirty="0"/>
          </a:p>
        </p:txBody>
      </p:sp>
      <p:grpSp>
        <p:nvGrpSpPr>
          <p:cNvPr id="16" name="Group 15">
            <a:extLst>
              <a:ext uri="{FF2B5EF4-FFF2-40B4-BE49-F238E27FC236}">
                <a16:creationId xmlns:a16="http://schemas.microsoft.com/office/drawing/2014/main" id="{F0F1802E-A346-73D0-259F-052F30AF2235}"/>
              </a:ext>
            </a:extLst>
          </p:cNvPr>
          <p:cNvGrpSpPr/>
          <p:nvPr/>
        </p:nvGrpSpPr>
        <p:grpSpPr>
          <a:xfrm>
            <a:off x="3556480" y="3515236"/>
            <a:ext cx="6689275" cy="545034"/>
            <a:chOff x="2667360" y="2636428"/>
            <a:chExt cx="5016956" cy="408776"/>
          </a:xfrm>
        </p:grpSpPr>
        <p:cxnSp>
          <p:nvCxnSpPr>
            <p:cNvPr id="10" name="Straight Arrow Connector 9">
              <a:extLst>
                <a:ext uri="{FF2B5EF4-FFF2-40B4-BE49-F238E27FC236}">
                  <a16:creationId xmlns:a16="http://schemas.microsoft.com/office/drawing/2014/main" id="{F0169534-591F-F0CB-FD6D-72FED163143B}"/>
                </a:ext>
              </a:extLst>
            </p:cNvPr>
            <p:cNvCxnSpPr>
              <a:cxnSpLocks/>
            </p:cNvCxnSpPr>
            <p:nvPr/>
          </p:nvCxnSpPr>
          <p:spPr>
            <a:xfrm>
              <a:off x="2994870" y="3045204"/>
              <a:ext cx="46894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5A4406D-AE38-1D39-8A71-5DDDE1D94C5E}"/>
                </a:ext>
              </a:extLst>
            </p:cNvPr>
            <p:cNvSpPr txBox="1"/>
            <p:nvPr/>
          </p:nvSpPr>
          <p:spPr>
            <a:xfrm>
              <a:off x="2667360" y="2636428"/>
              <a:ext cx="1398700" cy="346249"/>
            </a:xfrm>
            <a:prstGeom prst="rect">
              <a:avLst/>
            </a:prstGeom>
            <a:noFill/>
          </p:spPr>
          <p:txBody>
            <a:bodyPr wrap="none" rtlCol="0">
              <a:spAutoFit/>
            </a:bodyPr>
            <a:lstStyle/>
            <a:p>
              <a:r>
                <a:rPr lang="de-CH" sz="2400" dirty="0"/>
                <a:t>National AAIs</a:t>
              </a:r>
            </a:p>
          </p:txBody>
        </p:sp>
      </p:grpSp>
      <p:grpSp>
        <p:nvGrpSpPr>
          <p:cNvPr id="103" name="Group 102">
            <a:extLst>
              <a:ext uri="{FF2B5EF4-FFF2-40B4-BE49-F238E27FC236}">
                <a16:creationId xmlns:a16="http://schemas.microsoft.com/office/drawing/2014/main" id="{3A5168FA-B455-1F4A-05EC-1F6F5FD9D417}"/>
              </a:ext>
            </a:extLst>
          </p:cNvPr>
          <p:cNvGrpSpPr/>
          <p:nvPr/>
        </p:nvGrpSpPr>
        <p:grpSpPr>
          <a:xfrm>
            <a:off x="5279472" y="4190631"/>
            <a:ext cx="4966283" cy="492442"/>
            <a:chOff x="2994870" y="2675872"/>
            <a:chExt cx="4689446" cy="369332"/>
          </a:xfrm>
        </p:grpSpPr>
        <p:cxnSp>
          <p:nvCxnSpPr>
            <p:cNvPr id="104" name="Straight Arrow Connector 103">
              <a:extLst>
                <a:ext uri="{FF2B5EF4-FFF2-40B4-BE49-F238E27FC236}">
                  <a16:creationId xmlns:a16="http://schemas.microsoft.com/office/drawing/2014/main" id="{7592ADCB-B66E-B496-9414-7AC2111B629B}"/>
                </a:ext>
              </a:extLst>
            </p:cNvPr>
            <p:cNvCxnSpPr>
              <a:cxnSpLocks/>
            </p:cNvCxnSpPr>
            <p:nvPr/>
          </p:nvCxnSpPr>
          <p:spPr>
            <a:xfrm>
              <a:off x="2994870" y="3045204"/>
              <a:ext cx="46894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49248A79-8872-6249-D784-96A6F53A114B}"/>
                </a:ext>
              </a:extLst>
            </p:cNvPr>
            <p:cNvSpPr txBox="1"/>
            <p:nvPr/>
          </p:nvSpPr>
          <p:spPr>
            <a:xfrm>
              <a:off x="3044989" y="2675872"/>
              <a:ext cx="1236952" cy="346249"/>
            </a:xfrm>
            <a:prstGeom prst="rect">
              <a:avLst/>
            </a:prstGeom>
            <a:noFill/>
          </p:spPr>
          <p:txBody>
            <a:bodyPr wrap="none" rtlCol="0">
              <a:spAutoFit/>
            </a:bodyPr>
            <a:lstStyle/>
            <a:p>
              <a:r>
                <a:rPr lang="de-CH" sz="2400" dirty="0" err="1"/>
                <a:t>eduGAIN</a:t>
              </a:r>
              <a:endParaRPr lang="de-CH" sz="2400" dirty="0"/>
            </a:p>
          </p:txBody>
        </p:sp>
      </p:grpSp>
      <p:sp>
        <p:nvSpPr>
          <p:cNvPr id="17" name="TextBox 16">
            <a:extLst>
              <a:ext uri="{FF2B5EF4-FFF2-40B4-BE49-F238E27FC236}">
                <a16:creationId xmlns:a16="http://schemas.microsoft.com/office/drawing/2014/main" id="{8F012B3E-C7A5-1F79-5407-AC3B9E5E98C5}"/>
              </a:ext>
            </a:extLst>
          </p:cNvPr>
          <p:cNvSpPr txBox="1"/>
          <p:nvPr/>
        </p:nvSpPr>
        <p:spPr>
          <a:xfrm>
            <a:off x="9286636" y="1931569"/>
            <a:ext cx="543739" cy="461665"/>
          </a:xfrm>
          <a:prstGeom prst="rect">
            <a:avLst/>
          </a:prstGeom>
          <a:noFill/>
        </p:spPr>
        <p:txBody>
          <a:bodyPr wrap="none" rtlCol="0">
            <a:spAutoFit/>
          </a:bodyPr>
          <a:lstStyle/>
          <a:p>
            <a:r>
              <a:rPr lang="de-CH" sz="2400" dirty="0"/>
              <a:t>SSI</a:t>
            </a:r>
          </a:p>
        </p:txBody>
      </p:sp>
      <p:grpSp>
        <p:nvGrpSpPr>
          <p:cNvPr id="106" name="Group 105">
            <a:extLst>
              <a:ext uri="{FF2B5EF4-FFF2-40B4-BE49-F238E27FC236}">
                <a16:creationId xmlns:a16="http://schemas.microsoft.com/office/drawing/2014/main" id="{FDB29CE5-7AD9-59AF-A1DA-B8F7A661ABA2}"/>
              </a:ext>
            </a:extLst>
          </p:cNvPr>
          <p:cNvGrpSpPr/>
          <p:nvPr/>
        </p:nvGrpSpPr>
        <p:grpSpPr>
          <a:xfrm>
            <a:off x="6642524" y="4915261"/>
            <a:ext cx="3656307" cy="504205"/>
            <a:chOff x="2319725" y="2667050"/>
            <a:chExt cx="5364591" cy="378154"/>
          </a:xfrm>
        </p:grpSpPr>
        <p:cxnSp>
          <p:nvCxnSpPr>
            <p:cNvPr id="107" name="Straight Arrow Connector 106">
              <a:extLst>
                <a:ext uri="{FF2B5EF4-FFF2-40B4-BE49-F238E27FC236}">
                  <a16:creationId xmlns:a16="http://schemas.microsoft.com/office/drawing/2014/main" id="{A9BE9D2F-90EB-A093-B8B1-A98EA88F6653}"/>
                </a:ext>
              </a:extLst>
            </p:cNvPr>
            <p:cNvCxnSpPr>
              <a:cxnSpLocks/>
            </p:cNvCxnSpPr>
            <p:nvPr/>
          </p:nvCxnSpPr>
          <p:spPr>
            <a:xfrm>
              <a:off x="2994870" y="3045204"/>
              <a:ext cx="46894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267C92D1-220B-4C60-F8BF-271CBDCBEF80}"/>
                </a:ext>
              </a:extLst>
            </p:cNvPr>
            <p:cNvSpPr txBox="1"/>
            <p:nvPr/>
          </p:nvSpPr>
          <p:spPr>
            <a:xfrm>
              <a:off x="2319725" y="2667050"/>
              <a:ext cx="3331303" cy="346249"/>
            </a:xfrm>
            <a:prstGeom prst="rect">
              <a:avLst/>
            </a:prstGeom>
            <a:noFill/>
          </p:spPr>
          <p:txBody>
            <a:bodyPr wrap="none" rtlCol="0">
              <a:spAutoFit/>
            </a:bodyPr>
            <a:lstStyle/>
            <a:p>
              <a:r>
                <a:rPr lang="de-CH" sz="2400" dirty="0"/>
                <a:t>National </a:t>
              </a:r>
              <a:r>
                <a:rPr lang="de-CH" sz="2400" dirty="0" err="1"/>
                <a:t>edu</a:t>
              </a:r>
              <a:r>
                <a:rPr lang="de-CH" sz="2400" dirty="0"/>
                <a:t>-IDs</a:t>
              </a:r>
            </a:p>
          </p:txBody>
        </p:sp>
      </p:grpSp>
      <p:grpSp>
        <p:nvGrpSpPr>
          <p:cNvPr id="109" name="Group 108">
            <a:extLst>
              <a:ext uri="{FF2B5EF4-FFF2-40B4-BE49-F238E27FC236}">
                <a16:creationId xmlns:a16="http://schemas.microsoft.com/office/drawing/2014/main" id="{096D180E-FAA0-E5FF-2CE9-CD050E12053F}"/>
              </a:ext>
            </a:extLst>
          </p:cNvPr>
          <p:cNvGrpSpPr/>
          <p:nvPr/>
        </p:nvGrpSpPr>
        <p:grpSpPr>
          <a:xfrm>
            <a:off x="9194334" y="5796046"/>
            <a:ext cx="1152612" cy="492442"/>
            <a:chOff x="2994870" y="2675872"/>
            <a:chExt cx="4689446" cy="369332"/>
          </a:xfrm>
        </p:grpSpPr>
        <p:cxnSp>
          <p:nvCxnSpPr>
            <p:cNvPr id="110" name="Straight Arrow Connector 109">
              <a:extLst>
                <a:ext uri="{FF2B5EF4-FFF2-40B4-BE49-F238E27FC236}">
                  <a16:creationId xmlns:a16="http://schemas.microsoft.com/office/drawing/2014/main" id="{387ED233-7E20-00D9-1297-7088F39B6CDF}"/>
                </a:ext>
              </a:extLst>
            </p:cNvPr>
            <p:cNvCxnSpPr>
              <a:cxnSpLocks/>
            </p:cNvCxnSpPr>
            <p:nvPr/>
          </p:nvCxnSpPr>
          <p:spPr>
            <a:xfrm>
              <a:off x="2994870" y="3045204"/>
              <a:ext cx="468944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026F636F-975C-AA8A-509B-7B5B1D57C732}"/>
                </a:ext>
              </a:extLst>
            </p:cNvPr>
            <p:cNvSpPr txBox="1"/>
            <p:nvPr/>
          </p:nvSpPr>
          <p:spPr>
            <a:xfrm>
              <a:off x="3044990" y="2675872"/>
              <a:ext cx="1912213" cy="346249"/>
            </a:xfrm>
            <a:prstGeom prst="rect">
              <a:avLst/>
            </a:prstGeom>
            <a:noFill/>
          </p:spPr>
          <p:txBody>
            <a:bodyPr wrap="none" rtlCol="0">
              <a:spAutoFit/>
            </a:bodyPr>
            <a:lstStyle/>
            <a:p>
              <a:r>
                <a:rPr lang="de-CH" sz="2400" dirty="0"/>
                <a:t>??</a:t>
              </a:r>
            </a:p>
          </p:txBody>
        </p:sp>
      </p:grpSp>
      <p:sp>
        <p:nvSpPr>
          <p:cNvPr id="20" name="TextBox 19">
            <a:extLst>
              <a:ext uri="{FF2B5EF4-FFF2-40B4-BE49-F238E27FC236}">
                <a16:creationId xmlns:a16="http://schemas.microsoft.com/office/drawing/2014/main" id="{99D7D6C1-937C-2957-8D6F-D1D8387B1A15}"/>
              </a:ext>
            </a:extLst>
          </p:cNvPr>
          <p:cNvSpPr txBox="1"/>
          <p:nvPr/>
        </p:nvSpPr>
        <p:spPr>
          <a:xfrm>
            <a:off x="1162594" y="5796046"/>
            <a:ext cx="9528921" cy="830997"/>
          </a:xfrm>
          <a:prstGeom prst="rect">
            <a:avLst/>
          </a:prstGeom>
          <a:noFill/>
        </p:spPr>
        <p:txBody>
          <a:bodyPr wrap="square" rtlCol="0">
            <a:spAutoFit/>
          </a:bodyPr>
          <a:lstStyle/>
          <a:p>
            <a:r>
              <a:rPr lang="de-CH" sz="2400" dirty="0"/>
              <a:t>«</a:t>
            </a:r>
            <a:r>
              <a:rPr lang="de-CH" sz="2400" dirty="0">
                <a:solidFill>
                  <a:srgbClr val="FF0000"/>
                </a:solidFill>
              </a:rPr>
              <a:t>Next </a:t>
            </a:r>
            <a:r>
              <a:rPr lang="de-CH" sz="2400" dirty="0" err="1">
                <a:solidFill>
                  <a:srgbClr val="FF0000"/>
                </a:solidFill>
              </a:rPr>
              <a:t>big</a:t>
            </a:r>
            <a:r>
              <a:rPr lang="de-CH" sz="2400" dirty="0">
                <a:solidFill>
                  <a:srgbClr val="FF0000"/>
                </a:solidFill>
              </a:rPr>
              <a:t> </a:t>
            </a:r>
            <a:r>
              <a:rPr lang="de-CH" sz="2400" dirty="0" err="1">
                <a:solidFill>
                  <a:srgbClr val="FF0000"/>
                </a:solidFill>
              </a:rPr>
              <a:t>thing</a:t>
            </a:r>
            <a:r>
              <a:rPr lang="de-CH" sz="2400" dirty="0"/>
              <a:t>» in IDM-</a:t>
            </a:r>
            <a:r>
              <a:rPr lang="de-CH" sz="2400" dirty="0" err="1"/>
              <a:t>world</a:t>
            </a:r>
            <a:endParaRPr lang="de-CH" sz="2400" dirty="0"/>
          </a:p>
          <a:p>
            <a:r>
              <a:rPr lang="de-CH" sz="2400" dirty="0" err="1">
                <a:solidFill>
                  <a:schemeClr val="accent6">
                    <a:lumMod val="75000"/>
                  </a:schemeClr>
                </a:solidFill>
              </a:rPr>
              <a:t>Or</a:t>
            </a:r>
            <a:r>
              <a:rPr lang="de-CH" sz="2400" dirty="0">
                <a:solidFill>
                  <a:schemeClr val="accent6">
                    <a:lumMod val="75000"/>
                  </a:schemeClr>
                </a:solidFill>
              </a:rPr>
              <a:t>  </a:t>
            </a:r>
            <a:r>
              <a:rPr lang="de-CH" sz="2400" dirty="0" err="1">
                <a:solidFill>
                  <a:schemeClr val="accent6">
                    <a:lumMod val="75000"/>
                  </a:schemeClr>
                </a:solidFill>
              </a:rPr>
              <a:t>disastrous</a:t>
            </a:r>
            <a:r>
              <a:rPr lang="de-CH" sz="2400" dirty="0">
                <a:solidFill>
                  <a:schemeClr val="accent6">
                    <a:lumMod val="75000"/>
                  </a:schemeClr>
                </a:solidFill>
              </a:rPr>
              <a:t> fail (</a:t>
            </a:r>
            <a:r>
              <a:rPr lang="de-CH" sz="2400" dirty="0" err="1">
                <a:solidFill>
                  <a:schemeClr val="accent6">
                    <a:lumMod val="75000"/>
                  </a:schemeClr>
                </a:solidFill>
              </a:rPr>
              <a:t>both</a:t>
            </a:r>
            <a:r>
              <a:rPr lang="de-CH" sz="2400" dirty="0">
                <a:solidFill>
                  <a:schemeClr val="accent6">
                    <a:lumMod val="75000"/>
                  </a:schemeClr>
                </a:solidFill>
              </a:rPr>
              <a:t> </a:t>
            </a:r>
            <a:r>
              <a:rPr lang="de-CH" sz="2400" dirty="0" err="1">
                <a:solidFill>
                  <a:schemeClr val="accent6">
                    <a:lumMod val="75000"/>
                  </a:schemeClr>
                </a:solidFill>
              </a:rPr>
              <a:t>considered</a:t>
            </a:r>
            <a:r>
              <a:rPr lang="de-CH" sz="2400" dirty="0">
                <a:solidFill>
                  <a:schemeClr val="accent6">
                    <a:lumMod val="75000"/>
                  </a:schemeClr>
                </a:solidFill>
              </a:rPr>
              <a:t> </a:t>
            </a:r>
            <a:r>
              <a:rPr lang="de-CH" sz="2400" dirty="0" err="1">
                <a:solidFill>
                  <a:schemeClr val="accent6">
                    <a:lumMod val="75000"/>
                  </a:schemeClr>
                </a:solidFill>
              </a:rPr>
              <a:t>equally</a:t>
            </a:r>
            <a:r>
              <a:rPr lang="de-CH" sz="2400" dirty="0">
                <a:solidFill>
                  <a:schemeClr val="accent6">
                    <a:lumMod val="75000"/>
                  </a:schemeClr>
                </a:solidFill>
              </a:rPr>
              <a:t> </a:t>
            </a:r>
            <a:r>
              <a:rPr lang="de-CH" sz="2400" dirty="0" err="1">
                <a:solidFill>
                  <a:schemeClr val="accent6">
                    <a:lumMod val="75000"/>
                  </a:schemeClr>
                </a:solidFill>
              </a:rPr>
              <a:t>likely</a:t>
            </a:r>
            <a:r>
              <a:rPr lang="de-CH" sz="2400" dirty="0">
                <a:solidFill>
                  <a:schemeClr val="accent6">
                    <a:lumMod val="75000"/>
                  </a:schemeClr>
                </a:solidFill>
              </a:rPr>
              <a:t> </a:t>
            </a:r>
            <a:r>
              <a:rPr lang="de-CH" sz="2400" dirty="0" err="1">
                <a:solidFill>
                  <a:schemeClr val="accent6">
                    <a:lumMod val="75000"/>
                  </a:schemeClr>
                </a:solidFill>
              </a:rPr>
              <a:t>to</a:t>
            </a:r>
            <a:r>
              <a:rPr lang="de-CH" sz="2400" dirty="0">
                <a:solidFill>
                  <a:schemeClr val="accent6">
                    <a:lumMod val="75000"/>
                  </a:schemeClr>
                </a:solidFill>
              </a:rPr>
              <a:t> happen)</a:t>
            </a:r>
          </a:p>
        </p:txBody>
      </p:sp>
      <p:sp>
        <p:nvSpPr>
          <p:cNvPr id="7" name="TextBox 6">
            <a:extLst>
              <a:ext uri="{FF2B5EF4-FFF2-40B4-BE49-F238E27FC236}">
                <a16:creationId xmlns:a16="http://schemas.microsoft.com/office/drawing/2014/main" id="{C1B95937-A706-EA4E-1AC4-D20B33A9E888}"/>
              </a:ext>
            </a:extLst>
          </p:cNvPr>
          <p:cNvSpPr txBox="1"/>
          <p:nvPr/>
        </p:nvSpPr>
        <p:spPr>
          <a:xfrm>
            <a:off x="8546079" y="2373857"/>
            <a:ext cx="3071767" cy="646331"/>
          </a:xfrm>
          <a:prstGeom prst="rect">
            <a:avLst/>
          </a:prstGeom>
          <a:noFill/>
        </p:spPr>
        <p:txBody>
          <a:bodyPr wrap="square" rtlCol="0">
            <a:spAutoFit/>
          </a:bodyPr>
          <a:lstStyle/>
          <a:p>
            <a:r>
              <a:rPr lang="de-CH" dirty="0" err="1">
                <a:solidFill>
                  <a:schemeClr val="accent6"/>
                </a:solidFill>
              </a:rPr>
              <a:t>Better</a:t>
            </a:r>
            <a:r>
              <a:rPr lang="de-CH" dirty="0">
                <a:solidFill>
                  <a:schemeClr val="accent6"/>
                </a:solidFill>
              </a:rPr>
              <a:t> </a:t>
            </a:r>
            <a:r>
              <a:rPr lang="de-CH" dirty="0" err="1">
                <a:solidFill>
                  <a:schemeClr val="accent6"/>
                </a:solidFill>
              </a:rPr>
              <a:t>use</a:t>
            </a:r>
            <a:r>
              <a:rPr lang="de-CH" dirty="0">
                <a:solidFill>
                  <a:schemeClr val="accent6"/>
                </a:solidFill>
              </a:rPr>
              <a:t> Distributed Identities </a:t>
            </a:r>
            <a:r>
              <a:rPr lang="de-CH" dirty="0" err="1">
                <a:solidFill>
                  <a:schemeClr val="accent6"/>
                </a:solidFill>
              </a:rPr>
              <a:t>instead</a:t>
            </a:r>
            <a:r>
              <a:rPr lang="de-CH" dirty="0">
                <a:solidFill>
                  <a:schemeClr val="accent6"/>
                </a:solidFill>
              </a:rPr>
              <a:t> </a:t>
            </a:r>
            <a:r>
              <a:rPr lang="de-CH" dirty="0" err="1">
                <a:solidFill>
                  <a:schemeClr val="accent6"/>
                </a:solidFill>
              </a:rPr>
              <a:t>of</a:t>
            </a:r>
            <a:r>
              <a:rPr lang="de-CH" dirty="0">
                <a:solidFill>
                  <a:schemeClr val="accent6"/>
                </a:solidFill>
              </a:rPr>
              <a:t> SSI</a:t>
            </a:r>
          </a:p>
        </p:txBody>
      </p:sp>
    </p:spTree>
    <p:extLst>
      <p:ext uri="{BB962C8B-B14F-4D97-AF65-F5344CB8AC3E}">
        <p14:creationId xmlns:p14="http://schemas.microsoft.com/office/powerpoint/2010/main" val="1950584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FDD11-4DE4-EC41-BEAF-25FD4F64B3E6}"/>
              </a:ext>
            </a:extLst>
          </p:cNvPr>
          <p:cNvSpPr>
            <a:spLocks noGrp="1"/>
          </p:cNvSpPr>
          <p:nvPr>
            <p:ph type="title" idx="4294967295"/>
          </p:nvPr>
        </p:nvSpPr>
        <p:spPr>
          <a:xfrm>
            <a:off x="0" y="425450"/>
            <a:ext cx="11236325" cy="671513"/>
          </a:xfrm>
        </p:spPr>
        <p:txBody>
          <a:bodyPr/>
          <a:lstStyle/>
          <a:p>
            <a:r>
              <a:rPr lang="en-GB" dirty="0"/>
              <a:t>Scoping: Ripeness considerations and proposed positioning</a:t>
            </a:r>
          </a:p>
        </p:txBody>
      </p:sp>
      <p:cxnSp>
        <p:nvCxnSpPr>
          <p:cNvPr id="8" name="Straight Arrow Connector 7">
            <a:extLst>
              <a:ext uri="{FF2B5EF4-FFF2-40B4-BE49-F238E27FC236}">
                <a16:creationId xmlns:a16="http://schemas.microsoft.com/office/drawing/2014/main" id="{750201BA-8DFF-897B-86D2-1691A91D5069}"/>
              </a:ext>
            </a:extLst>
          </p:cNvPr>
          <p:cNvCxnSpPr/>
          <p:nvPr/>
        </p:nvCxnSpPr>
        <p:spPr>
          <a:xfrm>
            <a:off x="1215047" y="3501033"/>
            <a:ext cx="10347016"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D10FF459-A4A3-625E-FBC9-72B107FE8D6B}"/>
              </a:ext>
            </a:extLst>
          </p:cNvPr>
          <p:cNvSpPr txBox="1"/>
          <p:nvPr/>
        </p:nvSpPr>
        <p:spPr>
          <a:xfrm>
            <a:off x="10901634" y="3631397"/>
            <a:ext cx="261610" cy="369332"/>
          </a:xfrm>
          <a:prstGeom prst="rect">
            <a:avLst/>
          </a:prstGeom>
          <a:noFill/>
        </p:spPr>
        <p:txBody>
          <a:bodyPr wrap="none" rtlCol="0">
            <a:spAutoFit/>
          </a:bodyPr>
          <a:lstStyle/>
          <a:p>
            <a:r>
              <a:rPr lang="de-CH" dirty="0"/>
              <a:t>t</a:t>
            </a:r>
          </a:p>
        </p:txBody>
      </p:sp>
      <p:sp>
        <p:nvSpPr>
          <p:cNvPr id="10" name="TextBox 9">
            <a:extLst>
              <a:ext uri="{FF2B5EF4-FFF2-40B4-BE49-F238E27FC236}">
                <a16:creationId xmlns:a16="http://schemas.microsoft.com/office/drawing/2014/main" id="{70A2CD5D-DD82-2C1E-E78D-4D1B21ADD70D}"/>
              </a:ext>
            </a:extLst>
          </p:cNvPr>
          <p:cNvSpPr txBox="1"/>
          <p:nvPr/>
        </p:nvSpPr>
        <p:spPr>
          <a:xfrm>
            <a:off x="1009970" y="2084226"/>
            <a:ext cx="1699504" cy="1200329"/>
          </a:xfrm>
          <a:prstGeom prst="rect">
            <a:avLst/>
          </a:prstGeom>
          <a:noFill/>
        </p:spPr>
        <p:txBody>
          <a:bodyPr wrap="none" rtlCol="0">
            <a:spAutoFit/>
          </a:bodyPr>
          <a:lstStyle/>
          <a:p>
            <a:r>
              <a:rPr lang="de-CH" dirty="0"/>
              <a:t>Demos</a:t>
            </a:r>
          </a:p>
          <a:p>
            <a:r>
              <a:rPr lang="de-CH" dirty="0"/>
              <a:t>(Click </a:t>
            </a:r>
            <a:r>
              <a:rPr lang="de-CH" dirty="0" err="1"/>
              <a:t>dummies</a:t>
            </a:r>
            <a:r>
              <a:rPr lang="de-CH" dirty="0"/>
              <a:t>/</a:t>
            </a:r>
            <a:br>
              <a:rPr lang="de-CH" dirty="0"/>
            </a:br>
            <a:r>
              <a:rPr lang="de-CH" dirty="0"/>
              <a:t>Real </a:t>
            </a:r>
            <a:r>
              <a:rPr lang="de-CH" dirty="0" err="1"/>
              <a:t>tools</a:t>
            </a:r>
            <a:r>
              <a:rPr lang="de-CH" dirty="0"/>
              <a:t>,</a:t>
            </a:r>
            <a:br>
              <a:rPr lang="de-CH" dirty="0"/>
            </a:br>
            <a:r>
              <a:rPr lang="de-CH" dirty="0"/>
              <a:t>personas)</a:t>
            </a:r>
          </a:p>
        </p:txBody>
      </p:sp>
      <p:sp>
        <p:nvSpPr>
          <p:cNvPr id="11" name="TextBox 10">
            <a:extLst>
              <a:ext uri="{FF2B5EF4-FFF2-40B4-BE49-F238E27FC236}">
                <a16:creationId xmlns:a16="http://schemas.microsoft.com/office/drawing/2014/main" id="{CC7F7909-C613-D039-46D0-B29E747CA291}"/>
              </a:ext>
            </a:extLst>
          </p:cNvPr>
          <p:cNvSpPr txBox="1"/>
          <p:nvPr/>
        </p:nvSpPr>
        <p:spPr>
          <a:xfrm>
            <a:off x="0" y="1612854"/>
            <a:ext cx="1106778" cy="369332"/>
          </a:xfrm>
          <a:prstGeom prst="rect">
            <a:avLst/>
          </a:prstGeom>
          <a:noFill/>
        </p:spPr>
        <p:txBody>
          <a:bodyPr wrap="none" rtlCol="0">
            <a:spAutoFit/>
          </a:bodyPr>
          <a:lstStyle/>
          <a:p>
            <a:r>
              <a:rPr lang="de-CH" b="1" dirty="0"/>
              <a:t>Approach</a:t>
            </a:r>
          </a:p>
        </p:txBody>
      </p:sp>
      <p:sp>
        <p:nvSpPr>
          <p:cNvPr id="12" name="TextBox 11">
            <a:extLst>
              <a:ext uri="{FF2B5EF4-FFF2-40B4-BE49-F238E27FC236}">
                <a16:creationId xmlns:a16="http://schemas.microsoft.com/office/drawing/2014/main" id="{49542EEC-927F-3DA7-15B2-DDC72B3F62D1}"/>
              </a:ext>
            </a:extLst>
          </p:cNvPr>
          <p:cNvSpPr txBox="1"/>
          <p:nvPr/>
        </p:nvSpPr>
        <p:spPr>
          <a:xfrm>
            <a:off x="-52080" y="3582604"/>
            <a:ext cx="1074333" cy="369332"/>
          </a:xfrm>
          <a:prstGeom prst="rect">
            <a:avLst/>
          </a:prstGeom>
          <a:noFill/>
        </p:spPr>
        <p:txBody>
          <a:bodyPr wrap="none" rtlCol="0">
            <a:spAutoFit/>
          </a:bodyPr>
          <a:lstStyle/>
          <a:p>
            <a:r>
              <a:rPr lang="de-CH" b="1" dirty="0"/>
              <a:t>Ambition</a:t>
            </a:r>
          </a:p>
        </p:txBody>
      </p:sp>
      <p:sp>
        <p:nvSpPr>
          <p:cNvPr id="13" name="TextBox 12">
            <a:extLst>
              <a:ext uri="{FF2B5EF4-FFF2-40B4-BE49-F238E27FC236}">
                <a16:creationId xmlns:a16="http://schemas.microsoft.com/office/drawing/2014/main" id="{52ABD9E0-CC18-3FD4-4264-BC88BC6F2C04}"/>
              </a:ext>
            </a:extLst>
          </p:cNvPr>
          <p:cNvSpPr txBox="1"/>
          <p:nvPr/>
        </p:nvSpPr>
        <p:spPr>
          <a:xfrm>
            <a:off x="1189734" y="3980426"/>
            <a:ext cx="1519740" cy="646331"/>
          </a:xfrm>
          <a:prstGeom prst="rect">
            <a:avLst/>
          </a:prstGeom>
          <a:noFill/>
        </p:spPr>
        <p:txBody>
          <a:bodyPr wrap="square" rtlCol="0">
            <a:spAutoFit/>
          </a:bodyPr>
          <a:lstStyle/>
          <a:p>
            <a:r>
              <a:rPr lang="de-CH" dirty="0"/>
              <a:t>Stakeholders </a:t>
            </a:r>
            <a:r>
              <a:rPr lang="de-CH" dirty="0" err="1"/>
              <a:t>get</a:t>
            </a:r>
            <a:r>
              <a:rPr lang="de-CH" dirty="0"/>
              <a:t> </a:t>
            </a:r>
            <a:r>
              <a:rPr lang="de-CH" dirty="0" err="1"/>
              <a:t>the</a:t>
            </a:r>
            <a:r>
              <a:rPr lang="de-CH" dirty="0"/>
              <a:t> </a:t>
            </a:r>
            <a:r>
              <a:rPr lang="de-CH" dirty="0" err="1"/>
              <a:t>idea</a:t>
            </a:r>
            <a:endParaRPr lang="de-CH" dirty="0"/>
          </a:p>
        </p:txBody>
      </p:sp>
      <p:sp>
        <p:nvSpPr>
          <p:cNvPr id="14" name="TextBox 13">
            <a:extLst>
              <a:ext uri="{FF2B5EF4-FFF2-40B4-BE49-F238E27FC236}">
                <a16:creationId xmlns:a16="http://schemas.microsoft.com/office/drawing/2014/main" id="{43B426F7-59F5-3656-ED65-D3269CB9B200}"/>
              </a:ext>
            </a:extLst>
          </p:cNvPr>
          <p:cNvSpPr txBox="1"/>
          <p:nvPr/>
        </p:nvSpPr>
        <p:spPr>
          <a:xfrm>
            <a:off x="2846225" y="2081975"/>
            <a:ext cx="1995996" cy="923330"/>
          </a:xfrm>
          <a:prstGeom prst="rect">
            <a:avLst/>
          </a:prstGeom>
          <a:noFill/>
        </p:spPr>
        <p:txBody>
          <a:bodyPr wrap="none" rtlCol="0">
            <a:spAutoFit/>
          </a:bodyPr>
          <a:lstStyle/>
          <a:p>
            <a:r>
              <a:rPr lang="de-CH" dirty="0" err="1"/>
              <a:t>Pilots</a:t>
            </a:r>
            <a:endParaRPr lang="de-CH" dirty="0"/>
          </a:p>
          <a:p>
            <a:r>
              <a:rPr lang="de-CH" dirty="0"/>
              <a:t>(Real </a:t>
            </a:r>
            <a:r>
              <a:rPr lang="de-CH" dirty="0" err="1"/>
              <a:t>tools</a:t>
            </a:r>
            <a:r>
              <a:rPr lang="de-CH" dirty="0"/>
              <a:t>, real </a:t>
            </a:r>
            <a:br>
              <a:rPr lang="de-CH" dirty="0"/>
            </a:br>
            <a:r>
              <a:rPr lang="de-CH" dirty="0" err="1"/>
              <a:t>users</a:t>
            </a:r>
            <a:r>
              <a:rPr lang="de-CH" dirty="0"/>
              <a:t>, time limited)</a:t>
            </a:r>
          </a:p>
        </p:txBody>
      </p:sp>
      <p:sp>
        <p:nvSpPr>
          <p:cNvPr id="15" name="TextBox 14">
            <a:extLst>
              <a:ext uri="{FF2B5EF4-FFF2-40B4-BE49-F238E27FC236}">
                <a16:creationId xmlns:a16="http://schemas.microsoft.com/office/drawing/2014/main" id="{0D44EA21-14E5-E4D5-E7EE-431ABBB92D75}"/>
              </a:ext>
            </a:extLst>
          </p:cNvPr>
          <p:cNvSpPr txBox="1"/>
          <p:nvPr/>
        </p:nvSpPr>
        <p:spPr>
          <a:xfrm>
            <a:off x="2906338" y="3951937"/>
            <a:ext cx="1776206" cy="646331"/>
          </a:xfrm>
          <a:prstGeom prst="rect">
            <a:avLst/>
          </a:prstGeom>
          <a:noFill/>
        </p:spPr>
        <p:txBody>
          <a:bodyPr wrap="square" rtlCol="0">
            <a:spAutoFit/>
          </a:bodyPr>
          <a:lstStyle/>
          <a:p>
            <a:r>
              <a:rPr lang="de-CH" dirty="0"/>
              <a:t>Learning, </a:t>
            </a:r>
            <a:r>
              <a:rPr lang="de-CH" dirty="0" err="1"/>
              <a:t>users</a:t>
            </a:r>
            <a:r>
              <a:rPr lang="de-CH" dirty="0"/>
              <a:t> </a:t>
            </a:r>
            <a:r>
              <a:rPr lang="de-CH" dirty="0" err="1"/>
              <a:t>feel</a:t>
            </a:r>
            <a:r>
              <a:rPr lang="de-CH" dirty="0"/>
              <a:t> </a:t>
            </a:r>
            <a:r>
              <a:rPr lang="de-CH" dirty="0" err="1"/>
              <a:t>the</a:t>
            </a:r>
            <a:r>
              <a:rPr lang="de-CH" dirty="0"/>
              <a:t> </a:t>
            </a:r>
            <a:r>
              <a:rPr lang="de-CH" dirty="0" err="1"/>
              <a:t>future</a:t>
            </a:r>
            <a:endParaRPr lang="de-CH" dirty="0"/>
          </a:p>
        </p:txBody>
      </p:sp>
      <p:sp>
        <p:nvSpPr>
          <p:cNvPr id="16" name="TextBox 15">
            <a:extLst>
              <a:ext uri="{FF2B5EF4-FFF2-40B4-BE49-F238E27FC236}">
                <a16:creationId xmlns:a16="http://schemas.microsoft.com/office/drawing/2014/main" id="{F6071253-8027-224A-2AEC-3BB3B36A5D07}"/>
              </a:ext>
            </a:extLst>
          </p:cNvPr>
          <p:cNvSpPr txBox="1"/>
          <p:nvPr/>
        </p:nvSpPr>
        <p:spPr>
          <a:xfrm>
            <a:off x="5504835" y="2081975"/>
            <a:ext cx="2189361" cy="1200329"/>
          </a:xfrm>
          <a:prstGeom prst="rect">
            <a:avLst/>
          </a:prstGeom>
          <a:noFill/>
        </p:spPr>
        <p:txBody>
          <a:bodyPr wrap="square" rtlCol="0">
            <a:spAutoFit/>
          </a:bodyPr>
          <a:lstStyle/>
          <a:p>
            <a:r>
              <a:rPr lang="de-CH" dirty="0"/>
              <a:t>MVP</a:t>
            </a:r>
            <a:br>
              <a:rPr lang="de-CH" dirty="0"/>
            </a:br>
            <a:r>
              <a:rPr lang="de-CH" dirty="0"/>
              <a:t>(Real </a:t>
            </a:r>
            <a:r>
              <a:rPr lang="de-CH" dirty="0" err="1"/>
              <a:t>tools</a:t>
            </a:r>
            <a:r>
              <a:rPr lang="de-CH" dirty="0"/>
              <a:t>, real </a:t>
            </a:r>
            <a:r>
              <a:rPr lang="de-CH" dirty="0" err="1"/>
              <a:t>users</a:t>
            </a:r>
            <a:r>
              <a:rPr lang="de-CH" dirty="0"/>
              <a:t>, </a:t>
            </a:r>
            <a:r>
              <a:rPr lang="de-CH" dirty="0" err="1"/>
              <a:t>start</a:t>
            </a:r>
            <a:r>
              <a:rPr lang="de-CH" dirty="0"/>
              <a:t> </a:t>
            </a:r>
            <a:r>
              <a:rPr lang="de-CH" dirty="0" err="1"/>
              <a:t>small</a:t>
            </a:r>
            <a:r>
              <a:rPr lang="de-CH" dirty="0"/>
              <a:t> but extensible)</a:t>
            </a:r>
          </a:p>
        </p:txBody>
      </p:sp>
      <p:sp>
        <p:nvSpPr>
          <p:cNvPr id="17" name="TextBox 16">
            <a:extLst>
              <a:ext uri="{FF2B5EF4-FFF2-40B4-BE49-F238E27FC236}">
                <a16:creationId xmlns:a16="http://schemas.microsoft.com/office/drawing/2014/main" id="{D825ED6C-9EE8-721E-2D2C-D74227C8D102}"/>
              </a:ext>
            </a:extLst>
          </p:cNvPr>
          <p:cNvSpPr txBox="1"/>
          <p:nvPr/>
        </p:nvSpPr>
        <p:spPr>
          <a:xfrm>
            <a:off x="5504835" y="3951935"/>
            <a:ext cx="1973063" cy="646331"/>
          </a:xfrm>
          <a:prstGeom prst="rect">
            <a:avLst/>
          </a:prstGeom>
          <a:noFill/>
        </p:spPr>
        <p:txBody>
          <a:bodyPr wrap="square" rtlCol="0">
            <a:spAutoFit/>
          </a:bodyPr>
          <a:lstStyle/>
          <a:p>
            <a:r>
              <a:rPr lang="de-CH" dirty="0" err="1"/>
              <a:t>Engage</a:t>
            </a:r>
            <a:r>
              <a:rPr lang="de-CH" dirty="0"/>
              <a:t> </a:t>
            </a:r>
            <a:r>
              <a:rPr lang="de-CH" dirty="0" err="1"/>
              <a:t>users</a:t>
            </a:r>
            <a:r>
              <a:rPr lang="de-CH" dirty="0"/>
              <a:t>, </a:t>
            </a:r>
            <a:r>
              <a:rPr lang="de-CH" dirty="0" err="1"/>
              <a:t>add</a:t>
            </a:r>
            <a:r>
              <a:rPr lang="de-CH" dirty="0"/>
              <a:t> </a:t>
            </a:r>
            <a:r>
              <a:rPr lang="de-CH" dirty="0" err="1"/>
              <a:t>value</a:t>
            </a:r>
            <a:r>
              <a:rPr lang="de-CH" dirty="0"/>
              <a:t> &amp; </a:t>
            </a:r>
            <a:r>
              <a:rPr lang="de-CH" dirty="0" err="1"/>
              <a:t>grow</a:t>
            </a:r>
            <a:endParaRPr lang="de-CH" dirty="0"/>
          </a:p>
        </p:txBody>
      </p:sp>
      <p:sp>
        <p:nvSpPr>
          <p:cNvPr id="20" name="TextBox 19">
            <a:extLst>
              <a:ext uri="{FF2B5EF4-FFF2-40B4-BE49-F238E27FC236}">
                <a16:creationId xmlns:a16="http://schemas.microsoft.com/office/drawing/2014/main" id="{23E8187A-D461-12B3-9F01-3C3C01C3E707}"/>
              </a:ext>
            </a:extLst>
          </p:cNvPr>
          <p:cNvSpPr txBox="1"/>
          <p:nvPr/>
        </p:nvSpPr>
        <p:spPr>
          <a:xfrm>
            <a:off x="8228342" y="2512865"/>
            <a:ext cx="2030108" cy="369332"/>
          </a:xfrm>
          <a:prstGeom prst="rect">
            <a:avLst/>
          </a:prstGeom>
          <a:noFill/>
        </p:spPr>
        <p:txBody>
          <a:bodyPr wrap="none" rtlCol="0">
            <a:spAutoFit/>
          </a:bodyPr>
          <a:lstStyle/>
          <a:p>
            <a:r>
              <a:rPr lang="de-CH" dirty="0" err="1"/>
              <a:t>Production</a:t>
            </a:r>
            <a:r>
              <a:rPr lang="de-CH" dirty="0"/>
              <a:t>/</a:t>
            </a:r>
            <a:r>
              <a:rPr lang="de-CH" dirty="0" err="1"/>
              <a:t>DevOps</a:t>
            </a:r>
            <a:endParaRPr lang="de-CH" dirty="0"/>
          </a:p>
        </p:txBody>
      </p:sp>
      <p:cxnSp>
        <p:nvCxnSpPr>
          <p:cNvPr id="22" name="Straight Connector 21">
            <a:extLst>
              <a:ext uri="{FF2B5EF4-FFF2-40B4-BE49-F238E27FC236}">
                <a16:creationId xmlns:a16="http://schemas.microsoft.com/office/drawing/2014/main" id="{B656014F-3D2A-B389-24F8-EF842D4885D7}"/>
              </a:ext>
            </a:extLst>
          </p:cNvPr>
          <p:cNvCxnSpPr/>
          <p:nvPr/>
        </p:nvCxnSpPr>
        <p:spPr>
          <a:xfrm>
            <a:off x="5093689" y="1616850"/>
            <a:ext cx="0" cy="3647603"/>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1466108-0221-C807-8B52-C7D184D46CBC}"/>
              </a:ext>
            </a:extLst>
          </p:cNvPr>
          <p:cNvSpPr txBox="1"/>
          <p:nvPr/>
        </p:nvSpPr>
        <p:spPr>
          <a:xfrm>
            <a:off x="5778633" y="5581944"/>
            <a:ext cx="3887882" cy="646331"/>
          </a:xfrm>
          <a:prstGeom prst="rect">
            <a:avLst/>
          </a:prstGeom>
          <a:noFill/>
        </p:spPr>
        <p:txBody>
          <a:bodyPr wrap="square" rtlCol="0">
            <a:spAutoFit/>
          </a:bodyPr>
          <a:lstStyle/>
          <a:p>
            <a:r>
              <a:rPr lang="de-CH" dirty="0" err="1">
                <a:solidFill>
                  <a:srgbClr val="C00000"/>
                </a:solidFill>
              </a:rPr>
              <a:t>Decide</a:t>
            </a:r>
            <a:r>
              <a:rPr lang="de-CH" dirty="0">
                <a:solidFill>
                  <a:srgbClr val="C00000"/>
                </a:solidFill>
              </a:rPr>
              <a:t> on </a:t>
            </a:r>
            <a:r>
              <a:rPr lang="de-CH" dirty="0" err="1">
                <a:solidFill>
                  <a:srgbClr val="C00000"/>
                </a:solidFill>
              </a:rPr>
              <a:t>our</a:t>
            </a:r>
            <a:r>
              <a:rPr lang="de-CH" dirty="0">
                <a:solidFill>
                  <a:srgbClr val="C00000"/>
                </a:solidFill>
              </a:rPr>
              <a:t> </a:t>
            </a:r>
            <a:r>
              <a:rPr lang="de-CH" dirty="0" err="1">
                <a:solidFill>
                  <a:srgbClr val="C00000"/>
                </a:solidFill>
              </a:rPr>
              <a:t>role</a:t>
            </a:r>
            <a:r>
              <a:rPr lang="de-CH" dirty="0">
                <a:solidFill>
                  <a:srgbClr val="C00000"/>
                </a:solidFill>
              </a:rPr>
              <a:t> and </a:t>
            </a:r>
            <a:r>
              <a:rPr lang="de-CH" dirty="0" err="1">
                <a:solidFill>
                  <a:srgbClr val="C00000"/>
                </a:solidFill>
              </a:rPr>
              <a:t>what</a:t>
            </a:r>
            <a:r>
              <a:rPr lang="de-CH" dirty="0">
                <a:solidFill>
                  <a:srgbClr val="C00000"/>
                </a:solidFill>
              </a:rPr>
              <a:t> </a:t>
            </a:r>
            <a:r>
              <a:rPr lang="de-CH" dirty="0" err="1">
                <a:solidFill>
                  <a:srgbClr val="C00000"/>
                </a:solidFill>
              </a:rPr>
              <a:t>to</a:t>
            </a:r>
            <a:r>
              <a:rPr lang="de-CH" dirty="0">
                <a:solidFill>
                  <a:srgbClr val="C00000"/>
                </a:solidFill>
              </a:rPr>
              <a:t> </a:t>
            </a:r>
            <a:r>
              <a:rPr lang="de-CH" dirty="0" err="1">
                <a:solidFill>
                  <a:srgbClr val="C00000"/>
                </a:solidFill>
              </a:rPr>
              <a:t>trial</a:t>
            </a:r>
            <a:r>
              <a:rPr lang="de-CH" dirty="0">
                <a:solidFill>
                  <a:srgbClr val="C00000"/>
                </a:solidFill>
              </a:rPr>
              <a:t> and </a:t>
            </a:r>
            <a:r>
              <a:rPr lang="de-CH" dirty="0" err="1">
                <a:solidFill>
                  <a:srgbClr val="C00000"/>
                </a:solidFill>
              </a:rPr>
              <a:t>what</a:t>
            </a:r>
            <a:r>
              <a:rPr lang="de-CH" dirty="0">
                <a:solidFill>
                  <a:srgbClr val="C00000"/>
                </a:solidFill>
              </a:rPr>
              <a:t> </a:t>
            </a:r>
            <a:r>
              <a:rPr lang="de-CH" dirty="0" err="1">
                <a:solidFill>
                  <a:srgbClr val="C00000"/>
                </a:solidFill>
              </a:rPr>
              <a:t>to</a:t>
            </a:r>
            <a:r>
              <a:rPr lang="de-CH" dirty="0">
                <a:solidFill>
                  <a:srgbClr val="C00000"/>
                </a:solidFill>
              </a:rPr>
              <a:t> bring </a:t>
            </a:r>
            <a:r>
              <a:rPr lang="de-CH" dirty="0" err="1">
                <a:solidFill>
                  <a:srgbClr val="C00000"/>
                </a:solidFill>
              </a:rPr>
              <a:t>into</a:t>
            </a:r>
            <a:r>
              <a:rPr lang="de-CH" dirty="0">
                <a:solidFill>
                  <a:srgbClr val="C00000"/>
                </a:solidFill>
              </a:rPr>
              <a:t> </a:t>
            </a:r>
            <a:r>
              <a:rPr lang="de-CH" dirty="0" err="1">
                <a:solidFill>
                  <a:srgbClr val="C00000"/>
                </a:solidFill>
              </a:rPr>
              <a:t>production</a:t>
            </a:r>
            <a:endParaRPr lang="de-CH" dirty="0">
              <a:solidFill>
                <a:srgbClr val="C00000"/>
              </a:solidFill>
            </a:endParaRPr>
          </a:p>
        </p:txBody>
      </p:sp>
      <p:sp>
        <p:nvSpPr>
          <p:cNvPr id="25" name="TextBox 24">
            <a:extLst>
              <a:ext uri="{FF2B5EF4-FFF2-40B4-BE49-F238E27FC236}">
                <a16:creationId xmlns:a16="http://schemas.microsoft.com/office/drawing/2014/main" id="{24BF0697-7E51-1AA6-D497-093143AE2705}"/>
              </a:ext>
            </a:extLst>
          </p:cNvPr>
          <p:cNvSpPr txBox="1"/>
          <p:nvPr/>
        </p:nvSpPr>
        <p:spPr>
          <a:xfrm>
            <a:off x="1596609" y="5581944"/>
            <a:ext cx="3211886" cy="646319"/>
          </a:xfrm>
          <a:prstGeom prst="rect">
            <a:avLst/>
          </a:prstGeom>
          <a:noFill/>
        </p:spPr>
        <p:txBody>
          <a:bodyPr wrap="square" rtlCol="0">
            <a:spAutoFit/>
          </a:bodyPr>
          <a:lstStyle/>
          <a:p>
            <a:r>
              <a:rPr lang="de-CH" dirty="0">
                <a:solidFill>
                  <a:srgbClr val="C00000"/>
                </a:solidFill>
              </a:rPr>
              <a:t>Many </a:t>
            </a:r>
            <a:r>
              <a:rPr lang="de-CH" dirty="0" err="1">
                <a:solidFill>
                  <a:srgbClr val="C00000"/>
                </a:solidFill>
              </a:rPr>
              <a:t>players</a:t>
            </a:r>
            <a:r>
              <a:rPr lang="de-CH" dirty="0">
                <a:solidFill>
                  <a:srgbClr val="C00000"/>
                </a:solidFill>
              </a:rPr>
              <a:t> </a:t>
            </a:r>
            <a:r>
              <a:rPr lang="de-CH" dirty="0" err="1">
                <a:solidFill>
                  <a:srgbClr val="C00000"/>
                </a:solidFill>
              </a:rPr>
              <a:t>active</a:t>
            </a:r>
            <a:r>
              <a:rPr lang="de-CH" dirty="0">
                <a:solidFill>
                  <a:srgbClr val="C00000"/>
                </a:solidFill>
              </a:rPr>
              <a:t>, </a:t>
            </a:r>
            <a:r>
              <a:rPr lang="de-CH" dirty="0" err="1">
                <a:solidFill>
                  <a:srgbClr val="C00000"/>
                </a:solidFill>
              </a:rPr>
              <a:t>decide</a:t>
            </a:r>
            <a:r>
              <a:rPr lang="de-CH" dirty="0">
                <a:solidFill>
                  <a:srgbClr val="C00000"/>
                </a:solidFill>
              </a:rPr>
              <a:t> </a:t>
            </a:r>
            <a:r>
              <a:rPr lang="de-CH" dirty="0" err="1">
                <a:solidFill>
                  <a:srgbClr val="C00000"/>
                </a:solidFill>
              </a:rPr>
              <a:t>where</a:t>
            </a:r>
            <a:r>
              <a:rPr lang="de-CH" dirty="0">
                <a:solidFill>
                  <a:srgbClr val="C00000"/>
                </a:solidFill>
              </a:rPr>
              <a:t> </a:t>
            </a:r>
            <a:r>
              <a:rPr lang="de-CH" dirty="0" err="1">
                <a:solidFill>
                  <a:srgbClr val="C00000"/>
                </a:solidFill>
              </a:rPr>
              <a:t>to</a:t>
            </a:r>
            <a:r>
              <a:rPr lang="de-CH" dirty="0">
                <a:solidFill>
                  <a:srgbClr val="C00000"/>
                </a:solidFill>
              </a:rPr>
              <a:t> </a:t>
            </a:r>
            <a:r>
              <a:rPr lang="de-CH" dirty="0" err="1">
                <a:solidFill>
                  <a:srgbClr val="C00000"/>
                </a:solidFill>
              </a:rPr>
              <a:t>participate</a:t>
            </a:r>
            <a:endParaRPr lang="de-CH" dirty="0">
              <a:solidFill>
                <a:srgbClr val="C00000"/>
              </a:solidFill>
            </a:endParaRPr>
          </a:p>
        </p:txBody>
      </p:sp>
      <p:sp>
        <p:nvSpPr>
          <p:cNvPr id="26" name="TextBox 25">
            <a:extLst>
              <a:ext uri="{FF2B5EF4-FFF2-40B4-BE49-F238E27FC236}">
                <a16:creationId xmlns:a16="http://schemas.microsoft.com/office/drawing/2014/main" id="{3A877B4F-E967-7E70-FA23-6B9E3B63B2B8}"/>
              </a:ext>
            </a:extLst>
          </p:cNvPr>
          <p:cNvSpPr txBox="1"/>
          <p:nvPr/>
        </p:nvSpPr>
        <p:spPr>
          <a:xfrm>
            <a:off x="8151591" y="3996762"/>
            <a:ext cx="858440" cy="369332"/>
          </a:xfrm>
          <a:prstGeom prst="rect">
            <a:avLst/>
          </a:prstGeom>
          <a:noFill/>
        </p:spPr>
        <p:txBody>
          <a:bodyPr wrap="none" rtlCol="0">
            <a:spAutoFit/>
          </a:bodyPr>
          <a:lstStyle/>
          <a:p>
            <a:r>
              <a:rPr lang="de-CH" dirty="0"/>
              <a:t>Service</a:t>
            </a:r>
          </a:p>
        </p:txBody>
      </p:sp>
      <p:sp>
        <p:nvSpPr>
          <p:cNvPr id="4" name="TextBox 3">
            <a:extLst>
              <a:ext uri="{FF2B5EF4-FFF2-40B4-BE49-F238E27FC236}">
                <a16:creationId xmlns:a16="http://schemas.microsoft.com/office/drawing/2014/main" id="{64ACCC48-65ED-72F5-4BFB-565F76797427}"/>
              </a:ext>
            </a:extLst>
          </p:cNvPr>
          <p:cNvSpPr txBox="1"/>
          <p:nvPr/>
        </p:nvSpPr>
        <p:spPr>
          <a:xfrm>
            <a:off x="-52080" y="5079787"/>
            <a:ext cx="2166940" cy="369332"/>
          </a:xfrm>
          <a:prstGeom prst="rect">
            <a:avLst/>
          </a:prstGeom>
          <a:noFill/>
        </p:spPr>
        <p:txBody>
          <a:bodyPr wrap="none" rtlCol="0">
            <a:spAutoFit/>
          </a:bodyPr>
          <a:lstStyle/>
          <a:p>
            <a:r>
              <a:rPr lang="de-CH" b="1" dirty="0">
                <a:solidFill>
                  <a:srgbClr val="FF0000"/>
                </a:solidFill>
              </a:rPr>
              <a:t>Potential </a:t>
            </a:r>
            <a:r>
              <a:rPr lang="de-CH" b="1" dirty="0" err="1">
                <a:solidFill>
                  <a:srgbClr val="FF0000"/>
                </a:solidFill>
              </a:rPr>
              <a:t>positioning</a:t>
            </a:r>
            <a:endParaRPr lang="de-CH" b="1" dirty="0">
              <a:solidFill>
                <a:srgbClr val="FF0000"/>
              </a:solidFill>
            </a:endParaRPr>
          </a:p>
        </p:txBody>
      </p:sp>
      <p:sp>
        <p:nvSpPr>
          <p:cNvPr id="7" name="TextBox 6">
            <a:extLst>
              <a:ext uri="{FF2B5EF4-FFF2-40B4-BE49-F238E27FC236}">
                <a16:creationId xmlns:a16="http://schemas.microsoft.com/office/drawing/2014/main" id="{6FA3B097-A61B-19E7-65E8-CA18873A8745}"/>
              </a:ext>
            </a:extLst>
          </p:cNvPr>
          <p:cNvSpPr txBox="1"/>
          <p:nvPr/>
        </p:nvSpPr>
        <p:spPr>
          <a:xfrm>
            <a:off x="379495" y="6295637"/>
            <a:ext cx="8863901" cy="369332"/>
          </a:xfrm>
          <a:prstGeom prst="rect">
            <a:avLst/>
          </a:prstGeom>
          <a:noFill/>
        </p:spPr>
        <p:txBody>
          <a:bodyPr wrap="none" rtlCol="0">
            <a:spAutoFit/>
          </a:bodyPr>
          <a:lstStyle/>
          <a:p>
            <a:r>
              <a:rPr lang="de-CH" dirty="0" err="1">
                <a:solidFill>
                  <a:schemeClr val="accent6"/>
                </a:solidFill>
              </a:rPr>
              <a:t>There</a:t>
            </a:r>
            <a:r>
              <a:rPr lang="de-CH" dirty="0">
                <a:solidFill>
                  <a:schemeClr val="accent6"/>
                </a:solidFill>
              </a:rPr>
              <a:t> </a:t>
            </a:r>
            <a:r>
              <a:rPr lang="de-CH" dirty="0" err="1">
                <a:solidFill>
                  <a:schemeClr val="accent6"/>
                </a:solidFill>
              </a:rPr>
              <a:t>exists</a:t>
            </a:r>
            <a:r>
              <a:rPr lang="de-CH" dirty="0">
                <a:solidFill>
                  <a:schemeClr val="accent6"/>
                </a:solidFill>
              </a:rPr>
              <a:t> a </a:t>
            </a:r>
            <a:r>
              <a:rPr lang="de-CH" dirty="0" err="1">
                <a:solidFill>
                  <a:schemeClr val="accent6"/>
                </a:solidFill>
              </a:rPr>
              <a:t>lifecycle</a:t>
            </a:r>
            <a:r>
              <a:rPr lang="de-CH" dirty="0">
                <a:solidFill>
                  <a:schemeClr val="accent6"/>
                </a:solidFill>
              </a:rPr>
              <a:t> </a:t>
            </a:r>
            <a:r>
              <a:rPr lang="de-CH" dirty="0" err="1">
                <a:solidFill>
                  <a:schemeClr val="accent6"/>
                </a:solidFill>
              </a:rPr>
              <a:t>model</a:t>
            </a:r>
            <a:r>
              <a:rPr lang="de-CH" dirty="0">
                <a:solidFill>
                  <a:schemeClr val="accent6"/>
                </a:solidFill>
              </a:rPr>
              <a:t> in GEANT, but </a:t>
            </a:r>
            <a:r>
              <a:rPr lang="de-CH" dirty="0" err="1">
                <a:solidFill>
                  <a:schemeClr val="accent6"/>
                </a:solidFill>
              </a:rPr>
              <a:t>we</a:t>
            </a:r>
            <a:r>
              <a:rPr lang="de-CH" dirty="0">
                <a:solidFill>
                  <a:schemeClr val="accent6"/>
                </a:solidFill>
              </a:rPr>
              <a:t> </a:t>
            </a:r>
            <a:r>
              <a:rPr lang="de-CH" dirty="0" err="1">
                <a:solidFill>
                  <a:schemeClr val="accent6"/>
                </a:solidFill>
              </a:rPr>
              <a:t>prefer</a:t>
            </a:r>
            <a:r>
              <a:rPr lang="de-CH" dirty="0">
                <a:solidFill>
                  <a:schemeClr val="accent6"/>
                </a:solidFill>
              </a:rPr>
              <a:t> not </a:t>
            </a:r>
            <a:r>
              <a:rPr lang="de-CH" dirty="0" err="1">
                <a:solidFill>
                  <a:schemeClr val="accent6"/>
                </a:solidFill>
              </a:rPr>
              <a:t>to</a:t>
            </a:r>
            <a:r>
              <a:rPr lang="de-CH" dirty="0">
                <a:solidFill>
                  <a:schemeClr val="accent6"/>
                </a:solidFill>
              </a:rPr>
              <a:t> </a:t>
            </a:r>
            <a:r>
              <a:rPr lang="de-CH" dirty="0" err="1">
                <a:solidFill>
                  <a:schemeClr val="accent6"/>
                </a:solidFill>
              </a:rPr>
              <a:t>use</a:t>
            </a:r>
            <a:r>
              <a:rPr lang="de-CH" dirty="0">
                <a:solidFill>
                  <a:schemeClr val="accent6"/>
                </a:solidFill>
              </a:rPr>
              <a:t> </a:t>
            </a:r>
            <a:r>
              <a:rPr lang="de-CH" dirty="0" err="1">
                <a:solidFill>
                  <a:schemeClr val="accent6"/>
                </a:solidFill>
              </a:rPr>
              <a:t>it</a:t>
            </a:r>
            <a:r>
              <a:rPr lang="de-CH" dirty="0">
                <a:solidFill>
                  <a:schemeClr val="accent6"/>
                </a:solidFill>
              </a:rPr>
              <a:t> </a:t>
            </a:r>
            <a:r>
              <a:rPr lang="de-CH" dirty="0" err="1">
                <a:solidFill>
                  <a:schemeClr val="accent6"/>
                </a:solidFill>
              </a:rPr>
              <a:t>here</a:t>
            </a:r>
            <a:r>
              <a:rPr lang="de-CH" dirty="0">
                <a:solidFill>
                  <a:schemeClr val="accent6"/>
                </a:solidFill>
              </a:rPr>
              <a:t> </a:t>
            </a:r>
            <a:r>
              <a:rPr lang="de-CH" dirty="0" err="1">
                <a:solidFill>
                  <a:schemeClr val="accent6"/>
                </a:solidFill>
              </a:rPr>
              <a:t>for</a:t>
            </a:r>
            <a:r>
              <a:rPr lang="de-CH" dirty="0">
                <a:solidFill>
                  <a:schemeClr val="accent6"/>
                </a:solidFill>
              </a:rPr>
              <a:t> </a:t>
            </a:r>
            <a:r>
              <a:rPr lang="de-CH" dirty="0" err="1">
                <a:solidFill>
                  <a:schemeClr val="accent6"/>
                </a:solidFill>
              </a:rPr>
              <a:t>simplicity</a:t>
            </a:r>
            <a:r>
              <a:rPr lang="de-CH" dirty="0">
                <a:solidFill>
                  <a:schemeClr val="accent6"/>
                </a:solidFill>
              </a:rPr>
              <a:t> </a:t>
            </a:r>
            <a:r>
              <a:rPr lang="de-CH" dirty="0" err="1">
                <a:solidFill>
                  <a:schemeClr val="accent6"/>
                </a:solidFill>
              </a:rPr>
              <a:t>reasons</a:t>
            </a:r>
            <a:endParaRPr lang="de-CH" dirty="0">
              <a:solidFill>
                <a:schemeClr val="accent6"/>
              </a:solidFill>
            </a:endParaRPr>
          </a:p>
        </p:txBody>
      </p:sp>
    </p:spTree>
    <p:extLst>
      <p:ext uri="{BB962C8B-B14F-4D97-AF65-F5344CB8AC3E}">
        <p14:creationId xmlns:p14="http://schemas.microsoft.com/office/powerpoint/2010/main" val="3963908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P spid="17" grpId="0"/>
      <p:bldP spid="24" grpId="0"/>
      <p:bldP spid="25" grpId="0"/>
      <p:bldP spid="26"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FDD11-4DE4-EC41-BEAF-25FD4F64B3E6}"/>
              </a:ext>
            </a:extLst>
          </p:cNvPr>
          <p:cNvSpPr>
            <a:spLocks noGrp="1"/>
          </p:cNvSpPr>
          <p:nvPr>
            <p:ph type="title" idx="4294967295"/>
          </p:nvPr>
        </p:nvSpPr>
        <p:spPr>
          <a:xfrm>
            <a:off x="0" y="425450"/>
            <a:ext cx="11236325" cy="717550"/>
          </a:xfrm>
        </p:spPr>
        <p:txBody>
          <a:bodyPr/>
          <a:lstStyle/>
          <a:p>
            <a:r>
              <a:rPr lang="en-GB" dirty="0"/>
              <a:t>Scoping: SSI functional blocks</a:t>
            </a:r>
          </a:p>
        </p:txBody>
      </p:sp>
      <p:grpSp>
        <p:nvGrpSpPr>
          <p:cNvPr id="18" name="Gruppieren 3">
            <a:extLst>
              <a:ext uri="{FF2B5EF4-FFF2-40B4-BE49-F238E27FC236}">
                <a16:creationId xmlns:a16="http://schemas.microsoft.com/office/drawing/2014/main" id="{8949743D-93A3-9604-8238-578C95EB89E5}"/>
              </a:ext>
            </a:extLst>
          </p:cNvPr>
          <p:cNvGrpSpPr/>
          <p:nvPr/>
        </p:nvGrpSpPr>
        <p:grpSpPr bwMode="auto">
          <a:xfrm>
            <a:off x="-1" y="1455756"/>
            <a:ext cx="9049319" cy="4229152"/>
            <a:chOff x="1284792" y="1018574"/>
            <a:chExt cx="9699585" cy="5496577"/>
          </a:xfrm>
        </p:grpSpPr>
        <p:sp>
          <p:nvSpPr>
            <p:cNvPr id="19" name="Rechteck 1">
              <a:extLst>
                <a:ext uri="{FF2B5EF4-FFF2-40B4-BE49-F238E27FC236}">
                  <a16:creationId xmlns:a16="http://schemas.microsoft.com/office/drawing/2014/main" id="{4806062B-C955-40C4-622B-FB64F095A0F5}"/>
                </a:ext>
              </a:extLst>
            </p:cNvPr>
            <p:cNvSpPr/>
            <p:nvPr/>
          </p:nvSpPr>
          <p:spPr bwMode="auto">
            <a:xfrm>
              <a:off x="1284792" y="1018574"/>
              <a:ext cx="9699585" cy="5496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CH"/>
            </a:p>
          </p:txBody>
        </p:sp>
        <p:sp>
          <p:nvSpPr>
            <p:cNvPr id="21" name="Rechteck 205">
              <a:extLst>
                <a:ext uri="{FF2B5EF4-FFF2-40B4-BE49-F238E27FC236}">
                  <a16:creationId xmlns:a16="http://schemas.microsoft.com/office/drawing/2014/main" id="{731A0B04-A512-F97D-F540-F427B3987C20}"/>
                </a:ext>
              </a:extLst>
            </p:cNvPr>
            <p:cNvSpPr/>
            <p:nvPr/>
          </p:nvSpPr>
          <p:spPr bwMode="auto">
            <a:xfrm>
              <a:off x="1523940" y="1238606"/>
              <a:ext cx="9228138" cy="5086906"/>
            </a:xfrm>
            <a:prstGeom prst="rect">
              <a:avLst/>
            </a:prstGeom>
            <a:noFill/>
            <a:ln w="38100" cap="flat" cmpd="sng" algn="ctr">
              <a:solidFill>
                <a:srgbClr val="002060"/>
              </a:solidFill>
              <a:prstDash val="sysDot"/>
              <a:miter lim="800000"/>
              <a:headEnd type="none"/>
              <a:tailEnd type="triangle"/>
            </a:ln>
            <a:effectLst/>
          </p:spPr>
          <p:txBody>
            <a:bodyPr lIns="0" tIns="0" rIns="0" bIns="0" rtlCol="0" anchor="ctr"/>
            <a:lstStyle/>
            <a:p>
              <a:pPr algn="ctr" defTabSz="914377">
                <a:defRPr/>
              </a:pPr>
              <a:endParaRPr lang="de-CH" sz="1400">
                <a:solidFill>
                  <a:prstClr val="black"/>
                </a:solidFill>
                <a:latin typeface="SBB Light"/>
                <a:ea typeface="Lato Light"/>
                <a:cs typeface="Lato Light"/>
              </a:endParaRPr>
            </a:p>
          </p:txBody>
        </p:sp>
        <p:sp>
          <p:nvSpPr>
            <p:cNvPr id="23" name="Ellipse 206">
              <a:extLst>
                <a:ext uri="{FF2B5EF4-FFF2-40B4-BE49-F238E27FC236}">
                  <a16:creationId xmlns:a16="http://schemas.microsoft.com/office/drawing/2014/main" id="{1C921FF3-DA5A-5FB8-A14A-6365C5AB88DD}"/>
                </a:ext>
              </a:extLst>
            </p:cNvPr>
            <p:cNvSpPr/>
            <p:nvPr/>
          </p:nvSpPr>
          <p:spPr bwMode="auto">
            <a:xfrm>
              <a:off x="4084368" y="3257883"/>
              <a:ext cx="4078839" cy="1623319"/>
            </a:xfrm>
            <a:prstGeom prst="ellipse">
              <a:avLst/>
            </a:prstGeom>
            <a:noFill/>
            <a:ln w="12700" cap="flat" cmpd="sng" algn="ctr">
              <a:solidFill>
                <a:srgbClr val="A20013"/>
              </a:solidFill>
              <a:prstDash val="solid"/>
              <a:miter lim="800000"/>
            </a:ln>
            <a:effectLst/>
          </p:spPr>
          <p:txBody>
            <a:bodyPr lIns="0" tIns="0" rIns="0" bIns="0" rtlCol="0" anchor="ctr"/>
            <a:lstStyle/>
            <a:p>
              <a:pPr algn="ctr" defTabSz="914377">
                <a:defRPr/>
              </a:pPr>
              <a:endParaRPr lang="de-CH" sz="1400">
                <a:solidFill>
                  <a:prstClr val="white"/>
                </a:solidFill>
                <a:latin typeface="SBB Light"/>
                <a:ea typeface="Lato Light"/>
                <a:cs typeface="Lato Light"/>
              </a:endParaRPr>
            </a:p>
          </p:txBody>
        </p:sp>
        <p:sp>
          <p:nvSpPr>
            <p:cNvPr id="25" name="Textfeld 207">
              <a:extLst>
                <a:ext uri="{FF2B5EF4-FFF2-40B4-BE49-F238E27FC236}">
                  <a16:creationId xmlns:a16="http://schemas.microsoft.com/office/drawing/2014/main" id="{4CF77F8A-BF38-2ADE-96FD-DC76DAE0B336}"/>
                </a:ext>
              </a:extLst>
            </p:cNvPr>
            <p:cNvSpPr txBox="1"/>
            <p:nvPr/>
          </p:nvSpPr>
          <p:spPr bwMode="auto">
            <a:xfrm>
              <a:off x="4916575" y="4553900"/>
              <a:ext cx="2414426" cy="240008"/>
            </a:xfrm>
            <a:prstGeom prst="rect">
              <a:avLst/>
            </a:prstGeom>
            <a:noFill/>
          </p:spPr>
          <p:txBody>
            <a:bodyPr wrap="square" lIns="0" tIns="0" rIns="0" bIns="0" rtlCol="0">
              <a:spAutoFit/>
            </a:bodyPr>
            <a:lstStyle/>
            <a:p>
              <a:pPr algn="ctr">
                <a:defRPr/>
              </a:pPr>
              <a:r>
                <a:rPr lang="de-CH" sz="1200" b="1">
                  <a:solidFill>
                    <a:srgbClr val="444444"/>
                  </a:solidFill>
                  <a:ea typeface="Lato Light"/>
                  <a:cs typeface="Lato Light"/>
                </a:rPr>
                <a:t>decentralized trust network</a:t>
              </a:r>
            </a:p>
          </p:txBody>
        </p:sp>
        <p:cxnSp>
          <p:nvCxnSpPr>
            <p:cNvPr id="26" name="Gerade Verbindung mit Pfeil 208">
              <a:extLst>
                <a:ext uri="{FF2B5EF4-FFF2-40B4-BE49-F238E27FC236}">
                  <a16:creationId xmlns:a16="http://schemas.microsoft.com/office/drawing/2014/main" id="{18F1D030-D1B2-A6A0-E2C3-898917E7A1A9}"/>
                </a:ext>
              </a:extLst>
            </p:cNvPr>
            <p:cNvCxnSpPr>
              <a:cxnSpLocks/>
            </p:cNvCxnSpPr>
            <p:nvPr/>
          </p:nvCxnSpPr>
          <p:spPr bwMode="auto">
            <a:xfrm flipV="1">
              <a:off x="2465303" y="1756821"/>
              <a:ext cx="3309478" cy="1963716"/>
            </a:xfrm>
            <a:prstGeom prst="straightConnector1">
              <a:avLst/>
            </a:prstGeom>
            <a:noFill/>
            <a:ln w="38100" cap="flat" cmpd="sng" algn="ctr">
              <a:solidFill>
                <a:srgbClr val="A20013"/>
              </a:solidFill>
              <a:prstDash val="solid"/>
              <a:miter lim="800000"/>
              <a:headEnd type="none"/>
              <a:tailEnd type="triangle"/>
            </a:ln>
            <a:effectLst/>
          </p:spPr>
        </p:cxnSp>
        <p:cxnSp>
          <p:nvCxnSpPr>
            <p:cNvPr id="27" name="Gerade Verbindung mit Pfeil 209">
              <a:extLst>
                <a:ext uri="{FF2B5EF4-FFF2-40B4-BE49-F238E27FC236}">
                  <a16:creationId xmlns:a16="http://schemas.microsoft.com/office/drawing/2014/main" id="{748B0614-B436-5506-ED8B-CDDF3E6C4209}"/>
                </a:ext>
              </a:extLst>
            </p:cNvPr>
            <p:cNvCxnSpPr>
              <a:cxnSpLocks/>
            </p:cNvCxnSpPr>
            <p:nvPr/>
          </p:nvCxnSpPr>
          <p:spPr bwMode="auto">
            <a:xfrm>
              <a:off x="6472793" y="1756821"/>
              <a:ext cx="3289422" cy="1963716"/>
            </a:xfrm>
            <a:prstGeom prst="straightConnector1">
              <a:avLst/>
            </a:prstGeom>
            <a:noFill/>
            <a:ln w="38100" cap="flat" cmpd="sng" algn="ctr">
              <a:solidFill>
                <a:srgbClr val="A20013"/>
              </a:solidFill>
              <a:prstDash val="solid"/>
              <a:miter lim="800000"/>
              <a:headEnd type="none"/>
              <a:tailEnd type="triangle"/>
            </a:ln>
            <a:effectLst/>
          </p:spPr>
        </p:cxnSp>
        <p:cxnSp>
          <p:nvCxnSpPr>
            <p:cNvPr id="28" name="Gerader Verbinder 210">
              <a:extLst>
                <a:ext uri="{FF2B5EF4-FFF2-40B4-BE49-F238E27FC236}">
                  <a16:creationId xmlns:a16="http://schemas.microsoft.com/office/drawing/2014/main" id="{9630C64D-36D3-9322-D426-4294E33183C7}"/>
                </a:ext>
              </a:extLst>
            </p:cNvPr>
            <p:cNvCxnSpPr>
              <a:cxnSpLocks/>
            </p:cNvCxnSpPr>
            <p:nvPr/>
          </p:nvCxnSpPr>
          <p:spPr bwMode="auto">
            <a:xfrm>
              <a:off x="6128593" y="2324502"/>
              <a:ext cx="1" cy="933381"/>
            </a:xfrm>
            <a:prstGeom prst="line">
              <a:avLst/>
            </a:prstGeom>
            <a:noFill/>
            <a:ln w="38100" cap="flat" cmpd="sng" algn="ctr">
              <a:solidFill>
                <a:srgbClr val="A20013"/>
              </a:solidFill>
              <a:prstDash val="sysDot"/>
              <a:miter lim="800000"/>
              <a:headEnd type="triangle"/>
              <a:tailEnd type="triangle"/>
            </a:ln>
            <a:effectLst/>
          </p:spPr>
        </p:cxnSp>
        <p:cxnSp>
          <p:nvCxnSpPr>
            <p:cNvPr id="29" name="Gerader Verbinder 211">
              <a:extLst>
                <a:ext uri="{FF2B5EF4-FFF2-40B4-BE49-F238E27FC236}">
                  <a16:creationId xmlns:a16="http://schemas.microsoft.com/office/drawing/2014/main" id="{96D3D9D1-DB4C-CBC9-ECC4-C5783035CB2A}"/>
                </a:ext>
              </a:extLst>
            </p:cNvPr>
            <p:cNvCxnSpPr>
              <a:cxnSpLocks/>
            </p:cNvCxnSpPr>
            <p:nvPr/>
          </p:nvCxnSpPr>
          <p:spPr bwMode="auto">
            <a:xfrm>
              <a:off x="8163207" y="3996391"/>
              <a:ext cx="1250002" cy="0"/>
            </a:xfrm>
            <a:prstGeom prst="line">
              <a:avLst/>
            </a:prstGeom>
            <a:noFill/>
            <a:ln w="38100" cap="flat" cmpd="sng" algn="ctr">
              <a:solidFill>
                <a:srgbClr val="A20013"/>
              </a:solidFill>
              <a:prstDash val="sysDot"/>
              <a:miter lim="800000"/>
              <a:headEnd type="triangle"/>
              <a:tailEnd type="none"/>
            </a:ln>
            <a:effectLst/>
          </p:spPr>
        </p:cxnSp>
        <p:cxnSp>
          <p:nvCxnSpPr>
            <p:cNvPr id="30" name="Gerader Verbinder 212">
              <a:extLst>
                <a:ext uri="{FF2B5EF4-FFF2-40B4-BE49-F238E27FC236}">
                  <a16:creationId xmlns:a16="http://schemas.microsoft.com/office/drawing/2014/main" id="{752273C8-AD70-FCDA-6E9E-EB797A9456B6}"/>
                </a:ext>
              </a:extLst>
            </p:cNvPr>
            <p:cNvCxnSpPr>
              <a:cxnSpLocks/>
            </p:cNvCxnSpPr>
            <p:nvPr/>
          </p:nvCxnSpPr>
          <p:spPr bwMode="auto">
            <a:xfrm>
              <a:off x="8163207" y="4179271"/>
              <a:ext cx="1250002" cy="0"/>
            </a:xfrm>
            <a:prstGeom prst="line">
              <a:avLst/>
            </a:prstGeom>
            <a:noFill/>
            <a:ln w="38100" cap="flat" cmpd="sng" algn="ctr">
              <a:solidFill>
                <a:srgbClr val="A20013"/>
              </a:solidFill>
              <a:prstDash val="sysDot"/>
              <a:miter lim="800000"/>
              <a:headEnd type="triangle"/>
              <a:tailEnd type="triangle"/>
            </a:ln>
            <a:effectLst/>
          </p:spPr>
        </p:cxnSp>
        <p:cxnSp>
          <p:nvCxnSpPr>
            <p:cNvPr id="31" name="Gerader Verbinder 213">
              <a:extLst>
                <a:ext uri="{FF2B5EF4-FFF2-40B4-BE49-F238E27FC236}">
                  <a16:creationId xmlns:a16="http://schemas.microsoft.com/office/drawing/2014/main" id="{20BE3B82-ED04-4F91-B14B-A533220F7113}"/>
                </a:ext>
              </a:extLst>
            </p:cNvPr>
            <p:cNvCxnSpPr>
              <a:cxnSpLocks/>
            </p:cNvCxnSpPr>
            <p:nvPr/>
          </p:nvCxnSpPr>
          <p:spPr bwMode="auto">
            <a:xfrm>
              <a:off x="2832255" y="3996391"/>
              <a:ext cx="1250002" cy="0"/>
            </a:xfrm>
            <a:prstGeom prst="line">
              <a:avLst/>
            </a:prstGeom>
            <a:noFill/>
            <a:ln w="38100" cap="flat" cmpd="sng" algn="ctr">
              <a:solidFill>
                <a:srgbClr val="A20013"/>
              </a:solidFill>
              <a:prstDash val="sysDot"/>
              <a:miter lim="800000"/>
              <a:headEnd type="none"/>
              <a:tailEnd type="triangle"/>
            </a:ln>
            <a:effectLst/>
          </p:spPr>
        </p:cxnSp>
        <p:cxnSp>
          <p:nvCxnSpPr>
            <p:cNvPr id="32" name="Gerader Verbinder 214">
              <a:extLst>
                <a:ext uri="{FF2B5EF4-FFF2-40B4-BE49-F238E27FC236}">
                  <a16:creationId xmlns:a16="http://schemas.microsoft.com/office/drawing/2014/main" id="{84DC28D3-7130-EDB9-0098-10BB17B09E3D}"/>
                </a:ext>
              </a:extLst>
            </p:cNvPr>
            <p:cNvCxnSpPr>
              <a:cxnSpLocks/>
            </p:cNvCxnSpPr>
            <p:nvPr/>
          </p:nvCxnSpPr>
          <p:spPr bwMode="auto">
            <a:xfrm>
              <a:off x="2832255" y="4179271"/>
              <a:ext cx="1250002" cy="0"/>
            </a:xfrm>
            <a:prstGeom prst="line">
              <a:avLst/>
            </a:prstGeom>
            <a:noFill/>
            <a:ln w="38100" cap="flat" cmpd="sng" algn="ctr">
              <a:solidFill>
                <a:srgbClr val="A20013"/>
              </a:solidFill>
              <a:prstDash val="sysDot"/>
              <a:miter lim="800000"/>
              <a:headEnd type="triangle"/>
              <a:tailEnd type="triangle"/>
            </a:ln>
            <a:effectLst/>
          </p:spPr>
        </p:cxnSp>
        <p:cxnSp>
          <p:nvCxnSpPr>
            <p:cNvPr id="33" name="Gerader Verbinder 215">
              <a:extLst>
                <a:ext uri="{FF2B5EF4-FFF2-40B4-BE49-F238E27FC236}">
                  <a16:creationId xmlns:a16="http://schemas.microsoft.com/office/drawing/2014/main" id="{E01CD353-D9ED-C9AC-366E-6C1AC1AB9AFD}"/>
                </a:ext>
              </a:extLst>
            </p:cNvPr>
            <p:cNvCxnSpPr>
              <a:cxnSpLocks/>
              <a:endCxn id="23" idx="4"/>
            </p:cNvCxnSpPr>
            <p:nvPr/>
          </p:nvCxnSpPr>
          <p:spPr bwMode="auto">
            <a:xfrm flipV="1">
              <a:off x="6123787" y="4881203"/>
              <a:ext cx="1" cy="687132"/>
            </a:xfrm>
            <a:prstGeom prst="line">
              <a:avLst/>
            </a:prstGeom>
            <a:noFill/>
            <a:ln w="38100" cap="flat" cmpd="sng" algn="ctr">
              <a:solidFill>
                <a:srgbClr val="002060"/>
              </a:solidFill>
              <a:prstDash val="sysDot"/>
              <a:miter lim="800000"/>
              <a:headEnd type="none"/>
              <a:tailEnd type="triangle"/>
            </a:ln>
            <a:effectLst/>
          </p:spPr>
        </p:cxnSp>
        <p:cxnSp>
          <p:nvCxnSpPr>
            <p:cNvPr id="34" name="Verbinder: gewinkelt 216">
              <a:extLst>
                <a:ext uri="{FF2B5EF4-FFF2-40B4-BE49-F238E27FC236}">
                  <a16:creationId xmlns:a16="http://schemas.microsoft.com/office/drawing/2014/main" id="{B7D0DFE7-0BDE-1C29-3BDC-04C9196DEB09}"/>
                </a:ext>
              </a:extLst>
            </p:cNvPr>
            <p:cNvCxnSpPr>
              <a:cxnSpLocks/>
              <a:endCxn id="37" idx="2"/>
            </p:cNvCxnSpPr>
            <p:nvPr/>
          </p:nvCxnSpPr>
          <p:spPr bwMode="auto">
            <a:xfrm flipV="1">
              <a:off x="6472793" y="4708785"/>
              <a:ext cx="3293826" cy="1208555"/>
            </a:xfrm>
            <a:prstGeom prst="bentConnector2">
              <a:avLst/>
            </a:prstGeom>
            <a:noFill/>
            <a:ln w="38100" cap="flat" cmpd="sng" algn="ctr">
              <a:solidFill>
                <a:srgbClr val="002060"/>
              </a:solidFill>
              <a:prstDash val="sysDot"/>
              <a:miter lim="800000"/>
              <a:headEnd type="none"/>
              <a:tailEnd type="triangle"/>
            </a:ln>
            <a:effectLst/>
          </p:spPr>
        </p:cxnSp>
        <p:cxnSp>
          <p:nvCxnSpPr>
            <p:cNvPr id="35" name="Verbinder: gewinkelt 217">
              <a:extLst>
                <a:ext uri="{FF2B5EF4-FFF2-40B4-BE49-F238E27FC236}">
                  <a16:creationId xmlns:a16="http://schemas.microsoft.com/office/drawing/2014/main" id="{DAB39978-383E-4C26-171B-60A3C3D2BBFB}"/>
                </a:ext>
              </a:extLst>
            </p:cNvPr>
            <p:cNvCxnSpPr>
              <a:cxnSpLocks/>
              <a:endCxn id="36" idx="2"/>
            </p:cNvCxnSpPr>
            <p:nvPr/>
          </p:nvCxnSpPr>
          <p:spPr bwMode="auto">
            <a:xfrm rot="10800000">
              <a:off x="2465305" y="4708787"/>
              <a:ext cx="3309483" cy="1208560"/>
            </a:xfrm>
            <a:prstGeom prst="bentConnector2">
              <a:avLst/>
            </a:prstGeom>
            <a:noFill/>
            <a:ln w="38100" cap="flat" cmpd="sng" algn="ctr">
              <a:solidFill>
                <a:srgbClr val="002060"/>
              </a:solidFill>
              <a:prstDash val="sysDot"/>
              <a:miter lim="800000"/>
              <a:headEnd type="none"/>
              <a:tailEnd type="triangle"/>
            </a:ln>
            <a:effectLst/>
          </p:spPr>
        </p:cxnSp>
        <p:sp>
          <p:nvSpPr>
            <p:cNvPr id="36" name="Textfeld 218">
              <a:extLst>
                <a:ext uri="{FF2B5EF4-FFF2-40B4-BE49-F238E27FC236}">
                  <a16:creationId xmlns:a16="http://schemas.microsoft.com/office/drawing/2014/main" id="{A6B89AAB-263C-A741-521E-346EAD2331F6}"/>
                </a:ext>
              </a:extLst>
            </p:cNvPr>
            <p:cNvSpPr txBox="1"/>
            <p:nvPr/>
          </p:nvSpPr>
          <p:spPr bwMode="auto">
            <a:xfrm>
              <a:off x="2116297" y="4428776"/>
              <a:ext cx="698013" cy="280010"/>
            </a:xfrm>
            <a:prstGeom prst="rect">
              <a:avLst/>
            </a:prstGeom>
            <a:noFill/>
          </p:spPr>
          <p:txBody>
            <a:bodyPr wrap="square" lIns="0" tIns="0" rIns="0" bIns="0" rtlCol="0">
              <a:spAutoFit/>
            </a:bodyPr>
            <a:lstStyle/>
            <a:p>
              <a:pPr algn="ctr">
                <a:defRPr/>
              </a:pPr>
              <a:r>
                <a:rPr lang="de-CH" sz="1400" b="1">
                  <a:solidFill>
                    <a:srgbClr val="444444"/>
                  </a:solidFill>
                  <a:ea typeface="Lato Light"/>
                  <a:cs typeface="Lato Light"/>
                </a:rPr>
                <a:t>Issuer</a:t>
              </a:r>
              <a:endParaRPr sz="2400"/>
            </a:p>
          </p:txBody>
        </p:sp>
        <p:sp>
          <p:nvSpPr>
            <p:cNvPr id="37" name="Textfeld 219">
              <a:extLst>
                <a:ext uri="{FF2B5EF4-FFF2-40B4-BE49-F238E27FC236}">
                  <a16:creationId xmlns:a16="http://schemas.microsoft.com/office/drawing/2014/main" id="{9E6F0DEA-E1D8-AEDD-35AB-4A9383EAC770}"/>
                </a:ext>
              </a:extLst>
            </p:cNvPr>
            <p:cNvSpPr txBox="1"/>
            <p:nvPr/>
          </p:nvSpPr>
          <p:spPr bwMode="auto">
            <a:xfrm>
              <a:off x="9417612" y="4428776"/>
              <a:ext cx="698013" cy="280010"/>
            </a:xfrm>
            <a:prstGeom prst="rect">
              <a:avLst/>
            </a:prstGeom>
            <a:noFill/>
          </p:spPr>
          <p:txBody>
            <a:bodyPr wrap="square" lIns="0" tIns="0" rIns="0" bIns="0" rtlCol="0">
              <a:spAutoFit/>
            </a:bodyPr>
            <a:lstStyle/>
            <a:p>
              <a:pPr algn="ctr">
                <a:defRPr/>
              </a:pPr>
              <a:r>
                <a:rPr lang="de-CH" sz="1400" b="1">
                  <a:solidFill>
                    <a:srgbClr val="444444"/>
                  </a:solidFill>
                  <a:ea typeface="Lato Light"/>
                  <a:cs typeface="Lato Light"/>
                </a:rPr>
                <a:t>Verifier</a:t>
              </a:r>
            </a:p>
          </p:txBody>
        </p:sp>
        <p:sp>
          <p:nvSpPr>
            <p:cNvPr id="38" name="Textfeld 220">
              <a:extLst>
                <a:ext uri="{FF2B5EF4-FFF2-40B4-BE49-F238E27FC236}">
                  <a16:creationId xmlns:a16="http://schemas.microsoft.com/office/drawing/2014/main" id="{93057CAC-2E93-629F-81C5-0DA4C0F34266}"/>
                </a:ext>
              </a:extLst>
            </p:cNvPr>
            <p:cNvSpPr txBox="1"/>
            <p:nvPr/>
          </p:nvSpPr>
          <p:spPr bwMode="auto">
            <a:xfrm>
              <a:off x="5574584" y="6187243"/>
              <a:ext cx="1128587" cy="280010"/>
            </a:xfrm>
            <a:prstGeom prst="rect">
              <a:avLst/>
            </a:prstGeom>
            <a:solidFill>
              <a:sysClr val="window" lastClr="FFFFFF"/>
            </a:solidFill>
          </p:spPr>
          <p:txBody>
            <a:bodyPr wrap="square" lIns="0" tIns="0" rIns="0" bIns="0" rtlCol="0">
              <a:spAutoFit/>
            </a:bodyPr>
            <a:lstStyle/>
            <a:p>
              <a:pPr algn="ctr" defTabSz="914377">
                <a:defRPr/>
              </a:pPr>
              <a:r>
                <a:rPr lang="de-CH" sz="1400" b="1">
                  <a:solidFill>
                    <a:srgbClr val="002060"/>
                  </a:solidFill>
                  <a:ea typeface="Lato Light"/>
                  <a:cs typeface="Lato Light"/>
                </a:rPr>
                <a:t>authorithy</a:t>
              </a:r>
            </a:p>
          </p:txBody>
        </p:sp>
        <p:sp>
          <p:nvSpPr>
            <p:cNvPr id="39" name="Ellipse 221">
              <a:extLst>
                <a:ext uri="{FF2B5EF4-FFF2-40B4-BE49-F238E27FC236}">
                  <a16:creationId xmlns:a16="http://schemas.microsoft.com/office/drawing/2014/main" id="{C190B6AF-33BB-477E-B4A7-30B46BA95CDE}"/>
                </a:ext>
              </a:extLst>
            </p:cNvPr>
            <p:cNvSpPr/>
            <p:nvPr/>
          </p:nvSpPr>
          <p:spPr bwMode="auto">
            <a:xfrm>
              <a:off x="3525634" y="2070240"/>
              <a:ext cx="1384924" cy="1075296"/>
            </a:xfrm>
            <a:prstGeom prst="ellipse">
              <a:avLst/>
            </a:prstGeom>
            <a:solidFill>
              <a:sysClr val="window" lastClr="FFFFFF"/>
            </a:solidFill>
            <a:ln w="12700" cap="flat" cmpd="sng" algn="ctr">
              <a:solidFill>
                <a:srgbClr val="A20013"/>
              </a:solidFill>
              <a:prstDash val="solid"/>
              <a:miter lim="800000"/>
            </a:ln>
            <a:effectLst/>
          </p:spPr>
          <p:txBody>
            <a:bodyPr lIns="0" tIns="0" rIns="0" bIns="0" rtlCol="0" anchor="ctr"/>
            <a:lstStyle/>
            <a:p>
              <a:pPr algn="ctr" defTabSz="914377">
                <a:defRPr/>
              </a:pPr>
              <a:endParaRPr lang="de-CH" sz="1400">
                <a:solidFill>
                  <a:prstClr val="white"/>
                </a:solidFill>
                <a:latin typeface="SBB Light"/>
                <a:ea typeface="Lato Light"/>
                <a:cs typeface="Lato Light"/>
              </a:endParaRPr>
            </a:p>
          </p:txBody>
        </p:sp>
        <p:sp>
          <p:nvSpPr>
            <p:cNvPr id="40" name="Ellipse 222">
              <a:extLst>
                <a:ext uri="{FF2B5EF4-FFF2-40B4-BE49-F238E27FC236}">
                  <a16:creationId xmlns:a16="http://schemas.microsoft.com/office/drawing/2014/main" id="{2561BB66-D352-46E6-D00F-692160566BC1}"/>
                </a:ext>
              </a:extLst>
            </p:cNvPr>
            <p:cNvSpPr/>
            <p:nvPr/>
          </p:nvSpPr>
          <p:spPr bwMode="auto">
            <a:xfrm>
              <a:off x="7387420" y="2070240"/>
              <a:ext cx="1384924" cy="1075296"/>
            </a:xfrm>
            <a:prstGeom prst="ellipse">
              <a:avLst/>
            </a:prstGeom>
            <a:solidFill>
              <a:sysClr val="window" lastClr="FFFFFF"/>
            </a:solidFill>
            <a:ln w="12700" cap="flat" cmpd="sng" algn="ctr">
              <a:solidFill>
                <a:srgbClr val="A20013"/>
              </a:solidFill>
              <a:prstDash val="solid"/>
              <a:miter lim="800000"/>
            </a:ln>
            <a:effectLst/>
          </p:spPr>
          <p:txBody>
            <a:bodyPr lIns="0" tIns="0" rIns="0" bIns="0" rtlCol="0" anchor="ctr"/>
            <a:lstStyle/>
            <a:p>
              <a:pPr algn="ctr" defTabSz="914377">
                <a:defRPr/>
              </a:pPr>
              <a:endParaRPr lang="de-CH" sz="1400">
                <a:solidFill>
                  <a:prstClr val="white"/>
                </a:solidFill>
                <a:latin typeface="SBB Light"/>
                <a:ea typeface="Lato Light"/>
                <a:cs typeface="Lato Light"/>
              </a:endParaRPr>
            </a:p>
          </p:txBody>
        </p:sp>
        <p:sp>
          <p:nvSpPr>
            <p:cNvPr id="41" name="Textfeld 223">
              <a:extLst>
                <a:ext uri="{FF2B5EF4-FFF2-40B4-BE49-F238E27FC236}">
                  <a16:creationId xmlns:a16="http://schemas.microsoft.com/office/drawing/2014/main" id="{3884A53E-1F85-1E07-8EA7-3C7CFA2D7FB6}"/>
                </a:ext>
              </a:extLst>
            </p:cNvPr>
            <p:cNvSpPr txBox="1"/>
            <p:nvPr/>
          </p:nvSpPr>
          <p:spPr bwMode="auto">
            <a:xfrm>
              <a:off x="5774782" y="2116266"/>
              <a:ext cx="698013" cy="280010"/>
            </a:xfrm>
            <a:prstGeom prst="rect">
              <a:avLst/>
            </a:prstGeom>
            <a:noFill/>
          </p:spPr>
          <p:txBody>
            <a:bodyPr wrap="square" lIns="0" tIns="0" rIns="0" bIns="0" rtlCol="0">
              <a:spAutoFit/>
            </a:bodyPr>
            <a:lstStyle/>
            <a:p>
              <a:pPr algn="ctr">
                <a:defRPr/>
              </a:pPr>
              <a:r>
                <a:rPr lang="de-CH" sz="1400" b="1">
                  <a:solidFill>
                    <a:srgbClr val="444444"/>
                  </a:solidFill>
                  <a:ea typeface="Lato Light"/>
                  <a:cs typeface="Lato Light"/>
                </a:rPr>
                <a:t>Holder</a:t>
              </a:r>
              <a:endParaRPr sz="2400"/>
            </a:p>
          </p:txBody>
        </p:sp>
        <p:sp>
          <p:nvSpPr>
            <p:cNvPr id="42" name="Textfeld 224">
              <a:extLst>
                <a:ext uri="{FF2B5EF4-FFF2-40B4-BE49-F238E27FC236}">
                  <a16:creationId xmlns:a16="http://schemas.microsoft.com/office/drawing/2014/main" id="{605016BF-3F55-9F0C-5E16-A757CEE6A7C0}"/>
                </a:ext>
              </a:extLst>
            </p:cNvPr>
            <p:cNvSpPr txBox="1"/>
            <p:nvPr/>
          </p:nvSpPr>
          <p:spPr bwMode="auto">
            <a:xfrm>
              <a:off x="1835736" y="1551876"/>
              <a:ext cx="2478839" cy="280010"/>
            </a:xfrm>
            <a:prstGeom prst="rect">
              <a:avLst/>
            </a:prstGeom>
            <a:noFill/>
          </p:spPr>
          <p:txBody>
            <a:bodyPr wrap="square" lIns="0" tIns="0" rIns="0" bIns="0" rtlCol="0">
              <a:spAutoFit/>
            </a:bodyPr>
            <a:lstStyle/>
            <a:p>
              <a:pPr algn="ctr">
                <a:defRPr/>
              </a:pPr>
              <a:r>
                <a:rPr lang="de-CH" sz="1400" b="1" cap="small">
                  <a:solidFill>
                    <a:srgbClr val="A20013"/>
                  </a:solidFill>
                  <a:ea typeface="Lato Light"/>
                  <a:cs typeface="Lato Light"/>
                </a:rPr>
                <a:t>VC Verifiable Credentials</a:t>
              </a:r>
              <a:endParaRPr lang="de-CH" sz="1400">
                <a:solidFill>
                  <a:srgbClr val="A20013"/>
                </a:solidFill>
                <a:ea typeface="Lato Light"/>
                <a:cs typeface="Lato Light"/>
              </a:endParaRPr>
            </a:p>
          </p:txBody>
        </p:sp>
        <p:sp>
          <p:nvSpPr>
            <p:cNvPr id="43" name="Textfeld 225">
              <a:extLst>
                <a:ext uri="{FF2B5EF4-FFF2-40B4-BE49-F238E27FC236}">
                  <a16:creationId xmlns:a16="http://schemas.microsoft.com/office/drawing/2014/main" id="{5F7FD9E9-3AE4-00C6-EEAC-3E31963E0D22}"/>
                </a:ext>
              </a:extLst>
            </p:cNvPr>
            <p:cNvSpPr txBox="1"/>
            <p:nvPr/>
          </p:nvSpPr>
          <p:spPr bwMode="auto">
            <a:xfrm>
              <a:off x="4035852" y="1991357"/>
              <a:ext cx="355367" cy="280010"/>
            </a:xfrm>
            <a:prstGeom prst="rect">
              <a:avLst/>
            </a:prstGeom>
            <a:solidFill>
              <a:sysClr val="window" lastClr="FFFFFF"/>
            </a:solidFill>
          </p:spPr>
          <p:txBody>
            <a:bodyPr wrap="square" lIns="0" tIns="0" rIns="0" bIns="0" rtlCol="0">
              <a:spAutoFit/>
            </a:bodyPr>
            <a:lstStyle/>
            <a:p>
              <a:pPr algn="ctr" defTabSz="914377">
                <a:defRPr/>
              </a:pPr>
              <a:r>
                <a:rPr lang="de-CH" sz="1400" b="1">
                  <a:solidFill>
                    <a:srgbClr val="444444"/>
                  </a:solidFill>
                  <a:ea typeface="Lato Light"/>
                  <a:cs typeface="Lato Light"/>
                </a:rPr>
                <a:t>VC</a:t>
              </a:r>
              <a:endParaRPr sz="2400"/>
            </a:p>
          </p:txBody>
        </p:sp>
        <p:sp>
          <p:nvSpPr>
            <p:cNvPr id="44" name="Textfeld 226">
              <a:extLst>
                <a:ext uri="{FF2B5EF4-FFF2-40B4-BE49-F238E27FC236}">
                  <a16:creationId xmlns:a16="http://schemas.microsoft.com/office/drawing/2014/main" id="{A332421C-AF70-311E-02CF-A1AF776EA781}"/>
                </a:ext>
              </a:extLst>
            </p:cNvPr>
            <p:cNvSpPr txBox="1"/>
            <p:nvPr/>
          </p:nvSpPr>
          <p:spPr bwMode="auto">
            <a:xfrm>
              <a:off x="7809644" y="1966864"/>
              <a:ext cx="580757" cy="280010"/>
            </a:xfrm>
            <a:prstGeom prst="rect">
              <a:avLst/>
            </a:prstGeom>
            <a:solidFill>
              <a:sysClr val="window" lastClr="FFFFFF"/>
            </a:solidFill>
          </p:spPr>
          <p:txBody>
            <a:bodyPr wrap="square" lIns="0" tIns="0" rIns="0" bIns="0" rtlCol="0">
              <a:spAutoFit/>
            </a:bodyPr>
            <a:lstStyle/>
            <a:p>
              <a:pPr algn="ctr" defTabSz="914377">
                <a:defRPr/>
              </a:pPr>
              <a:r>
                <a:rPr lang="de-CH" sz="1400" b="1">
                  <a:solidFill>
                    <a:srgbClr val="444444"/>
                  </a:solidFill>
                  <a:ea typeface="Lato Light"/>
                  <a:cs typeface="Lato Light"/>
                </a:rPr>
                <a:t>Proof</a:t>
              </a:r>
              <a:endParaRPr sz="2400"/>
            </a:p>
          </p:txBody>
        </p:sp>
        <p:pic>
          <p:nvPicPr>
            <p:cNvPr id="45" name="Grafik 227" descr="Weibliches Profil Silhouette">
              <a:extLst>
                <a:ext uri="{FF2B5EF4-FFF2-40B4-BE49-F238E27FC236}">
                  <a16:creationId xmlns:a16="http://schemas.microsoft.com/office/drawing/2014/main" id="{892250D9-71A2-5F59-FB5D-3D0F03A1CDDC}"/>
                </a:ext>
              </a:extLst>
            </p:cNvPr>
            <p:cNvPicPr>
              <a:picLocks noChangeAspect="1"/>
            </p:cNvPicPr>
            <p:nvPr/>
          </p:nvPicPr>
          <p:blipFill>
            <a:blip r:embed="rId2"/>
            <a:stretch/>
          </p:blipFill>
          <p:spPr bwMode="auto">
            <a:xfrm>
              <a:off x="5858820" y="1272318"/>
              <a:ext cx="540000" cy="540000"/>
            </a:xfrm>
            <a:prstGeom prst="rect">
              <a:avLst/>
            </a:prstGeom>
          </p:spPr>
        </p:pic>
        <p:pic>
          <p:nvPicPr>
            <p:cNvPr id="46" name="Grafik 228" descr="Smartphone Silhouette">
              <a:extLst>
                <a:ext uri="{FF2B5EF4-FFF2-40B4-BE49-F238E27FC236}">
                  <a16:creationId xmlns:a16="http://schemas.microsoft.com/office/drawing/2014/main" id="{16111B36-9C29-BBC0-BCBF-78CF55180ABC}"/>
                </a:ext>
              </a:extLst>
            </p:cNvPr>
            <p:cNvPicPr>
              <a:picLocks noChangeAspect="1"/>
            </p:cNvPicPr>
            <p:nvPr/>
          </p:nvPicPr>
          <p:blipFill>
            <a:blip r:embed="rId3"/>
            <a:stretch/>
          </p:blipFill>
          <p:spPr bwMode="auto">
            <a:xfrm>
              <a:off x="5912495" y="1650704"/>
              <a:ext cx="436710" cy="436710"/>
            </a:xfrm>
            <a:prstGeom prst="rect">
              <a:avLst/>
            </a:prstGeom>
          </p:spPr>
        </p:pic>
        <p:pic>
          <p:nvPicPr>
            <p:cNvPr id="47" name="Grafik 229" descr="Mitarbeiterausweis Silhouette">
              <a:extLst>
                <a:ext uri="{FF2B5EF4-FFF2-40B4-BE49-F238E27FC236}">
                  <a16:creationId xmlns:a16="http://schemas.microsoft.com/office/drawing/2014/main" id="{7CE9F47C-32C0-9CC1-0B3D-299077DFFF5D}"/>
                </a:ext>
              </a:extLst>
            </p:cNvPr>
            <p:cNvPicPr>
              <a:picLocks noChangeAspect="1"/>
            </p:cNvPicPr>
            <p:nvPr/>
          </p:nvPicPr>
          <p:blipFill>
            <a:blip r:embed="rId4"/>
            <a:stretch/>
          </p:blipFill>
          <p:spPr bwMode="auto">
            <a:xfrm>
              <a:off x="7872483" y="2631960"/>
              <a:ext cx="382602" cy="382602"/>
            </a:xfrm>
            <a:prstGeom prst="rect">
              <a:avLst/>
            </a:prstGeom>
          </p:spPr>
        </p:pic>
        <p:pic>
          <p:nvPicPr>
            <p:cNvPr id="48" name="Grafik 230" descr="Diplomrolle Silhouette">
              <a:extLst>
                <a:ext uri="{FF2B5EF4-FFF2-40B4-BE49-F238E27FC236}">
                  <a16:creationId xmlns:a16="http://schemas.microsoft.com/office/drawing/2014/main" id="{1321A07D-F6E0-BE92-4CDD-28EC5F3F8DFB}"/>
                </a:ext>
              </a:extLst>
            </p:cNvPr>
            <p:cNvPicPr>
              <a:picLocks noChangeAspect="1"/>
            </p:cNvPicPr>
            <p:nvPr/>
          </p:nvPicPr>
          <p:blipFill>
            <a:blip r:embed="rId5"/>
            <a:stretch/>
          </p:blipFill>
          <p:spPr bwMode="auto">
            <a:xfrm>
              <a:off x="8081015" y="2295044"/>
              <a:ext cx="479790" cy="479790"/>
            </a:xfrm>
            <a:prstGeom prst="rect">
              <a:avLst/>
            </a:prstGeom>
          </p:spPr>
        </p:pic>
        <p:pic>
          <p:nvPicPr>
            <p:cNvPr id="49" name="Grafik 231" descr="Herz, pulsierend Silhouette">
              <a:extLst>
                <a:ext uri="{FF2B5EF4-FFF2-40B4-BE49-F238E27FC236}">
                  <a16:creationId xmlns:a16="http://schemas.microsoft.com/office/drawing/2014/main" id="{D1085237-F87C-1336-EAC0-388320E29100}"/>
                </a:ext>
              </a:extLst>
            </p:cNvPr>
            <p:cNvPicPr>
              <a:picLocks noChangeAspect="1"/>
            </p:cNvPicPr>
            <p:nvPr/>
          </p:nvPicPr>
          <p:blipFill>
            <a:blip r:embed="rId6"/>
            <a:stretch/>
          </p:blipFill>
          <p:spPr bwMode="auto">
            <a:xfrm>
              <a:off x="7628849" y="2178030"/>
              <a:ext cx="451733" cy="451733"/>
            </a:xfrm>
            <a:prstGeom prst="rect">
              <a:avLst/>
            </a:prstGeom>
          </p:spPr>
        </p:pic>
        <p:pic>
          <p:nvPicPr>
            <p:cNvPr id="50" name="Grafik 232" descr="Mitarbeiterausweis Silhouette">
              <a:extLst>
                <a:ext uri="{FF2B5EF4-FFF2-40B4-BE49-F238E27FC236}">
                  <a16:creationId xmlns:a16="http://schemas.microsoft.com/office/drawing/2014/main" id="{C24F3001-791C-A2CA-96DB-78E4C33B5CE2}"/>
                </a:ext>
              </a:extLst>
            </p:cNvPr>
            <p:cNvPicPr>
              <a:picLocks noChangeAspect="1"/>
            </p:cNvPicPr>
            <p:nvPr/>
          </p:nvPicPr>
          <p:blipFill>
            <a:blip r:embed="rId4"/>
            <a:stretch/>
          </p:blipFill>
          <p:spPr bwMode="auto">
            <a:xfrm>
              <a:off x="4022001" y="2631960"/>
              <a:ext cx="382602" cy="382602"/>
            </a:xfrm>
            <a:prstGeom prst="rect">
              <a:avLst/>
            </a:prstGeom>
          </p:spPr>
        </p:pic>
        <p:pic>
          <p:nvPicPr>
            <p:cNvPr id="51" name="Grafik 233" descr="Diplomrolle Silhouette">
              <a:extLst>
                <a:ext uri="{FF2B5EF4-FFF2-40B4-BE49-F238E27FC236}">
                  <a16:creationId xmlns:a16="http://schemas.microsoft.com/office/drawing/2014/main" id="{512DD6C6-CFD9-AE7D-7CE5-9927DE40D289}"/>
                </a:ext>
              </a:extLst>
            </p:cNvPr>
            <p:cNvPicPr>
              <a:picLocks noChangeAspect="1"/>
            </p:cNvPicPr>
            <p:nvPr/>
          </p:nvPicPr>
          <p:blipFill>
            <a:blip r:embed="rId5"/>
            <a:stretch/>
          </p:blipFill>
          <p:spPr bwMode="auto">
            <a:xfrm>
              <a:off x="4230533" y="2295044"/>
              <a:ext cx="479790" cy="479790"/>
            </a:xfrm>
            <a:prstGeom prst="rect">
              <a:avLst/>
            </a:prstGeom>
          </p:spPr>
        </p:pic>
        <p:pic>
          <p:nvPicPr>
            <p:cNvPr id="52" name="Grafik 234" descr="Herz, pulsierend Silhouette">
              <a:extLst>
                <a:ext uri="{FF2B5EF4-FFF2-40B4-BE49-F238E27FC236}">
                  <a16:creationId xmlns:a16="http://schemas.microsoft.com/office/drawing/2014/main" id="{FE2FAA3C-F8AB-830F-2CD4-D3AABAD73DC9}"/>
                </a:ext>
              </a:extLst>
            </p:cNvPr>
            <p:cNvPicPr>
              <a:picLocks noChangeAspect="1"/>
            </p:cNvPicPr>
            <p:nvPr/>
          </p:nvPicPr>
          <p:blipFill>
            <a:blip r:embed="rId6"/>
            <a:stretch/>
          </p:blipFill>
          <p:spPr bwMode="auto">
            <a:xfrm>
              <a:off x="3778367" y="2178030"/>
              <a:ext cx="451733" cy="451733"/>
            </a:xfrm>
            <a:prstGeom prst="rect">
              <a:avLst/>
            </a:prstGeom>
          </p:spPr>
        </p:pic>
        <p:pic>
          <p:nvPicPr>
            <p:cNvPr id="53" name="Grafik 235" descr="Hospital Silhouette">
              <a:extLst>
                <a:ext uri="{FF2B5EF4-FFF2-40B4-BE49-F238E27FC236}">
                  <a16:creationId xmlns:a16="http://schemas.microsoft.com/office/drawing/2014/main" id="{5E40E2F7-6A26-1FB8-84B2-D4A179DE489B}"/>
                </a:ext>
              </a:extLst>
            </p:cNvPr>
            <p:cNvPicPr>
              <a:picLocks noChangeAspect="1"/>
            </p:cNvPicPr>
            <p:nvPr/>
          </p:nvPicPr>
          <p:blipFill>
            <a:blip r:embed="rId7"/>
            <a:stretch/>
          </p:blipFill>
          <p:spPr bwMode="auto">
            <a:xfrm>
              <a:off x="9950083" y="3718763"/>
              <a:ext cx="607070" cy="607070"/>
            </a:xfrm>
            <a:prstGeom prst="rect">
              <a:avLst/>
            </a:prstGeom>
          </p:spPr>
        </p:pic>
        <p:pic>
          <p:nvPicPr>
            <p:cNvPr id="54" name="Grafik 236" descr="Computer Silhouette">
              <a:extLst>
                <a:ext uri="{FF2B5EF4-FFF2-40B4-BE49-F238E27FC236}">
                  <a16:creationId xmlns:a16="http://schemas.microsoft.com/office/drawing/2014/main" id="{36E5ED42-7A1F-B740-66AF-4C63FC1A5269}"/>
                </a:ext>
              </a:extLst>
            </p:cNvPr>
            <p:cNvPicPr>
              <a:picLocks noChangeAspect="1"/>
            </p:cNvPicPr>
            <p:nvPr/>
          </p:nvPicPr>
          <p:blipFill>
            <a:blip r:embed="rId8"/>
            <a:stretch/>
          </p:blipFill>
          <p:spPr bwMode="auto">
            <a:xfrm>
              <a:off x="9439009" y="3829788"/>
              <a:ext cx="511666" cy="511666"/>
            </a:xfrm>
            <a:prstGeom prst="rect">
              <a:avLst/>
            </a:prstGeom>
          </p:spPr>
        </p:pic>
        <p:pic>
          <p:nvPicPr>
            <p:cNvPr id="55" name="Grafik 237" descr="Computer Silhouette">
              <a:extLst>
                <a:ext uri="{FF2B5EF4-FFF2-40B4-BE49-F238E27FC236}">
                  <a16:creationId xmlns:a16="http://schemas.microsoft.com/office/drawing/2014/main" id="{FC0ED0F7-F8A0-9595-5AFD-F532ABA50A26}"/>
                </a:ext>
              </a:extLst>
            </p:cNvPr>
            <p:cNvPicPr>
              <a:picLocks noChangeAspect="1"/>
            </p:cNvPicPr>
            <p:nvPr/>
          </p:nvPicPr>
          <p:blipFill>
            <a:blip r:embed="rId8"/>
            <a:stretch/>
          </p:blipFill>
          <p:spPr bwMode="auto">
            <a:xfrm>
              <a:off x="2290963" y="3829788"/>
              <a:ext cx="511666" cy="511666"/>
            </a:xfrm>
            <a:prstGeom prst="rect">
              <a:avLst/>
            </a:prstGeom>
          </p:spPr>
        </p:pic>
        <p:pic>
          <p:nvPicPr>
            <p:cNvPr id="56" name="Grafik 238" descr="Gebäude Silhouette">
              <a:extLst>
                <a:ext uri="{FF2B5EF4-FFF2-40B4-BE49-F238E27FC236}">
                  <a16:creationId xmlns:a16="http://schemas.microsoft.com/office/drawing/2014/main" id="{60D48CCF-C143-AFDC-FB17-67C74786B35A}"/>
                </a:ext>
              </a:extLst>
            </p:cNvPr>
            <p:cNvPicPr>
              <a:picLocks noChangeAspect="1"/>
            </p:cNvPicPr>
            <p:nvPr/>
          </p:nvPicPr>
          <p:blipFill>
            <a:blip r:embed="rId9"/>
            <a:stretch/>
          </p:blipFill>
          <p:spPr bwMode="auto">
            <a:xfrm>
              <a:off x="1807852" y="3793433"/>
              <a:ext cx="556260" cy="556260"/>
            </a:xfrm>
            <a:prstGeom prst="rect">
              <a:avLst/>
            </a:prstGeom>
          </p:spPr>
        </p:pic>
        <p:sp>
          <p:nvSpPr>
            <p:cNvPr id="57" name="Textfeld 239">
              <a:extLst>
                <a:ext uri="{FF2B5EF4-FFF2-40B4-BE49-F238E27FC236}">
                  <a16:creationId xmlns:a16="http://schemas.microsoft.com/office/drawing/2014/main" id="{906B71A0-067A-FE39-6DEC-9808160F98D2}"/>
                </a:ext>
              </a:extLst>
            </p:cNvPr>
            <p:cNvSpPr txBox="1"/>
            <p:nvPr/>
          </p:nvSpPr>
          <p:spPr bwMode="auto">
            <a:xfrm>
              <a:off x="3117156" y="3780788"/>
              <a:ext cx="698013" cy="240008"/>
            </a:xfrm>
            <a:prstGeom prst="rect">
              <a:avLst/>
            </a:prstGeom>
            <a:noFill/>
          </p:spPr>
          <p:txBody>
            <a:bodyPr wrap="square" lIns="0" tIns="0" rIns="0" bIns="0" rtlCol="0">
              <a:spAutoFit/>
            </a:bodyPr>
            <a:lstStyle/>
            <a:p>
              <a:pPr algn="ctr">
                <a:defRPr/>
              </a:pPr>
              <a:r>
                <a:rPr lang="de-CH" sz="1200">
                  <a:solidFill>
                    <a:srgbClr val="444444"/>
                  </a:solidFill>
                  <a:ea typeface="Lato Light"/>
                  <a:cs typeface="Lato Light"/>
                </a:rPr>
                <a:t>DID</a:t>
              </a:r>
              <a:endParaRPr sz="2400"/>
            </a:p>
          </p:txBody>
        </p:sp>
        <p:sp>
          <p:nvSpPr>
            <p:cNvPr id="58" name="Textfeld 240">
              <a:extLst>
                <a:ext uri="{FF2B5EF4-FFF2-40B4-BE49-F238E27FC236}">
                  <a16:creationId xmlns:a16="http://schemas.microsoft.com/office/drawing/2014/main" id="{1C7DA67E-05D0-CE78-8054-0A436BCC3E71}"/>
                </a:ext>
              </a:extLst>
            </p:cNvPr>
            <p:cNvSpPr txBox="1"/>
            <p:nvPr/>
          </p:nvSpPr>
          <p:spPr bwMode="auto">
            <a:xfrm>
              <a:off x="2955267" y="4235826"/>
              <a:ext cx="1021790" cy="240008"/>
            </a:xfrm>
            <a:prstGeom prst="rect">
              <a:avLst/>
            </a:prstGeom>
            <a:noFill/>
          </p:spPr>
          <p:txBody>
            <a:bodyPr wrap="square" lIns="0" tIns="0" rIns="0" bIns="0" rtlCol="0">
              <a:spAutoFit/>
            </a:bodyPr>
            <a:lstStyle/>
            <a:p>
              <a:pPr algn="ctr">
                <a:defRPr/>
              </a:pPr>
              <a:r>
                <a:rPr lang="de-CH" sz="1200">
                  <a:solidFill>
                    <a:srgbClr val="444444"/>
                  </a:solidFill>
                  <a:ea typeface="Lato Light"/>
                  <a:cs typeface="Lato Light"/>
                </a:rPr>
                <a:t>verification</a:t>
              </a:r>
            </a:p>
          </p:txBody>
        </p:sp>
        <p:sp>
          <p:nvSpPr>
            <p:cNvPr id="59" name="Textfeld 241">
              <a:extLst>
                <a:ext uri="{FF2B5EF4-FFF2-40B4-BE49-F238E27FC236}">
                  <a16:creationId xmlns:a16="http://schemas.microsoft.com/office/drawing/2014/main" id="{5A0DBBC7-2B60-364D-5440-A73A3F132B51}"/>
                </a:ext>
              </a:extLst>
            </p:cNvPr>
            <p:cNvSpPr txBox="1"/>
            <p:nvPr/>
          </p:nvSpPr>
          <p:spPr bwMode="auto">
            <a:xfrm>
              <a:off x="8469086" y="3780788"/>
              <a:ext cx="698013" cy="240008"/>
            </a:xfrm>
            <a:prstGeom prst="rect">
              <a:avLst/>
            </a:prstGeom>
            <a:noFill/>
          </p:spPr>
          <p:txBody>
            <a:bodyPr wrap="square" lIns="0" tIns="0" rIns="0" bIns="0" rtlCol="0">
              <a:spAutoFit/>
            </a:bodyPr>
            <a:lstStyle/>
            <a:p>
              <a:pPr algn="ctr">
                <a:defRPr/>
              </a:pPr>
              <a:r>
                <a:rPr lang="de-CH" sz="1200">
                  <a:solidFill>
                    <a:srgbClr val="444444"/>
                  </a:solidFill>
                  <a:ea typeface="Lato Light"/>
                  <a:cs typeface="Lato Light"/>
                </a:rPr>
                <a:t>DID</a:t>
              </a:r>
              <a:endParaRPr sz="2400"/>
            </a:p>
          </p:txBody>
        </p:sp>
        <p:sp>
          <p:nvSpPr>
            <p:cNvPr id="60" name="Textfeld 242">
              <a:extLst>
                <a:ext uri="{FF2B5EF4-FFF2-40B4-BE49-F238E27FC236}">
                  <a16:creationId xmlns:a16="http://schemas.microsoft.com/office/drawing/2014/main" id="{0D2266B1-B823-821C-2399-7E9031F80E9C}"/>
                </a:ext>
              </a:extLst>
            </p:cNvPr>
            <p:cNvSpPr txBox="1"/>
            <p:nvPr/>
          </p:nvSpPr>
          <p:spPr bwMode="auto">
            <a:xfrm>
              <a:off x="8307197" y="4235826"/>
              <a:ext cx="1021790" cy="240008"/>
            </a:xfrm>
            <a:prstGeom prst="rect">
              <a:avLst/>
            </a:prstGeom>
            <a:noFill/>
          </p:spPr>
          <p:txBody>
            <a:bodyPr wrap="square" lIns="0" tIns="0" rIns="0" bIns="0" rtlCol="0">
              <a:spAutoFit/>
            </a:bodyPr>
            <a:lstStyle/>
            <a:p>
              <a:pPr algn="ctr">
                <a:defRPr/>
              </a:pPr>
              <a:r>
                <a:rPr lang="de-CH" sz="1200">
                  <a:solidFill>
                    <a:srgbClr val="444444"/>
                  </a:solidFill>
                  <a:ea typeface="Lato Light"/>
                  <a:cs typeface="Lato Light"/>
                </a:rPr>
                <a:t>verification</a:t>
              </a:r>
            </a:p>
          </p:txBody>
        </p:sp>
        <p:sp>
          <p:nvSpPr>
            <p:cNvPr id="61" name="Textfeld 243">
              <a:extLst>
                <a:ext uri="{FF2B5EF4-FFF2-40B4-BE49-F238E27FC236}">
                  <a16:creationId xmlns:a16="http://schemas.microsoft.com/office/drawing/2014/main" id="{7894FF0F-2274-F63C-DFC9-8C7BFF272C34}"/>
                </a:ext>
              </a:extLst>
            </p:cNvPr>
            <p:cNvSpPr txBox="1"/>
            <p:nvPr/>
          </p:nvSpPr>
          <p:spPr bwMode="auto">
            <a:xfrm>
              <a:off x="5168703" y="5214196"/>
              <a:ext cx="1911386" cy="249457"/>
            </a:xfrm>
            <a:prstGeom prst="rect">
              <a:avLst/>
            </a:prstGeom>
            <a:solidFill>
              <a:sysClr val="window" lastClr="FFFFFF"/>
            </a:solidFill>
          </p:spPr>
          <p:txBody>
            <a:bodyPr wrap="square" lIns="0" tIns="3600" rIns="0" bIns="3600" rtlCol="0">
              <a:spAutoFit/>
            </a:bodyPr>
            <a:lstStyle/>
            <a:p>
              <a:pPr algn="ctr" defTabSz="914377">
                <a:defRPr/>
              </a:pPr>
              <a:r>
                <a:rPr lang="de-CH" sz="1200" b="1">
                  <a:solidFill>
                    <a:srgbClr val="002060"/>
                  </a:solidFill>
                  <a:ea typeface="Lato Light"/>
                  <a:cs typeface="Lato Light"/>
                </a:rPr>
                <a:t>technical scheme</a:t>
              </a:r>
            </a:p>
          </p:txBody>
        </p:sp>
        <p:sp>
          <p:nvSpPr>
            <p:cNvPr id="62" name="Textfeld 244">
              <a:extLst>
                <a:ext uri="{FF2B5EF4-FFF2-40B4-BE49-F238E27FC236}">
                  <a16:creationId xmlns:a16="http://schemas.microsoft.com/office/drawing/2014/main" id="{C3E75DAF-3BBD-ABC3-B99C-8AEEBF6B296B}"/>
                </a:ext>
              </a:extLst>
            </p:cNvPr>
            <p:cNvSpPr txBox="1"/>
            <p:nvPr/>
          </p:nvSpPr>
          <p:spPr bwMode="auto">
            <a:xfrm>
              <a:off x="3629848" y="5807152"/>
              <a:ext cx="1124544" cy="240008"/>
            </a:xfrm>
            <a:prstGeom prst="rect">
              <a:avLst/>
            </a:prstGeom>
            <a:solidFill>
              <a:sysClr val="window" lastClr="FFFFFF"/>
            </a:solidFill>
          </p:spPr>
          <p:txBody>
            <a:bodyPr wrap="square" lIns="0" tIns="0" rIns="0" bIns="0" rtlCol="0">
              <a:spAutoFit/>
            </a:bodyPr>
            <a:lstStyle/>
            <a:p>
              <a:pPr algn="ctr" defTabSz="914377">
                <a:defRPr/>
              </a:pPr>
              <a:r>
                <a:rPr lang="de-CH" sz="1200" b="1">
                  <a:solidFill>
                    <a:srgbClr val="002060"/>
                  </a:solidFill>
                  <a:ea typeface="Lato Light"/>
                  <a:cs typeface="Lato Light"/>
                </a:rPr>
                <a:t>registration</a:t>
              </a:r>
            </a:p>
          </p:txBody>
        </p:sp>
        <p:sp>
          <p:nvSpPr>
            <p:cNvPr id="63" name="Textfeld 245">
              <a:extLst>
                <a:ext uri="{FF2B5EF4-FFF2-40B4-BE49-F238E27FC236}">
                  <a16:creationId xmlns:a16="http://schemas.microsoft.com/office/drawing/2014/main" id="{5F1B14BE-BD3A-2B86-A22A-6C8EDD07D9A8}"/>
                </a:ext>
              </a:extLst>
            </p:cNvPr>
            <p:cNvSpPr txBox="1"/>
            <p:nvPr/>
          </p:nvSpPr>
          <p:spPr bwMode="auto">
            <a:xfrm>
              <a:off x="7418092" y="5807152"/>
              <a:ext cx="1124544" cy="240008"/>
            </a:xfrm>
            <a:prstGeom prst="rect">
              <a:avLst/>
            </a:prstGeom>
            <a:solidFill>
              <a:sysClr val="window" lastClr="FFFFFF"/>
            </a:solidFill>
          </p:spPr>
          <p:txBody>
            <a:bodyPr wrap="square" lIns="0" tIns="0" rIns="0" bIns="0" rtlCol="0">
              <a:spAutoFit/>
            </a:bodyPr>
            <a:lstStyle/>
            <a:p>
              <a:pPr algn="ctr" defTabSz="914377">
                <a:defRPr/>
              </a:pPr>
              <a:r>
                <a:rPr lang="de-CH" sz="1200" b="1">
                  <a:solidFill>
                    <a:srgbClr val="002060"/>
                  </a:solidFill>
                  <a:ea typeface="Lato Light"/>
                  <a:cs typeface="Lato Light"/>
                </a:rPr>
                <a:t>registration</a:t>
              </a:r>
            </a:p>
          </p:txBody>
        </p:sp>
        <p:grpSp>
          <p:nvGrpSpPr>
            <p:cNvPr id="64" name="Gruppieren 246">
              <a:extLst>
                <a:ext uri="{FF2B5EF4-FFF2-40B4-BE49-F238E27FC236}">
                  <a16:creationId xmlns:a16="http://schemas.microsoft.com/office/drawing/2014/main" id="{495794CD-F255-6EB0-FE14-F25F725D93B5}"/>
                </a:ext>
              </a:extLst>
            </p:cNvPr>
            <p:cNvGrpSpPr/>
            <p:nvPr/>
          </p:nvGrpSpPr>
          <p:grpSpPr bwMode="auto">
            <a:xfrm>
              <a:off x="4713308" y="3334925"/>
              <a:ext cx="2877843" cy="1215095"/>
              <a:chOff x="4632292" y="3255105"/>
              <a:chExt cx="2877843" cy="1215095"/>
            </a:xfrm>
          </p:grpSpPr>
          <p:cxnSp>
            <p:nvCxnSpPr>
              <p:cNvPr id="77" name="Gerader Verbinder 247">
                <a:extLst>
                  <a:ext uri="{FF2B5EF4-FFF2-40B4-BE49-F238E27FC236}">
                    <a16:creationId xmlns:a16="http://schemas.microsoft.com/office/drawing/2014/main" id="{15882C43-9DB5-F2A2-DEBC-473C45A64913}"/>
                  </a:ext>
                </a:extLst>
              </p:cNvPr>
              <p:cNvCxnSpPr>
                <a:cxnSpLocks/>
              </p:cNvCxnSpPr>
              <p:nvPr/>
            </p:nvCxnSpPr>
            <p:spPr bwMode="auto">
              <a:xfrm flipV="1">
                <a:off x="4894314" y="3432382"/>
                <a:ext cx="1054810" cy="304794"/>
              </a:xfrm>
              <a:prstGeom prst="line">
                <a:avLst/>
              </a:prstGeom>
              <a:noFill/>
              <a:ln w="12700" cap="flat" cmpd="sng" algn="ctr">
                <a:solidFill>
                  <a:srgbClr val="BDBDBD"/>
                </a:solidFill>
                <a:prstDash val="solid"/>
                <a:miter lim="800000"/>
              </a:ln>
              <a:effectLst/>
            </p:spPr>
          </p:cxnSp>
          <p:cxnSp>
            <p:nvCxnSpPr>
              <p:cNvPr id="78" name="Gerader Verbinder 248">
                <a:extLst>
                  <a:ext uri="{FF2B5EF4-FFF2-40B4-BE49-F238E27FC236}">
                    <a16:creationId xmlns:a16="http://schemas.microsoft.com/office/drawing/2014/main" id="{352EBA4E-22E1-5A22-FCA1-52A3832F50DA}"/>
                  </a:ext>
                </a:extLst>
              </p:cNvPr>
              <p:cNvCxnSpPr>
                <a:cxnSpLocks/>
              </p:cNvCxnSpPr>
              <p:nvPr/>
            </p:nvCxnSpPr>
            <p:spPr bwMode="auto">
              <a:xfrm>
                <a:off x="6195704" y="3432382"/>
                <a:ext cx="1054044" cy="304794"/>
              </a:xfrm>
              <a:prstGeom prst="line">
                <a:avLst/>
              </a:prstGeom>
              <a:noFill/>
              <a:ln w="12700" cap="flat" cmpd="sng" algn="ctr">
                <a:solidFill>
                  <a:srgbClr val="BDBDBD"/>
                </a:solidFill>
                <a:prstDash val="solid"/>
                <a:miter lim="800000"/>
              </a:ln>
              <a:effectLst/>
            </p:spPr>
          </p:cxnSp>
          <p:cxnSp>
            <p:nvCxnSpPr>
              <p:cNvPr id="79" name="Gerader Verbinder 249">
                <a:extLst>
                  <a:ext uri="{FF2B5EF4-FFF2-40B4-BE49-F238E27FC236}">
                    <a16:creationId xmlns:a16="http://schemas.microsoft.com/office/drawing/2014/main" id="{3E4458ED-761A-1195-497D-CF1DD82F9272}"/>
                  </a:ext>
                </a:extLst>
              </p:cNvPr>
              <p:cNvCxnSpPr>
                <a:cxnSpLocks/>
              </p:cNvCxnSpPr>
              <p:nvPr/>
            </p:nvCxnSpPr>
            <p:spPr bwMode="auto">
              <a:xfrm>
                <a:off x="4894314" y="3737176"/>
                <a:ext cx="548409" cy="131853"/>
              </a:xfrm>
              <a:prstGeom prst="line">
                <a:avLst/>
              </a:prstGeom>
              <a:noFill/>
              <a:ln w="12700" cap="flat" cmpd="sng" algn="ctr">
                <a:solidFill>
                  <a:srgbClr val="BDBDBD"/>
                </a:solidFill>
                <a:prstDash val="solid"/>
                <a:miter lim="800000"/>
              </a:ln>
              <a:effectLst/>
            </p:spPr>
          </p:cxnSp>
          <p:cxnSp>
            <p:nvCxnSpPr>
              <p:cNvPr id="80" name="Gerader Verbinder 250">
                <a:extLst>
                  <a:ext uri="{FF2B5EF4-FFF2-40B4-BE49-F238E27FC236}">
                    <a16:creationId xmlns:a16="http://schemas.microsoft.com/office/drawing/2014/main" id="{5C492DB4-D1C0-60FB-7C90-4A22F0BF14A3}"/>
                  </a:ext>
                </a:extLst>
              </p:cNvPr>
              <p:cNvCxnSpPr>
                <a:cxnSpLocks/>
              </p:cNvCxnSpPr>
              <p:nvPr/>
            </p:nvCxnSpPr>
            <p:spPr bwMode="auto">
              <a:xfrm>
                <a:off x="4894314" y="3737176"/>
                <a:ext cx="176366" cy="320212"/>
              </a:xfrm>
              <a:prstGeom prst="line">
                <a:avLst/>
              </a:prstGeom>
              <a:noFill/>
              <a:ln w="12700" cap="flat" cmpd="sng" algn="ctr">
                <a:solidFill>
                  <a:srgbClr val="BDBDBD"/>
                </a:solidFill>
                <a:prstDash val="solid"/>
                <a:miter lim="800000"/>
              </a:ln>
              <a:effectLst/>
            </p:spPr>
          </p:cxnSp>
          <p:cxnSp>
            <p:nvCxnSpPr>
              <p:cNvPr id="81" name="Gerader Verbinder 251">
                <a:extLst>
                  <a:ext uri="{FF2B5EF4-FFF2-40B4-BE49-F238E27FC236}">
                    <a16:creationId xmlns:a16="http://schemas.microsoft.com/office/drawing/2014/main" id="{49ED2EBC-DA17-FF77-FFF0-CA2F1ECF888B}"/>
                  </a:ext>
                </a:extLst>
              </p:cNvPr>
              <p:cNvCxnSpPr>
                <a:cxnSpLocks/>
              </p:cNvCxnSpPr>
              <p:nvPr/>
            </p:nvCxnSpPr>
            <p:spPr bwMode="auto">
              <a:xfrm flipV="1">
                <a:off x="5070680" y="3869029"/>
                <a:ext cx="372043" cy="188359"/>
              </a:xfrm>
              <a:prstGeom prst="line">
                <a:avLst/>
              </a:prstGeom>
              <a:noFill/>
              <a:ln w="12700" cap="flat" cmpd="sng" algn="ctr">
                <a:solidFill>
                  <a:srgbClr val="BDBDBD"/>
                </a:solidFill>
                <a:prstDash val="solid"/>
                <a:miter lim="800000"/>
              </a:ln>
              <a:effectLst/>
            </p:spPr>
          </p:cxnSp>
          <p:cxnSp>
            <p:nvCxnSpPr>
              <p:cNvPr id="82" name="Gerader Verbinder 252">
                <a:extLst>
                  <a:ext uri="{FF2B5EF4-FFF2-40B4-BE49-F238E27FC236}">
                    <a16:creationId xmlns:a16="http://schemas.microsoft.com/office/drawing/2014/main" id="{91CF4C17-52C4-BA2C-478C-EC69F621A258}"/>
                  </a:ext>
                </a:extLst>
              </p:cNvPr>
              <p:cNvCxnSpPr>
                <a:cxnSpLocks/>
              </p:cNvCxnSpPr>
              <p:nvPr/>
            </p:nvCxnSpPr>
            <p:spPr bwMode="auto">
              <a:xfrm>
                <a:off x="5193970" y="4190952"/>
                <a:ext cx="755154" cy="97601"/>
              </a:xfrm>
              <a:prstGeom prst="line">
                <a:avLst/>
              </a:prstGeom>
              <a:noFill/>
              <a:ln w="12700" cap="flat" cmpd="sng" algn="ctr">
                <a:solidFill>
                  <a:srgbClr val="BDBDBD"/>
                </a:solidFill>
                <a:prstDash val="solid"/>
                <a:miter lim="800000"/>
              </a:ln>
              <a:effectLst/>
            </p:spPr>
          </p:cxnSp>
          <p:cxnSp>
            <p:nvCxnSpPr>
              <p:cNvPr id="83" name="Gerader Verbinder 253">
                <a:extLst>
                  <a:ext uri="{FF2B5EF4-FFF2-40B4-BE49-F238E27FC236}">
                    <a16:creationId xmlns:a16="http://schemas.microsoft.com/office/drawing/2014/main" id="{9B32CA7E-01C2-1C45-9ED4-C8CADA1343E3}"/>
                  </a:ext>
                </a:extLst>
              </p:cNvPr>
              <p:cNvCxnSpPr>
                <a:cxnSpLocks/>
              </p:cNvCxnSpPr>
              <p:nvPr/>
            </p:nvCxnSpPr>
            <p:spPr bwMode="auto">
              <a:xfrm flipV="1">
                <a:off x="5193970" y="3860468"/>
                <a:ext cx="1306481" cy="330484"/>
              </a:xfrm>
              <a:prstGeom prst="line">
                <a:avLst/>
              </a:prstGeom>
              <a:noFill/>
              <a:ln w="12700" cap="flat" cmpd="sng" algn="ctr">
                <a:solidFill>
                  <a:srgbClr val="BDBDBD"/>
                </a:solidFill>
                <a:prstDash val="solid"/>
                <a:miter lim="800000"/>
              </a:ln>
              <a:effectLst/>
            </p:spPr>
          </p:cxnSp>
          <p:cxnSp>
            <p:nvCxnSpPr>
              <p:cNvPr id="84" name="Gerader Verbinder 254">
                <a:extLst>
                  <a:ext uri="{FF2B5EF4-FFF2-40B4-BE49-F238E27FC236}">
                    <a16:creationId xmlns:a16="http://schemas.microsoft.com/office/drawing/2014/main" id="{D25616E3-1221-B7FF-84F9-F0997780B1AD}"/>
                  </a:ext>
                </a:extLst>
              </p:cNvPr>
              <p:cNvCxnSpPr>
                <a:cxnSpLocks/>
              </p:cNvCxnSpPr>
              <p:nvPr/>
            </p:nvCxnSpPr>
            <p:spPr bwMode="auto">
              <a:xfrm flipV="1">
                <a:off x="5689303" y="3860468"/>
                <a:ext cx="811148" cy="8561"/>
              </a:xfrm>
              <a:prstGeom prst="line">
                <a:avLst/>
              </a:prstGeom>
              <a:noFill/>
              <a:ln w="12700" cap="flat" cmpd="sng" algn="ctr">
                <a:solidFill>
                  <a:srgbClr val="BDBDBD"/>
                </a:solidFill>
                <a:prstDash val="solid"/>
                <a:miter lim="800000"/>
              </a:ln>
              <a:effectLst/>
            </p:spPr>
          </p:cxnSp>
          <p:cxnSp>
            <p:nvCxnSpPr>
              <p:cNvPr id="85" name="Gerader Verbinder 255">
                <a:extLst>
                  <a:ext uri="{FF2B5EF4-FFF2-40B4-BE49-F238E27FC236}">
                    <a16:creationId xmlns:a16="http://schemas.microsoft.com/office/drawing/2014/main" id="{61BCA936-5B37-3C57-C487-3834C321FB18}"/>
                  </a:ext>
                </a:extLst>
              </p:cNvPr>
              <p:cNvCxnSpPr>
                <a:cxnSpLocks/>
              </p:cNvCxnSpPr>
              <p:nvPr/>
            </p:nvCxnSpPr>
            <p:spPr bwMode="auto">
              <a:xfrm flipV="1">
                <a:off x="5689303" y="3565946"/>
                <a:ext cx="383111" cy="303083"/>
              </a:xfrm>
              <a:prstGeom prst="line">
                <a:avLst/>
              </a:prstGeom>
              <a:noFill/>
              <a:ln w="12700" cap="flat" cmpd="sng" algn="ctr">
                <a:solidFill>
                  <a:srgbClr val="BDBDBD"/>
                </a:solidFill>
                <a:prstDash val="solid"/>
                <a:miter lim="800000"/>
              </a:ln>
              <a:effectLst/>
            </p:spPr>
          </p:cxnSp>
          <p:cxnSp>
            <p:nvCxnSpPr>
              <p:cNvPr id="86" name="Gerader Verbinder 256">
                <a:extLst>
                  <a:ext uri="{FF2B5EF4-FFF2-40B4-BE49-F238E27FC236}">
                    <a16:creationId xmlns:a16="http://schemas.microsoft.com/office/drawing/2014/main" id="{025F2D7B-0124-278A-0457-E1B75DD39AA5}"/>
                  </a:ext>
                </a:extLst>
              </p:cNvPr>
              <p:cNvCxnSpPr>
                <a:cxnSpLocks/>
              </p:cNvCxnSpPr>
              <p:nvPr/>
            </p:nvCxnSpPr>
            <p:spPr bwMode="auto">
              <a:xfrm>
                <a:off x="6072414" y="3565946"/>
                <a:ext cx="428037" cy="294522"/>
              </a:xfrm>
              <a:prstGeom prst="line">
                <a:avLst/>
              </a:prstGeom>
              <a:noFill/>
              <a:ln w="12700" cap="flat" cmpd="sng" algn="ctr">
                <a:solidFill>
                  <a:srgbClr val="BDBDBD"/>
                </a:solidFill>
                <a:prstDash val="solid"/>
                <a:miter lim="800000"/>
              </a:ln>
              <a:effectLst/>
            </p:spPr>
          </p:cxnSp>
          <p:cxnSp>
            <p:nvCxnSpPr>
              <p:cNvPr id="87" name="Gerader Verbinder 257">
                <a:extLst>
                  <a:ext uri="{FF2B5EF4-FFF2-40B4-BE49-F238E27FC236}">
                    <a16:creationId xmlns:a16="http://schemas.microsoft.com/office/drawing/2014/main" id="{BAD1C941-2756-F96C-1B44-7005997043CB}"/>
                  </a:ext>
                </a:extLst>
              </p:cNvPr>
              <p:cNvCxnSpPr>
                <a:cxnSpLocks/>
              </p:cNvCxnSpPr>
              <p:nvPr/>
            </p:nvCxnSpPr>
            <p:spPr bwMode="auto">
              <a:xfrm flipV="1">
                <a:off x="6195704" y="4190952"/>
                <a:ext cx="714956" cy="97601"/>
              </a:xfrm>
              <a:prstGeom prst="line">
                <a:avLst/>
              </a:prstGeom>
              <a:noFill/>
              <a:ln w="12700" cap="flat" cmpd="sng" algn="ctr">
                <a:solidFill>
                  <a:srgbClr val="BDBDBD"/>
                </a:solidFill>
                <a:prstDash val="solid"/>
                <a:miter lim="800000"/>
              </a:ln>
              <a:effectLst/>
            </p:spPr>
          </p:cxnSp>
          <p:cxnSp>
            <p:nvCxnSpPr>
              <p:cNvPr id="88" name="Gerader Verbinder 258">
                <a:extLst>
                  <a:ext uri="{FF2B5EF4-FFF2-40B4-BE49-F238E27FC236}">
                    <a16:creationId xmlns:a16="http://schemas.microsoft.com/office/drawing/2014/main" id="{58DD252B-1725-56C7-834C-3400CD1A6ED8}"/>
                  </a:ext>
                </a:extLst>
              </p:cNvPr>
              <p:cNvCxnSpPr>
                <a:cxnSpLocks/>
              </p:cNvCxnSpPr>
              <p:nvPr/>
            </p:nvCxnSpPr>
            <p:spPr bwMode="auto">
              <a:xfrm>
                <a:off x="5689303" y="3869029"/>
                <a:ext cx="1221357" cy="321923"/>
              </a:xfrm>
              <a:prstGeom prst="line">
                <a:avLst/>
              </a:prstGeom>
              <a:noFill/>
              <a:ln w="12700" cap="flat" cmpd="sng" algn="ctr">
                <a:solidFill>
                  <a:srgbClr val="BDBDBD"/>
                </a:solidFill>
                <a:prstDash val="solid"/>
                <a:miter lim="800000"/>
              </a:ln>
              <a:effectLst/>
            </p:spPr>
          </p:cxnSp>
          <p:cxnSp>
            <p:nvCxnSpPr>
              <p:cNvPr id="89" name="Gerader Verbinder 259">
                <a:extLst>
                  <a:ext uri="{FF2B5EF4-FFF2-40B4-BE49-F238E27FC236}">
                    <a16:creationId xmlns:a16="http://schemas.microsoft.com/office/drawing/2014/main" id="{1B6FD37F-DC80-B98C-028B-07E48EDF798A}"/>
                  </a:ext>
                </a:extLst>
              </p:cNvPr>
              <p:cNvCxnSpPr>
                <a:cxnSpLocks/>
              </p:cNvCxnSpPr>
              <p:nvPr/>
            </p:nvCxnSpPr>
            <p:spPr bwMode="auto">
              <a:xfrm flipH="1">
                <a:off x="7033950" y="3737176"/>
                <a:ext cx="215798" cy="320212"/>
              </a:xfrm>
              <a:prstGeom prst="line">
                <a:avLst/>
              </a:prstGeom>
              <a:noFill/>
              <a:ln w="12700" cap="flat" cmpd="sng" algn="ctr">
                <a:solidFill>
                  <a:srgbClr val="BDBDBD"/>
                </a:solidFill>
                <a:prstDash val="solid"/>
                <a:miter lim="800000"/>
              </a:ln>
              <a:effectLst/>
            </p:spPr>
          </p:cxnSp>
          <p:cxnSp>
            <p:nvCxnSpPr>
              <p:cNvPr id="90" name="Gerader Verbinder 260">
                <a:extLst>
                  <a:ext uri="{FF2B5EF4-FFF2-40B4-BE49-F238E27FC236}">
                    <a16:creationId xmlns:a16="http://schemas.microsoft.com/office/drawing/2014/main" id="{C55B81B7-BA14-764C-7979-7C533808E876}"/>
                  </a:ext>
                </a:extLst>
              </p:cNvPr>
              <p:cNvCxnSpPr>
                <a:cxnSpLocks/>
              </p:cNvCxnSpPr>
              <p:nvPr/>
            </p:nvCxnSpPr>
            <p:spPr bwMode="auto">
              <a:xfrm flipH="1">
                <a:off x="6747030" y="3737176"/>
                <a:ext cx="502717" cy="123292"/>
              </a:xfrm>
              <a:prstGeom prst="line">
                <a:avLst/>
              </a:prstGeom>
              <a:noFill/>
              <a:ln w="12700" cap="flat" cmpd="sng" algn="ctr">
                <a:solidFill>
                  <a:srgbClr val="BDBDBD"/>
                </a:solidFill>
                <a:prstDash val="solid"/>
                <a:miter lim="800000"/>
              </a:ln>
              <a:effectLst/>
            </p:spPr>
          </p:cxnSp>
          <p:cxnSp>
            <p:nvCxnSpPr>
              <p:cNvPr id="91" name="Gerader Verbinder 261">
                <a:extLst>
                  <a:ext uri="{FF2B5EF4-FFF2-40B4-BE49-F238E27FC236}">
                    <a16:creationId xmlns:a16="http://schemas.microsoft.com/office/drawing/2014/main" id="{DBAC5A3F-5565-3C33-A7A1-BF4F31F4F5FA}"/>
                  </a:ext>
                </a:extLst>
              </p:cNvPr>
              <p:cNvCxnSpPr>
                <a:cxnSpLocks/>
              </p:cNvCxnSpPr>
              <p:nvPr/>
            </p:nvCxnSpPr>
            <p:spPr bwMode="auto">
              <a:xfrm>
                <a:off x="6747030" y="3860468"/>
                <a:ext cx="286919" cy="196920"/>
              </a:xfrm>
              <a:prstGeom prst="line">
                <a:avLst/>
              </a:prstGeom>
              <a:noFill/>
              <a:ln w="12700" cap="flat" cmpd="sng" algn="ctr">
                <a:solidFill>
                  <a:srgbClr val="BDBDBD"/>
                </a:solidFill>
                <a:prstDash val="solid"/>
                <a:miter lim="800000"/>
              </a:ln>
              <a:effectLst/>
            </p:spPr>
          </p:cxnSp>
          <p:pic>
            <p:nvPicPr>
              <p:cNvPr id="92" name="Grafik 262" descr="Server Silhouette">
                <a:extLst>
                  <a:ext uri="{FF2B5EF4-FFF2-40B4-BE49-F238E27FC236}">
                    <a16:creationId xmlns:a16="http://schemas.microsoft.com/office/drawing/2014/main" id="{FFA11240-8C02-D10B-825E-05AE4687DD6B}"/>
                  </a:ext>
                </a:extLst>
              </p:cNvPr>
              <p:cNvPicPr>
                <a:picLocks noChangeAspect="1"/>
              </p:cNvPicPr>
              <p:nvPr/>
            </p:nvPicPr>
            <p:blipFill>
              <a:blip r:embed="rId10"/>
              <a:srcRect l="8752" t="12250" r="7364" b="10733"/>
              <a:stretch/>
            </p:blipFill>
            <p:spPr bwMode="auto">
              <a:xfrm>
                <a:off x="4632292" y="3585249"/>
                <a:ext cx="273315" cy="315519"/>
              </a:xfrm>
              <a:prstGeom prst="rect">
                <a:avLst/>
              </a:prstGeom>
            </p:spPr>
          </p:pic>
          <p:pic>
            <p:nvPicPr>
              <p:cNvPr id="93" name="Grafik 263" descr="Server Silhouette">
                <a:extLst>
                  <a:ext uri="{FF2B5EF4-FFF2-40B4-BE49-F238E27FC236}">
                    <a16:creationId xmlns:a16="http://schemas.microsoft.com/office/drawing/2014/main" id="{F3508931-6629-C2FC-B0E8-11BE8D78A760}"/>
                  </a:ext>
                </a:extLst>
              </p:cNvPr>
              <p:cNvPicPr>
                <a:picLocks noChangeAspect="1"/>
              </p:cNvPicPr>
              <p:nvPr/>
            </p:nvPicPr>
            <p:blipFill>
              <a:blip r:embed="rId10"/>
              <a:srcRect l="8752" t="12250" r="7364" b="10733"/>
              <a:stretch/>
            </p:blipFill>
            <p:spPr bwMode="auto">
              <a:xfrm>
                <a:off x="4945467" y="4061209"/>
                <a:ext cx="273315" cy="315519"/>
              </a:xfrm>
              <a:prstGeom prst="rect">
                <a:avLst/>
              </a:prstGeom>
            </p:spPr>
          </p:pic>
          <p:pic>
            <p:nvPicPr>
              <p:cNvPr id="94" name="Grafik 264" descr="Server Silhouette">
                <a:extLst>
                  <a:ext uri="{FF2B5EF4-FFF2-40B4-BE49-F238E27FC236}">
                    <a16:creationId xmlns:a16="http://schemas.microsoft.com/office/drawing/2014/main" id="{4DF88D2D-3B94-7754-5E9C-043C186C0FA8}"/>
                  </a:ext>
                </a:extLst>
              </p:cNvPr>
              <p:cNvPicPr>
                <a:picLocks noChangeAspect="1"/>
              </p:cNvPicPr>
              <p:nvPr/>
            </p:nvPicPr>
            <p:blipFill>
              <a:blip r:embed="rId10"/>
              <a:srcRect l="8752" t="12250" r="7364" b="10733"/>
              <a:stretch/>
            </p:blipFill>
            <p:spPr bwMode="auto">
              <a:xfrm>
                <a:off x="5431473" y="3729274"/>
                <a:ext cx="273315" cy="315519"/>
              </a:xfrm>
              <a:prstGeom prst="rect">
                <a:avLst/>
              </a:prstGeom>
            </p:spPr>
          </p:pic>
          <p:pic>
            <p:nvPicPr>
              <p:cNvPr id="95" name="Grafik 265" descr="Server Silhouette">
                <a:extLst>
                  <a:ext uri="{FF2B5EF4-FFF2-40B4-BE49-F238E27FC236}">
                    <a16:creationId xmlns:a16="http://schemas.microsoft.com/office/drawing/2014/main" id="{35CB8B02-E16F-6ED5-E955-77CA391B1610}"/>
                  </a:ext>
                </a:extLst>
              </p:cNvPr>
              <p:cNvPicPr>
                <a:picLocks noChangeAspect="1"/>
              </p:cNvPicPr>
              <p:nvPr/>
            </p:nvPicPr>
            <p:blipFill>
              <a:blip r:embed="rId10"/>
              <a:srcRect l="8752" t="12250" r="7364" b="10733"/>
              <a:stretch/>
            </p:blipFill>
            <p:spPr bwMode="auto">
              <a:xfrm>
                <a:off x="5936120" y="3255105"/>
                <a:ext cx="273315" cy="315519"/>
              </a:xfrm>
              <a:prstGeom prst="rect">
                <a:avLst/>
              </a:prstGeom>
            </p:spPr>
          </p:pic>
          <p:pic>
            <p:nvPicPr>
              <p:cNvPr id="96" name="Grafik 266" descr="Server Silhouette">
                <a:extLst>
                  <a:ext uri="{FF2B5EF4-FFF2-40B4-BE49-F238E27FC236}">
                    <a16:creationId xmlns:a16="http://schemas.microsoft.com/office/drawing/2014/main" id="{E8D709D5-BEB0-B940-0872-BED4A1A40395}"/>
                  </a:ext>
                </a:extLst>
              </p:cNvPr>
              <p:cNvPicPr>
                <a:picLocks noChangeAspect="1"/>
              </p:cNvPicPr>
              <p:nvPr/>
            </p:nvPicPr>
            <p:blipFill>
              <a:blip r:embed="rId10"/>
              <a:srcRect l="8752" t="12250" r="7364" b="10733"/>
              <a:stretch/>
            </p:blipFill>
            <p:spPr bwMode="auto">
              <a:xfrm>
                <a:off x="5938113" y="4154681"/>
                <a:ext cx="273315" cy="315519"/>
              </a:xfrm>
              <a:prstGeom prst="rect">
                <a:avLst/>
              </a:prstGeom>
            </p:spPr>
          </p:pic>
          <p:pic>
            <p:nvPicPr>
              <p:cNvPr id="97" name="Grafik 267" descr="Server Silhouette">
                <a:extLst>
                  <a:ext uri="{FF2B5EF4-FFF2-40B4-BE49-F238E27FC236}">
                    <a16:creationId xmlns:a16="http://schemas.microsoft.com/office/drawing/2014/main" id="{8ADDF5C5-7867-0EF7-620F-517D8CF2BC4F}"/>
                  </a:ext>
                </a:extLst>
              </p:cNvPr>
              <p:cNvPicPr>
                <a:picLocks noChangeAspect="1"/>
              </p:cNvPicPr>
              <p:nvPr/>
            </p:nvPicPr>
            <p:blipFill>
              <a:blip r:embed="rId10"/>
              <a:srcRect l="8752" t="12250" r="7364" b="10733"/>
              <a:stretch/>
            </p:blipFill>
            <p:spPr bwMode="auto">
              <a:xfrm>
                <a:off x="6491722" y="3701262"/>
                <a:ext cx="273315" cy="315519"/>
              </a:xfrm>
              <a:prstGeom prst="rect">
                <a:avLst/>
              </a:prstGeom>
            </p:spPr>
          </p:pic>
          <p:pic>
            <p:nvPicPr>
              <p:cNvPr id="98" name="Grafik 268" descr="Server Silhouette">
                <a:extLst>
                  <a:ext uri="{FF2B5EF4-FFF2-40B4-BE49-F238E27FC236}">
                    <a16:creationId xmlns:a16="http://schemas.microsoft.com/office/drawing/2014/main" id="{5088D7F4-4E80-78D0-1328-2C574EF3992E}"/>
                  </a:ext>
                </a:extLst>
              </p:cNvPr>
              <p:cNvPicPr>
                <a:picLocks noChangeAspect="1"/>
              </p:cNvPicPr>
              <p:nvPr/>
            </p:nvPicPr>
            <p:blipFill>
              <a:blip r:embed="rId10"/>
              <a:srcRect l="8752" t="12250" r="7364" b="10733"/>
              <a:stretch/>
            </p:blipFill>
            <p:spPr bwMode="auto">
              <a:xfrm>
                <a:off x="6894844" y="4061209"/>
                <a:ext cx="273315" cy="315519"/>
              </a:xfrm>
              <a:prstGeom prst="rect">
                <a:avLst/>
              </a:prstGeom>
            </p:spPr>
          </p:pic>
          <p:pic>
            <p:nvPicPr>
              <p:cNvPr id="99" name="Grafik 269" descr="Server Silhouette">
                <a:extLst>
                  <a:ext uri="{FF2B5EF4-FFF2-40B4-BE49-F238E27FC236}">
                    <a16:creationId xmlns:a16="http://schemas.microsoft.com/office/drawing/2014/main" id="{4C4DBF50-8869-286B-744A-2EA2EAF7523D}"/>
                  </a:ext>
                </a:extLst>
              </p:cNvPr>
              <p:cNvPicPr>
                <a:picLocks noChangeAspect="1"/>
              </p:cNvPicPr>
              <p:nvPr/>
            </p:nvPicPr>
            <p:blipFill>
              <a:blip r:embed="rId10"/>
              <a:srcRect l="8752" t="12250" r="7364" b="10733"/>
              <a:stretch/>
            </p:blipFill>
            <p:spPr bwMode="auto">
              <a:xfrm>
                <a:off x="7236820" y="3585249"/>
                <a:ext cx="273315" cy="315519"/>
              </a:xfrm>
              <a:prstGeom prst="rect">
                <a:avLst/>
              </a:prstGeom>
            </p:spPr>
          </p:pic>
        </p:grpSp>
        <p:pic>
          <p:nvPicPr>
            <p:cNvPr id="65" name="Grafik 270" descr="Marke Häkchen Silhouette">
              <a:extLst>
                <a:ext uri="{FF2B5EF4-FFF2-40B4-BE49-F238E27FC236}">
                  <a16:creationId xmlns:a16="http://schemas.microsoft.com/office/drawing/2014/main" id="{A71495F3-4889-E2EF-0F82-4B500A71A6E0}"/>
                </a:ext>
              </a:extLst>
            </p:cNvPr>
            <p:cNvPicPr>
              <a:picLocks noChangeAspect="1"/>
            </p:cNvPicPr>
            <p:nvPr/>
          </p:nvPicPr>
          <p:blipFill>
            <a:blip r:embed="rId11"/>
            <a:stretch/>
          </p:blipFill>
          <p:spPr bwMode="auto">
            <a:xfrm>
              <a:off x="5837747" y="5613477"/>
              <a:ext cx="577557" cy="577557"/>
            </a:xfrm>
            <a:prstGeom prst="rect">
              <a:avLst/>
            </a:prstGeom>
          </p:spPr>
        </p:pic>
        <p:sp>
          <p:nvSpPr>
            <p:cNvPr id="66" name="Textfeld 271">
              <a:extLst>
                <a:ext uri="{FF2B5EF4-FFF2-40B4-BE49-F238E27FC236}">
                  <a16:creationId xmlns:a16="http://schemas.microsoft.com/office/drawing/2014/main" id="{D61AC900-A40B-38A5-1CB2-E53A9B62F6E5}"/>
                </a:ext>
              </a:extLst>
            </p:cNvPr>
            <p:cNvSpPr txBox="1"/>
            <p:nvPr/>
          </p:nvSpPr>
          <p:spPr bwMode="auto">
            <a:xfrm>
              <a:off x="1577506" y="2908362"/>
              <a:ext cx="1854783" cy="560019"/>
            </a:xfrm>
            <a:prstGeom prst="rect">
              <a:avLst/>
            </a:prstGeom>
            <a:noFill/>
          </p:spPr>
          <p:txBody>
            <a:bodyPr wrap="square" lIns="0" tIns="0" rIns="0" bIns="0" rtlCol="0">
              <a:spAutoFit/>
            </a:bodyPr>
            <a:lstStyle/>
            <a:p>
              <a:pPr algn="ctr">
                <a:defRPr/>
              </a:pPr>
              <a:r>
                <a:rPr lang="de-CH" sz="1400" b="1" cap="small">
                  <a:solidFill>
                    <a:srgbClr val="A20013"/>
                  </a:solidFill>
                  <a:ea typeface="Lato Light"/>
                  <a:cs typeface="Lato Light"/>
                </a:rPr>
                <a:t>DID Decentralized Identifiers</a:t>
              </a:r>
            </a:p>
          </p:txBody>
        </p:sp>
        <p:sp>
          <p:nvSpPr>
            <p:cNvPr id="67" name="Textfeld 272">
              <a:extLst>
                <a:ext uri="{FF2B5EF4-FFF2-40B4-BE49-F238E27FC236}">
                  <a16:creationId xmlns:a16="http://schemas.microsoft.com/office/drawing/2014/main" id="{4FC2C096-A381-CD2C-AE67-2DCB586BF302}"/>
                </a:ext>
              </a:extLst>
            </p:cNvPr>
            <p:cNvSpPr txBox="1"/>
            <p:nvPr/>
          </p:nvSpPr>
          <p:spPr bwMode="auto">
            <a:xfrm>
              <a:off x="2832255" y="1126266"/>
              <a:ext cx="2061015" cy="240008"/>
            </a:xfrm>
            <a:prstGeom prst="rect">
              <a:avLst/>
            </a:prstGeom>
            <a:solidFill>
              <a:sysClr val="window" lastClr="FFFFFF"/>
            </a:solidFill>
          </p:spPr>
          <p:txBody>
            <a:bodyPr wrap="square" lIns="0" tIns="0" rIns="0" bIns="0" rtlCol="0">
              <a:spAutoFit/>
            </a:bodyPr>
            <a:lstStyle/>
            <a:p>
              <a:pPr algn="ctr" defTabSz="914377">
                <a:defRPr/>
              </a:pPr>
              <a:r>
                <a:rPr lang="de-CH" sz="1200" b="1">
                  <a:solidFill>
                    <a:srgbClr val="002060"/>
                  </a:solidFill>
                  <a:ea typeface="Lato Light"/>
                  <a:cs typeface="Lato Light"/>
                </a:rPr>
                <a:t>Conditions of participation</a:t>
              </a:r>
            </a:p>
          </p:txBody>
        </p:sp>
        <p:sp>
          <p:nvSpPr>
            <p:cNvPr id="68" name="Textfeld 273">
              <a:extLst>
                <a:ext uri="{FF2B5EF4-FFF2-40B4-BE49-F238E27FC236}">
                  <a16:creationId xmlns:a16="http://schemas.microsoft.com/office/drawing/2014/main" id="{380FCCDC-DB47-036C-92DB-C8626616EE2C}"/>
                </a:ext>
              </a:extLst>
            </p:cNvPr>
            <p:cNvSpPr txBox="1"/>
            <p:nvPr/>
          </p:nvSpPr>
          <p:spPr bwMode="auto">
            <a:xfrm>
              <a:off x="7803582" y="1126266"/>
              <a:ext cx="1292499" cy="240008"/>
            </a:xfrm>
            <a:prstGeom prst="rect">
              <a:avLst/>
            </a:prstGeom>
            <a:solidFill>
              <a:sysClr val="window" lastClr="FFFFFF"/>
            </a:solidFill>
          </p:spPr>
          <p:txBody>
            <a:bodyPr wrap="square" lIns="0" tIns="0" rIns="0" bIns="0" rtlCol="0">
              <a:spAutoFit/>
            </a:bodyPr>
            <a:lstStyle/>
            <a:p>
              <a:pPr algn="ctr" defTabSz="914377">
                <a:defRPr/>
              </a:pPr>
              <a:r>
                <a:rPr lang="de-CH" sz="1200" b="1">
                  <a:solidFill>
                    <a:srgbClr val="002060"/>
                  </a:solidFill>
                  <a:ea typeface="Lato Light"/>
                  <a:cs typeface="Lato Light"/>
                </a:rPr>
                <a:t>Rules of conduct</a:t>
              </a:r>
            </a:p>
          </p:txBody>
        </p:sp>
        <p:sp>
          <p:nvSpPr>
            <p:cNvPr id="69" name="Textfeld 274">
              <a:extLst>
                <a:ext uri="{FF2B5EF4-FFF2-40B4-BE49-F238E27FC236}">
                  <a16:creationId xmlns:a16="http://schemas.microsoft.com/office/drawing/2014/main" id="{7BD4E79D-8D80-9E57-F83A-A734E7E94B7F}"/>
                </a:ext>
              </a:extLst>
            </p:cNvPr>
            <p:cNvSpPr txBox="1"/>
            <p:nvPr/>
          </p:nvSpPr>
          <p:spPr bwMode="auto">
            <a:xfrm>
              <a:off x="2738863" y="6237884"/>
              <a:ext cx="1665741" cy="240008"/>
            </a:xfrm>
            <a:prstGeom prst="rect">
              <a:avLst/>
            </a:prstGeom>
            <a:solidFill>
              <a:sysClr val="window" lastClr="FFFFFF"/>
            </a:solidFill>
          </p:spPr>
          <p:txBody>
            <a:bodyPr wrap="square" lIns="0" tIns="0" rIns="0" bIns="0" rtlCol="0">
              <a:spAutoFit/>
            </a:bodyPr>
            <a:lstStyle/>
            <a:p>
              <a:pPr algn="ctr" defTabSz="914377">
                <a:defRPr/>
              </a:pPr>
              <a:r>
                <a:rPr lang="de-CH" sz="1200" b="1">
                  <a:solidFill>
                    <a:srgbClr val="002060"/>
                  </a:solidFill>
                  <a:ea typeface="Lato Light"/>
                  <a:cs typeface="Lato Light"/>
                </a:rPr>
                <a:t>Remuneration models</a:t>
              </a:r>
            </a:p>
          </p:txBody>
        </p:sp>
        <p:sp>
          <p:nvSpPr>
            <p:cNvPr id="70" name="Textfeld 275">
              <a:extLst>
                <a:ext uri="{FF2B5EF4-FFF2-40B4-BE49-F238E27FC236}">
                  <a16:creationId xmlns:a16="http://schemas.microsoft.com/office/drawing/2014/main" id="{6157EC5A-675B-7FDF-7824-21835E116EFE}"/>
                </a:ext>
              </a:extLst>
            </p:cNvPr>
            <p:cNvSpPr txBox="1"/>
            <p:nvPr/>
          </p:nvSpPr>
          <p:spPr bwMode="auto">
            <a:xfrm>
              <a:off x="7600181" y="6237884"/>
              <a:ext cx="2075095" cy="240008"/>
            </a:xfrm>
            <a:prstGeom prst="rect">
              <a:avLst/>
            </a:prstGeom>
            <a:solidFill>
              <a:sysClr val="window" lastClr="FFFFFF"/>
            </a:solidFill>
          </p:spPr>
          <p:txBody>
            <a:bodyPr wrap="square" lIns="0" tIns="0" rIns="0" bIns="0" rtlCol="0">
              <a:spAutoFit/>
            </a:bodyPr>
            <a:lstStyle/>
            <a:p>
              <a:pPr algn="ctr" defTabSz="914377">
                <a:defRPr/>
              </a:pPr>
              <a:r>
                <a:rPr lang="de-CH" sz="1200" b="1">
                  <a:solidFill>
                    <a:srgbClr val="002060"/>
                  </a:solidFill>
                  <a:ea typeface="Lato Light"/>
                  <a:cs typeface="Lato Light"/>
                </a:rPr>
                <a:t>Roles &amp; Responsibilities</a:t>
              </a:r>
            </a:p>
          </p:txBody>
        </p:sp>
        <p:sp>
          <p:nvSpPr>
            <p:cNvPr id="71" name="Textfeld 276">
              <a:extLst>
                <a:ext uri="{FF2B5EF4-FFF2-40B4-BE49-F238E27FC236}">
                  <a16:creationId xmlns:a16="http://schemas.microsoft.com/office/drawing/2014/main" id="{C41FB581-0BB5-7B40-D8E4-649810910517}"/>
                </a:ext>
              </a:extLst>
            </p:cNvPr>
            <p:cNvSpPr txBox="1"/>
            <p:nvPr/>
          </p:nvSpPr>
          <p:spPr bwMode="auto">
            <a:xfrm rot="16199998">
              <a:off x="863457" y="3864780"/>
              <a:ext cx="1318745" cy="395871"/>
            </a:xfrm>
            <a:prstGeom prst="rect">
              <a:avLst/>
            </a:prstGeom>
            <a:solidFill>
              <a:sysClr val="window" lastClr="FFFFFF"/>
            </a:solidFill>
          </p:spPr>
          <p:txBody>
            <a:bodyPr wrap="square" lIns="0" tIns="0" rIns="0" bIns="0" rtlCol="0">
              <a:spAutoFit/>
            </a:bodyPr>
            <a:lstStyle/>
            <a:p>
              <a:pPr algn="ctr" defTabSz="914377">
                <a:defRPr/>
              </a:pPr>
              <a:r>
                <a:rPr lang="de-CH" sz="1200" b="1">
                  <a:solidFill>
                    <a:srgbClr val="002060"/>
                  </a:solidFill>
                  <a:ea typeface="Lato Light"/>
                  <a:cs typeface="Lato Light"/>
                </a:rPr>
                <a:t>Detection quality</a:t>
              </a:r>
            </a:p>
          </p:txBody>
        </p:sp>
        <p:sp>
          <p:nvSpPr>
            <p:cNvPr id="72" name="Textfeld 277">
              <a:extLst>
                <a:ext uri="{FF2B5EF4-FFF2-40B4-BE49-F238E27FC236}">
                  <a16:creationId xmlns:a16="http://schemas.microsoft.com/office/drawing/2014/main" id="{7339AE37-044F-57E0-1746-F2DAFD5C3529}"/>
                </a:ext>
              </a:extLst>
            </p:cNvPr>
            <p:cNvSpPr txBox="1"/>
            <p:nvPr/>
          </p:nvSpPr>
          <p:spPr bwMode="auto">
            <a:xfrm rot="16199998">
              <a:off x="9791016" y="3886645"/>
              <a:ext cx="1893668" cy="395871"/>
            </a:xfrm>
            <a:prstGeom prst="rect">
              <a:avLst/>
            </a:prstGeom>
            <a:solidFill>
              <a:sysClr val="window" lastClr="FFFFFF"/>
            </a:solidFill>
          </p:spPr>
          <p:txBody>
            <a:bodyPr wrap="square" lIns="0" tIns="0" rIns="0" bIns="0" rtlCol="0">
              <a:spAutoFit/>
            </a:bodyPr>
            <a:lstStyle/>
            <a:p>
              <a:pPr algn="ctr" defTabSz="914377">
                <a:defRPr/>
              </a:pPr>
              <a:r>
                <a:rPr lang="de-CH" sz="1200" b="1">
                  <a:solidFill>
                    <a:srgbClr val="002060"/>
                  </a:solidFill>
                  <a:ea typeface="Lato Light"/>
                  <a:cs typeface="Lato Light"/>
                </a:rPr>
                <a:t>Data Protection &amp; Privacy</a:t>
              </a:r>
              <a:endParaRPr sz="2400"/>
            </a:p>
          </p:txBody>
        </p:sp>
        <p:sp>
          <p:nvSpPr>
            <p:cNvPr id="73" name="Textfeld 278">
              <a:extLst>
                <a:ext uri="{FF2B5EF4-FFF2-40B4-BE49-F238E27FC236}">
                  <a16:creationId xmlns:a16="http://schemas.microsoft.com/office/drawing/2014/main" id="{D39EAB31-308A-B2B2-944A-D33B3A636655}"/>
                </a:ext>
              </a:extLst>
            </p:cNvPr>
            <p:cNvSpPr txBox="1"/>
            <p:nvPr/>
          </p:nvSpPr>
          <p:spPr bwMode="auto">
            <a:xfrm>
              <a:off x="2741228" y="5195763"/>
              <a:ext cx="2307099" cy="280010"/>
            </a:xfrm>
            <a:prstGeom prst="rect">
              <a:avLst/>
            </a:prstGeom>
            <a:noFill/>
          </p:spPr>
          <p:txBody>
            <a:bodyPr wrap="square" lIns="0" tIns="0" rIns="0" bIns="0" rtlCol="0">
              <a:spAutoFit/>
            </a:bodyPr>
            <a:lstStyle/>
            <a:p>
              <a:pPr algn="ctr">
                <a:defRPr/>
              </a:pPr>
              <a:r>
                <a:rPr lang="de-CH" sz="1400" b="1" cap="small">
                  <a:solidFill>
                    <a:srgbClr val="002060"/>
                  </a:solidFill>
                  <a:ea typeface="Lato Light"/>
                  <a:cs typeface="Lato Light"/>
                </a:rPr>
                <a:t>Governance</a:t>
              </a:r>
            </a:p>
          </p:txBody>
        </p:sp>
        <p:sp>
          <p:nvSpPr>
            <p:cNvPr id="74" name="Textfeld 279">
              <a:extLst>
                <a:ext uri="{FF2B5EF4-FFF2-40B4-BE49-F238E27FC236}">
                  <a16:creationId xmlns:a16="http://schemas.microsoft.com/office/drawing/2014/main" id="{B58D8410-F854-9651-D7F2-AC6EB9F9B40D}"/>
                </a:ext>
              </a:extLst>
            </p:cNvPr>
            <p:cNvSpPr txBox="1"/>
            <p:nvPr/>
          </p:nvSpPr>
          <p:spPr bwMode="auto">
            <a:xfrm>
              <a:off x="7300869" y="5195763"/>
              <a:ext cx="2307099" cy="280010"/>
            </a:xfrm>
            <a:prstGeom prst="rect">
              <a:avLst/>
            </a:prstGeom>
            <a:noFill/>
          </p:spPr>
          <p:txBody>
            <a:bodyPr wrap="square" lIns="0" tIns="0" rIns="0" bIns="0" rtlCol="0">
              <a:spAutoFit/>
            </a:bodyPr>
            <a:lstStyle/>
            <a:p>
              <a:pPr algn="ctr">
                <a:defRPr/>
              </a:pPr>
              <a:r>
                <a:rPr lang="de-CH" sz="1400" b="1" cap="small">
                  <a:solidFill>
                    <a:srgbClr val="002060"/>
                  </a:solidFill>
                  <a:ea typeface="Lato Light"/>
                  <a:cs typeface="Lato Light"/>
                </a:rPr>
                <a:t>Framework</a:t>
              </a:r>
              <a:endParaRPr sz="2400"/>
            </a:p>
          </p:txBody>
        </p:sp>
        <p:sp>
          <p:nvSpPr>
            <p:cNvPr id="75" name="Textfeld 280">
              <a:extLst>
                <a:ext uri="{FF2B5EF4-FFF2-40B4-BE49-F238E27FC236}">
                  <a16:creationId xmlns:a16="http://schemas.microsoft.com/office/drawing/2014/main" id="{4A670E1F-482D-CAD6-D8D6-A3D056C8E0B5}"/>
                </a:ext>
              </a:extLst>
            </p:cNvPr>
            <p:cNvSpPr txBox="1"/>
            <p:nvPr/>
          </p:nvSpPr>
          <p:spPr bwMode="auto">
            <a:xfrm>
              <a:off x="8407012" y="1551876"/>
              <a:ext cx="1885083" cy="280010"/>
            </a:xfrm>
            <a:prstGeom prst="rect">
              <a:avLst/>
            </a:prstGeom>
            <a:noFill/>
          </p:spPr>
          <p:txBody>
            <a:bodyPr wrap="square" lIns="0" tIns="0" rIns="0" bIns="0" rtlCol="0">
              <a:spAutoFit/>
            </a:bodyPr>
            <a:lstStyle/>
            <a:p>
              <a:pPr algn="ctr">
                <a:defRPr/>
              </a:pPr>
              <a:r>
                <a:rPr lang="de-CH" sz="1400" b="1" cap="small">
                  <a:solidFill>
                    <a:srgbClr val="A20013"/>
                  </a:solidFill>
                  <a:ea typeface="Lato Light"/>
                  <a:cs typeface="Lato Light"/>
                </a:rPr>
                <a:t>Proof of Credentials</a:t>
              </a:r>
              <a:endParaRPr lang="de-CH" sz="1400" b="1">
                <a:solidFill>
                  <a:srgbClr val="A20013"/>
                </a:solidFill>
                <a:ea typeface="Lato Light"/>
                <a:cs typeface="Lato Light"/>
              </a:endParaRPr>
            </a:p>
          </p:txBody>
        </p:sp>
        <p:sp>
          <p:nvSpPr>
            <p:cNvPr id="76" name="Textfeld 281">
              <a:extLst>
                <a:ext uri="{FF2B5EF4-FFF2-40B4-BE49-F238E27FC236}">
                  <a16:creationId xmlns:a16="http://schemas.microsoft.com/office/drawing/2014/main" id="{C1A46418-E3A9-EF01-75DE-4616A194110C}"/>
                </a:ext>
              </a:extLst>
            </p:cNvPr>
            <p:cNvSpPr txBox="1"/>
            <p:nvPr/>
          </p:nvSpPr>
          <p:spPr bwMode="auto">
            <a:xfrm>
              <a:off x="5619278" y="2696947"/>
              <a:ext cx="1021789" cy="240008"/>
            </a:xfrm>
            <a:prstGeom prst="rect">
              <a:avLst/>
            </a:prstGeom>
            <a:solidFill>
              <a:sysClr val="window" lastClr="FFFFFF"/>
            </a:solidFill>
          </p:spPr>
          <p:txBody>
            <a:bodyPr wrap="square" lIns="0" tIns="0" rIns="0" bIns="0" rtlCol="0">
              <a:spAutoFit/>
            </a:bodyPr>
            <a:lstStyle/>
            <a:p>
              <a:pPr algn="ctr" defTabSz="914377">
                <a:defRPr/>
              </a:pPr>
              <a:r>
                <a:rPr lang="de-CH" sz="1200">
                  <a:solidFill>
                    <a:srgbClr val="444444"/>
                  </a:solidFill>
                  <a:ea typeface="Lato Light"/>
                  <a:cs typeface="Lato Light"/>
                </a:rPr>
                <a:t>verification</a:t>
              </a:r>
            </a:p>
          </p:txBody>
        </p:sp>
      </p:grpSp>
      <p:sp>
        <p:nvSpPr>
          <p:cNvPr id="7" name="TextBox 6">
            <a:extLst>
              <a:ext uri="{FF2B5EF4-FFF2-40B4-BE49-F238E27FC236}">
                <a16:creationId xmlns:a16="http://schemas.microsoft.com/office/drawing/2014/main" id="{C5B486C5-2DBE-FAB2-635E-0E965620F6EF}"/>
              </a:ext>
            </a:extLst>
          </p:cNvPr>
          <p:cNvSpPr txBox="1"/>
          <p:nvPr/>
        </p:nvSpPr>
        <p:spPr>
          <a:xfrm>
            <a:off x="8997134" y="708096"/>
            <a:ext cx="3174752" cy="4689489"/>
          </a:xfrm>
          <a:prstGeom prst="rect">
            <a:avLst/>
          </a:prstGeom>
          <a:noFill/>
        </p:spPr>
        <p:txBody>
          <a:bodyPr wrap="square" rtlCol="0">
            <a:spAutoFit/>
          </a:bodyPr>
          <a:lstStyle/>
          <a:p>
            <a:r>
              <a:rPr lang="de-CH" sz="1867" dirty="0" err="1">
                <a:solidFill>
                  <a:srgbClr val="FF0000"/>
                </a:solidFill>
              </a:rPr>
              <a:t>Proposed</a:t>
            </a:r>
            <a:r>
              <a:rPr lang="de-CH" sz="1867" dirty="0">
                <a:solidFill>
                  <a:srgbClr val="FF0000"/>
                </a:solidFill>
              </a:rPr>
              <a:t> </a:t>
            </a:r>
            <a:r>
              <a:rPr lang="de-CH" sz="1867" dirty="0" err="1">
                <a:solidFill>
                  <a:srgbClr val="FF0000"/>
                </a:solidFill>
              </a:rPr>
              <a:t>positioning</a:t>
            </a:r>
            <a:r>
              <a:rPr lang="de-CH" sz="1867" dirty="0">
                <a:solidFill>
                  <a:srgbClr val="FF0000"/>
                </a:solidFill>
              </a:rPr>
              <a:t>: </a:t>
            </a:r>
            <a:r>
              <a:rPr lang="de-CH" sz="1867" dirty="0" err="1">
                <a:solidFill>
                  <a:srgbClr val="FF0000"/>
                </a:solidFill>
              </a:rPr>
              <a:t>concentrate</a:t>
            </a:r>
            <a:r>
              <a:rPr lang="de-CH" sz="1867" dirty="0">
                <a:solidFill>
                  <a:srgbClr val="FF0000"/>
                </a:solidFill>
              </a:rPr>
              <a:t> on </a:t>
            </a:r>
            <a:r>
              <a:rPr lang="de-CH" sz="1867" dirty="0" err="1">
                <a:solidFill>
                  <a:srgbClr val="FF0000"/>
                </a:solidFill>
              </a:rPr>
              <a:t>areas</a:t>
            </a:r>
            <a:r>
              <a:rPr lang="de-CH" sz="1867" dirty="0">
                <a:solidFill>
                  <a:srgbClr val="FF0000"/>
                </a:solidFill>
              </a:rPr>
              <a:t> </a:t>
            </a:r>
            <a:r>
              <a:rPr lang="de-CH" sz="1867" dirty="0" err="1">
                <a:solidFill>
                  <a:srgbClr val="FF0000"/>
                </a:solidFill>
              </a:rPr>
              <a:t>we</a:t>
            </a:r>
            <a:r>
              <a:rPr lang="de-CH" sz="1867" dirty="0">
                <a:solidFill>
                  <a:srgbClr val="FF0000"/>
                </a:solidFill>
              </a:rPr>
              <a:t> </a:t>
            </a:r>
            <a:r>
              <a:rPr lang="de-CH" sz="1867" dirty="0" err="1">
                <a:solidFill>
                  <a:srgbClr val="FF0000"/>
                </a:solidFill>
              </a:rPr>
              <a:t>have</a:t>
            </a:r>
            <a:r>
              <a:rPr lang="de-CH" sz="1867" dirty="0">
                <a:solidFill>
                  <a:srgbClr val="FF0000"/>
                </a:solidFill>
              </a:rPr>
              <a:t> a strong </a:t>
            </a:r>
            <a:r>
              <a:rPr lang="de-CH" sz="1867" dirty="0" err="1">
                <a:solidFill>
                  <a:srgbClr val="FF0000"/>
                </a:solidFill>
              </a:rPr>
              <a:t>footprint</a:t>
            </a:r>
            <a:r>
              <a:rPr lang="de-CH" sz="1867" dirty="0">
                <a:solidFill>
                  <a:srgbClr val="FF0000"/>
                </a:solidFill>
              </a:rPr>
              <a:t> </a:t>
            </a:r>
            <a:r>
              <a:rPr lang="de-CH" sz="1867" dirty="0" err="1">
                <a:solidFill>
                  <a:srgbClr val="FF0000"/>
                </a:solidFill>
              </a:rPr>
              <a:t>already</a:t>
            </a:r>
            <a:r>
              <a:rPr lang="de-CH" sz="1867" dirty="0">
                <a:solidFill>
                  <a:srgbClr val="FF0000"/>
                </a:solidFill>
              </a:rPr>
              <a:t>:</a:t>
            </a:r>
          </a:p>
          <a:p>
            <a:pPr marL="380990" indent="-380990">
              <a:buFont typeface="Arial" panose="020B0604020202020204" pitchFamily="34" charset="0"/>
              <a:buChar char="•"/>
            </a:pPr>
            <a:endParaRPr lang="de-CH" sz="1867" dirty="0">
              <a:solidFill>
                <a:srgbClr val="FF0000"/>
              </a:solidFill>
            </a:endParaRPr>
          </a:p>
          <a:p>
            <a:pPr marL="342900" indent="-342900">
              <a:buFont typeface="Wingdings" pitchFamily="2" charset="2"/>
              <a:buChar char="è"/>
            </a:pPr>
            <a:r>
              <a:rPr lang="de-CH" sz="1867" dirty="0">
                <a:solidFill>
                  <a:srgbClr val="FF0000"/>
                </a:solidFill>
              </a:rPr>
              <a:t>Exchange </a:t>
            </a:r>
            <a:r>
              <a:rPr lang="de-CH" sz="1867" dirty="0" err="1">
                <a:solidFill>
                  <a:srgbClr val="FF0000"/>
                </a:solidFill>
              </a:rPr>
              <a:t>of</a:t>
            </a:r>
            <a:r>
              <a:rPr lang="de-CH" sz="1867" dirty="0">
                <a:solidFill>
                  <a:srgbClr val="FF0000"/>
                </a:solidFill>
              </a:rPr>
              <a:t> </a:t>
            </a:r>
            <a:r>
              <a:rPr lang="de-CH" sz="1867" dirty="0" err="1">
                <a:solidFill>
                  <a:srgbClr val="FF0000"/>
                </a:solidFill>
              </a:rPr>
              <a:t>data</a:t>
            </a:r>
            <a:r>
              <a:rPr lang="de-CH" sz="1867" dirty="0">
                <a:solidFill>
                  <a:srgbClr val="FF0000"/>
                </a:solidFill>
              </a:rPr>
              <a:t> </a:t>
            </a:r>
            <a:r>
              <a:rPr lang="de-CH" sz="1867" dirty="0" err="1">
                <a:solidFill>
                  <a:srgbClr val="FF0000"/>
                </a:solidFill>
              </a:rPr>
              <a:t>between</a:t>
            </a:r>
            <a:r>
              <a:rPr lang="de-CH" sz="1867" dirty="0">
                <a:solidFill>
                  <a:srgbClr val="FF0000"/>
                </a:solidFill>
              </a:rPr>
              <a:t> </a:t>
            </a:r>
            <a:r>
              <a:rPr lang="de-CH" sz="1867" dirty="0" err="1">
                <a:solidFill>
                  <a:srgbClr val="FF0000"/>
                </a:solidFill>
              </a:rPr>
              <a:t>organisations</a:t>
            </a:r>
            <a:endParaRPr lang="de-CH" sz="1867" dirty="0">
              <a:solidFill>
                <a:srgbClr val="FF0000"/>
              </a:solidFill>
            </a:endParaRPr>
          </a:p>
          <a:p>
            <a:pPr marL="342900" indent="-342900">
              <a:buFont typeface="Wingdings" pitchFamily="2" charset="2"/>
              <a:buChar char="è"/>
            </a:pPr>
            <a:r>
              <a:rPr lang="de-CH" sz="1867" dirty="0" err="1">
                <a:solidFill>
                  <a:srgbClr val="FF0000"/>
                </a:solidFill>
              </a:rPr>
              <a:t>Standardise</a:t>
            </a:r>
            <a:r>
              <a:rPr lang="de-CH" sz="1867" dirty="0">
                <a:solidFill>
                  <a:srgbClr val="FF0000"/>
                </a:solidFill>
              </a:rPr>
              <a:t> </a:t>
            </a:r>
            <a:r>
              <a:rPr lang="de-CH" sz="1867" dirty="0" err="1">
                <a:solidFill>
                  <a:srgbClr val="FF0000"/>
                </a:solidFill>
              </a:rPr>
              <a:t>protocols</a:t>
            </a:r>
            <a:r>
              <a:rPr lang="de-CH" sz="1867" dirty="0">
                <a:solidFill>
                  <a:srgbClr val="FF0000"/>
                </a:solidFill>
              </a:rPr>
              <a:t>, </a:t>
            </a:r>
            <a:r>
              <a:rPr lang="de-CH" sz="1867" dirty="0" err="1">
                <a:solidFill>
                  <a:srgbClr val="FF0000"/>
                </a:solidFill>
              </a:rPr>
              <a:t>formats</a:t>
            </a:r>
            <a:r>
              <a:rPr lang="de-CH" sz="1867" dirty="0">
                <a:solidFill>
                  <a:srgbClr val="FF0000"/>
                </a:solidFill>
              </a:rPr>
              <a:t> &amp; </a:t>
            </a:r>
            <a:r>
              <a:rPr lang="de-CH" sz="1867" dirty="0" err="1">
                <a:solidFill>
                  <a:srgbClr val="FF0000"/>
                </a:solidFill>
              </a:rPr>
              <a:t>semantics</a:t>
            </a:r>
            <a:endParaRPr lang="de-CH" sz="1867" dirty="0">
              <a:solidFill>
                <a:srgbClr val="FF0000"/>
              </a:solidFill>
            </a:endParaRPr>
          </a:p>
          <a:p>
            <a:pPr marL="342900" indent="-342900">
              <a:buFont typeface="Wingdings" pitchFamily="2" charset="2"/>
              <a:buChar char="è"/>
            </a:pPr>
            <a:r>
              <a:rPr lang="de-CH" sz="1867" dirty="0">
                <a:solidFill>
                  <a:srgbClr val="FF0000"/>
                </a:solidFill>
              </a:rPr>
              <a:t>Set </a:t>
            </a:r>
            <a:r>
              <a:rPr lang="de-CH" sz="1867" dirty="0" err="1">
                <a:solidFill>
                  <a:srgbClr val="FF0000"/>
                </a:solidFill>
              </a:rPr>
              <a:t>up</a:t>
            </a:r>
            <a:r>
              <a:rPr lang="de-CH" sz="1867" dirty="0">
                <a:solidFill>
                  <a:srgbClr val="FF0000"/>
                </a:solidFill>
              </a:rPr>
              <a:t> </a:t>
            </a:r>
            <a:r>
              <a:rPr lang="de-CH" sz="1867" dirty="0" err="1">
                <a:solidFill>
                  <a:srgbClr val="FF0000"/>
                </a:solidFill>
              </a:rPr>
              <a:t>governance</a:t>
            </a:r>
            <a:r>
              <a:rPr lang="de-CH" sz="1867" dirty="0">
                <a:solidFill>
                  <a:srgbClr val="FF0000"/>
                </a:solidFill>
              </a:rPr>
              <a:t> </a:t>
            </a:r>
            <a:r>
              <a:rPr lang="de-CH" sz="1867" dirty="0" err="1">
                <a:solidFill>
                  <a:srgbClr val="FF0000"/>
                </a:solidFill>
              </a:rPr>
              <a:t>for</a:t>
            </a:r>
            <a:r>
              <a:rPr lang="de-CH" sz="1867" dirty="0">
                <a:solidFill>
                  <a:srgbClr val="FF0000"/>
                </a:solidFill>
              </a:rPr>
              <a:t> </a:t>
            </a:r>
            <a:r>
              <a:rPr lang="de-CH" sz="1867" dirty="0" err="1">
                <a:solidFill>
                  <a:srgbClr val="FF0000"/>
                </a:solidFill>
              </a:rPr>
              <a:t>our</a:t>
            </a:r>
            <a:r>
              <a:rPr lang="de-CH" sz="1867" dirty="0">
                <a:solidFill>
                  <a:srgbClr val="FF0000"/>
                </a:solidFill>
              </a:rPr>
              <a:t> </a:t>
            </a:r>
            <a:r>
              <a:rPr lang="de-CH" sz="1867" dirty="0" err="1">
                <a:solidFill>
                  <a:srgbClr val="FF0000"/>
                </a:solidFill>
              </a:rPr>
              <a:t>sector</a:t>
            </a:r>
            <a:endParaRPr lang="de-CH" sz="1867" dirty="0">
              <a:solidFill>
                <a:srgbClr val="FF0000"/>
              </a:solidFill>
            </a:endParaRPr>
          </a:p>
          <a:p>
            <a:pPr marL="342900" indent="-342900">
              <a:buFont typeface="Wingdings" pitchFamily="2" charset="2"/>
              <a:buChar char="è"/>
            </a:pPr>
            <a:endParaRPr lang="de-CH" sz="1867" dirty="0">
              <a:solidFill>
                <a:srgbClr val="FF0000"/>
              </a:solidFill>
            </a:endParaRPr>
          </a:p>
          <a:p>
            <a:r>
              <a:rPr lang="de-CH" sz="1867" dirty="0" err="1">
                <a:solidFill>
                  <a:srgbClr val="FF0000"/>
                </a:solidFill>
              </a:rPr>
              <a:t>Probably</a:t>
            </a:r>
            <a:r>
              <a:rPr lang="de-CH" sz="1867" dirty="0">
                <a:solidFill>
                  <a:srgbClr val="FF0000"/>
                </a:solidFill>
              </a:rPr>
              <a:t> not </a:t>
            </a:r>
            <a:r>
              <a:rPr lang="de-CH" sz="1867" dirty="0" err="1">
                <a:solidFill>
                  <a:srgbClr val="FF0000"/>
                </a:solidFill>
              </a:rPr>
              <a:t>much</a:t>
            </a:r>
            <a:r>
              <a:rPr lang="de-CH" sz="1867" dirty="0">
                <a:solidFill>
                  <a:srgbClr val="FF0000"/>
                </a:solidFill>
              </a:rPr>
              <a:t> on </a:t>
            </a:r>
            <a:r>
              <a:rPr lang="de-CH" sz="1867" dirty="0" err="1">
                <a:solidFill>
                  <a:srgbClr val="FF0000"/>
                </a:solidFill>
              </a:rPr>
              <a:t>the</a:t>
            </a:r>
            <a:r>
              <a:rPr lang="de-CH" sz="1867" dirty="0">
                <a:solidFill>
                  <a:srgbClr val="FF0000"/>
                </a:solidFill>
              </a:rPr>
              <a:t> wallet, </a:t>
            </a:r>
            <a:r>
              <a:rPr lang="de-CH" sz="1867" dirty="0" err="1">
                <a:solidFill>
                  <a:srgbClr val="FF0000"/>
                </a:solidFill>
              </a:rPr>
              <a:t>as</a:t>
            </a:r>
            <a:r>
              <a:rPr lang="de-CH" sz="1867" dirty="0">
                <a:solidFill>
                  <a:srgbClr val="FF0000"/>
                </a:solidFill>
              </a:rPr>
              <a:t> </a:t>
            </a:r>
            <a:r>
              <a:rPr lang="de-CH" sz="1867" dirty="0" err="1">
                <a:solidFill>
                  <a:srgbClr val="FF0000"/>
                </a:solidFill>
              </a:rPr>
              <a:t>this</a:t>
            </a:r>
            <a:r>
              <a:rPr lang="de-CH" sz="1867" dirty="0">
                <a:solidFill>
                  <a:srgbClr val="FF0000"/>
                </a:solidFill>
              </a:rPr>
              <a:t> </a:t>
            </a:r>
            <a:r>
              <a:rPr lang="de-CH" sz="1867" dirty="0" err="1">
                <a:solidFill>
                  <a:srgbClr val="FF0000"/>
                </a:solidFill>
              </a:rPr>
              <a:t>is</a:t>
            </a:r>
            <a:r>
              <a:rPr lang="de-CH" sz="1867" dirty="0">
                <a:solidFill>
                  <a:srgbClr val="FF0000"/>
                </a:solidFill>
              </a:rPr>
              <a:t> </a:t>
            </a:r>
            <a:r>
              <a:rPr lang="de-CH" sz="1867" dirty="0" err="1">
                <a:solidFill>
                  <a:srgbClr val="FF0000"/>
                </a:solidFill>
              </a:rPr>
              <a:t>likely</a:t>
            </a:r>
            <a:r>
              <a:rPr lang="de-CH" sz="1867" dirty="0">
                <a:solidFill>
                  <a:srgbClr val="FF0000"/>
                </a:solidFill>
              </a:rPr>
              <a:t> </a:t>
            </a:r>
            <a:r>
              <a:rPr lang="de-CH" sz="1867" dirty="0" err="1">
                <a:solidFill>
                  <a:srgbClr val="FF0000"/>
                </a:solidFill>
              </a:rPr>
              <a:t>organised</a:t>
            </a:r>
            <a:r>
              <a:rPr lang="de-CH" sz="1867" dirty="0">
                <a:solidFill>
                  <a:srgbClr val="FF0000"/>
                </a:solidFill>
              </a:rPr>
              <a:t> </a:t>
            </a:r>
            <a:r>
              <a:rPr lang="de-CH" sz="1867" dirty="0" err="1">
                <a:solidFill>
                  <a:srgbClr val="FF0000"/>
                </a:solidFill>
              </a:rPr>
              <a:t>cross-sectorial</a:t>
            </a:r>
            <a:endParaRPr lang="de-CH" sz="1867" dirty="0">
              <a:solidFill>
                <a:srgbClr val="FF0000"/>
              </a:solidFill>
            </a:endParaRPr>
          </a:p>
          <a:p>
            <a:r>
              <a:rPr lang="de-CH" sz="1867" dirty="0">
                <a:solidFill>
                  <a:schemeClr val="accent6">
                    <a:lumMod val="75000"/>
                  </a:schemeClr>
                </a:solidFill>
              </a:rPr>
              <a:t>Monitor EUDI Wallet </a:t>
            </a:r>
            <a:r>
              <a:rPr lang="de-CH" sz="1867" dirty="0" err="1">
                <a:solidFill>
                  <a:schemeClr val="accent6">
                    <a:lumMod val="75000"/>
                  </a:schemeClr>
                </a:solidFill>
              </a:rPr>
              <a:t>for</a:t>
            </a:r>
            <a:r>
              <a:rPr lang="de-CH" sz="1867" dirty="0">
                <a:solidFill>
                  <a:schemeClr val="accent6">
                    <a:lumMod val="75000"/>
                  </a:schemeClr>
                </a:solidFill>
              </a:rPr>
              <a:t> fit </a:t>
            </a:r>
            <a:r>
              <a:rPr lang="de-CH" sz="1867" dirty="0" err="1">
                <a:solidFill>
                  <a:schemeClr val="accent6">
                    <a:lumMod val="75000"/>
                  </a:schemeClr>
                </a:solidFill>
              </a:rPr>
              <a:t>with</a:t>
            </a:r>
            <a:r>
              <a:rPr lang="de-CH" sz="1867" dirty="0">
                <a:solidFill>
                  <a:schemeClr val="accent6">
                    <a:lumMod val="75000"/>
                  </a:schemeClr>
                </a:solidFill>
              </a:rPr>
              <a:t> </a:t>
            </a:r>
            <a:r>
              <a:rPr lang="de-CH" sz="1867" dirty="0" err="1">
                <a:solidFill>
                  <a:schemeClr val="accent6">
                    <a:lumMod val="75000"/>
                  </a:schemeClr>
                </a:solidFill>
              </a:rPr>
              <a:t>our</a:t>
            </a:r>
            <a:r>
              <a:rPr lang="de-CH" sz="1867" dirty="0">
                <a:solidFill>
                  <a:schemeClr val="accent6">
                    <a:lumMod val="75000"/>
                  </a:schemeClr>
                </a:solidFill>
              </a:rPr>
              <a:t> </a:t>
            </a:r>
            <a:r>
              <a:rPr lang="de-CH" sz="1867" dirty="0" err="1">
                <a:solidFill>
                  <a:schemeClr val="accent6">
                    <a:lumMod val="75000"/>
                  </a:schemeClr>
                </a:solidFill>
              </a:rPr>
              <a:t>use</a:t>
            </a:r>
            <a:r>
              <a:rPr lang="de-CH" sz="1867" dirty="0">
                <a:solidFill>
                  <a:schemeClr val="accent6">
                    <a:lumMod val="75000"/>
                  </a:schemeClr>
                </a:solidFill>
              </a:rPr>
              <a:t> </a:t>
            </a:r>
            <a:r>
              <a:rPr lang="de-CH" sz="1867" dirty="0" err="1">
                <a:solidFill>
                  <a:schemeClr val="accent6">
                    <a:lumMod val="75000"/>
                  </a:schemeClr>
                </a:solidFill>
              </a:rPr>
              <a:t>cases</a:t>
            </a:r>
            <a:endParaRPr lang="de-CH" sz="1867" dirty="0">
              <a:solidFill>
                <a:schemeClr val="accent6">
                  <a:lumMod val="75000"/>
                </a:schemeClr>
              </a:solidFill>
            </a:endParaRPr>
          </a:p>
        </p:txBody>
      </p:sp>
      <p:sp>
        <p:nvSpPr>
          <p:cNvPr id="3" name="Rounded Rectangle 2">
            <a:extLst>
              <a:ext uri="{FF2B5EF4-FFF2-40B4-BE49-F238E27FC236}">
                <a16:creationId xmlns:a16="http://schemas.microsoft.com/office/drawing/2014/main" id="{90719CF3-6CDF-5C49-E4C6-14437207961D}"/>
              </a:ext>
            </a:extLst>
          </p:cNvPr>
          <p:cNvSpPr/>
          <p:nvPr/>
        </p:nvSpPr>
        <p:spPr>
          <a:xfrm>
            <a:off x="514007" y="3429000"/>
            <a:ext cx="8120644" cy="743906"/>
          </a:xfrm>
          <a:prstGeom prst="roundRect">
            <a:avLst/>
          </a:prstGeom>
          <a:noFill/>
          <a:ln w="952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 name="TextBox 3">
            <a:extLst>
              <a:ext uri="{FF2B5EF4-FFF2-40B4-BE49-F238E27FC236}">
                <a16:creationId xmlns:a16="http://schemas.microsoft.com/office/drawing/2014/main" id="{FC6E0651-73E7-92AB-B0E3-6777A9881A6A}"/>
              </a:ext>
            </a:extLst>
          </p:cNvPr>
          <p:cNvSpPr txBox="1"/>
          <p:nvPr/>
        </p:nvSpPr>
        <p:spPr>
          <a:xfrm>
            <a:off x="279465" y="5179053"/>
            <a:ext cx="1795300" cy="369332"/>
          </a:xfrm>
          <a:prstGeom prst="rect">
            <a:avLst/>
          </a:prstGeom>
          <a:noFill/>
        </p:spPr>
        <p:txBody>
          <a:bodyPr wrap="none" rtlCol="0">
            <a:spAutoFit/>
          </a:bodyPr>
          <a:lstStyle/>
          <a:p>
            <a:r>
              <a:rPr lang="de-CH" dirty="0"/>
              <a:t>Source: </a:t>
            </a:r>
            <a:r>
              <a:rPr lang="de-CH" dirty="0" err="1"/>
              <a:t>DIDAS.ch</a:t>
            </a:r>
            <a:endParaRPr lang="de-CH" dirty="0"/>
          </a:p>
        </p:txBody>
      </p:sp>
      <p:sp>
        <p:nvSpPr>
          <p:cNvPr id="8" name="TextBox 7">
            <a:extLst>
              <a:ext uri="{FF2B5EF4-FFF2-40B4-BE49-F238E27FC236}">
                <a16:creationId xmlns:a16="http://schemas.microsoft.com/office/drawing/2014/main" id="{ECBC8065-EEB1-6A43-8A2A-DFD7AFDFDAE8}"/>
              </a:ext>
            </a:extLst>
          </p:cNvPr>
          <p:cNvSpPr txBox="1"/>
          <p:nvPr/>
        </p:nvSpPr>
        <p:spPr>
          <a:xfrm>
            <a:off x="37412" y="5695130"/>
            <a:ext cx="12134474" cy="1200329"/>
          </a:xfrm>
          <a:prstGeom prst="rect">
            <a:avLst/>
          </a:prstGeom>
          <a:noFill/>
        </p:spPr>
        <p:txBody>
          <a:bodyPr wrap="square" rtlCol="0">
            <a:spAutoFit/>
          </a:bodyPr>
          <a:lstStyle/>
          <a:p>
            <a:r>
              <a:rPr lang="en-GB" dirty="0">
                <a:solidFill>
                  <a:schemeClr val="accent6">
                    <a:lumMod val="75000"/>
                  </a:schemeClr>
                </a:solidFill>
              </a:rPr>
              <a:t>Remark: get the wording right, wording is framing, decouple from ledgers. Shall we use «decentral identities» to replace «SSI»? Repaint with «our» use cases. Refer to OIDC-federation PoC as trust fabric.</a:t>
            </a:r>
          </a:p>
          <a:p>
            <a:r>
              <a:rPr lang="en-GB" dirty="0">
                <a:solidFill>
                  <a:schemeClr val="accent6">
                    <a:lumMod val="75000"/>
                  </a:schemeClr>
                </a:solidFill>
              </a:rPr>
              <a:t>Wallet: member states will need to provide a EUDI Wallet, but we do not yet know the rules attached to it. We should monitor this field and check whether those wallets underpin our use cases. Repaint picture with the terminology we support.</a:t>
            </a:r>
          </a:p>
        </p:txBody>
      </p:sp>
    </p:spTree>
    <p:extLst>
      <p:ext uri="{BB962C8B-B14F-4D97-AF65-F5344CB8AC3E}">
        <p14:creationId xmlns:p14="http://schemas.microsoft.com/office/powerpoint/2010/main" val="55016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FDD11-4DE4-EC41-BEAF-25FD4F64B3E6}"/>
              </a:ext>
            </a:extLst>
          </p:cNvPr>
          <p:cNvSpPr>
            <a:spLocks noGrp="1"/>
          </p:cNvSpPr>
          <p:nvPr>
            <p:ph type="title" idx="4294967295"/>
          </p:nvPr>
        </p:nvSpPr>
        <p:spPr>
          <a:xfrm>
            <a:off x="0" y="425450"/>
            <a:ext cx="11236325" cy="717550"/>
          </a:xfrm>
        </p:spPr>
        <p:txBody>
          <a:bodyPr/>
          <a:lstStyle/>
          <a:p>
            <a:r>
              <a:rPr lang="en-GB" dirty="0"/>
              <a:t>Scoping: technical and or governance (Trust over IP)</a:t>
            </a:r>
          </a:p>
        </p:txBody>
      </p:sp>
      <p:pic>
        <p:nvPicPr>
          <p:cNvPr id="9" name="Picture 8">
            <a:extLst>
              <a:ext uri="{FF2B5EF4-FFF2-40B4-BE49-F238E27FC236}">
                <a16:creationId xmlns:a16="http://schemas.microsoft.com/office/drawing/2014/main" id="{00A8721F-13F9-DAE9-1E2D-623C4B454402}"/>
              </a:ext>
            </a:extLst>
          </p:cNvPr>
          <p:cNvPicPr>
            <a:picLocks noChangeAspect="1"/>
          </p:cNvPicPr>
          <p:nvPr/>
        </p:nvPicPr>
        <p:blipFill>
          <a:blip r:embed="rId2"/>
          <a:stretch>
            <a:fillRect/>
          </a:stretch>
        </p:blipFill>
        <p:spPr>
          <a:xfrm>
            <a:off x="176363" y="1064703"/>
            <a:ext cx="8712847" cy="5714999"/>
          </a:xfrm>
          <a:prstGeom prst="rect">
            <a:avLst/>
          </a:prstGeom>
        </p:spPr>
      </p:pic>
      <p:sp>
        <p:nvSpPr>
          <p:cNvPr id="11" name="TextBox 10">
            <a:extLst>
              <a:ext uri="{FF2B5EF4-FFF2-40B4-BE49-F238E27FC236}">
                <a16:creationId xmlns:a16="http://schemas.microsoft.com/office/drawing/2014/main" id="{DF02AC4D-D1E0-56D4-F9F5-006281CB9F1E}"/>
              </a:ext>
            </a:extLst>
          </p:cNvPr>
          <p:cNvSpPr txBox="1"/>
          <p:nvPr/>
        </p:nvSpPr>
        <p:spPr>
          <a:xfrm>
            <a:off x="8797402" y="800239"/>
            <a:ext cx="3302792" cy="5632311"/>
          </a:xfrm>
          <a:prstGeom prst="rect">
            <a:avLst/>
          </a:prstGeom>
          <a:noFill/>
        </p:spPr>
        <p:txBody>
          <a:bodyPr wrap="square" rtlCol="0">
            <a:spAutoFit/>
          </a:bodyPr>
          <a:lstStyle/>
          <a:p>
            <a:r>
              <a:rPr lang="en-GB" dirty="0">
                <a:solidFill>
                  <a:srgbClr val="FF0000"/>
                </a:solidFill>
              </a:rPr>
              <a:t>Proposed positioning:</a:t>
            </a:r>
            <a:br>
              <a:rPr lang="en-GB" dirty="0">
                <a:solidFill>
                  <a:srgbClr val="FF0000"/>
                </a:solidFill>
              </a:rPr>
            </a:br>
            <a:r>
              <a:rPr lang="en-GB" dirty="0">
                <a:solidFill>
                  <a:srgbClr val="FF0000"/>
                </a:solidFill>
              </a:rPr>
              <a:t>Top candidates are the fields we are already active in, e.g. </a:t>
            </a:r>
            <a:r>
              <a:rPr lang="en-GB" dirty="0" err="1">
                <a:solidFill>
                  <a:srgbClr val="FF0000"/>
                </a:solidFill>
              </a:rPr>
              <a:t>eduGAIN</a:t>
            </a:r>
            <a:r>
              <a:rPr lang="en-GB" dirty="0">
                <a:solidFill>
                  <a:srgbClr val="FF0000"/>
                </a:solidFill>
              </a:rPr>
              <a:t>, </a:t>
            </a:r>
            <a:r>
              <a:rPr lang="en-GB" dirty="0" err="1">
                <a:solidFill>
                  <a:srgbClr val="FF0000"/>
                </a:solidFill>
              </a:rPr>
              <a:t>Refeds</a:t>
            </a:r>
            <a:r>
              <a:rPr lang="en-GB" dirty="0">
                <a:solidFill>
                  <a:srgbClr val="FF0000"/>
                </a:solidFill>
              </a:rPr>
              <a:t> and co.:</a:t>
            </a:r>
          </a:p>
          <a:p>
            <a:pPr marL="380990" indent="-380990">
              <a:buFont typeface="Arial" panose="020B0604020202020204" pitchFamily="34" charset="0"/>
              <a:buChar char="•"/>
            </a:pPr>
            <a:r>
              <a:rPr lang="en-GB" dirty="0">
                <a:solidFill>
                  <a:srgbClr val="FF0000"/>
                </a:solidFill>
              </a:rPr>
              <a:t>Layer 3 and 4 for the international NREN ecosystem</a:t>
            </a:r>
          </a:p>
          <a:p>
            <a:pPr marL="380990" indent="-380990">
              <a:buFont typeface="Arial" panose="020B0604020202020204" pitchFamily="34" charset="0"/>
              <a:buChar char="•"/>
            </a:pPr>
            <a:r>
              <a:rPr lang="en-GB" dirty="0">
                <a:solidFill>
                  <a:srgbClr val="FF0000"/>
                </a:solidFill>
              </a:rPr>
              <a:t>Re-use the established governance structures in the emerging SSI-ecosystem</a:t>
            </a:r>
          </a:p>
          <a:p>
            <a:r>
              <a:rPr lang="en-GB" dirty="0">
                <a:solidFill>
                  <a:schemeClr val="accent6"/>
                </a:solidFill>
              </a:rPr>
              <a:t>Layer 2: Monitor the development of the protocols (</a:t>
            </a:r>
            <a:r>
              <a:rPr lang="en-GB" dirty="0" err="1">
                <a:solidFill>
                  <a:schemeClr val="accent6"/>
                </a:solidFill>
              </a:rPr>
              <a:t>mDoc</a:t>
            </a:r>
            <a:r>
              <a:rPr lang="en-GB" dirty="0">
                <a:solidFill>
                  <a:schemeClr val="accent6"/>
                </a:solidFill>
              </a:rPr>
              <a:t> and OID4VC) - similarities to what we have at the moment increased</a:t>
            </a:r>
          </a:p>
          <a:p>
            <a:r>
              <a:rPr lang="en-GB" dirty="0">
                <a:solidFill>
                  <a:schemeClr val="accent6"/>
                </a:solidFill>
              </a:rPr>
              <a:t>Layer 1: we should strive for decentralising the trust framework (not just on the "ledger layer”) for the benefit of research infrastructures/projects</a:t>
            </a:r>
          </a:p>
        </p:txBody>
      </p:sp>
      <p:sp>
        <p:nvSpPr>
          <p:cNvPr id="28" name="Rounded Rectangle 27">
            <a:extLst>
              <a:ext uri="{FF2B5EF4-FFF2-40B4-BE49-F238E27FC236}">
                <a16:creationId xmlns:a16="http://schemas.microsoft.com/office/drawing/2014/main" id="{FD35B6A0-BA10-339C-010A-BAE491D5559E}"/>
              </a:ext>
            </a:extLst>
          </p:cNvPr>
          <p:cNvSpPr/>
          <p:nvPr/>
        </p:nvSpPr>
        <p:spPr>
          <a:xfrm>
            <a:off x="1040232" y="1577131"/>
            <a:ext cx="7762616" cy="2527883"/>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400"/>
          </a:p>
        </p:txBody>
      </p:sp>
    </p:spTree>
    <p:extLst>
      <p:ext uri="{BB962C8B-B14F-4D97-AF65-F5344CB8AC3E}">
        <p14:creationId xmlns:p14="http://schemas.microsoft.com/office/powerpoint/2010/main" val="760129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8" grpId="0" animBg="1"/>
    </p:bldLst>
  </p:timing>
</p:sld>
</file>

<file path=ppt/theme/theme1.xml><?xml version="1.0" encoding="utf-8"?>
<a:theme xmlns:a="http://schemas.openxmlformats.org/drawingml/2006/main" name="Cover">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B776F485-3B96-461F-AC21-600D16C25E05}"/>
    </a:ext>
  </a:extLst>
</a:theme>
</file>

<file path=ppt/theme/theme2.xml><?xml version="1.0" encoding="utf-8"?>
<a:theme xmlns:a="http://schemas.openxmlformats.org/drawingml/2006/main" name="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98334A8B-A537-4573-9C8D-C428CDEA7909}"/>
    </a:ext>
  </a:extLst>
</a:theme>
</file>

<file path=ppt/theme/theme3.xml><?xml version="1.0" encoding="utf-8"?>
<a:theme xmlns:a="http://schemas.openxmlformats.org/drawingml/2006/main" name="1_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FB1710B8-3A7F-48D0-843F-9D00F382730D}"/>
    </a:ext>
  </a:extLst>
</a:theme>
</file>

<file path=ppt/theme/theme4.xml><?xml version="1.0" encoding="utf-8"?>
<a:theme xmlns:a="http://schemas.openxmlformats.org/drawingml/2006/main" name="blank">
  <a:themeElements>
    <a:clrScheme name="GN5">
      <a:dk1>
        <a:srgbClr val="004461"/>
      </a:dk1>
      <a:lt1>
        <a:srgbClr val="FFFFFF"/>
      </a:lt1>
      <a:dk2>
        <a:srgbClr val="FFDD7D"/>
      </a:dk2>
      <a:lt2>
        <a:srgbClr val="3C51A2"/>
      </a:lt2>
      <a:accent1>
        <a:srgbClr val="0ABBC2"/>
      </a:accent1>
      <a:accent2>
        <a:srgbClr val="1AAA88"/>
      </a:accent2>
      <a:accent3>
        <a:srgbClr val="EE416D"/>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667AA67F-9767-4B7D-9A78-71A5C532A7BD}"/>
    </a:ext>
  </a:extLst>
</a:theme>
</file>

<file path=ppt/theme/theme5.xml><?xml version="1.0" encoding="utf-8"?>
<a:theme xmlns:a="http://schemas.openxmlformats.org/drawingml/2006/main" name="End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5-1 presentation" id="{2D3BD044-C4A3-4960-9D24-09F7295E1D11}" vid="{04C7ED01-9969-4C91-9850-52FF073C9A55}"/>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49964085BF03940BF1408810DA7C764" ma:contentTypeVersion="10" ma:contentTypeDescription="Create a new document." ma:contentTypeScope="" ma:versionID="be85b60d1e2dd03bf2e8969c4efa6209">
  <xsd:schema xmlns:xsd="http://www.w3.org/2001/XMLSchema" xmlns:xs="http://www.w3.org/2001/XMLSchema" xmlns:p="http://schemas.microsoft.com/office/2006/metadata/properties" xmlns:ns2="8228d8e9-cc2d-4be2-9152-6eed6b2f3705" xmlns:ns3="5908ebff-5f8e-4240-93d2-61fbc062eddd" targetNamespace="http://schemas.microsoft.com/office/2006/metadata/properties" ma:root="true" ma:fieldsID="e43e8b25b45ce66afb0db27f717ac136" ns2:_="" ns3:_="">
    <xsd:import namespace="8228d8e9-cc2d-4be2-9152-6eed6b2f3705"/>
    <xsd:import namespace="5908ebff-5f8e-4240-93d2-61fbc062eddd"/>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2:Document_x0020_ID" minOccurs="0"/>
                <xsd:element ref="ns2:SharedWithUsers" minOccurs="0"/>
                <xsd:element ref="ns2:SharedWithDetails" minOccurs="0"/>
                <xsd:element ref="ns3:Finance_x0020_report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28d8e9-cc2d-4be2-9152-6eed6b2f370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Document_x0020_ID" ma:index="13" nillable="true" ma:displayName="Document ID" ma:description="This column will be updated automatically 1 minute after the document is added." ma:internalName="Document_x0020_ID">
      <xsd:simpleType>
        <xsd:restriction base="dms:Text">
          <xsd:maxLength value="255"/>
        </xsd:restriction>
      </xsd:simpleType>
    </xsd:element>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908ebff-5f8e-4240-93d2-61fbc062edd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Finance_x0020_reports" ma:index="16" nillable="true" ma:displayName="Finance reports" ma:description="If set to yes, this is displayed on the Management &gt; Finance page (https://geantprojects.sharepoint.com/sites/gn5-1/SitePages/Finance.aspx)" ma:internalName="Finance_x0020_reports">
      <xsd:simpleType>
        <xsd:restriction base="dms:Text">
          <xsd:maxLength value="3"/>
        </xsd:restrictio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PersistId xmlns="8228d8e9-cc2d-4be2-9152-6eed6b2f3705" xsi:nil="true"/>
    <Document_x0020_ID xmlns="8228d8e9-cc2d-4be2-9152-6eed6b2f3705">GN5-1-23-8511C6</Document_x0020_ID>
    <_dlc_DocId xmlns="8228d8e9-cc2d-4be2-9152-6eed6b2f3705">GN43-1341242381-276</_dlc_DocId>
    <_dlc_DocIdUrl xmlns="8228d8e9-cc2d-4be2-9152-6eed6b2f3705">
      <Url>https://geantprojects.sharepoint.com/sites/gn4-3/management/pmo/_layouts/15/DocIdRedir.aspx?ID=GN43-1341242381-276</Url>
      <Description>GN43-1341242381-276</Description>
    </_dlc_DocIdUrl>
    <Finance_x0020_reports xmlns="5908ebff-5f8e-4240-93d2-61fbc062eddd">false</Finance_x0020_reports>
  </documentManagement>
</p:properties>
</file>

<file path=customXml/item4.xml><?xml version="1.0" encoding="utf-8"?>
<?mso-contentType ?>
<spe:Receivers xmlns:spe="http://schemas.microsoft.com/sharepoint/events"/>
</file>

<file path=customXml/itemProps1.xml><?xml version="1.0" encoding="utf-8"?>
<ds:datastoreItem xmlns:ds="http://schemas.openxmlformats.org/officeDocument/2006/customXml" ds:itemID="{EE4AF093-2412-438C-B9DC-1B8A4FA5D427}">
  <ds:schemaRefs>
    <ds:schemaRef ds:uri="http://schemas.microsoft.com/sharepoint/v3/contenttype/forms"/>
  </ds:schemaRefs>
</ds:datastoreItem>
</file>

<file path=customXml/itemProps2.xml><?xml version="1.0" encoding="utf-8"?>
<ds:datastoreItem xmlns:ds="http://schemas.openxmlformats.org/officeDocument/2006/customXml" ds:itemID="{5AA6B727-5661-4C2F-A035-90CA4551BBE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28d8e9-cc2d-4be2-9152-6eed6b2f3705"/>
    <ds:schemaRef ds:uri="5908ebff-5f8e-4240-93d2-61fbc062ed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1142297-D27D-4CF8-893C-69C47FAFB1BB}">
  <ds:schemaRefs>
    <ds:schemaRef ds:uri="http://schemas.microsoft.com/office/2006/metadata/properties"/>
    <ds:schemaRef ds:uri="http://schemas.microsoft.com/office/infopath/2007/PartnerControls"/>
    <ds:schemaRef ds:uri="caeb1846-cdfb-4597-893b-2ae440ff70d1"/>
    <ds:schemaRef ds:uri="http://schemas.microsoft.com/sharepoint/v3"/>
    <ds:schemaRef ds:uri="8228d8e9-cc2d-4be2-9152-6eed6b2f3705"/>
    <ds:schemaRef ds:uri="5908ebff-5f8e-4240-93d2-61fbc062eddd"/>
  </ds:schemaRefs>
</ds:datastoreItem>
</file>

<file path=customXml/itemProps4.xml><?xml version="1.0" encoding="utf-8"?>
<ds:datastoreItem xmlns:ds="http://schemas.openxmlformats.org/officeDocument/2006/customXml" ds:itemID="{3165A57B-A086-431F-A711-70FFA3A8278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Cover</Template>
  <TotalTime>3366</TotalTime>
  <Words>2095</Words>
  <Application>Microsoft Macintosh PowerPoint</Application>
  <PresentationFormat>Widescreen</PresentationFormat>
  <Paragraphs>225</Paragraphs>
  <Slides>16</Slides>
  <Notes>2</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16</vt:i4>
      </vt:variant>
    </vt:vector>
  </HeadingPairs>
  <TitlesOfParts>
    <vt:vector size="28" baseType="lpstr">
      <vt:lpstr>-apple-system</vt:lpstr>
      <vt:lpstr>Arial</vt:lpstr>
      <vt:lpstr>Calibri</vt:lpstr>
      <vt:lpstr>Helvetica</vt:lpstr>
      <vt:lpstr>inherit</vt:lpstr>
      <vt:lpstr>SBB Light</vt:lpstr>
      <vt:lpstr>Wingdings</vt:lpstr>
      <vt:lpstr>Cover</vt:lpstr>
      <vt:lpstr>Standard layout</vt:lpstr>
      <vt:lpstr>1_Standard layout</vt:lpstr>
      <vt:lpstr>blank</vt:lpstr>
      <vt:lpstr>End Slide</vt:lpstr>
      <vt:lpstr>Kick-Off GN5-1 WP5 T7</vt:lpstr>
      <vt:lpstr>PowerPoint Presentation</vt:lpstr>
      <vt:lpstr>Round-table introductions</vt:lpstr>
      <vt:lpstr>Scoping our task</vt:lpstr>
      <vt:lpstr>Our Task in the Tech Annex of GN5-1</vt:lpstr>
      <vt:lpstr>Scoping: IDM trends, how we look at SSI</vt:lpstr>
      <vt:lpstr>Scoping: Ripeness considerations and proposed positioning</vt:lpstr>
      <vt:lpstr>Scoping: SSI functional blocks</vt:lpstr>
      <vt:lpstr>Scoping: technical and or governance (Trust over IP)</vt:lpstr>
      <vt:lpstr>Scoping: The USPs of GÉANT</vt:lpstr>
      <vt:lpstr>Scoping:   Scoping: What will our contribution be?  </vt:lpstr>
      <vt:lpstr>Proposed initial work plan</vt:lpstr>
      <vt:lpstr>Our tooling for collaboration</vt:lpstr>
      <vt:lpstr>Administrivia</vt:lpstr>
      <vt:lpstr>Next steps and tasks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Kick-Off GN5-1 WP5 T7</dc:title>
  <dc:creator>Christoph Graf</dc:creator>
  <cp:keywords>GN5-1</cp:keywords>
  <cp:lastModifiedBy>Christoph Graf</cp:lastModifiedBy>
  <cp:revision>12</cp:revision>
  <dcterms:created xsi:type="dcterms:W3CDTF">2023-12-04T07:08:04Z</dcterms:created>
  <dcterms:modified xsi:type="dcterms:W3CDTF">2023-12-06T15:15:19Z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0x010100C49964085BF03940BF1408810DA7C764</vt:lpwstr>
  </property>
  <property fmtid="{D5CDD505-2E9C-101B-9397-08002B2CF9AE}" pid="3" name="_dlc_DocIdItemGuid">
    <vt:lpwstr>6ae6d963-2624-4731-878b-b3e827956d39</vt:lpwstr>
  </property>
  <property fmtid="{D5CDD505-2E9C-101B-9397-08002B2CF9AE}" pid="4" name="MSIP_Label_e5d45f1b-bd49-4758-aadb-0fb229309946_Enabled">
    <vt:lpwstr>true</vt:lpwstr>
  </property>
  <property fmtid="{D5CDD505-2E9C-101B-9397-08002B2CF9AE}" pid="5" name="MSIP_Label_e5d45f1b-bd49-4758-aadb-0fb229309946_SetDate">
    <vt:lpwstr>2023-12-04T07:09:09Z</vt:lpwstr>
  </property>
  <property fmtid="{D5CDD505-2E9C-101B-9397-08002B2CF9AE}" pid="6" name="MSIP_Label_e5d45f1b-bd49-4758-aadb-0fb229309946_Method">
    <vt:lpwstr>Privileged</vt:lpwstr>
  </property>
  <property fmtid="{D5CDD505-2E9C-101B-9397-08002B2CF9AE}" pid="7" name="MSIP_Label_e5d45f1b-bd49-4758-aadb-0fb229309946_Name">
    <vt:lpwstr>Intern</vt:lpwstr>
  </property>
  <property fmtid="{D5CDD505-2E9C-101B-9397-08002B2CF9AE}" pid="8" name="MSIP_Label_e5d45f1b-bd49-4758-aadb-0fb229309946_SiteId">
    <vt:lpwstr>026057f4-2082-4f1e-8d04-3410acf953b4</vt:lpwstr>
  </property>
  <property fmtid="{D5CDD505-2E9C-101B-9397-08002B2CF9AE}" pid="9" name="MSIP_Label_e5d45f1b-bd49-4758-aadb-0fb229309946_ActionId">
    <vt:lpwstr>d756d76b-f33e-45b9-9401-992dcaf4e669</vt:lpwstr>
  </property>
  <property fmtid="{D5CDD505-2E9C-101B-9397-08002B2CF9AE}" pid="10" name="MSIP_Label_e5d45f1b-bd49-4758-aadb-0fb229309946_ContentBits">
    <vt:lpwstr>0</vt:lpwstr>
  </property>
</Properties>
</file>