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embedTrueTypeFonts="1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12192000" cy="6858000"/>
  <p:defaultTextStyle>
    <a:defPPr>
      <a:defRPr lang="it-IT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0" d="100"/>
          <a:sy n="60" d="100"/>
        </p:scale>
        <p:origin x="908" y="52"/>
      </p:cViewPr>
      <p:guideLst>
        <p:guide pos="3840"/>
        <p:guide pos="2160" orient="horz"/>
      </p:guideLst>
    </p:cSldViewPr>
  </p:slideViewPr>
  <p:gridSpacing cx="76200" cy="762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presProps" Target="presProps.xml" /><Relationship Id="rId22" Type="http://schemas.openxmlformats.org/officeDocument/2006/relationships/tableStyles" Target="tableStyles.xml" /><Relationship Id="rId2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apositiva titolo">
    <p:bg bwMode="invGray"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577387" y="2264066"/>
            <a:ext cx="6300000" cy="1249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80000" tIns="180000" rIns="180000" bIns="180000" anchor="b" anchorCtr="0">
            <a:spAutoFit/>
          </a:bodyPr>
          <a:lstStyle>
            <a:lvl1pPr algn="l">
              <a:defRPr sz="3200" b="1">
                <a:solidFill>
                  <a:schemeClr val="tx2">
                    <a:lumMod val="50000"/>
                  </a:schemeClr>
                </a:solidFill>
                <a:latin typeface="Rockwell"/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577387" y="3557725"/>
            <a:ext cx="6300000" cy="422405"/>
          </a:xfrm>
          <a:prstGeom prst="rect">
            <a:avLst/>
          </a:prstGeom>
          <a:solidFill>
            <a:srgbClr val="CCE402"/>
          </a:solidFill>
        </p:spPr>
        <p:txBody>
          <a:bodyPr lIns="180000" tIns="72000" rIns="180000" bIns="72000" anchor="ctr" anchorCtr="0">
            <a:spAutoFit/>
          </a:bodyPr>
          <a:lstStyle>
            <a:lvl1pPr marL="0" indent="0" algn="l">
              <a:buNone/>
              <a:defRPr sz="2000" cap="all">
                <a:latin typeface="Segoe UI Semilight"/>
                <a:cs typeface="Segoe UI Semi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it-IT"/>
              <a:t>Nome cognome</a:t>
            </a:r>
            <a:endParaRPr lang="en-US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 hasCustomPrompt="1"/>
          </p:nvPr>
        </p:nvSpPr>
        <p:spPr bwMode="ltGray">
          <a:xfrm>
            <a:off x="577387" y="5621282"/>
            <a:ext cx="1258421" cy="313932"/>
          </a:xfrm>
          <a:prstGeom prst="rect">
            <a:avLst/>
          </a:prstGeom>
          <a:solidFill>
            <a:srgbClr val="152139"/>
          </a:solidFill>
        </p:spPr>
        <p:txBody>
          <a:bodyPr wrap="none">
            <a:spAutoFit/>
          </a:bodyPr>
          <a:lstStyle>
            <a:lvl1pPr marL="0" indent="0">
              <a:buNone/>
              <a:defRPr lang="it-IT" sz="1600">
                <a:solidFill>
                  <a:schemeClr val="bg1"/>
                </a:solidFill>
                <a:latin typeface="Rockwell"/>
                <a:ea typeface="+mn-ea"/>
                <a:cs typeface="+mn-cs"/>
              </a:defRPr>
            </a:lvl1pPr>
          </a:lstStyle>
          <a:p>
            <a:pPr lvl="0">
              <a:defRPr/>
            </a:pPr>
            <a:r>
              <a:rPr lang="it-IT"/>
              <a:t>Luogo, data</a:t>
            </a:r>
            <a:endParaRPr/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13" hasCustomPrompt="1"/>
          </p:nvPr>
        </p:nvSpPr>
        <p:spPr bwMode="ltGray">
          <a:xfrm>
            <a:off x="577387" y="6025652"/>
            <a:ext cx="1396985" cy="313932"/>
          </a:xfrm>
          <a:prstGeom prst="rect">
            <a:avLst/>
          </a:prstGeom>
          <a:solidFill>
            <a:srgbClr val="152139">
              <a:alpha val="85000"/>
            </a:srgbClr>
          </a:solidFill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Rockwell"/>
              </a:defRPr>
            </a:lvl1pPr>
          </a:lstStyle>
          <a:p>
            <a:pPr lvl="0">
              <a:defRPr/>
            </a:pPr>
            <a:r>
              <a:rPr lang="it-IT"/>
              <a:t>Titolo evento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olo e testo vertica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/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1_Titolo e testo vertica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10439275" y="372559"/>
            <a:ext cx="1648034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23826" y="365125"/>
            <a:ext cx="9686924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/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olo e contenu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27999" y="1188000"/>
            <a:ext cx="11136000" cy="4356000"/>
          </a:xfrm>
        </p:spPr>
        <p:txBody>
          <a:bodyPr/>
          <a:lstStyle>
            <a:lvl1pPr marL="0" indent="0">
              <a:buNone/>
              <a:defRPr sz="2000">
                <a:latin typeface="Tahoma"/>
                <a:ea typeface="Tahoma"/>
                <a:cs typeface="Tahoma"/>
              </a:defRPr>
            </a:lvl1pPr>
            <a:lvl2pPr marL="360000" indent="-180000">
              <a:defRPr sz="2000">
                <a:latin typeface="Tahoma"/>
                <a:ea typeface="Tahoma"/>
                <a:cs typeface="Tahoma"/>
              </a:defRPr>
            </a:lvl2pPr>
            <a:lvl3pPr marL="720000" indent="-180000">
              <a:defRPr sz="1800">
                <a:latin typeface="Tahoma"/>
                <a:ea typeface="Tahoma"/>
                <a:cs typeface="Tahoma"/>
              </a:defRPr>
            </a:lvl3pPr>
            <a:lvl4pPr marL="1080000" indent="-180000">
              <a:defRPr sz="1600">
                <a:latin typeface="Tahoma"/>
                <a:ea typeface="Tahoma"/>
                <a:cs typeface="Tahoma"/>
              </a:defRPr>
            </a:lvl4pPr>
            <a:lvl5pPr marL="1440000" indent="-180000">
              <a:defRPr sz="1600">
                <a:latin typeface="Tahoma"/>
                <a:ea typeface="Tahoma"/>
                <a:cs typeface="Tahoma"/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/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Intestazione sezione">
    <p:bg bwMode="invGray"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1" y="1958501"/>
            <a:ext cx="10515600" cy="1568497"/>
          </a:xfrm>
          <a:prstGeom prst="rect">
            <a:avLst/>
          </a:prstGeom>
          <a:ln>
            <a:solidFill>
              <a:srgbClr val="B4E402"/>
            </a:solidFill>
          </a:ln>
        </p:spPr>
        <p:txBody>
          <a:bodyPr lIns="108000" rIns="108000" anchor="b" anchorCtr="0">
            <a:normAutofit/>
          </a:bodyPr>
          <a:lstStyle>
            <a:lvl1pPr>
              <a:defRPr sz="5400">
                <a:solidFill>
                  <a:schemeClr val="bg1"/>
                </a:solidFill>
                <a:latin typeface="Rockwell"/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1" y="3592629"/>
            <a:ext cx="10515600" cy="1016847"/>
          </a:xfrm>
        </p:spPr>
        <p:txBody>
          <a:bodyPr lIns="90000" rIns="180000"/>
          <a:lstStyle>
            <a:lvl1pPr marL="0" indent="0" algn="l">
              <a:buNone/>
              <a:defRPr sz="2400">
                <a:solidFill>
                  <a:srgbClr val="B4E402"/>
                </a:solidFill>
                <a:latin typeface="Segoe UI"/>
                <a:cs typeface="Segoe UI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>
          <a:xfrm>
            <a:off x="831851" y="6408110"/>
            <a:ext cx="4384727" cy="261610"/>
          </a:xfrm>
          <a:prstGeom prst="rect">
            <a:avLst/>
          </a:prstGeom>
          <a:solidFill>
            <a:srgbClr val="152139"/>
          </a:solidFill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4E402"/>
                </a:solidFill>
                <a:latin typeface="Rockwell"/>
                <a:cs typeface="Segoe UI"/>
              </a:defRPr>
            </a:lvl1pPr>
          </a:lstStyle>
          <a:p>
            <a:pPr>
              <a:defRPr/>
            </a:pPr>
            <a:r>
              <a:rPr lang="it-IT"/>
              <a:t>Paolo Bolletta // 14th SIG-NGN - Catania // 2024-04-09</a:t>
            </a:r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ue contenuti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528000" y="1188001"/>
            <a:ext cx="5424000" cy="4988963"/>
          </a:xfrm>
        </p:spPr>
        <p:txBody>
          <a:bodyPr/>
          <a:lstStyle>
            <a:lvl1pPr>
              <a:defRPr>
                <a:latin typeface="Tahoma"/>
                <a:ea typeface="Tahoma"/>
                <a:cs typeface="Tahoma"/>
              </a:defRPr>
            </a:lvl1pPr>
            <a:lvl2pPr>
              <a:defRPr>
                <a:latin typeface="Tahoma"/>
                <a:ea typeface="Tahoma"/>
                <a:cs typeface="Tahoma"/>
              </a:defRPr>
            </a:lvl2pPr>
            <a:lvl3pPr>
              <a:defRPr>
                <a:latin typeface="Tahoma"/>
                <a:ea typeface="Tahoma"/>
                <a:cs typeface="Tahoma"/>
              </a:defRPr>
            </a:lvl3pPr>
            <a:lvl4pPr>
              <a:defRPr>
                <a:latin typeface="Tahoma"/>
                <a:ea typeface="Tahoma"/>
                <a:cs typeface="Tahoma"/>
              </a:defRPr>
            </a:lvl4pPr>
            <a:lvl5pPr>
              <a:defRPr>
                <a:latin typeface="Tahoma"/>
                <a:ea typeface="Tahoma"/>
                <a:cs typeface="Tahoma"/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240000" y="1188001"/>
            <a:ext cx="5424000" cy="4988963"/>
          </a:xfrm>
        </p:spPr>
        <p:txBody>
          <a:bodyPr/>
          <a:lstStyle>
            <a:lvl1pPr>
              <a:defRPr>
                <a:latin typeface="Tahoma"/>
                <a:ea typeface="Tahoma"/>
                <a:cs typeface="Tahoma"/>
              </a:defRPr>
            </a:lvl1pPr>
            <a:lvl2pPr>
              <a:defRPr>
                <a:latin typeface="Tahoma"/>
                <a:ea typeface="Tahoma"/>
                <a:cs typeface="Tahoma"/>
              </a:defRPr>
            </a:lvl2pPr>
            <a:lvl3pPr>
              <a:defRPr>
                <a:latin typeface="Tahoma"/>
                <a:ea typeface="Tahoma"/>
                <a:cs typeface="Tahoma"/>
              </a:defRPr>
            </a:lvl3pPr>
            <a:lvl4pPr>
              <a:defRPr>
                <a:latin typeface="Tahoma"/>
                <a:ea typeface="Tahoma"/>
                <a:cs typeface="Tahoma"/>
              </a:defRPr>
            </a:lvl4pPr>
            <a:lvl5pPr>
              <a:defRPr>
                <a:latin typeface="Tahoma"/>
                <a:ea typeface="Tahoma"/>
                <a:cs typeface="Tahoma"/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0"/>
          </p:nvPr>
        </p:nvSpPr>
        <p:spPr bwMode="auto">
          <a:prstGeom prst="rect">
            <a:avLst/>
          </a:prstGeom>
          <a:solidFill>
            <a:srgbClr val="CCE402"/>
          </a:solidFill>
        </p:spPr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/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nfron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28000" y="1188000"/>
            <a:ext cx="5424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528000" y="2099560"/>
            <a:ext cx="5424000" cy="4090104"/>
          </a:xfrm>
        </p:spPr>
        <p:txBody>
          <a:bodyPr/>
          <a:lstStyle>
            <a:lvl1pPr>
              <a:defRPr>
                <a:latin typeface="Tahoma"/>
                <a:ea typeface="Tahoma"/>
                <a:cs typeface="Tahoma"/>
              </a:defRPr>
            </a:lvl1pPr>
            <a:lvl2pPr>
              <a:defRPr>
                <a:latin typeface="Tahoma"/>
                <a:ea typeface="Tahoma"/>
                <a:cs typeface="Tahoma"/>
              </a:defRPr>
            </a:lvl2pPr>
            <a:lvl3pPr>
              <a:defRPr>
                <a:latin typeface="Tahoma"/>
                <a:ea typeface="Tahoma"/>
                <a:cs typeface="Tahoma"/>
              </a:defRPr>
            </a:lvl3pPr>
            <a:lvl4pPr>
              <a:defRPr>
                <a:latin typeface="Tahoma"/>
                <a:ea typeface="Tahoma"/>
                <a:cs typeface="Tahoma"/>
              </a:defRPr>
            </a:lvl4pPr>
            <a:lvl5pPr>
              <a:defRPr>
                <a:latin typeface="Tahoma"/>
                <a:ea typeface="Tahoma"/>
                <a:cs typeface="Tahoma"/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240000" y="1188000"/>
            <a:ext cx="5424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240000" y="2099560"/>
            <a:ext cx="5424000" cy="4090104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/>
            </a:fld>
            <a:endParaRPr lang="it-IT"/>
          </a:p>
        </p:txBody>
      </p:sp>
      <p:sp>
        <p:nvSpPr>
          <p:cNvPr id="10" name="Titolo 9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Logo Bianco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/>
            </a:fld>
            <a:endParaRPr lang="it-IT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527999" y="1188000"/>
            <a:ext cx="11136000" cy="4356000"/>
          </a:xfrm>
        </p:spPr>
        <p:txBody>
          <a:bodyPr/>
          <a:lstStyle>
            <a:lvl1pPr marL="0" indent="0">
              <a:buNone/>
              <a:defRPr sz="2000">
                <a:latin typeface="Tahoma"/>
                <a:ea typeface="Tahoma"/>
                <a:cs typeface="Tahoma"/>
              </a:defRPr>
            </a:lvl1pPr>
            <a:lvl2pPr marL="360000" indent="-180000">
              <a:defRPr sz="2000">
                <a:latin typeface="Tahoma"/>
                <a:ea typeface="Tahoma"/>
                <a:cs typeface="Tahoma"/>
              </a:defRPr>
            </a:lvl2pPr>
            <a:lvl3pPr marL="720000" indent="-180000">
              <a:defRPr sz="1800">
                <a:latin typeface="Tahoma"/>
                <a:ea typeface="Tahoma"/>
                <a:cs typeface="Tahoma"/>
              </a:defRPr>
            </a:lvl3pPr>
            <a:lvl4pPr marL="1080000" indent="-180000">
              <a:defRPr sz="1600">
                <a:latin typeface="Tahoma"/>
                <a:ea typeface="Tahoma"/>
                <a:cs typeface="Tahoma"/>
              </a:defRPr>
            </a:lvl4pPr>
            <a:lvl5pPr marL="1440000" indent="-180000">
              <a:defRPr sz="1600">
                <a:latin typeface="Tahoma"/>
                <a:ea typeface="Tahoma"/>
                <a:cs typeface="Tahoma"/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uot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216000" y="6444000"/>
            <a:ext cx="590400" cy="360000"/>
          </a:xfrm>
          <a:prstGeom prst="rect">
            <a:avLst/>
          </a:prstGeom>
          <a:solidFill>
            <a:schemeClr val="bg1"/>
          </a:solidFill>
          <a:ln>
            <a:solidFill>
              <a:srgbClr val="B4E402"/>
            </a:solidFill>
          </a:ln>
        </p:spPr>
        <p:txBody>
          <a:bodyPr anchor="ctr" anchorCtr="1"/>
          <a:lstStyle>
            <a:lvl1pPr>
              <a:defRPr lang="it-IT" sz="1200">
                <a:solidFill>
                  <a:srgbClr val="152139"/>
                </a:solidFill>
                <a:latin typeface="Rockwell"/>
                <a:ea typeface="+mn-ea"/>
                <a:cs typeface="+mn-cs"/>
              </a:defRPr>
            </a:lvl1pPr>
          </a:lstStyle>
          <a:p>
            <a:pPr>
              <a:defRPr/>
            </a:pPr>
            <a:fld id="{0E193EB6-7997-46F5-9BC5-814C63D672B3}" type="slidenum">
              <a:rPr lang="it-IT"/>
              <a:t/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uto con didascali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80000" y="180000"/>
            <a:ext cx="3932237" cy="1402298"/>
          </a:xfrm>
          <a:prstGeom prst="rect">
            <a:avLst/>
          </a:prstGeom>
          <a:ln>
            <a:gradFill>
              <a:gsLst>
                <a:gs pos="80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2400000" scaled="0"/>
            </a:gradFill>
          </a:ln>
        </p:spPr>
        <p:txBody>
          <a:bodyPr lIns="72000" rIns="72000" anchor="t" anchorCtr="0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848000" y="180001"/>
            <a:ext cx="6816000" cy="568105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80000" y="20160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/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Immagine con didascali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80000" y="180000"/>
            <a:ext cx="3932237" cy="1402298"/>
          </a:xfrm>
          <a:prstGeom prst="rect">
            <a:avLst/>
          </a:prstGeom>
          <a:ln>
            <a:gradFill>
              <a:gsLst>
                <a:gs pos="80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2400000" scaled="0"/>
            </a:gradFill>
          </a:ln>
        </p:spPr>
        <p:txBody>
          <a:bodyPr lIns="72000" rIns="72000" anchor="t" anchorCtr="0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4847999" y="180001"/>
            <a:ext cx="6816000" cy="5686327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80000" y="2016000"/>
            <a:ext cx="3932237" cy="385032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/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 bwMode="gray">
      <p:bgPr shadeToTitle="0">
        <a:blipFill>
          <a:blip r:embed="rId13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000" cy="460502"/>
          </a:xfrm>
          <a:prstGeom prst="rect">
            <a:avLst/>
          </a:prstGeom>
          <a:ln w="12700">
            <a:gradFill>
              <a:gsLst>
                <a:gs pos="96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5400000" scaled="1"/>
            </a:gradFill>
          </a:ln>
        </p:spPr>
        <p:txBody>
          <a:bodyPr vert="horz" lIns="576000" tIns="36000" rIns="396000" bIns="36000" rtlCol="0" anchor="t" anchorCtr="0">
            <a:spAutoFit/>
          </a:bodyPr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28000" y="1188000"/>
            <a:ext cx="11136000" cy="4356000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95998" y="6444000"/>
            <a:ext cx="9720000" cy="360000"/>
          </a:xfrm>
          <a:prstGeom prst="rect">
            <a:avLst/>
          </a:prstGeom>
          <a:solidFill>
            <a:srgbClr val="CCE402"/>
          </a:solidFill>
        </p:spPr>
        <p:txBody>
          <a:bodyPr vert="horz" lIns="91440" tIns="45720" rIns="91440" bIns="45720" rtlCol="0" anchor="ctr"/>
          <a:lstStyle>
            <a:lvl1pPr algn="l">
              <a:defRPr lang="it-IT" sz="1100">
                <a:solidFill>
                  <a:srgbClr val="152139"/>
                </a:solidFill>
                <a:latin typeface="Rockwel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900000" y="6444000"/>
            <a:ext cx="468000" cy="360000"/>
          </a:xfrm>
          <a:prstGeom prst="rect">
            <a:avLst/>
          </a:prstGeom>
          <a:solidFill>
            <a:schemeClr val="bg1"/>
          </a:solidFill>
          <a:ln>
            <a:solidFill>
              <a:srgbClr val="CCE402"/>
            </a:solidFill>
          </a:ln>
        </p:spPr>
        <p:txBody>
          <a:bodyPr vert="horz" lIns="91440" tIns="45720" rIns="91440" bIns="45720" rtlCol="0" anchor="ctr" anchorCtr="1"/>
          <a:lstStyle>
            <a:lvl1pPr algn="r">
              <a:defRPr lang="it-IT" sz="1200">
                <a:solidFill>
                  <a:srgbClr val="152139"/>
                </a:solidFill>
                <a:latin typeface="Rockwell"/>
                <a:ea typeface="+mn-ea"/>
                <a:cs typeface="+mn-cs"/>
              </a:defRPr>
            </a:lvl1pPr>
          </a:lstStyle>
          <a:p>
            <a:pPr>
              <a:defRPr/>
            </a:pPr>
            <a:fld id="{0E193EB6-7997-46F5-9BC5-814C63D672B3}" type="slidenum">
              <a:rPr lang="it-IT"/>
              <a:t/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1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lang="en-US" sz="2800" i="0">
          <a:solidFill>
            <a:schemeClr val="tx1"/>
          </a:solidFill>
          <a:latin typeface="Rockwell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000"/>
        </a:spcBef>
        <a:buFont typeface="Arial"/>
        <a:buNone/>
        <a:defRPr sz="2000">
          <a:solidFill>
            <a:schemeClr val="tx1"/>
          </a:solidFill>
          <a:latin typeface="Tahoma"/>
          <a:ea typeface="Tahoma"/>
          <a:cs typeface="Tahoma"/>
        </a:defRPr>
      </a:lvl1pPr>
      <a:lvl2pPr marL="360000" indent="-1800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Tahoma"/>
          <a:ea typeface="Tahoma"/>
          <a:cs typeface="Tahoma"/>
        </a:defRPr>
      </a:lvl2pPr>
      <a:lvl3pPr marL="720000" indent="-1800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Tahoma"/>
          <a:ea typeface="Tahoma"/>
          <a:cs typeface="Tahoma"/>
        </a:defRPr>
      </a:lvl3pPr>
      <a:lvl4pPr marL="1080000" indent="-1800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tx1"/>
          </a:solidFill>
          <a:latin typeface="Tahoma"/>
          <a:ea typeface="Tahoma"/>
          <a:cs typeface="Tahoma"/>
        </a:defRPr>
      </a:lvl4pPr>
      <a:lvl5pPr marL="1440000" indent="-1800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tx1"/>
          </a:solidFill>
          <a:latin typeface="Tahoma"/>
          <a:ea typeface="Tahoma"/>
          <a:cs typeface="Tahoma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rafana.ba1.infra.garr.it/d/acb95831-fcf9-4ded-ad5c-7402bb8bcec8/ip%2fvpn-services?orgId=3&amp;var-service=13009&amp;var-PE=All&amp;from=1706742000500&amp;to=1709506798500&amp;viewPanel=35" TargetMode="External"/><Relationship Id="rId3" Type="http://schemas.openxmlformats.org/officeDocument/2006/relationships/image" Target="../media/image37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grafana.ba1.infra.garr.it/d/8JrzULa4z/cnaf-lhc-physical-access?orgId=3&amp;from=1711040400000&amp;to=1711126799000" TargetMode="External"/><Relationship Id="rId3" Type="http://schemas.openxmlformats.org/officeDocument/2006/relationships/image" Target="../media/image39.png"/><Relationship Id="rId4" Type="http://schemas.openxmlformats.org/officeDocument/2006/relationships/hyperlink" Target="https://grafana.ba1.infra.garr.it/d/bbfe11a1-144a-4b4f-be7f-dfecf0f8aafb/opn-client-services?orgId=3&amp;from=1711040400000&amp;to=1711126799000" TargetMode="External"/><Relationship Id="rId5" Type="http://schemas.openxmlformats.org/officeDocument/2006/relationships/image" Target="../media/image40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grafana.ba1.infra.garr.it/d/acb95831-fcf9-4ded-ad5c-7402bb8bcec8/ip%2fvpn-services?from=1711040400000&amp;orgId=3&amp;to=1711126799000&amp;var-PE=All&amp;var-service=13022&amp;viewPanel=35" TargetMode="External"/><Relationship Id="rId3" Type="http://schemas.openxmlformats.org/officeDocument/2006/relationships/image" Target="../media/image41.png"/><Relationship Id="rId4" Type="http://schemas.openxmlformats.org/officeDocument/2006/relationships/image" Target="../media/image40.png"/><Relationship Id="rId5" Type="http://schemas.openxmlformats.org/officeDocument/2006/relationships/image" Target="../media/image42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mailto:paolo.bolletta@garr.it" TargetMode="External"/><Relationship Id="rId3" Type="http://schemas.openxmlformats.org/officeDocument/2006/relationships/hyperlink" Target="mailto:infra.optical@garr.it" TargetMode="External"/><Relationship Id="rId4" Type="http://schemas.openxmlformats.org/officeDocument/2006/relationships/image" Target="../media/image43.png"/><Relationship Id="rId5" Type="http://schemas.openxmlformats.org/officeDocument/2006/relationships/image" Target="../media/image44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g"/><Relationship Id="rId4" Type="http://schemas.openxmlformats.org/officeDocument/2006/relationships/image" Target="../media/image6.png"/><Relationship Id="rId5" Type="http://schemas.openxmlformats.org/officeDocument/2006/relationships/image" Target="../media/image7.jpg"/><Relationship Id="rId6" Type="http://schemas.openxmlformats.org/officeDocument/2006/relationships/image" Target="../media/image8.png"/><Relationship Id="rId7" Type="http://schemas.openxmlformats.org/officeDocument/2006/relationships/image" Target="../media/image9.emf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emf"/><Relationship Id="rId8" Type="http://schemas.openxmlformats.org/officeDocument/2006/relationships/image" Target="../media/image22.emf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 bwMode="auto">
          <a:xfrm>
            <a:off x="577387" y="1965159"/>
            <a:ext cx="6300000" cy="19147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vert="horz" lIns="180000" tIns="180000" rIns="180000" bIns="180000" rtlCol="0" anchor="b" anchorCtr="0">
            <a:spAutoFit/>
          </a:bodyPr>
          <a:lstStyle/>
          <a:p>
            <a:pPr>
              <a:defRPr/>
            </a:pPr>
            <a:r>
              <a:rPr lang="it-IT" sz="2800">
                <a:latin typeface="Rubik"/>
                <a:cs typeface="Rubik"/>
              </a:rPr>
              <a:t>Data Center </a:t>
            </a:r>
            <a:r>
              <a:rPr lang="it-IT" sz="2800">
                <a:latin typeface="Rubik"/>
                <a:cs typeface="Rubik"/>
              </a:rPr>
              <a:t>Interconnection</a:t>
            </a:r>
            <a:r>
              <a:rPr lang="it-IT" sz="2800">
                <a:latin typeface="Rubik"/>
                <a:cs typeface="Rubik"/>
              </a:rPr>
              <a:t> (DCI) over </a:t>
            </a:r>
            <a:r>
              <a:rPr lang="it-IT" sz="2800">
                <a:latin typeface="Rubik"/>
                <a:cs typeface="Rubik"/>
              </a:rPr>
              <a:t>Spectrum</a:t>
            </a:r>
            <a:r>
              <a:rPr lang="it-IT" sz="2800">
                <a:latin typeface="Rubik"/>
                <a:cs typeface="Rubik"/>
              </a:rPr>
              <a:t> Sharing </a:t>
            </a:r>
            <a:br>
              <a:rPr lang="it-IT" sz="2800">
                <a:latin typeface="Rubik"/>
                <a:cs typeface="Rubik"/>
              </a:rPr>
            </a:br>
            <a:r>
              <a:rPr lang="it-IT" sz="2800">
                <a:latin typeface="Rubik"/>
                <a:cs typeface="Rubik"/>
              </a:rPr>
              <a:t>CNAF-CERN</a:t>
            </a:r>
            <a:br>
              <a:rPr lang="it-IT" sz="2800">
                <a:latin typeface="Rubik"/>
                <a:cs typeface="Rubik"/>
              </a:rPr>
            </a:br>
            <a:endParaRPr lang="en-US" sz="2800">
              <a:latin typeface="Rubik"/>
              <a:cs typeface="Rubik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 bwMode="auto">
          <a:xfrm>
            <a:off x="577387" y="3956456"/>
            <a:ext cx="6300000" cy="394705"/>
          </a:xfrm>
          <a:prstGeom prst="rect">
            <a:avLst/>
          </a:prstGeom>
          <a:solidFill>
            <a:srgbClr val="B4E402"/>
          </a:solidFill>
        </p:spPr>
        <p:txBody>
          <a:bodyPr/>
          <a:lstStyle/>
          <a:p>
            <a:pPr>
              <a:defRPr/>
            </a:pPr>
            <a:r>
              <a:rPr lang="it-IT" sz="1800">
                <a:latin typeface="Rubik"/>
                <a:cs typeface="Rubik"/>
              </a:rPr>
              <a:t>Paolo Bolletta</a:t>
            </a:r>
            <a:endParaRPr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1"/>
          </p:nvPr>
        </p:nvSpPr>
        <p:spPr bwMode="auto">
          <a:xfrm>
            <a:off x="577387" y="5621282"/>
            <a:ext cx="1349262" cy="313932"/>
          </a:xfrm>
        </p:spPr>
        <p:txBody>
          <a:bodyPr/>
          <a:lstStyle/>
          <a:p>
            <a:pPr>
              <a:defRPr/>
            </a:pPr>
            <a:r>
              <a:rPr lang="it-IT">
                <a:latin typeface="Rubik"/>
                <a:cs typeface="Rubik"/>
              </a:rPr>
              <a:t>09/04/2024</a:t>
            </a:r>
            <a:endParaRPr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 bwMode="auto">
          <a:xfrm>
            <a:off x="577387" y="6025652"/>
            <a:ext cx="2375184" cy="313932"/>
          </a:xfrm>
        </p:spPr>
        <p:txBody>
          <a:bodyPr/>
          <a:lstStyle/>
          <a:p>
            <a:pPr>
              <a:defRPr/>
            </a:pPr>
            <a:r>
              <a:rPr lang="en-US">
                <a:latin typeface="Rubik"/>
                <a:cs typeface="Rubik"/>
              </a:rPr>
              <a:t>14</a:t>
            </a:r>
            <a:r>
              <a:rPr lang="en-US" baseline="30000">
                <a:latin typeface="Rubik"/>
                <a:cs typeface="Rubik"/>
              </a:rPr>
              <a:t>th</a:t>
            </a:r>
            <a:r>
              <a:rPr lang="en-US">
                <a:latin typeface="Rubik"/>
                <a:cs typeface="Rubik"/>
              </a:rPr>
              <a:t> SIG-NGN – Catania</a:t>
            </a:r>
            <a:endParaRPr lang="it-IT">
              <a:latin typeface="Rubik"/>
              <a:cs typeface="Rubi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>
                <a:latin typeface="Rubik"/>
                <a:cs typeface="Rubik"/>
              </a:rPr>
              <a:t>LHCOPN – complete picture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10</a:t>
            </a:fld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957031" y="500660"/>
            <a:ext cx="10565938" cy="59433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 bwMode="auto">
          <a:xfrm>
            <a:off x="8230823" y="6176964"/>
            <a:ext cx="2014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bg1">
                    <a:lumMod val="50000"/>
                  </a:schemeClr>
                </a:solidFill>
              </a:rPr>
              <a:t>Credits: CERN-WLCG wiki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ChangeAspect="1" noGrp="1"/>
          </p:cNvPicPr>
          <p:nvPr>
            <p:ph sz="half" idx="1"/>
          </p:nvPr>
        </p:nvPicPr>
        <p:blipFill>
          <a:blip r:embed="rId2"/>
          <a:stretch/>
        </p:blipFill>
        <p:spPr bwMode="auto">
          <a:xfrm>
            <a:off x="528000" y="934243"/>
            <a:ext cx="4989513" cy="498951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 bwMode="auto">
          <a:xfrm>
            <a:off x="6240000" y="835539"/>
            <a:ext cx="5424000" cy="56084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>
                <a:latin typeface="Rubik"/>
                <a:cs typeface="Rubik"/>
              </a:rPr>
              <a:t>From 12/02/24 to 24/02/24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>
                <a:latin typeface="Rubik"/>
                <a:cs typeface="Rubik"/>
              </a:rPr>
              <a:t>Opportunity to verify if the network is ready and able to match WLCG needs and expectations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GB">
                <a:latin typeface="Rubik"/>
                <a:cs typeface="Rubik"/>
              </a:rPr>
              <a:t>GREAT Opportunity to understand if a pure multidomain optical connection ( based on SCS) may be fully considered a stable and valid element in the WLCG networking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GB">
                <a:latin typeface="Rubik"/>
                <a:cs typeface="Rubik"/>
              </a:rPr>
              <a:t>CNAF and GARR sprint aimed to include the new SCS connection as primary link for LHCOPN between CNAF and CERN </a:t>
            </a:r>
            <a:br>
              <a:rPr lang="en-GB">
                <a:latin typeface="Rubik"/>
                <a:cs typeface="Rubik"/>
              </a:rPr>
            </a:br>
            <a:r>
              <a:rPr lang="en-GB">
                <a:latin typeface="Rubik"/>
                <a:cs typeface="Rubik"/>
              </a:rPr>
              <a:t>(T0 --&gt;T1)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GB">
                <a:latin typeface="Rubik"/>
                <a:cs typeface="Rubik"/>
              </a:rPr>
              <a:t>Decision to use SCS connection for DC24 early December 2023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>
                <a:latin typeface="Rubik"/>
                <a:cs typeface="Rubik"/>
              </a:rPr>
              <a:t>By mid-January setup implemented, tested and fully operational 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endParaRPr lang="en-US">
              <a:latin typeface="Rubik"/>
              <a:cs typeface="Rubik"/>
            </a:endParaRPr>
          </a:p>
          <a:p>
            <a:pPr marL="342900" indent="-342900">
              <a:buFont typeface="Arial"/>
              <a:buChar char="•"/>
              <a:defRPr/>
            </a:pPr>
            <a:endParaRPr lang="en-US">
              <a:latin typeface="Rubik"/>
              <a:cs typeface="Rubik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>
                <a:latin typeface="Rubik"/>
                <a:cs typeface="Rubik"/>
              </a:rPr>
              <a:t>Data Challenge WLCG – [12-24/02/24]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11</a:t>
            </a:fld>
            <a:endParaRPr lang="it-IT"/>
          </a:p>
        </p:txBody>
      </p:sp>
      <p:sp>
        <p:nvSpPr>
          <p:cNvPr id="2" name="TextBox 1"/>
          <p:cNvSpPr txBox="1"/>
          <p:nvPr/>
        </p:nvSpPr>
        <p:spPr bwMode="auto">
          <a:xfrm>
            <a:off x="462451" y="5923756"/>
            <a:ext cx="18036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100"/>
              <a:t>Image credits: AI MS-Copilot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>
                <a:latin typeface="Rubik"/>
                <a:cs typeface="Rubik"/>
              </a:rPr>
              <a:t>OPN DCI </a:t>
            </a:r>
            <a:r>
              <a:rPr lang="it-IT">
                <a:latin typeface="Rubik"/>
                <a:cs typeface="Rubik"/>
              </a:rPr>
              <a:t>Spectrum</a:t>
            </a:r>
            <a:r>
              <a:rPr lang="it-IT">
                <a:latin typeface="Rubik"/>
                <a:cs typeface="Rubik"/>
              </a:rPr>
              <a:t> Sharing – CNAF CERN Data Challenge </a:t>
            </a:r>
            <a:endParaRPr lang="en-US">
              <a:latin typeface="Rubik"/>
              <a:cs typeface="Rubik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12</a:t>
            </a:fld>
            <a:endParaRPr lang="it-I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1841647"/>
            <a:ext cx="12192000" cy="31747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2425958" y="1912776"/>
            <a:ext cx="7716417" cy="223934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 bwMode="auto">
          <a:xfrm>
            <a:off x="10489298" y="4590661"/>
            <a:ext cx="604800" cy="17338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 bwMode="auto">
          <a:xfrm>
            <a:off x="11549876" y="4760154"/>
            <a:ext cx="604800" cy="17338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 bwMode="auto">
          <a:xfrm>
            <a:off x="6687879" y="608083"/>
            <a:ext cx="54667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>
                <a:latin typeface="Rubik"/>
                <a:cs typeface="Rubik"/>
              </a:rPr>
              <a:t>OPN DCI Max IN: 136Gbps 	Max OUT: 289Gbps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36436" y="568502"/>
            <a:ext cx="11937600" cy="584556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>
                <a:latin typeface="Rubik"/>
                <a:cs typeface="Rubik"/>
              </a:rPr>
              <a:t>CNAF LHCONE VPN (L3)</a:t>
            </a:r>
            <a:endParaRPr>
              <a:latin typeface="Rubik"/>
              <a:cs typeface="Rubik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13</a:t>
            </a:fld>
            <a:endParaRPr lang="it-IT"/>
          </a:p>
        </p:txBody>
      </p:sp>
      <p:sp>
        <p:nvSpPr>
          <p:cNvPr id="8" name="Rectangle 7"/>
          <p:cNvSpPr/>
          <p:nvPr/>
        </p:nvSpPr>
        <p:spPr bwMode="auto">
          <a:xfrm>
            <a:off x="2694213" y="1126653"/>
            <a:ext cx="8548007" cy="4539361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 bwMode="auto">
          <a:xfrm>
            <a:off x="6096000" y="222053"/>
            <a:ext cx="584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>
                <a:latin typeface="Rubik"/>
                <a:cs typeface="Rubik"/>
              </a:rPr>
              <a:t>LHCONE Max IN: 143Gbps Max OUT: 114Gbps</a:t>
            </a:r>
            <a:endParaRPr/>
          </a:p>
        </p:txBody>
      </p:sp>
      <p:sp>
        <p:nvSpPr>
          <p:cNvPr id="11" name="Oval 10"/>
          <p:cNvSpPr/>
          <p:nvPr/>
        </p:nvSpPr>
        <p:spPr bwMode="auto">
          <a:xfrm>
            <a:off x="10546449" y="6084727"/>
            <a:ext cx="604800" cy="17338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 bwMode="auto">
          <a:xfrm>
            <a:off x="11027362" y="6228625"/>
            <a:ext cx="604800" cy="17338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>
                <a:latin typeface="Rubik"/>
                <a:cs typeface="Rubik"/>
              </a:rPr>
              <a:t>CNAF LHC physical interface</a:t>
            </a:r>
            <a:endParaRPr>
              <a:latin typeface="Rubik"/>
              <a:cs typeface="Rubik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14</a:t>
            </a:fld>
            <a:endParaRPr lang="it-I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58690" y="872375"/>
            <a:ext cx="11305309" cy="544819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2099582" y="1126653"/>
            <a:ext cx="5889874" cy="4932401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>
                <a:latin typeface="Rubik"/>
                <a:cs typeface="Rubik"/>
              </a:rPr>
              <a:t>Failover</a:t>
            </a:r>
            <a:endParaRPr>
              <a:latin typeface="Rubik"/>
              <a:cs typeface="Rubi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15</a:t>
            </a:fld>
            <a:endParaRPr lang="it-IT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>
          <a:blip r:embed="rId3"/>
          <a:srcRect l="0" t="0" r="0" b="46311"/>
          <a:stretch/>
        </p:blipFill>
        <p:spPr bwMode="auto">
          <a:xfrm>
            <a:off x="1380576" y="3526823"/>
            <a:ext cx="9532447" cy="2501586"/>
          </a:xfrm>
          <a:prstGeom prst="rect">
            <a:avLst/>
          </a:prstGeom>
        </p:spPr>
      </p:pic>
      <p:pic>
        <p:nvPicPr>
          <p:cNvPr id="10" name="Picture 9">
            <a:hlinkClick r:id="rId4"/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37820" y="1089891"/>
            <a:ext cx="9587580" cy="2501587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4191000" y="1089891"/>
            <a:ext cx="0" cy="4938518"/>
          </a:xfrm>
          <a:prstGeom prst="line">
            <a:avLst/>
          </a:prstGeom>
          <a:ln w="28575">
            <a:solidFill>
              <a:srgbClr val="C00000">
                <a:alpha val="99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 bwMode="auto">
          <a:xfrm>
            <a:off x="3536950" y="3195149"/>
            <a:ext cx="11432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2000" b="1">
                <a:solidFill>
                  <a:srgbClr val="C00000"/>
                </a:solidFill>
              </a:rPr>
              <a:t>Fiber</a:t>
            </a:r>
            <a:r>
              <a:rPr lang="en-GB" sz="2000" b="1">
                <a:solidFill>
                  <a:srgbClr val="C00000"/>
                </a:solidFill>
              </a:rPr>
              <a:t> Cut</a:t>
            </a:r>
            <a:endParaRPr sz="2000" b="1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>
                <a:latin typeface="Rubik"/>
                <a:cs typeface="Rubik"/>
              </a:rPr>
              <a:t>Failover</a:t>
            </a:r>
            <a:endParaRPr>
              <a:latin typeface="Rubik"/>
              <a:cs typeface="Rubi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16</a:t>
            </a:fld>
            <a:endParaRPr lang="it-IT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140767" y="1820635"/>
            <a:ext cx="9583284" cy="46241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140766" y="111538"/>
            <a:ext cx="9587580" cy="2501587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5993946" y="330613"/>
            <a:ext cx="0" cy="4938518"/>
          </a:xfrm>
          <a:prstGeom prst="line">
            <a:avLst/>
          </a:prstGeom>
          <a:ln w="28575">
            <a:solidFill>
              <a:srgbClr val="C00000">
                <a:alpha val="99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 bwMode="auto">
          <a:xfrm>
            <a:off x="5339896" y="2435871"/>
            <a:ext cx="11432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sz="2000" b="1">
                <a:solidFill>
                  <a:srgbClr val="C00000"/>
                </a:solidFill>
              </a:rPr>
              <a:t>Fiber</a:t>
            </a:r>
            <a:r>
              <a:rPr lang="en-GB" sz="2000" b="1">
                <a:solidFill>
                  <a:srgbClr val="C00000"/>
                </a:solidFill>
              </a:rPr>
              <a:t> Cut</a:t>
            </a:r>
            <a:endParaRPr sz="2000" b="1">
              <a:solidFill>
                <a:srgbClr val="C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459086" y="2586138"/>
            <a:ext cx="2562490" cy="2498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 bwMode="auto">
          <a:xfrm>
            <a:off x="528000" y="1504950"/>
            <a:ext cx="5424000" cy="4672014"/>
          </a:xfrm>
        </p:spPr>
        <p:txBody>
          <a:bodyPr/>
          <a:lstStyle/>
          <a:p>
            <a:pPr>
              <a:defRPr/>
            </a:pPr>
            <a:r>
              <a:rPr lang="en-US" sz="2400" b="1">
                <a:latin typeface="Rubik"/>
                <a:cs typeface="Rubik"/>
              </a:rPr>
              <a:t>Pilot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>
                <a:latin typeface="Rubik"/>
                <a:cs typeface="Rubik"/>
              </a:rPr>
              <a:t>400GEth interface evaluation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>
                <a:latin typeface="Rubik"/>
                <a:cs typeface="Rubik"/>
              </a:rPr>
              <a:t>Satellite Sites integration </a:t>
            </a:r>
            <a:br>
              <a:rPr lang="en-US">
                <a:latin typeface="Rubik"/>
                <a:cs typeface="Rubik"/>
              </a:rPr>
            </a:br>
            <a:r>
              <a:rPr lang="en-US">
                <a:latin typeface="Rubik"/>
                <a:cs typeface="Rubik"/>
              </a:rPr>
              <a:t>--&gt; new site </a:t>
            </a:r>
            <a:r>
              <a:rPr lang="en-US">
                <a:latin typeface="Rubik"/>
                <a:cs typeface="Rubik"/>
              </a:rPr>
              <a:t>BO06@Tecnopolo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>
                <a:latin typeface="Rubik"/>
                <a:cs typeface="Rubik"/>
              </a:rPr>
              <a:t>Network to Network interconnection (@MI01) standardization process with GEANT 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>
                <a:latin typeface="Rubik"/>
                <a:cs typeface="Rubik"/>
              </a:rPr>
              <a:t>3rd party Planning Tool (</a:t>
            </a:r>
            <a:r>
              <a:rPr lang="en-US">
                <a:latin typeface="Rubik"/>
                <a:cs typeface="Rubik"/>
              </a:rPr>
              <a:t>GNpy</a:t>
            </a:r>
            <a:r>
              <a:rPr lang="en-US">
                <a:latin typeface="Rubik"/>
                <a:cs typeface="Rubik"/>
              </a:rPr>
              <a:t>)</a:t>
            </a:r>
            <a:endParaRPr lang="en-US">
              <a:latin typeface="Rubik"/>
              <a:cs typeface="Rubik"/>
            </a:endParaRPr>
          </a:p>
          <a:p>
            <a:pPr>
              <a:defRPr/>
            </a:pPr>
            <a:endParaRPr lang="en-US" sz="1200" b="1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 bwMode="auto">
          <a:xfrm>
            <a:off x="6240000" y="1504950"/>
            <a:ext cx="5424000" cy="4672014"/>
          </a:xfrm>
        </p:spPr>
        <p:txBody>
          <a:bodyPr/>
          <a:lstStyle/>
          <a:p>
            <a:pPr>
              <a:defRPr/>
            </a:pPr>
            <a:r>
              <a:rPr lang="en-US" sz="2400" b="1">
                <a:latin typeface="Rubik"/>
                <a:cs typeface="Rubik"/>
              </a:rPr>
              <a:t>Production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>
                <a:latin typeface="Rubik"/>
                <a:cs typeface="Rubik"/>
              </a:rPr>
              <a:t>Channel diversification in order to improve interconnection resiliency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>
                <a:latin typeface="Rubik"/>
                <a:cs typeface="Rubik"/>
              </a:rPr>
              <a:t>GEANT Geneva ROADM setup reshuffling 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>
                <a:latin typeface="Rubik"/>
                <a:cs typeface="Rubik"/>
              </a:rPr>
              <a:t>Transition from Pilot to Production Service (ongoing)</a:t>
            </a:r>
            <a:endParaRPr/>
          </a:p>
          <a:p>
            <a:pPr marL="702900" lvl="1" indent="-342900">
              <a:defRPr/>
            </a:pPr>
            <a:r>
              <a:rPr lang="en-US">
                <a:latin typeface="Rubik"/>
                <a:cs typeface="Rubik"/>
              </a:rPr>
              <a:t>4 x 100GHz channels: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>
                <a:latin typeface="Rubik"/>
                <a:cs typeface="Rubik"/>
              </a:rPr>
              <a:t>Next Steps</a:t>
            </a:r>
            <a:endParaRPr>
              <a:latin typeface="Rubik"/>
              <a:cs typeface="Rubik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17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 bwMode="auto"/>
        <p:txBody>
          <a:bodyPr anchor="t"/>
          <a:lstStyle/>
          <a:p>
            <a:pPr marL="342900" indent="-342900">
              <a:buFont typeface="Arial"/>
              <a:buChar char="•"/>
              <a:defRPr/>
            </a:pPr>
            <a:r>
              <a:rPr lang="en-US" sz="2400">
                <a:latin typeface="Rubik"/>
                <a:cs typeface="Rubik"/>
              </a:rPr>
              <a:t>Solution ready to production and to scale-up and evolve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 sz="2400">
                <a:latin typeface="Rubik"/>
                <a:cs typeface="Rubik"/>
              </a:rPr>
              <a:t>Network service model could be exported and adopted in other communities.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 sz="2400">
                <a:latin typeface="Rubik"/>
                <a:cs typeface="Rubik"/>
              </a:rPr>
              <a:t>Pilot and development activities will continue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 sz="2400">
                <a:latin typeface="Rubik"/>
                <a:cs typeface="Rubik"/>
              </a:rPr>
              <a:t>Alternative Cross Board Path should be investigated ?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endParaRPr lang="en-US">
              <a:latin typeface="Rubik"/>
              <a:cs typeface="Rubik"/>
            </a:endParaRPr>
          </a:p>
          <a:p>
            <a:pPr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 bwMode="auto">
          <a:xfrm>
            <a:off x="6224259" y="1668490"/>
            <a:ext cx="5828175" cy="4317449"/>
          </a:xfrm>
        </p:spPr>
        <p:txBody>
          <a:bodyPr anchor="b">
            <a:normAutofit/>
          </a:bodyPr>
          <a:lstStyle/>
          <a:p>
            <a:pPr algn="r">
              <a:defRPr/>
            </a:pPr>
            <a:r>
              <a:rPr lang="en-US" sz="1800" b="1">
                <a:latin typeface="Rubik"/>
                <a:cs typeface="Rubik"/>
              </a:rPr>
              <a:t>Acknowledgments:</a:t>
            </a:r>
            <a:endParaRPr/>
          </a:p>
          <a:p>
            <a:pPr marL="342900" indent="-342900" algn="r">
              <a:buFont typeface="Arial"/>
              <a:buChar char="•"/>
              <a:defRPr/>
            </a:pPr>
            <a:r>
              <a:rPr lang="en-US" sz="1800">
                <a:latin typeface="Rubik"/>
                <a:cs typeface="Rubik"/>
              </a:rPr>
              <a:t>GARR Optical : </a:t>
            </a:r>
            <a:r>
              <a:rPr lang="en-US" sz="1800">
                <a:latin typeface="Rubik"/>
                <a:cs typeface="Rubik"/>
              </a:rPr>
              <a:t>Colantonio</a:t>
            </a:r>
            <a:r>
              <a:rPr lang="en-US" sz="1800">
                <a:latin typeface="Rubik"/>
                <a:cs typeface="Rubik"/>
              </a:rPr>
              <a:t>, </a:t>
            </a:r>
            <a:r>
              <a:rPr lang="en-US" sz="1800">
                <a:latin typeface="Rubik"/>
                <a:cs typeface="Rubik"/>
              </a:rPr>
              <a:t>Vuagnin</a:t>
            </a:r>
            <a:endParaRPr lang="en-US" sz="1800">
              <a:latin typeface="Rubik"/>
              <a:cs typeface="Rubik"/>
            </a:endParaRPr>
          </a:p>
          <a:p>
            <a:pPr marL="342900" indent="-342900" algn="r">
              <a:buFont typeface="Arial"/>
              <a:buChar char="•"/>
              <a:defRPr/>
            </a:pPr>
            <a:r>
              <a:rPr lang="en-US" sz="1800">
                <a:latin typeface="Rubik"/>
                <a:cs typeface="Rubik"/>
              </a:rPr>
              <a:t>GARR Packet : </a:t>
            </a:r>
            <a:r>
              <a:rPr lang="en-US" sz="1800">
                <a:latin typeface="Rubik"/>
                <a:cs typeface="Rubik"/>
              </a:rPr>
              <a:t>Inzerilli</a:t>
            </a:r>
            <a:r>
              <a:rPr lang="en-US" sz="1800">
                <a:latin typeface="Rubik"/>
                <a:cs typeface="Rubik"/>
              </a:rPr>
              <a:t>, </a:t>
            </a:r>
            <a:r>
              <a:rPr lang="en-US" sz="1800">
                <a:latin typeface="Rubik"/>
                <a:cs typeface="Rubik"/>
              </a:rPr>
              <a:t>Marletta</a:t>
            </a:r>
            <a:r>
              <a:rPr lang="en-US" sz="1800">
                <a:latin typeface="Rubik"/>
                <a:cs typeface="Rubik"/>
              </a:rPr>
              <a:t>, </a:t>
            </a:r>
            <a:r>
              <a:rPr lang="en-US" sz="1800">
                <a:latin typeface="Rubik"/>
                <a:cs typeface="Rubik"/>
              </a:rPr>
              <a:t>Valiante</a:t>
            </a:r>
            <a:endParaRPr lang="en-US" sz="1800">
              <a:latin typeface="Rubik"/>
              <a:cs typeface="Rubik"/>
            </a:endParaRPr>
          </a:p>
          <a:p>
            <a:pPr marL="342900" indent="-342900" algn="r">
              <a:buFont typeface="Arial"/>
              <a:buChar char="•"/>
              <a:defRPr/>
            </a:pPr>
            <a:r>
              <a:rPr lang="en-US" sz="1800">
                <a:latin typeface="Rubik"/>
                <a:cs typeface="Rubik"/>
              </a:rPr>
              <a:t>GARR DC &amp; DevOps : </a:t>
            </a:r>
            <a:r>
              <a:rPr lang="en-US" sz="1800">
                <a:latin typeface="Rubik"/>
                <a:cs typeface="Rubik"/>
              </a:rPr>
              <a:t>Cesaroni</a:t>
            </a:r>
            <a:r>
              <a:rPr lang="en-US" sz="1800">
                <a:latin typeface="Rubik"/>
                <a:cs typeface="Rubik"/>
              </a:rPr>
              <a:t>, Chiarelli, Marzulli</a:t>
            </a:r>
            <a:endParaRPr/>
          </a:p>
          <a:p>
            <a:pPr marL="342900" indent="-342900" algn="r">
              <a:buFont typeface="Arial"/>
              <a:buChar char="•"/>
              <a:defRPr/>
            </a:pPr>
            <a:r>
              <a:rPr lang="en-US" sz="1800">
                <a:latin typeface="Rubik"/>
                <a:cs typeface="Rubik"/>
              </a:rPr>
              <a:t>CNAF Team: Zani, De Girolamo</a:t>
            </a:r>
            <a:endParaRPr/>
          </a:p>
          <a:p>
            <a:pPr marL="342900" indent="-342900" algn="r">
              <a:buFont typeface="Arial"/>
              <a:buChar char="•"/>
              <a:defRPr/>
            </a:pPr>
            <a:r>
              <a:rPr lang="en-US" sz="1800">
                <a:latin typeface="Rubik"/>
                <a:cs typeface="Rubik"/>
              </a:rPr>
              <a:t>CERN Team: </a:t>
            </a:r>
            <a:r>
              <a:rPr lang="en-US" sz="1800">
                <a:latin typeface="Rubik"/>
                <a:cs typeface="Rubik"/>
              </a:rPr>
              <a:t>Martelli</a:t>
            </a:r>
            <a:endParaRPr lang="en-US" sz="1800">
              <a:latin typeface="Rubik"/>
              <a:cs typeface="Rubik"/>
            </a:endParaRPr>
          </a:p>
          <a:p>
            <a:pPr marL="342900" indent="-342900" algn="r">
              <a:buFont typeface="Arial"/>
              <a:buChar char="•"/>
              <a:defRPr/>
            </a:pPr>
            <a:r>
              <a:rPr lang="en-US" sz="1800">
                <a:latin typeface="Rubik"/>
                <a:cs typeface="Rubik"/>
              </a:rPr>
              <a:t>GEANT Team: SCS Team, Roberts</a:t>
            </a:r>
            <a:endParaRPr/>
          </a:p>
          <a:p>
            <a:pPr marL="342900" indent="-342900" algn="r">
              <a:buFont typeface="Arial"/>
              <a:buChar char="•"/>
              <a:defRPr/>
            </a:pPr>
            <a:r>
              <a:rPr lang="en-US" sz="1800">
                <a:latin typeface="Rubik"/>
                <a:cs typeface="Rubik"/>
              </a:rPr>
              <a:t>GARR Management/</a:t>
            </a:r>
            <a:r>
              <a:rPr lang="en-US" sz="1800">
                <a:latin typeface="Rubik"/>
                <a:cs typeface="Rubik"/>
              </a:rPr>
              <a:t>Amm</a:t>
            </a:r>
            <a:r>
              <a:rPr lang="en-US" sz="1800">
                <a:latin typeface="Rubik"/>
                <a:cs typeface="Rubik"/>
              </a:rPr>
              <a:t>/CTS</a:t>
            </a:r>
            <a:endParaRPr/>
          </a:p>
          <a:p>
            <a:pPr algn="r">
              <a:defRPr/>
            </a:pPr>
            <a:r>
              <a:rPr lang="en-US" sz="1800" b="1">
                <a:latin typeface="Rubik"/>
                <a:cs typeface="Rubik"/>
              </a:rPr>
              <a:t>Contact:</a:t>
            </a:r>
            <a:endParaRPr/>
          </a:p>
          <a:p>
            <a:pPr marL="285750" indent="-285750" algn="r">
              <a:buFont typeface="Arial"/>
              <a:buChar char="•"/>
              <a:defRPr/>
            </a:pPr>
            <a:r>
              <a:rPr lang="en-US" sz="1800" u="sng">
                <a:latin typeface="Rubik"/>
                <a:cs typeface="Rubik"/>
                <a:hlinkClick r:id="rId2" tooltip="mailto:paolo.bolletta@garr.it"/>
              </a:rPr>
              <a:t>paolo.bolletta@garr.it</a:t>
            </a:r>
            <a:endParaRPr lang="en-US" sz="1800">
              <a:latin typeface="Rubik"/>
              <a:cs typeface="Rubik"/>
            </a:endParaRPr>
          </a:p>
          <a:p>
            <a:pPr marL="285750" indent="-285750" algn="r">
              <a:buFont typeface="Arial"/>
              <a:buChar char="•"/>
              <a:defRPr/>
            </a:pPr>
            <a:r>
              <a:rPr lang="en-US" sz="1800" u="sng">
                <a:latin typeface="Rubik"/>
                <a:cs typeface="Rubik"/>
                <a:hlinkClick r:id="rId3" tooltip="mailto:infra.optical@garr.it"/>
              </a:rPr>
              <a:t>infra.optical@garr.it</a:t>
            </a:r>
            <a:endParaRPr lang="en-US" sz="1800">
              <a:latin typeface="Rubik"/>
              <a:cs typeface="Rubik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>
                <a:latin typeface="Rubik"/>
                <a:cs typeface="Rubik"/>
              </a:rPr>
              <a:t>Conclusions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18</a:t>
            </a:fld>
            <a:endParaRPr lang="it-IT"/>
          </a:p>
        </p:txBody>
      </p:sp>
      <p:sp>
        <p:nvSpPr>
          <p:cNvPr id="8" name="TextBox 7"/>
          <p:cNvSpPr txBox="1"/>
          <p:nvPr/>
        </p:nvSpPr>
        <p:spPr bwMode="auto">
          <a:xfrm>
            <a:off x="443998" y="6125816"/>
            <a:ext cx="2691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0" i="0">
                <a:solidFill>
                  <a:srgbClr val="777777"/>
                </a:solidFill>
                <a:latin typeface="Rubik"/>
                <a:cs typeface="Rubik"/>
              </a:rPr>
              <a:t>'image: Flaticon.com</a:t>
            </a:r>
            <a:endParaRPr lang="en-US">
              <a:latin typeface="Rubik"/>
              <a:cs typeface="Rubik"/>
            </a:endParaRPr>
          </a:p>
        </p:txBody>
      </p:sp>
      <p:pic>
        <p:nvPicPr>
          <p:cNvPr id="9" name="Content Placeholder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525078" y="4658407"/>
            <a:ext cx="1518557" cy="15185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793876" y="782558"/>
            <a:ext cx="3103290" cy="8859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342900" indent="-342900">
              <a:buFont typeface="Arial"/>
              <a:buChar char="•"/>
              <a:defRPr/>
            </a:pPr>
            <a:r>
              <a:rPr lang="en-GB">
                <a:latin typeface="Rubik"/>
                <a:cs typeface="Rubik"/>
              </a:rPr>
              <a:t>Spectrum Sharing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GB">
                <a:latin typeface="Rubik"/>
                <a:cs typeface="Rubik"/>
              </a:rPr>
              <a:t>DCI interconnection and L3 Overlay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GB">
                <a:latin typeface="Rubik"/>
                <a:cs typeface="Rubik"/>
              </a:rPr>
              <a:t>Data Challenge</a:t>
            </a:r>
            <a:endParaRPr>
              <a:latin typeface="Rubik"/>
              <a:cs typeface="Rubik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>
                <a:latin typeface="Rubik"/>
                <a:cs typeface="Rubik"/>
              </a:rPr>
              <a:t>Outline</a:t>
            </a:r>
            <a:r>
              <a:rPr lang="en-GB"/>
              <a:t>		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2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/>
          <p:cNvSpPr/>
          <p:nvPr/>
        </p:nvSpPr>
        <p:spPr bwMode="auto">
          <a:xfrm>
            <a:off x="6255958" y="3717631"/>
            <a:ext cx="5631239" cy="2189187"/>
          </a:xfrm>
          <a:prstGeom prst="roundRect">
            <a:avLst>
              <a:gd name="adj" fmla="val 16667"/>
            </a:avLst>
          </a:prstGeom>
          <a:noFill/>
          <a:ln w="222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 bwMode="auto">
          <a:xfrm>
            <a:off x="527999" y="948102"/>
            <a:ext cx="7989260" cy="4595898"/>
          </a:xfrm>
        </p:spPr>
        <p:txBody>
          <a:bodyPr/>
          <a:lstStyle/>
          <a:p>
            <a:pPr marL="342900" indent="-342900">
              <a:spcBef>
                <a:spcPts val="1200"/>
              </a:spcBef>
              <a:defRPr/>
            </a:pPr>
            <a:r>
              <a:rPr lang="en-US" sz="1800">
                <a:latin typeface="Rubik"/>
                <a:cs typeface="Rubik"/>
              </a:rPr>
              <a:t>GÉANT network has been upgraded during last years.</a:t>
            </a:r>
            <a:endParaRPr/>
          </a:p>
          <a:p>
            <a:pPr marL="342900" indent="-342900">
              <a:spcBef>
                <a:spcPts val="1200"/>
              </a:spcBef>
              <a:defRPr/>
            </a:pPr>
            <a:r>
              <a:rPr lang="en-US" sz="1800">
                <a:latin typeface="Rubik"/>
                <a:cs typeface="Rubik"/>
              </a:rPr>
              <a:t>A new Spectrum Connection Service (SCS) has been proposed in the GÉANT Network Evolution Plan</a:t>
            </a:r>
            <a:endParaRPr/>
          </a:p>
          <a:p>
            <a:pPr marL="342900" indent="-342900">
              <a:spcBef>
                <a:spcPts val="1200"/>
              </a:spcBef>
              <a:defRPr/>
            </a:pPr>
            <a:r>
              <a:rPr lang="en-US" sz="1800">
                <a:latin typeface="Rubik"/>
                <a:cs typeface="Rubik"/>
              </a:rPr>
              <a:t>Activity started in </a:t>
            </a:r>
            <a:r>
              <a:rPr lang="en-US" sz="1800">
                <a:solidFill>
                  <a:srgbClr val="CC007B"/>
                </a:solidFill>
                <a:latin typeface="Rubik"/>
                <a:cs typeface="Rubik"/>
              </a:rPr>
              <a:t>GN4-3</a:t>
            </a:r>
            <a:r>
              <a:rPr lang="en-US" sz="1800">
                <a:latin typeface="Rubik"/>
                <a:cs typeface="Rubik"/>
              </a:rPr>
              <a:t> </a:t>
            </a:r>
            <a:r>
              <a:rPr lang="en-US" sz="1800">
                <a:solidFill>
                  <a:srgbClr val="CC007B"/>
                </a:solidFill>
                <a:latin typeface="Rubik"/>
                <a:cs typeface="Rubik"/>
              </a:rPr>
              <a:t>WP7-T2 (SCS) </a:t>
            </a:r>
            <a:r>
              <a:rPr lang="en-US" sz="1800">
                <a:latin typeface="Rubik"/>
                <a:cs typeface="Rubik"/>
              </a:rPr>
              <a:t>and taken over in </a:t>
            </a:r>
            <a:r>
              <a:rPr lang="en-US" sz="1800">
                <a:solidFill>
                  <a:srgbClr val="CC007B"/>
                </a:solidFill>
                <a:latin typeface="Rubik"/>
                <a:cs typeface="Rubik"/>
              </a:rPr>
              <a:t>GN5-1 (NDS)</a:t>
            </a:r>
            <a:endParaRPr/>
          </a:p>
          <a:p>
            <a:pPr marL="342900" indent="-342900">
              <a:spcBef>
                <a:spcPts val="1200"/>
              </a:spcBef>
              <a:defRPr/>
            </a:pPr>
            <a:r>
              <a:rPr lang="en-US" sz="1800">
                <a:latin typeface="Rubik"/>
                <a:cs typeface="Rubik"/>
              </a:rPr>
              <a:t>The SCS team </a:t>
            </a:r>
            <a:endParaRPr/>
          </a:p>
          <a:p>
            <a:pPr marL="685800" lvl="1" indent="-342900">
              <a:spcBef>
                <a:spcPts val="0"/>
              </a:spcBef>
              <a:defRPr/>
            </a:pPr>
            <a:r>
              <a:rPr lang="en-US" sz="1600">
                <a:latin typeface="Rubik"/>
                <a:cs typeface="Rubik"/>
              </a:rPr>
              <a:t>has defined a service description</a:t>
            </a:r>
            <a:endParaRPr/>
          </a:p>
          <a:p>
            <a:pPr marL="685800" lvl="1" indent="-342900">
              <a:spcBef>
                <a:spcPts val="0"/>
              </a:spcBef>
              <a:defRPr/>
            </a:pPr>
            <a:r>
              <a:rPr lang="en-US" sz="1600">
                <a:latin typeface="Rubik"/>
                <a:cs typeface="Rubik"/>
              </a:rPr>
              <a:t>is running field trials</a:t>
            </a:r>
            <a:endParaRPr/>
          </a:p>
          <a:p>
            <a:pPr marL="685800" lvl="1" indent="-342900">
              <a:spcBef>
                <a:spcPts val="0"/>
              </a:spcBef>
              <a:defRPr/>
            </a:pPr>
            <a:r>
              <a:rPr lang="en-US" sz="1600">
                <a:latin typeface="Rubik"/>
                <a:cs typeface="Rubik"/>
              </a:rPr>
              <a:t>engages Users to run service pilots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000" cy="460502"/>
          </a:xfrm>
        </p:spPr>
        <p:txBody>
          <a:bodyPr/>
          <a:lstStyle/>
          <a:p>
            <a:pPr>
              <a:defRPr/>
            </a:pPr>
            <a:r>
              <a:rPr lang="en-US">
                <a:latin typeface="Rubik"/>
                <a:cs typeface="Rubik"/>
              </a:rPr>
              <a:t>GEANT project and the Spectrum Connection Service (SCS) team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3</a:t>
            </a:fld>
            <a:endParaRPr lang="it-I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461466" y="944368"/>
            <a:ext cx="551998" cy="525712"/>
          </a:xfrm>
          <a:prstGeom prst="rect">
            <a:avLst/>
          </a:prstGeom>
        </p:spPr>
      </p:pic>
      <p:pic>
        <p:nvPicPr>
          <p:cNvPr id="9" name="Picture 8" descr="cesnet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195405" y="944368"/>
            <a:ext cx="1089407" cy="542112"/>
          </a:xfrm>
          <a:prstGeom prst="rect">
            <a:avLst/>
          </a:prstGeom>
        </p:spPr>
      </p:pic>
      <p:pic>
        <p:nvPicPr>
          <p:cNvPr id="10" name="Picture 9" descr="A close up of a logo&#10;&#10;Description generated with very high confidence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363895" y="1771090"/>
            <a:ext cx="889687" cy="509272"/>
          </a:xfrm>
          <a:prstGeom prst="rect">
            <a:avLst/>
          </a:prstGeom>
        </p:spPr>
      </p:pic>
      <p:pic>
        <p:nvPicPr>
          <p:cNvPr id="11" name="Picture 10" descr="http://www.geant.org/Projects/GEANT_Project_GN4/PublishingImages/RENATERv2.jpg"/>
          <p:cNvPicPr>
            <a:picLocks noChangeAspect="1" noChangeArrowheads="1"/>
          </p:cNvPicPr>
          <p:nvPr/>
        </p:nvPicPr>
        <p:blipFill>
          <a:blip r:embed="rId5"/>
          <a:srcRect l="0" t="30101" r="0" b="22906"/>
          <a:stretch/>
        </p:blipFill>
        <p:spPr bwMode="auto">
          <a:xfrm>
            <a:off x="10734508" y="1779933"/>
            <a:ext cx="1113989" cy="405551"/>
          </a:xfrm>
          <a:prstGeom prst="rect">
            <a:avLst/>
          </a:prstGeom>
          <a:noFill/>
        </p:spPr>
      </p:pic>
      <p:pic>
        <p:nvPicPr>
          <p:cNvPr id="12" name="Picture 11" descr="grnet_logo_2981x1289.png (2981×1289)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8675110" y="2496151"/>
            <a:ext cx="1040589" cy="497970"/>
          </a:xfrm>
          <a:prstGeom prst="rect">
            <a:avLst/>
          </a:prstGeom>
          <a:noFill/>
        </p:spPr>
      </p:pic>
      <p:pic>
        <p:nvPicPr>
          <p:cNvPr id="13" name="Picture 12" descr="A picture containing object&#10;&#10;Description generated with very high confidence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9450308" y="1710630"/>
            <a:ext cx="1040590" cy="4516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0442663" y="978857"/>
            <a:ext cx="1405834" cy="456734"/>
          </a:xfrm>
          <a:prstGeom prst="rect">
            <a:avLst/>
          </a:prstGeom>
        </p:spPr>
      </p:pic>
      <p:pic>
        <p:nvPicPr>
          <p:cNvPr id="1026" name="Picture 2" descr="List of Service Providers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10059508" y="2437368"/>
            <a:ext cx="1350000" cy="360000"/>
          </a:xfrm>
          <a:prstGeom prst="rect">
            <a:avLst/>
          </a:prstGeom>
          <a:noFill/>
        </p:spPr>
      </p:pic>
      <p:pic>
        <p:nvPicPr>
          <p:cNvPr id="18" name="Picture 17"/>
          <p:cNvPicPr/>
          <p:nvPr/>
        </p:nvPicPr>
        <p:blipFill>
          <a:blip r:embed="rId10"/>
          <a:srcRect l="0" t="0" r="0" b="21170"/>
          <a:stretch/>
        </p:blipFill>
        <p:spPr bwMode="auto">
          <a:xfrm>
            <a:off x="145817" y="3854938"/>
            <a:ext cx="5941572" cy="239590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 bwMode="auto">
          <a:xfrm>
            <a:off x="6483078" y="3760507"/>
            <a:ext cx="3374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>
                <a:latin typeface="Tahoma"/>
                <a:ea typeface="Tahoma"/>
                <a:cs typeface="Tahoma"/>
              </a:rPr>
              <a:t>Real Use Case CNAF-CERN: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20" name="Picture 19" descr="A picture containing object&#10;&#10;Description generated with very high confidence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9291104" y="5221020"/>
            <a:ext cx="1265658" cy="549397"/>
          </a:xfrm>
          <a:prstGeom prst="rect">
            <a:avLst/>
          </a:prstGeom>
        </p:spPr>
      </p:pic>
      <p:pic>
        <p:nvPicPr>
          <p:cNvPr id="21" name="Picture 6" descr="Image result for logo cern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10025010" y="4072846"/>
            <a:ext cx="1151699" cy="1125525"/>
          </a:xfrm>
          <a:prstGeom prst="rect">
            <a:avLst/>
          </a:prstGeom>
          <a:noFill/>
        </p:spPr>
      </p:pic>
      <p:pic>
        <p:nvPicPr>
          <p:cNvPr id="23" name="Picture 8" descr="Image result for logo garr"/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7514844" y="5225046"/>
            <a:ext cx="1680561" cy="638314"/>
          </a:xfrm>
          <a:prstGeom prst="rect">
            <a:avLst/>
          </a:prstGeom>
          <a:noFill/>
        </p:spPr>
      </p:pic>
      <p:pic>
        <p:nvPicPr>
          <p:cNvPr id="1028" name="Picture 4" descr="INFN CNAF mailing list service - help"/>
          <p:cNvPicPr>
            <a:picLocks noChangeAspect="1" noChangeArrowheads="1"/>
          </p:cNvPicPr>
          <p:nvPr/>
        </p:nvPicPr>
        <p:blipFill>
          <a:blip r:embed="rId13"/>
          <a:stretch/>
        </p:blipFill>
        <p:spPr bwMode="auto">
          <a:xfrm>
            <a:off x="6765535" y="4181447"/>
            <a:ext cx="1927564" cy="8714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CERN – CNAF Data Centre Interconnection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>
                <a:solidFill>
                  <a:schemeClr val="bg2">
                    <a:lumMod val="25000"/>
                  </a:schemeClr>
                </a:solidFill>
              </a:rPr>
              <a:t>4</a:t>
            </a:fld>
            <a:endParaRPr lang="it-IT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17" name="Content Placeholder 116"/>
          <p:cNvPicPr>
            <a:picLocks noChangeAspect="1" noGrp="1"/>
          </p:cNvPicPr>
          <p:nvPr>
            <p:ph sz="half" idx="2"/>
          </p:nvPr>
        </p:nvPicPr>
        <p:blipFill>
          <a:blip r:embed="rId2"/>
          <a:srcRect l="10091" t="28211" r="0" b="27189"/>
          <a:stretch/>
        </p:blipFill>
        <p:spPr bwMode="auto">
          <a:xfrm>
            <a:off x="7435854" y="737038"/>
            <a:ext cx="4534553" cy="2587017"/>
          </a:xfrm>
          <a:prstGeom prst="rect">
            <a:avLst/>
          </a:prstGeom>
        </p:spPr>
      </p:pic>
      <p:sp>
        <p:nvSpPr>
          <p:cNvPr id="61" name="CasellaDiTesto 41"/>
          <p:cNvSpPr txBox="1"/>
          <p:nvPr/>
        </p:nvSpPr>
        <p:spPr bwMode="auto">
          <a:xfrm>
            <a:off x="2966291" y="353586"/>
            <a:ext cx="184730" cy="261610"/>
          </a:xfrm>
          <a:prstGeom prst="rect">
            <a:avLst/>
          </a:prstGeom>
          <a:noFill/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it-IT" sz="1100" b="0" i="0" u="none" strike="noStrike" cap="none" spc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Rubik"/>
              <a:ea typeface="Arial"/>
              <a:cs typeface="Rubik"/>
            </a:endParaRPr>
          </a:p>
        </p:txBody>
      </p:sp>
      <p:grpSp>
        <p:nvGrpSpPr>
          <p:cNvPr id="2" name="Group 1"/>
          <p:cNvGrpSpPr/>
          <p:nvPr/>
        </p:nvGrpSpPr>
        <p:grpSpPr bwMode="auto">
          <a:xfrm>
            <a:off x="557896" y="1059867"/>
            <a:ext cx="6381837" cy="4528376"/>
            <a:chOff x="619443" y="1335062"/>
            <a:chExt cx="6381837" cy="4528376"/>
          </a:xfrm>
        </p:grpSpPr>
        <p:sp>
          <p:nvSpPr>
            <p:cNvPr id="82" name="Cloud 81"/>
            <p:cNvSpPr/>
            <p:nvPr/>
          </p:nvSpPr>
          <p:spPr bwMode="auto">
            <a:xfrm rot="16998677">
              <a:off x="4287849" y="3143464"/>
              <a:ext cx="2988433" cy="2438430"/>
            </a:xfrm>
            <a:prstGeom prst="cloud">
              <a:avLst/>
            </a:prstGeom>
            <a:gradFill>
              <a:gsLst>
                <a:gs pos="0">
                  <a:srgbClr val="7030A0">
                    <a:lumMod val="50000"/>
                    <a:lumOff val="50000"/>
                  </a:srgbClr>
                </a:gs>
                <a:gs pos="25000">
                  <a:srgbClr val="0070C0">
                    <a:lumMod val="50000"/>
                    <a:lumOff val="50000"/>
                  </a:srgbClr>
                </a:gs>
                <a:gs pos="38000">
                  <a:srgbClr val="00B0F0">
                    <a:lumMod val="50000"/>
                    <a:lumOff val="50000"/>
                  </a:srgbClr>
                </a:gs>
                <a:gs pos="50000">
                  <a:srgbClr val="00B050">
                    <a:lumMod val="50000"/>
                    <a:lumOff val="50000"/>
                  </a:srgbClr>
                </a:gs>
                <a:gs pos="75000">
                  <a:srgbClr val="FFFF00">
                    <a:lumMod val="50000"/>
                    <a:lumOff val="50000"/>
                  </a:srgbClr>
                </a:gs>
                <a:gs pos="100000">
                  <a:srgbClr val="FF0000">
                    <a:lumMod val="50000"/>
                    <a:lumOff val="50000"/>
                  </a:srgbClr>
                </a:gs>
              </a:gsLst>
              <a:lin ang="0" scaled="1"/>
            </a:gradFill>
            <a:ln>
              <a:solidFill>
                <a:srgbClr val="152139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2800">
                <a:solidFill>
                  <a:schemeClr val="bg2">
                    <a:lumMod val="25000"/>
                  </a:schemeClr>
                </a:solidFill>
                <a:latin typeface="Rockwell"/>
                <a:ea typeface="Arial"/>
                <a:cs typeface="Arial"/>
              </a:endParaRPr>
            </a:p>
          </p:txBody>
        </p:sp>
        <p:sp>
          <p:nvSpPr>
            <p:cNvPr id="81" name="Cloud 80"/>
            <p:cNvSpPr/>
            <p:nvPr/>
          </p:nvSpPr>
          <p:spPr bwMode="auto">
            <a:xfrm rot="16998677">
              <a:off x="344441" y="3150008"/>
              <a:ext cx="2988433" cy="2438430"/>
            </a:xfrm>
            <a:prstGeom prst="cloud">
              <a:avLst/>
            </a:prstGeom>
            <a:gradFill>
              <a:gsLst>
                <a:gs pos="0">
                  <a:srgbClr val="7030A0">
                    <a:lumMod val="50000"/>
                    <a:lumOff val="50000"/>
                  </a:srgbClr>
                </a:gs>
                <a:gs pos="25000">
                  <a:srgbClr val="0070C0">
                    <a:lumMod val="50000"/>
                    <a:lumOff val="50000"/>
                  </a:srgbClr>
                </a:gs>
                <a:gs pos="38000">
                  <a:srgbClr val="00B0F0">
                    <a:lumMod val="50000"/>
                    <a:lumOff val="50000"/>
                  </a:srgbClr>
                </a:gs>
                <a:gs pos="50000">
                  <a:srgbClr val="00B050">
                    <a:lumMod val="50000"/>
                    <a:lumOff val="50000"/>
                  </a:srgbClr>
                </a:gs>
                <a:gs pos="75000">
                  <a:srgbClr val="FFFF00">
                    <a:lumMod val="50000"/>
                    <a:lumOff val="50000"/>
                  </a:srgbClr>
                </a:gs>
                <a:gs pos="100000">
                  <a:srgbClr val="FF0000">
                    <a:lumMod val="50000"/>
                    <a:lumOff val="50000"/>
                  </a:srgbClr>
                </a:gs>
              </a:gsLst>
              <a:lin ang="0" scaled="1"/>
            </a:gradFill>
            <a:ln>
              <a:solidFill>
                <a:srgbClr val="152139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2800">
                <a:solidFill>
                  <a:schemeClr val="bg2">
                    <a:lumMod val="25000"/>
                  </a:schemeClr>
                </a:solidFill>
                <a:latin typeface="Rockwell"/>
                <a:ea typeface="Arial"/>
                <a:cs typeface="Arial"/>
              </a:endParaRPr>
            </a:p>
          </p:txBody>
        </p:sp>
        <p:cxnSp>
          <p:nvCxnSpPr>
            <p:cNvPr id="76" name="Straight Connector 75"/>
            <p:cNvCxnSpPr>
              <a:cxnSpLocks/>
            </p:cNvCxnSpPr>
            <p:nvPr/>
          </p:nvCxnSpPr>
          <p:spPr bwMode="auto">
            <a:xfrm>
              <a:off x="5624307" y="2737298"/>
              <a:ext cx="0" cy="774113"/>
            </a:xfrm>
            <a:prstGeom prst="line">
              <a:avLst/>
            </a:prstGeom>
            <a:ln w="28575">
              <a:solidFill>
                <a:srgbClr val="A23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cxnSpLocks/>
            </p:cNvCxnSpPr>
            <p:nvPr/>
          </p:nvCxnSpPr>
          <p:spPr bwMode="auto">
            <a:xfrm>
              <a:off x="5721179" y="2737298"/>
              <a:ext cx="0" cy="774113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cxnSpLocks/>
            </p:cNvCxnSpPr>
            <p:nvPr/>
          </p:nvCxnSpPr>
          <p:spPr bwMode="auto">
            <a:xfrm>
              <a:off x="5825583" y="2735099"/>
              <a:ext cx="0" cy="774113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cxnSpLocks/>
            </p:cNvCxnSpPr>
            <p:nvPr/>
          </p:nvCxnSpPr>
          <p:spPr bwMode="auto">
            <a:xfrm>
              <a:off x="5917839" y="2735099"/>
              <a:ext cx="0" cy="77411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/>
            <p:cNvCxnSpPr>
              <a:cxnSpLocks/>
            </p:cNvCxnSpPr>
            <p:nvPr/>
          </p:nvCxnSpPr>
          <p:spPr bwMode="auto">
            <a:xfrm>
              <a:off x="1726844" y="2711450"/>
              <a:ext cx="0" cy="774113"/>
            </a:xfrm>
            <a:prstGeom prst="line">
              <a:avLst/>
            </a:prstGeom>
            <a:ln w="28575">
              <a:solidFill>
                <a:srgbClr val="A231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/>
            </p:cNvCxnSpPr>
            <p:nvPr/>
          </p:nvCxnSpPr>
          <p:spPr bwMode="auto">
            <a:xfrm>
              <a:off x="1823716" y="2711450"/>
              <a:ext cx="0" cy="774113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cxnSpLocks/>
            </p:cNvCxnSpPr>
            <p:nvPr/>
          </p:nvCxnSpPr>
          <p:spPr bwMode="auto">
            <a:xfrm>
              <a:off x="1928120" y="2709251"/>
              <a:ext cx="0" cy="774113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cxnSpLocks/>
            </p:cNvCxnSpPr>
            <p:nvPr/>
          </p:nvCxnSpPr>
          <p:spPr bwMode="auto">
            <a:xfrm>
              <a:off x="2020376" y="2709251"/>
              <a:ext cx="0" cy="77411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Freeform: Shape 168"/>
            <p:cNvSpPr/>
            <p:nvPr/>
          </p:nvSpPr>
          <p:spPr bwMode="auto">
            <a:xfrm>
              <a:off x="1838659" y="3677324"/>
              <a:ext cx="3922994" cy="1943966"/>
            </a:xfrm>
            <a:custGeom>
              <a:avLst/>
              <a:gdLst>
                <a:gd name="connsiteX0" fmla="*/ 387531 w 4594078"/>
                <a:gd name="connsiteY0" fmla="*/ 35169 h 3207834"/>
                <a:gd name="connsiteX1" fmla="*/ 369947 w 4594078"/>
                <a:gd name="connsiteY1" fmla="*/ 2839915 h 3207834"/>
                <a:gd name="connsiteX2" fmla="*/ 4273731 w 4594078"/>
                <a:gd name="connsiteY2" fmla="*/ 2866292 h 3207834"/>
                <a:gd name="connsiteX3" fmla="*/ 4282524 w 4594078"/>
                <a:gd name="connsiteY3" fmla="*/ 0 h 3207834"/>
                <a:gd name="connsiteX0" fmla="*/ 153925 w 4360472"/>
                <a:gd name="connsiteY0" fmla="*/ 35169 h 3243973"/>
                <a:gd name="connsiteX1" fmla="*/ 136341 w 4360472"/>
                <a:gd name="connsiteY1" fmla="*/ 2839915 h 3243973"/>
                <a:gd name="connsiteX2" fmla="*/ 4040125 w 4360472"/>
                <a:gd name="connsiteY2" fmla="*/ 2866292 h 3243973"/>
                <a:gd name="connsiteX3" fmla="*/ 4048918 w 4360472"/>
                <a:gd name="connsiteY3" fmla="*/ 0 h 3243973"/>
                <a:gd name="connsiteX0" fmla="*/ 153925 w 4109649"/>
                <a:gd name="connsiteY0" fmla="*/ 35169 h 3243973"/>
                <a:gd name="connsiteX1" fmla="*/ 136341 w 4109649"/>
                <a:gd name="connsiteY1" fmla="*/ 2839915 h 3243973"/>
                <a:gd name="connsiteX2" fmla="*/ 4040125 w 4109649"/>
                <a:gd name="connsiteY2" fmla="*/ 2866292 h 3243973"/>
                <a:gd name="connsiteX3" fmla="*/ 4048918 w 4109649"/>
                <a:gd name="connsiteY3" fmla="*/ 0 h 3243973"/>
                <a:gd name="connsiteX0" fmla="*/ 153925 w 4063690"/>
                <a:gd name="connsiteY0" fmla="*/ 35169 h 3243973"/>
                <a:gd name="connsiteX1" fmla="*/ 136341 w 4063690"/>
                <a:gd name="connsiteY1" fmla="*/ 2839915 h 3243973"/>
                <a:gd name="connsiteX2" fmla="*/ 4040125 w 4063690"/>
                <a:gd name="connsiteY2" fmla="*/ 2866292 h 3243973"/>
                <a:gd name="connsiteX3" fmla="*/ 4048918 w 4063690"/>
                <a:gd name="connsiteY3" fmla="*/ 0 h 3243973"/>
                <a:gd name="connsiteX0" fmla="*/ 18843 w 3928608"/>
                <a:gd name="connsiteY0" fmla="*/ 35169 h 3243973"/>
                <a:gd name="connsiteX1" fmla="*/ 1259 w 3928608"/>
                <a:gd name="connsiteY1" fmla="*/ 2839915 h 3243973"/>
                <a:gd name="connsiteX2" fmla="*/ 3905043 w 3928608"/>
                <a:gd name="connsiteY2" fmla="*/ 2866292 h 3243973"/>
                <a:gd name="connsiteX3" fmla="*/ 3913836 w 3928608"/>
                <a:gd name="connsiteY3" fmla="*/ 0 h 3243973"/>
                <a:gd name="connsiteX0" fmla="*/ 48775 w 3958540"/>
                <a:gd name="connsiteY0" fmla="*/ 35169 h 3093413"/>
                <a:gd name="connsiteX1" fmla="*/ 31191 w 3958540"/>
                <a:gd name="connsiteY1" fmla="*/ 2839915 h 3093413"/>
                <a:gd name="connsiteX2" fmla="*/ 3934975 w 3958540"/>
                <a:gd name="connsiteY2" fmla="*/ 2866292 h 3093413"/>
                <a:gd name="connsiteX3" fmla="*/ 3943768 w 3958540"/>
                <a:gd name="connsiteY3" fmla="*/ 0 h 3093413"/>
                <a:gd name="connsiteX0" fmla="*/ 48775 w 3958540"/>
                <a:gd name="connsiteY0" fmla="*/ 35169 h 2921098"/>
                <a:gd name="connsiteX1" fmla="*/ 31191 w 3958540"/>
                <a:gd name="connsiteY1" fmla="*/ 2839915 h 2921098"/>
                <a:gd name="connsiteX2" fmla="*/ 3934975 w 3958540"/>
                <a:gd name="connsiteY2" fmla="*/ 2866292 h 2921098"/>
                <a:gd name="connsiteX3" fmla="*/ 3943768 w 3958540"/>
                <a:gd name="connsiteY3" fmla="*/ 0 h 2921098"/>
                <a:gd name="connsiteX0" fmla="*/ 50527 w 3960292"/>
                <a:gd name="connsiteY0" fmla="*/ 35169 h 2921098"/>
                <a:gd name="connsiteX1" fmla="*/ 32943 w 3960292"/>
                <a:gd name="connsiteY1" fmla="*/ 2839915 h 2921098"/>
                <a:gd name="connsiteX2" fmla="*/ 3936727 w 3960292"/>
                <a:gd name="connsiteY2" fmla="*/ 2866292 h 2921098"/>
                <a:gd name="connsiteX3" fmla="*/ 3945520 w 3960292"/>
                <a:gd name="connsiteY3" fmla="*/ 0 h 2921098"/>
                <a:gd name="connsiteX0" fmla="*/ 34937 w 3944702"/>
                <a:gd name="connsiteY0" fmla="*/ 35169 h 3395066"/>
                <a:gd name="connsiteX1" fmla="*/ 17353 w 3944702"/>
                <a:gd name="connsiteY1" fmla="*/ 2839915 h 3395066"/>
                <a:gd name="connsiteX2" fmla="*/ 3921137 w 3944702"/>
                <a:gd name="connsiteY2" fmla="*/ 2866292 h 3395066"/>
                <a:gd name="connsiteX3" fmla="*/ 3929930 w 3944702"/>
                <a:gd name="connsiteY3" fmla="*/ 0 h 3395066"/>
                <a:gd name="connsiteX0" fmla="*/ 27177 w 3936942"/>
                <a:gd name="connsiteY0" fmla="*/ 35169 h 2894620"/>
                <a:gd name="connsiteX1" fmla="*/ 9593 w 3936942"/>
                <a:gd name="connsiteY1" fmla="*/ 2839915 h 2894620"/>
                <a:gd name="connsiteX2" fmla="*/ 3913377 w 3936942"/>
                <a:gd name="connsiteY2" fmla="*/ 2866292 h 2894620"/>
                <a:gd name="connsiteX3" fmla="*/ 3922170 w 3936942"/>
                <a:gd name="connsiteY3" fmla="*/ 0 h 2894620"/>
                <a:gd name="connsiteX0" fmla="*/ 27177 w 3936942"/>
                <a:gd name="connsiteY0" fmla="*/ 35169 h 2872857"/>
                <a:gd name="connsiteX1" fmla="*/ 9593 w 3936942"/>
                <a:gd name="connsiteY1" fmla="*/ 2839915 h 2872857"/>
                <a:gd name="connsiteX2" fmla="*/ 3913377 w 3936942"/>
                <a:gd name="connsiteY2" fmla="*/ 2866292 h 2872857"/>
                <a:gd name="connsiteX3" fmla="*/ 3922170 w 3936942"/>
                <a:gd name="connsiteY3" fmla="*/ 0 h 2872857"/>
                <a:gd name="connsiteX0" fmla="*/ 27177 w 3926025"/>
                <a:gd name="connsiteY0" fmla="*/ 35169 h 2872857"/>
                <a:gd name="connsiteX1" fmla="*/ 9593 w 3926025"/>
                <a:gd name="connsiteY1" fmla="*/ 2839915 h 2872857"/>
                <a:gd name="connsiteX2" fmla="*/ 3913377 w 3926025"/>
                <a:gd name="connsiteY2" fmla="*/ 2866292 h 2872857"/>
                <a:gd name="connsiteX3" fmla="*/ 3922170 w 3926025"/>
                <a:gd name="connsiteY3" fmla="*/ 0 h 2872857"/>
                <a:gd name="connsiteX0" fmla="*/ 27177 w 3933435"/>
                <a:gd name="connsiteY0" fmla="*/ 35169 h 2872857"/>
                <a:gd name="connsiteX1" fmla="*/ 9593 w 3933435"/>
                <a:gd name="connsiteY1" fmla="*/ 2839915 h 2872857"/>
                <a:gd name="connsiteX2" fmla="*/ 3913377 w 3933435"/>
                <a:gd name="connsiteY2" fmla="*/ 2866292 h 2872857"/>
                <a:gd name="connsiteX3" fmla="*/ 3922170 w 3933435"/>
                <a:gd name="connsiteY3" fmla="*/ 0 h 2872857"/>
                <a:gd name="connsiteX0" fmla="*/ 27177 w 3929637"/>
                <a:gd name="connsiteY0" fmla="*/ 35169 h 2872857"/>
                <a:gd name="connsiteX1" fmla="*/ 9593 w 3929637"/>
                <a:gd name="connsiteY1" fmla="*/ 2839915 h 2872857"/>
                <a:gd name="connsiteX2" fmla="*/ 3913377 w 3929637"/>
                <a:gd name="connsiteY2" fmla="*/ 2866292 h 2872857"/>
                <a:gd name="connsiteX3" fmla="*/ 3922170 w 3929637"/>
                <a:gd name="connsiteY3" fmla="*/ 0 h 2872857"/>
                <a:gd name="connsiteX0" fmla="*/ 303774 w 4203595"/>
                <a:gd name="connsiteY0" fmla="*/ 35169 h 3048248"/>
                <a:gd name="connsiteX1" fmla="*/ 286190 w 4203595"/>
                <a:gd name="connsiteY1" fmla="*/ 2839915 h 3048248"/>
                <a:gd name="connsiteX2" fmla="*/ 4180449 w 4203595"/>
                <a:gd name="connsiteY2" fmla="*/ 2825017 h 3048248"/>
                <a:gd name="connsiteX3" fmla="*/ 4198767 w 4203595"/>
                <a:gd name="connsiteY3" fmla="*/ 0 h 3048248"/>
                <a:gd name="connsiteX0" fmla="*/ 23173 w 3922994"/>
                <a:gd name="connsiteY0" fmla="*/ 35169 h 2846586"/>
                <a:gd name="connsiteX1" fmla="*/ 5589 w 3922994"/>
                <a:gd name="connsiteY1" fmla="*/ 2839915 h 2846586"/>
                <a:gd name="connsiteX2" fmla="*/ 3899848 w 3922994"/>
                <a:gd name="connsiteY2" fmla="*/ 2825017 h 2846586"/>
                <a:gd name="connsiteX3" fmla="*/ 3918166 w 3922994"/>
                <a:gd name="connsiteY3" fmla="*/ 0 h 2846586"/>
                <a:gd name="connsiteX0" fmla="*/ 23173 w 3922994"/>
                <a:gd name="connsiteY0" fmla="*/ 35169 h 2845768"/>
                <a:gd name="connsiteX1" fmla="*/ 5589 w 3922994"/>
                <a:gd name="connsiteY1" fmla="*/ 2839915 h 2845768"/>
                <a:gd name="connsiteX2" fmla="*/ 3899848 w 3922994"/>
                <a:gd name="connsiteY2" fmla="*/ 2825017 h 2845768"/>
                <a:gd name="connsiteX3" fmla="*/ 3918166 w 3922994"/>
                <a:gd name="connsiteY3" fmla="*/ 0 h 284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22994" h="2845768" fill="norm" stroke="1" extrusionOk="0">
                  <a:moveTo>
                    <a:pt x="23173" y="35169"/>
                  </a:moveTo>
                  <a:cubicBezTo>
                    <a:pt x="7054" y="656492"/>
                    <a:pt x="-8698" y="2828965"/>
                    <a:pt x="5589" y="2839915"/>
                  </a:cubicBezTo>
                  <a:cubicBezTo>
                    <a:pt x="19876" y="2850865"/>
                    <a:pt x="3894231" y="2846754"/>
                    <a:pt x="3899848" y="2825017"/>
                  </a:cubicBezTo>
                  <a:cubicBezTo>
                    <a:pt x="3918898" y="2835274"/>
                    <a:pt x="3929890" y="178777"/>
                    <a:pt x="3918166" y="0"/>
                  </a:cubicBezTo>
                </a:path>
              </a:pathLst>
            </a:custGeom>
            <a:noFill/>
            <a:ln w="50800" cmpd="sng">
              <a:gradFill>
                <a:gsLst>
                  <a:gs pos="55000">
                    <a:srgbClr val="7030A0"/>
                  </a:gs>
                  <a:gs pos="66000">
                    <a:srgbClr val="0070C0"/>
                  </a:gs>
                  <a:gs pos="71000">
                    <a:srgbClr val="00B0F0"/>
                  </a:gs>
                  <a:gs pos="77000">
                    <a:srgbClr val="00B050"/>
                  </a:gs>
                  <a:gs pos="87000">
                    <a:srgbClr val="FFFF00"/>
                  </a:gs>
                  <a:gs pos="100000">
                    <a:srgbClr val="FF0000"/>
                  </a:gs>
                </a:gsLst>
                <a:path path="shape"/>
              </a:gra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58" name="Cloud 157"/>
            <p:cNvSpPr/>
            <p:nvPr/>
          </p:nvSpPr>
          <p:spPr bwMode="auto">
            <a:xfrm>
              <a:off x="4863940" y="1335062"/>
              <a:ext cx="1673679" cy="867943"/>
            </a:xfrm>
            <a:prstGeom prst="cloud">
              <a:avLst/>
            </a:prstGeom>
            <a:noFill/>
            <a:ln>
              <a:solidFill>
                <a:srgbClr val="152139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57" name="Cloud 156"/>
            <p:cNvSpPr/>
            <p:nvPr/>
          </p:nvSpPr>
          <p:spPr bwMode="auto">
            <a:xfrm>
              <a:off x="1019991" y="1386337"/>
              <a:ext cx="1673679" cy="867943"/>
            </a:xfrm>
            <a:prstGeom prst="cloud">
              <a:avLst/>
            </a:prstGeom>
            <a:noFill/>
            <a:ln>
              <a:solidFill>
                <a:srgbClr val="152139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33" name="Rounded Rectangle 10"/>
            <p:cNvSpPr/>
            <p:nvPr/>
          </p:nvSpPr>
          <p:spPr bwMode="auto">
            <a:xfrm>
              <a:off x="1569966" y="4956014"/>
              <a:ext cx="4562999" cy="792209"/>
            </a:xfrm>
            <a:prstGeom prst="roundRect">
              <a:avLst>
                <a:gd name="adj" fmla="val 16667"/>
              </a:avLst>
            </a:prstGeom>
            <a:noFill/>
            <a:ln w="22225" cap="flat" cmpd="sng" algn="ctr">
              <a:solidFill>
                <a:srgbClr val="F09F0E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it-IT" sz="14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cxnSp>
          <p:nvCxnSpPr>
            <p:cNvPr id="89" name="Straight Connector 88"/>
            <p:cNvCxnSpPr>
              <a:cxnSpLocks/>
            </p:cNvCxnSpPr>
            <p:nvPr/>
          </p:nvCxnSpPr>
          <p:spPr bwMode="auto">
            <a:xfrm rot="5400000">
              <a:off x="1984351" y="3609131"/>
              <a:ext cx="121516" cy="0"/>
            </a:xfrm>
            <a:prstGeom prst="line">
              <a:avLst/>
            </a:prstGeom>
            <a:noFill/>
            <a:ln w="28575" cap="flat" cmpd="sng" algn="ctr">
              <a:solidFill>
                <a:srgbClr val="F09F0E"/>
              </a:solidFill>
              <a:prstDash val="solid"/>
              <a:miter lim="800000"/>
            </a:ln>
            <a:effectLst/>
          </p:spPr>
        </p:cxnSp>
        <p:cxnSp>
          <p:nvCxnSpPr>
            <p:cNvPr id="90" name="Straight Connector 89"/>
            <p:cNvCxnSpPr>
              <a:cxnSpLocks/>
            </p:cNvCxnSpPr>
            <p:nvPr/>
          </p:nvCxnSpPr>
          <p:spPr bwMode="auto">
            <a:xfrm rot="5400000">
              <a:off x="1651637" y="3619615"/>
              <a:ext cx="154933" cy="0"/>
            </a:xfrm>
            <a:prstGeom prst="line">
              <a:avLst/>
            </a:prstGeom>
            <a:noFill/>
            <a:ln w="28575" cap="flat" cmpd="sng" algn="ctr">
              <a:solidFill>
                <a:srgbClr val="F09F0E"/>
              </a:solidFill>
              <a:prstDash val="solid"/>
              <a:miter lim="800000"/>
            </a:ln>
            <a:effectLst/>
          </p:spPr>
        </p:cxnSp>
        <p:sp>
          <p:nvSpPr>
            <p:cNvPr id="93" name="Rectangle 92"/>
            <p:cNvSpPr/>
            <p:nvPr/>
          </p:nvSpPr>
          <p:spPr bwMode="auto">
            <a:xfrm rot="10800000">
              <a:off x="1502078" y="3418369"/>
              <a:ext cx="782268" cy="352896"/>
            </a:xfrm>
            <a:prstGeom prst="rect">
              <a:avLst/>
            </a:prstGeom>
            <a:noFill/>
            <a:ln w="9525" cap="flat" cmpd="sng" algn="ctr">
              <a:noFill/>
              <a:prstDash val="sysDash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6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85" name="CasellaDiTesto 111"/>
            <p:cNvSpPr txBox="1"/>
            <p:nvPr/>
          </p:nvSpPr>
          <p:spPr bwMode="auto">
            <a:xfrm>
              <a:off x="2072585" y="3510380"/>
              <a:ext cx="80022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it-IT" sz="105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Add</a:t>
              </a:r>
              <a:r>
                <a:rPr lang="it-IT" sz="105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/Drop</a:t>
              </a:r>
              <a:endParaRPr/>
            </a:p>
          </p:txBody>
        </p:sp>
        <p:sp>
          <p:nvSpPr>
            <p:cNvPr id="23" name="CasellaDiTesto 23"/>
            <p:cNvSpPr txBox="1"/>
            <p:nvPr/>
          </p:nvSpPr>
          <p:spPr bwMode="auto">
            <a:xfrm rot="16199999">
              <a:off x="-754" y="4111342"/>
              <a:ext cx="22286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GEANT </a:t>
              </a:r>
              <a:br>
                <a:rPr lang="en-US"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</a:br>
              <a:r>
                <a:rPr lang="en-US"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Open Line System</a:t>
              </a:r>
              <a:endParaRPr/>
            </a:p>
          </p:txBody>
        </p:sp>
        <p:pic>
          <p:nvPicPr>
            <p:cNvPr id="71" name="Picture 70" descr="C:\Users\ecoffey\AppData\Local\Temp\Rar$DRa0.410\30025_Device_fibre_channel_disk_subsystem_default_256.png"/>
            <p:cNvPicPr>
              <a:picLocks noChangeAspect="1" noChangeArrowheads="1"/>
            </p:cNvPicPr>
            <p:nvPr/>
          </p:nvPicPr>
          <p:blipFill>
            <a:blip r:embed="rId3"/>
            <a:stretch/>
          </p:blipFill>
          <p:spPr bwMode="auto">
            <a:xfrm>
              <a:off x="2499972" y="1536517"/>
              <a:ext cx="460624" cy="381379"/>
            </a:xfrm>
            <a:prstGeom prst="rect">
              <a:avLst/>
            </a:prstGeom>
            <a:noFill/>
          </p:spPr>
        </p:pic>
        <p:pic>
          <p:nvPicPr>
            <p:cNvPr id="72" name="Picture 71" descr="C:\Users\ecoffey\AppData\Local\Temp\Rar$DRa0.410\30025_Device_fibre_channel_disk_subsystem_default_256.png"/>
            <p:cNvPicPr>
              <a:picLocks noChangeAspect="1" noChangeArrowheads="1"/>
            </p:cNvPicPr>
            <p:nvPr/>
          </p:nvPicPr>
          <p:blipFill>
            <a:blip r:embed="rId3"/>
            <a:stretch/>
          </p:blipFill>
          <p:spPr bwMode="auto">
            <a:xfrm>
              <a:off x="2399084" y="1616572"/>
              <a:ext cx="460622" cy="381378"/>
            </a:xfrm>
            <a:prstGeom prst="rect">
              <a:avLst/>
            </a:prstGeom>
            <a:noFill/>
          </p:spPr>
        </p:pic>
        <p:pic>
          <p:nvPicPr>
            <p:cNvPr id="69" name="Picture 68" descr="C:\Users\ecoffey\AppData\Local\Temp\Rar$DRa0.836\30073__Device_server_farms_default_256.png"/>
            <p:cNvPicPr>
              <a:picLocks noChangeAspect="1" noChangeArrowheads="1"/>
            </p:cNvPicPr>
            <p:nvPr/>
          </p:nvPicPr>
          <p:blipFill>
            <a:blip r:embed="rId4"/>
            <a:stretch/>
          </p:blipFill>
          <p:spPr bwMode="auto">
            <a:xfrm>
              <a:off x="784475" y="1550381"/>
              <a:ext cx="471033" cy="389996"/>
            </a:xfrm>
            <a:prstGeom prst="rect">
              <a:avLst/>
            </a:prstGeom>
            <a:noFill/>
          </p:spPr>
        </p:pic>
        <p:pic>
          <p:nvPicPr>
            <p:cNvPr id="70" name="Picture 69" descr="C:\Users\ecoffey\AppData\Local\Temp\Rar$DRa0.836\30073__Device_server_farms_default_256.png"/>
            <p:cNvPicPr>
              <a:picLocks noChangeAspect="1" noChangeArrowheads="1"/>
            </p:cNvPicPr>
            <p:nvPr/>
          </p:nvPicPr>
          <p:blipFill>
            <a:blip r:embed="rId4"/>
            <a:stretch/>
          </p:blipFill>
          <p:spPr bwMode="auto">
            <a:xfrm>
              <a:off x="857901" y="1611159"/>
              <a:ext cx="471030" cy="389997"/>
            </a:xfrm>
            <a:prstGeom prst="rect">
              <a:avLst/>
            </a:prstGeom>
            <a:noFill/>
          </p:spPr>
        </p:pic>
        <p:sp>
          <p:nvSpPr>
            <p:cNvPr id="30" name="CasellaDiTesto 109"/>
            <p:cNvSpPr txBox="1"/>
            <p:nvPr/>
          </p:nvSpPr>
          <p:spPr bwMode="auto">
            <a:xfrm>
              <a:off x="2079370" y="4052767"/>
              <a:ext cx="65434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it-IT" sz="105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ROADM</a:t>
              </a:r>
              <a:endParaRPr lang="it-IT" sz="14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31" name="CasellaDiTesto 110"/>
            <p:cNvSpPr txBox="1"/>
            <p:nvPr/>
          </p:nvSpPr>
          <p:spPr bwMode="auto">
            <a:xfrm>
              <a:off x="2076965" y="4587460"/>
              <a:ext cx="65915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it-IT" sz="105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8x AMP</a:t>
              </a:r>
              <a:endParaRPr/>
            </a:p>
          </p:txBody>
        </p:sp>
        <p:sp>
          <p:nvSpPr>
            <p:cNvPr id="34" name="TextBox 33"/>
            <p:cNvSpPr txBox="1"/>
            <p:nvPr/>
          </p:nvSpPr>
          <p:spPr bwMode="auto">
            <a:xfrm>
              <a:off x="3298204" y="5004971"/>
              <a:ext cx="998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it-IT" sz="1400">
                  <a:solidFill>
                    <a:schemeClr val="bg2">
                      <a:lumMod val="25000"/>
                    </a:schemeClr>
                  </a:solidFill>
                  <a:latin typeface="Rubik"/>
                  <a:cs typeface="Rubik"/>
                </a:rPr>
                <a:t>Milan PoP</a:t>
              </a:r>
              <a:endParaRPr sz="14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36" name="TextBox 131"/>
            <p:cNvSpPr txBox="1"/>
            <p:nvPr/>
          </p:nvSpPr>
          <p:spPr bwMode="auto">
            <a:xfrm>
              <a:off x="1390847" y="1507327"/>
              <a:ext cx="9428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Geneva</a:t>
              </a:r>
              <a:br>
                <a:rPr lang="en-GB"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</a:br>
              <a:r>
                <a:rPr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CERN DC</a:t>
              </a:r>
              <a:endParaRPr/>
            </a:p>
          </p:txBody>
        </p:sp>
        <p:cxnSp>
          <p:nvCxnSpPr>
            <p:cNvPr id="108" name="Straight Connector 107"/>
            <p:cNvCxnSpPr>
              <a:cxnSpLocks/>
            </p:cNvCxnSpPr>
            <p:nvPr/>
          </p:nvCxnSpPr>
          <p:spPr bwMode="auto">
            <a:xfrm flipH="1">
              <a:off x="1748536" y="2353998"/>
              <a:ext cx="1" cy="401512"/>
            </a:xfrm>
            <a:prstGeom prst="line">
              <a:avLst/>
            </a:prstGeom>
            <a:ln w="1905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cxnSpLocks/>
            </p:cNvCxnSpPr>
            <p:nvPr/>
          </p:nvCxnSpPr>
          <p:spPr bwMode="auto">
            <a:xfrm>
              <a:off x="1810186" y="2353998"/>
              <a:ext cx="0" cy="394865"/>
            </a:xfrm>
            <a:prstGeom prst="line">
              <a:avLst/>
            </a:prstGeom>
            <a:ln w="1905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>
              <a:cxnSpLocks/>
            </p:cNvCxnSpPr>
            <p:nvPr/>
          </p:nvCxnSpPr>
          <p:spPr bwMode="auto">
            <a:xfrm>
              <a:off x="1871836" y="2353997"/>
              <a:ext cx="0" cy="394866"/>
            </a:xfrm>
            <a:prstGeom prst="line">
              <a:avLst/>
            </a:prstGeom>
            <a:ln w="1905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cxnSpLocks/>
            </p:cNvCxnSpPr>
            <p:nvPr/>
          </p:nvCxnSpPr>
          <p:spPr bwMode="auto">
            <a:xfrm>
              <a:off x="1933487" y="2353997"/>
              <a:ext cx="0" cy="401514"/>
            </a:xfrm>
            <a:prstGeom prst="line">
              <a:avLst/>
            </a:prstGeom>
            <a:ln w="1905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1600318" y="2096957"/>
              <a:ext cx="483459" cy="279756"/>
            </a:xfrm>
            <a:prstGeom prst="rect">
              <a:avLst/>
            </a:prstGeom>
          </p:spPr>
        </p:pic>
        <p:pic>
          <p:nvPicPr>
            <p:cNvPr id="100" name="Immagine 35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1215071" y="2550819"/>
              <a:ext cx="1349194" cy="342109"/>
            </a:xfrm>
            <a:prstGeom prst="rect">
              <a:avLst/>
            </a:prstGeom>
          </p:spPr>
        </p:pic>
        <p:pic>
          <p:nvPicPr>
            <p:cNvPr id="14" name="Picture 13" descr="ROADM.emf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1758603" y="4534731"/>
              <a:ext cx="232158" cy="347289"/>
            </a:xfrm>
            <a:prstGeom prst="rect">
              <a:avLst/>
            </a:prstGeom>
          </p:spPr>
        </p:pic>
        <p:pic>
          <p:nvPicPr>
            <p:cNvPr id="102" name="Picture 101" descr="DTN-M_2.emf"/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1674455" y="4013912"/>
              <a:ext cx="418133" cy="337456"/>
            </a:xfrm>
            <a:prstGeom prst="rect">
              <a:avLst/>
            </a:prstGeom>
          </p:spPr>
        </p:pic>
        <p:sp>
          <p:nvSpPr>
            <p:cNvPr id="86" name="Flowchart: Manual Operation 85"/>
            <p:cNvSpPr/>
            <p:nvPr/>
          </p:nvSpPr>
          <p:spPr bwMode="auto">
            <a:xfrm>
              <a:off x="1507944" y="3448636"/>
              <a:ext cx="752291" cy="160253"/>
            </a:xfrm>
            <a:prstGeom prst="flowChartManualOperation">
              <a:avLst/>
            </a:prstGeom>
            <a:solidFill>
              <a:srgbClr val="87A1D3"/>
            </a:solidFill>
            <a:ln w="31750" cap="flat" cmpd="sng" algn="ctr">
              <a:solidFill>
                <a:srgbClr val="3763AF"/>
              </a:solidFill>
              <a:prstDash val="soli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6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87" name="Flowchart: Manual Operation 86"/>
            <p:cNvSpPr/>
            <p:nvPr/>
          </p:nvSpPr>
          <p:spPr bwMode="auto">
            <a:xfrm>
              <a:off x="1921185" y="3474575"/>
              <a:ext cx="266813" cy="80247"/>
            </a:xfrm>
            <a:prstGeom prst="flowChartManualOperation">
              <a:avLst/>
            </a:prstGeom>
            <a:solidFill>
              <a:srgbClr val="3763AF"/>
            </a:solidFill>
            <a:ln w="31750" cap="flat" cmpd="sng" algn="ctr">
              <a:noFill/>
              <a:prstDash val="soli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6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88" name="Flowchart: Manual Operation 87"/>
            <p:cNvSpPr/>
            <p:nvPr/>
          </p:nvSpPr>
          <p:spPr bwMode="auto">
            <a:xfrm>
              <a:off x="1586554" y="3489557"/>
              <a:ext cx="266813" cy="80247"/>
            </a:xfrm>
            <a:prstGeom prst="flowChartManualOperation">
              <a:avLst/>
            </a:prstGeom>
            <a:solidFill>
              <a:srgbClr val="3763AF"/>
            </a:solidFill>
            <a:ln w="31750" cap="flat" cmpd="sng" algn="ctr">
              <a:noFill/>
              <a:prstDash val="soli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6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91" name="Flowchart: Manual Operation 90"/>
            <p:cNvSpPr/>
            <p:nvPr/>
          </p:nvSpPr>
          <p:spPr bwMode="auto">
            <a:xfrm>
              <a:off x="1642209" y="3653572"/>
              <a:ext cx="481629" cy="80247"/>
            </a:xfrm>
            <a:prstGeom prst="flowChartManualOperation">
              <a:avLst/>
            </a:prstGeom>
            <a:solidFill>
              <a:srgbClr val="3763AF"/>
            </a:solidFill>
            <a:ln w="31750" cap="flat" cmpd="sng" algn="ctr">
              <a:noFill/>
              <a:prstDash val="soli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6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pic>
          <p:nvPicPr>
            <p:cNvPr id="121" name="Picture 120" descr="DTN-M_2.emf"/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1651595" y="5037908"/>
              <a:ext cx="418133" cy="337456"/>
            </a:xfrm>
            <a:prstGeom prst="rect">
              <a:avLst/>
            </a:prstGeom>
          </p:spPr>
        </p:pic>
        <p:cxnSp>
          <p:nvCxnSpPr>
            <p:cNvPr id="125" name="Straight Connector 124"/>
            <p:cNvCxnSpPr>
              <a:cxnSpLocks/>
            </p:cNvCxnSpPr>
            <p:nvPr/>
          </p:nvCxnSpPr>
          <p:spPr bwMode="auto">
            <a:xfrm rot="5400000">
              <a:off x="5857081" y="3576195"/>
              <a:ext cx="121516" cy="0"/>
            </a:xfrm>
            <a:prstGeom prst="line">
              <a:avLst/>
            </a:prstGeom>
            <a:noFill/>
            <a:ln w="28575" cap="flat" cmpd="sng" algn="ctr">
              <a:solidFill>
                <a:srgbClr val="F09F0E"/>
              </a:solidFill>
              <a:prstDash val="solid"/>
              <a:miter lim="800000"/>
            </a:ln>
            <a:effectLst/>
          </p:spPr>
        </p:cxnSp>
        <p:cxnSp>
          <p:nvCxnSpPr>
            <p:cNvPr id="126" name="Straight Connector 125"/>
            <p:cNvCxnSpPr>
              <a:cxnSpLocks/>
            </p:cNvCxnSpPr>
            <p:nvPr/>
          </p:nvCxnSpPr>
          <p:spPr bwMode="auto">
            <a:xfrm rot="5400000">
              <a:off x="5524367" y="3586679"/>
              <a:ext cx="154933" cy="0"/>
            </a:xfrm>
            <a:prstGeom prst="line">
              <a:avLst/>
            </a:prstGeom>
            <a:noFill/>
            <a:ln w="28575" cap="flat" cmpd="sng" algn="ctr">
              <a:solidFill>
                <a:srgbClr val="F09F0E"/>
              </a:solidFill>
              <a:prstDash val="solid"/>
              <a:miter lim="800000"/>
            </a:ln>
            <a:effectLst/>
          </p:spPr>
        </p:cxnSp>
        <p:sp>
          <p:nvSpPr>
            <p:cNvPr id="127" name="Rectangle 126"/>
            <p:cNvSpPr/>
            <p:nvPr/>
          </p:nvSpPr>
          <p:spPr bwMode="auto">
            <a:xfrm rot="10800000">
              <a:off x="5374808" y="3385433"/>
              <a:ext cx="782268" cy="352896"/>
            </a:xfrm>
            <a:prstGeom prst="rect">
              <a:avLst/>
            </a:prstGeom>
            <a:noFill/>
            <a:ln w="9525" cap="flat" cmpd="sng" algn="ctr">
              <a:noFill/>
              <a:prstDash val="sysDash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6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128" name="CasellaDiTesto 111"/>
            <p:cNvSpPr txBox="1"/>
            <p:nvPr/>
          </p:nvSpPr>
          <p:spPr bwMode="auto">
            <a:xfrm>
              <a:off x="4690573" y="3477863"/>
              <a:ext cx="80022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it-IT" sz="105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Add</a:t>
              </a:r>
              <a:r>
                <a:rPr lang="it-IT" sz="105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/Drop</a:t>
              </a:r>
              <a:endParaRPr/>
            </a:p>
          </p:txBody>
        </p:sp>
        <p:sp>
          <p:nvSpPr>
            <p:cNvPr id="129" name="CasellaDiTesto 23"/>
            <p:cNvSpPr txBox="1"/>
            <p:nvPr/>
          </p:nvSpPr>
          <p:spPr bwMode="auto">
            <a:xfrm rot="5400000">
              <a:off x="5390098" y="4042589"/>
              <a:ext cx="22286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GARR </a:t>
              </a:r>
              <a:br>
                <a:rPr lang="en-US"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</a:br>
              <a:r>
                <a:rPr lang="en-US"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Open Line System</a:t>
              </a:r>
              <a:endParaRPr/>
            </a:p>
          </p:txBody>
        </p:sp>
        <p:sp>
          <p:nvSpPr>
            <p:cNvPr id="130" name="CasellaDiTesto 109"/>
            <p:cNvSpPr txBox="1"/>
            <p:nvPr/>
          </p:nvSpPr>
          <p:spPr bwMode="auto">
            <a:xfrm>
              <a:off x="4800395" y="4050283"/>
              <a:ext cx="65434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it-IT" sz="105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ROADM</a:t>
              </a:r>
              <a:endParaRPr lang="it-IT" sz="14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131" name="CasellaDiTesto 110"/>
            <p:cNvSpPr txBox="1"/>
            <p:nvPr/>
          </p:nvSpPr>
          <p:spPr bwMode="auto">
            <a:xfrm>
              <a:off x="4800394" y="4576143"/>
              <a:ext cx="65434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it-IT" sz="1050">
                  <a:solidFill>
                    <a:schemeClr val="bg2">
                      <a:lumMod val="25000"/>
                    </a:schemeClr>
                  </a:solidFill>
                  <a:latin typeface="Rubik"/>
                  <a:cs typeface="Rubik"/>
                </a:rPr>
                <a:t>3</a:t>
              </a:r>
              <a:r>
                <a:rPr lang="it-IT" sz="105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x AMP</a:t>
              </a:r>
              <a:endParaRPr/>
            </a:p>
          </p:txBody>
        </p:sp>
        <p:pic>
          <p:nvPicPr>
            <p:cNvPr id="132" name="Picture 131" descr="ROADM.emf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5631333" y="4501795"/>
              <a:ext cx="232158" cy="347289"/>
            </a:xfrm>
            <a:prstGeom prst="rect">
              <a:avLst/>
            </a:prstGeom>
          </p:spPr>
        </p:pic>
        <p:pic>
          <p:nvPicPr>
            <p:cNvPr id="133" name="Picture 132" descr="DTN-M_2.emf"/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5547184" y="3980976"/>
              <a:ext cx="418133" cy="337456"/>
            </a:xfrm>
            <a:prstGeom prst="rect">
              <a:avLst/>
            </a:prstGeom>
          </p:spPr>
        </p:pic>
        <p:sp>
          <p:nvSpPr>
            <p:cNvPr id="134" name="Flowchart: Manual Operation 133"/>
            <p:cNvSpPr/>
            <p:nvPr/>
          </p:nvSpPr>
          <p:spPr bwMode="auto">
            <a:xfrm>
              <a:off x="5380674" y="3415700"/>
              <a:ext cx="752291" cy="160253"/>
            </a:xfrm>
            <a:prstGeom prst="flowChartManualOperation">
              <a:avLst/>
            </a:prstGeom>
            <a:solidFill>
              <a:srgbClr val="87A1D3"/>
            </a:solidFill>
            <a:ln w="31750" cap="flat" cmpd="sng" algn="ctr">
              <a:solidFill>
                <a:srgbClr val="3763AF"/>
              </a:solidFill>
              <a:prstDash val="soli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6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135" name="Flowchart: Manual Operation 134"/>
            <p:cNvSpPr/>
            <p:nvPr/>
          </p:nvSpPr>
          <p:spPr bwMode="auto">
            <a:xfrm>
              <a:off x="5793915" y="3441639"/>
              <a:ext cx="266813" cy="80247"/>
            </a:xfrm>
            <a:prstGeom prst="flowChartManualOperation">
              <a:avLst/>
            </a:prstGeom>
            <a:solidFill>
              <a:srgbClr val="3763AF"/>
            </a:solidFill>
            <a:ln w="31750" cap="flat" cmpd="sng" algn="ctr">
              <a:noFill/>
              <a:prstDash val="soli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6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136" name="Flowchart: Manual Operation 135"/>
            <p:cNvSpPr/>
            <p:nvPr/>
          </p:nvSpPr>
          <p:spPr bwMode="auto">
            <a:xfrm>
              <a:off x="5459284" y="3447830"/>
              <a:ext cx="266813" cy="80247"/>
            </a:xfrm>
            <a:prstGeom prst="flowChartManualOperation">
              <a:avLst/>
            </a:prstGeom>
            <a:solidFill>
              <a:srgbClr val="3763AF"/>
            </a:solidFill>
            <a:ln w="31750" cap="flat" cmpd="sng" algn="ctr">
              <a:noFill/>
              <a:prstDash val="soli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6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137" name="Flowchart: Manual Operation 136"/>
            <p:cNvSpPr/>
            <p:nvPr/>
          </p:nvSpPr>
          <p:spPr bwMode="auto">
            <a:xfrm>
              <a:off x="5514939" y="3620636"/>
              <a:ext cx="481629" cy="80247"/>
            </a:xfrm>
            <a:prstGeom prst="flowChartManualOperation">
              <a:avLst/>
            </a:prstGeom>
            <a:solidFill>
              <a:srgbClr val="3763AF"/>
            </a:solidFill>
            <a:ln w="31750" cap="flat" cmpd="sng" algn="ctr">
              <a:noFill/>
              <a:prstDash val="soli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en-US" sz="6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pic>
          <p:nvPicPr>
            <p:cNvPr id="138" name="Picture 137" descr="DTN-M_2.emf"/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5524325" y="5004971"/>
              <a:ext cx="418133" cy="337456"/>
            </a:xfrm>
            <a:prstGeom prst="rect">
              <a:avLst/>
            </a:prstGeom>
          </p:spPr>
        </p:pic>
        <p:pic>
          <p:nvPicPr>
            <p:cNvPr id="146" name="Picture 145" descr="C:\Users\ecoffey\AppData\Local\Temp\Rar$DRa0.410\30025_Device_fibre_channel_disk_subsystem_default_256.png"/>
            <p:cNvPicPr>
              <a:picLocks noChangeAspect="1" noChangeArrowheads="1"/>
            </p:cNvPicPr>
            <p:nvPr/>
          </p:nvPicPr>
          <p:blipFill>
            <a:blip r:embed="rId3"/>
            <a:stretch/>
          </p:blipFill>
          <p:spPr bwMode="auto">
            <a:xfrm>
              <a:off x="6361731" y="1492456"/>
              <a:ext cx="460624" cy="381379"/>
            </a:xfrm>
            <a:prstGeom prst="rect">
              <a:avLst/>
            </a:prstGeom>
            <a:noFill/>
          </p:spPr>
        </p:pic>
        <p:pic>
          <p:nvPicPr>
            <p:cNvPr id="147" name="Picture 146" descr="C:\Users\ecoffey\AppData\Local\Temp\Rar$DRa0.410\30025_Device_fibre_channel_disk_subsystem_default_256.png"/>
            <p:cNvPicPr>
              <a:picLocks noChangeAspect="1" noChangeArrowheads="1"/>
            </p:cNvPicPr>
            <p:nvPr/>
          </p:nvPicPr>
          <p:blipFill>
            <a:blip r:embed="rId3"/>
            <a:stretch/>
          </p:blipFill>
          <p:spPr bwMode="auto">
            <a:xfrm>
              <a:off x="6260843" y="1572511"/>
              <a:ext cx="460622" cy="381378"/>
            </a:xfrm>
            <a:prstGeom prst="rect">
              <a:avLst/>
            </a:prstGeom>
            <a:noFill/>
          </p:spPr>
        </p:pic>
        <p:pic>
          <p:nvPicPr>
            <p:cNvPr id="148" name="Picture 147" descr="C:\Users\ecoffey\AppData\Local\Temp\Rar$DRa0.836\30073__Device_server_farms_default_256.png"/>
            <p:cNvPicPr>
              <a:picLocks noChangeAspect="1" noChangeArrowheads="1"/>
            </p:cNvPicPr>
            <p:nvPr/>
          </p:nvPicPr>
          <p:blipFill>
            <a:blip r:embed="rId4"/>
            <a:stretch/>
          </p:blipFill>
          <p:spPr bwMode="auto">
            <a:xfrm>
              <a:off x="4646234" y="1506319"/>
              <a:ext cx="471033" cy="389996"/>
            </a:xfrm>
            <a:prstGeom prst="rect">
              <a:avLst/>
            </a:prstGeom>
            <a:noFill/>
          </p:spPr>
        </p:pic>
        <p:pic>
          <p:nvPicPr>
            <p:cNvPr id="149" name="Picture 148" descr="C:\Users\ecoffey\AppData\Local\Temp\Rar$DRa0.836\30073__Device_server_farms_default_256.png"/>
            <p:cNvPicPr>
              <a:picLocks noChangeAspect="1" noChangeArrowheads="1"/>
            </p:cNvPicPr>
            <p:nvPr/>
          </p:nvPicPr>
          <p:blipFill>
            <a:blip r:embed="rId4"/>
            <a:stretch/>
          </p:blipFill>
          <p:spPr bwMode="auto">
            <a:xfrm>
              <a:off x="4719660" y="1567098"/>
              <a:ext cx="471030" cy="389997"/>
            </a:xfrm>
            <a:prstGeom prst="rect">
              <a:avLst/>
            </a:prstGeom>
            <a:noFill/>
          </p:spPr>
        </p:pic>
        <p:sp>
          <p:nvSpPr>
            <p:cNvPr id="150" name="TextBox 131"/>
            <p:cNvSpPr txBox="1"/>
            <p:nvPr/>
          </p:nvSpPr>
          <p:spPr bwMode="auto">
            <a:xfrm>
              <a:off x="5253408" y="1463266"/>
              <a:ext cx="9412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it-IT"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Bologna</a:t>
              </a:r>
              <a:br>
                <a:rPr lang="en-GB"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</a:br>
              <a:r>
                <a:rPr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C</a:t>
              </a:r>
              <a:r>
                <a:rPr lang="it-IT"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NAF</a:t>
              </a:r>
              <a:r>
                <a:rPr sz="140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 DC</a:t>
              </a:r>
              <a:endParaRPr/>
            </a:p>
          </p:txBody>
        </p:sp>
        <p:cxnSp>
          <p:nvCxnSpPr>
            <p:cNvPr id="151" name="Straight Connector 150"/>
            <p:cNvCxnSpPr>
              <a:cxnSpLocks/>
            </p:cNvCxnSpPr>
            <p:nvPr/>
          </p:nvCxnSpPr>
          <p:spPr bwMode="auto">
            <a:xfrm flipH="1">
              <a:off x="5610295" y="2309937"/>
              <a:ext cx="1" cy="401512"/>
            </a:xfrm>
            <a:prstGeom prst="line">
              <a:avLst/>
            </a:prstGeom>
            <a:ln w="1905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>
              <a:cxnSpLocks/>
            </p:cNvCxnSpPr>
            <p:nvPr/>
          </p:nvCxnSpPr>
          <p:spPr bwMode="auto">
            <a:xfrm>
              <a:off x="5671945" y="2309937"/>
              <a:ext cx="0" cy="394865"/>
            </a:xfrm>
            <a:prstGeom prst="line">
              <a:avLst/>
            </a:prstGeom>
            <a:ln w="1905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>
              <a:cxnSpLocks/>
            </p:cNvCxnSpPr>
            <p:nvPr/>
          </p:nvCxnSpPr>
          <p:spPr bwMode="auto">
            <a:xfrm>
              <a:off x="5733595" y="2309935"/>
              <a:ext cx="0" cy="394866"/>
            </a:xfrm>
            <a:prstGeom prst="line">
              <a:avLst/>
            </a:prstGeom>
            <a:ln w="1905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>
              <a:cxnSpLocks/>
            </p:cNvCxnSpPr>
            <p:nvPr/>
          </p:nvCxnSpPr>
          <p:spPr bwMode="auto">
            <a:xfrm>
              <a:off x="5795246" y="2309935"/>
              <a:ext cx="0" cy="401514"/>
            </a:xfrm>
            <a:prstGeom prst="line">
              <a:avLst/>
            </a:prstGeom>
            <a:ln w="19050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pic>
          <p:nvPicPr>
            <p:cNvPr id="155" name="Picture 154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5462077" y="2052896"/>
              <a:ext cx="483459" cy="279756"/>
            </a:xfrm>
            <a:prstGeom prst="rect">
              <a:avLst/>
            </a:prstGeom>
          </p:spPr>
        </p:pic>
        <p:pic>
          <p:nvPicPr>
            <p:cNvPr id="156" name="Immagine 35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5081156" y="2551204"/>
              <a:ext cx="1349194" cy="342109"/>
            </a:xfrm>
            <a:prstGeom prst="rect">
              <a:avLst/>
            </a:prstGeom>
          </p:spPr>
        </p:pic>
        <p:sp>
          <p:nvSpPr>
            <p:cNvPr id="159" name="CasellaDiTesto 109"/>
            <p:cNvSpPr txBox="1"/>
            <p:nvPr/>
          </p:nvSpPr>
          <p:spPr bwMode="auto">
            <a:xfrm>
              <a:off x="2439782" y="2613331"/>
              <a:ext cx="43633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it-IT" sz="105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TRX</a:t>
              </a:r>
              <a:endParaRPr lang="it-IT" sz="14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  <p:sp>
          <p:nvSpPr>
            <p:cNvPr id="160" name="CasellaDiTesto 109"/>
            <p:cNvSpPr txBox="1"/>
            <p:nvPr/>
          </p:nvSpPr>
          <p:spPr bwMode="auto">
            <a:xfrm>
              <a:off x="4768641" y="2621905"/>
              <a:ext cx="43633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it-IT" sz="1050" b="0" i="0" u="none" strike="noStrike" cap="none" spc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latin typeface="Rubik"/>
                  <a:ea typeface="Arial"/>
                  <a:cs typeface="Rubik"/>
                </a:rPr>
                <a:t>TRX</a:t>
              </a:r>
              <a:endParaRPr lang="it-IT" sz="1400" b="0" i="0" u="none" strike="noStrike" cap="none" spc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latin typeface="Rubik"/>
                <a:ea typeface="Arial"/>
                <a:cs typeface="Rubik"/>
              </a:endParaRPr>
            </a:p>
          </p:txBody>
        </p:sp>
      </p:grpSp>
      <p:sp>
        <p:nvSpPr>
          <p:cNvPr id="170" name="Content Placeholder 2"/>
          <p:cNvSpPr txBox="1"/>
          <p:nvPr/>
        </p:nvSpPr>
        <p:spPr bwMode="auto">
          <a:xfrm>
            <a:off x="9414323" y="1453024"/>
            <a:ext cx="1884546" cy="396948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1pPr>
            <a:lvl2pPr marL="36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2pPr>
            <a:lvl3pPr marL="72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3pPr>
            <a:lvl4pPr marL="108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4pPr>
            <a:lvl5pPr marL="144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>
                <a:solidFill>
                  <a:schemeClr val="bg1"/>
                </a:solidFill>
              </a:rPr>
              <a:t>~ 1000 km </a:t>
            </a:r>
            <a:endParaRPr/>
          </a:p>
        </p:txBody>
      </p:sp>
      <p:sp>
        <p:nvSpPr>
          <p:cNvPr id="171" name="Flowchart: Connector 170"/>
          <p:cNvSpPr/>
          <p:nvPr/>
        </p:nvSpPr>
        <p:spPr bwMode="auto">
          <a:xfrm>
            <a:off x="9221397" y="1729263"/>
            <a:ext cx="152102" cy="145597"/>
          </a:xfrm>
          <a:prstGeom prst="flowChartConnector">
            <a:avLst/>
          </a:prstGeom>
          <a:solidFill>
            <a:srgbClr val="1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0" name="Content Placeholder 2"/>
          <p:cNvSpPr txBox="1"/>
          <p:nvPr/>
        </p:nvSpPr>
        <p:spPr bwMode="auto">
          <a:xfrm>
            <a:off x="7129070" y="3572596"/>
            <a:ext cx="4427798" cy="3209006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1pPr>
            <a:lvl2pPr marL="36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2pPr>
            <a:lvl3pPr marL="72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3pPr>
            <a:lvl4pPr marL="108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4pPr>
            <a:lvl5pPr marL="144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4800" b="1">
                <a:solidFill>
                  <a:srgbClr val="B4E501"/>
                </a:solidFill>
                <a:latin typeface="Rubik"/>
                <a:cs typeface="Rubik"/>
              </a:rPr>
              <a:t>  1.6 </a:t>
            </a:r>
            <a:r>
              <a:rPr lang="en-GB" sz="4800" b="1">
                <a:solidFill>
                  <a:srgbClr val="B4E501"/>
                </a:solidFill>
                <a:latin typeface="Rubik"/>
                <a:cs typeface="Rubik"/>
              </a:rPr>
              <a:t>Tbps</a:t>
            </a:r>
            <a:endParaRPr lang="en-GB" sz="4800" b="1">
              <a:solidFill>
                <a:srgbClr val="B4E501"/>
              </a:solidFill>
              <a:latin typeface="Rubik"/>
              <a:cs typeface="Rubik"/>
            </a:endParaRPr>
          </a:p>
          <a:p>
            <a:pPr lvl="4" indent="0">
              <a:buNone/>
              <a:defRPr/>
            </a:pPr>
            <a:r>
              <a:rPr lang="en-GB" sz="2000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4 carriers</a:t>
            </a:r>
            <a:endParaRPr/>
          </a:p>
          <a:p>
            <a:pPr marL="1782900" lvl="4" indent="-342900">
              <a:defRPr/>
            </a:pPr>
            <a:r>
              <a:rPr lang="en-GB" sz="2000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DP-16QAM</a:t>
            </a:r>
            <a:endParaRPr/>
          </a:p>
          <a:p>
            <a:pPr marL="1782900" lvl="4" indent="-342900">
              <a:defRPr/>
            </a:pPr>
            <a:r>
              <a:rPr lang="en-GB" sz="2000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27% SD-FEC</a:t>
            </a:r>
            <a:endParaRPr/>
          </a:p>
          <a:p>
            <a:pPr marL="1782900" lvl="4" indent="-342900">
              <a:defRPr/>
            </a:pPr>
            <a:r>
              <a:rPr lang="en-GB" sz="2000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69 </a:t>
            </a:r>
            <a:r>
              <a:rPr lang="en-GB" sz="2000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Gbaud</a:t>
            </a:r>
            <a:endParaRPr lang="en-GB" sz="2000">
              <a:solidFill>
                <a:schemeClr val="bg2">
                  <a:lumMod val="25000"/>
                </a:schemeClr>
              </a:solidFill>
              <a:latin typeface="Rubik"/>
              <a:cs typeface="Rubik"/>
            </a:endParaRPr>
          </a:p>
          <a:p>
            <a:pPr marL="1782900" lvl="4" indent="-342900">
              <a:defRPr/>
            </a:pPr>
            <a:r>
              <a:rPr lang="en-GB" sz="2000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75 GHz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auto">
          <a:xfrm>
            <a:off x="0" y="100694"/>
            <a:ext cx="12192000" cy="460502"/>
          </a:xfrm>
        </p:spPr>
        <p:txBody>
          <a:bodyPr/>
          <a:lstStyle/>
          <a:p>
            <a:pPr>
              <a:defRPr/>
            </a:pPr>
            <a:r>
              <a:rPr lang="en-GB">
                <a:latin typeface="Rubik"/>
                <a:cs typeface="Rubik"/>
              </a:rPr>
              <a:t>Quality</a:t>
            </a:r>
            <a:r>
              <a:rPr lang="en-GB">
                <a:latin typeface="Rubik"/>
                <a:cs typeface="Rubik"/>
              </a:rPr>
              <a:t> of Transmission (Q-factor)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>
                <a:solidFill>
                  <a:schemeClr val="bg2">
                    <a:lumMod val="25000"/>
                  </a:schemeClr>
                </a:solidFill>
              </a:rPr>
              <a:t>Paolo Bolletta // 14th SIG-NGN - Catania // 2024-04-09</a:t>
            </a:r>
            <a:endParaRPr lang="it-IT" i="1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>
                <a:solidFill>
                  <a:schemeClr val="bg2">
                    <a:lumMod val="25000"/>
                  </a:schemeClr>
                </a:solidFill>
              </a:rPr>
              <a:t>5</a:t>
            </a:fld>
            <a:endParaRPr lang="it-IT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" name="CasellaDiTesto 41"/>
          <p:cNvSpPr txBox="1"/>
          <p:nvPr/>
        </p:nvSpPr>
        <p:spPr bwMode="auto">
          <a:xfrm>
            <a:off x="2966291" y="353586"/>
            <a:ext cx="184730" cy="261610"/>
          </a:xfrm>
          <a:prstGeom prst="rect">
            <a:avLst/>
          </a:prstGeom>
          <a:noFill/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it-IT" sz="1100" b="0" i="0" u="none" strike="noStrike" cap="none" spc="0">
              <a:ln>
                <a:noFill/>
              </a:ln>
              <a:solidFill>
                <a:schemeClr val="bg2">
                  <a:lumMod val="25000"/>
                </a:schemeClr>
              </a:solidFill>
              <a:latin typeface="Rubik"/>
              <a:ea typeface="Arial"/>
              <a:cs typeface="Rubik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rcRect l="3686" t="8248" r="0" b="0"/>
          <a:stretch/>
        </p:blipFill>
        <p:spPr bwMode="auto">
          <a:xfrm>
            <a:off x="0" y="615196"/>
            <a:ext cx="12192000" cy="6242804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214313" y="1838327"/>
            <a:ext cx="5481636" cy="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1">
        <p:fade thruBlk="0"/>
      </p:transition>
    </mc:Choice>
    <mc:Fallback>
      <p:transition spd="slow" advClick="1">
        <p:fade thruBlk="0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 bwMode="auto">
          <a:xfrm>
            <a:off x="384000" y="978124"/>
            <a:ext cx="5568000" cy="2129607"/>
          </a:xfrm>
        </p:spPr>
        <p:txBody>
          <a:bodyPr/>
          <a:lstStyle/>
          <a:p>
            <a:pPr>
              <a:defRPr/>
            </a:pPr>
            <a:r>
              <a:rPr lang="en-GB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Disaggregated optical network: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GB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Open Optical Line System (~10y life span)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GB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Coherent optical interfaces (~3y life span)</a:t>
            </a:r>
            <a:endParaRPr/>
          </a:p>
          <a:p>
            <a:pPr marL="702900" lvl="1" indent="-342900">
              <a:defRPr/>
            </a:pPr>
            <a:r>
              <a:rPr lang="en-GB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Transponders boxes</a:t>
            </a:r>
            <a:endParaRPr/>
          </a:p>
          <a:p>
            <a:pPr marL="702900" lvl="1" indent="-342900">
              <a:defRPr/>
            </a:pPr>
            <a:r>
              <a:rPr lang="en-GB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Pluggable transceivers</a:t>
            </a:r>
            <a:endParaRPr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>
                <a:solidFill>
                  <a:schemeClr val="bg2">
                    <a:lumMod val="25000"/>
                  </a:schemeClr>
                </a:solidFill>
                <a:latin typeface="Rubik"/>
                <a:cs typeface="Rubik"/>
              </a:rPr>
              <a:t>Enabling Technology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>
                <a:solidFill>
                  <a:schemeClr val="bg2">
                    <a:lumMod val="25000"/>
                  </a:schemeClr>
                </a:solidFill>
              </a:rPr>
              <a:t>Paolo Bolletta // 14th SIG-NGN - Catania // 2024-04-09</a:t>
            </a:r>
            <a:endParaRPr lang="it-IT" i="1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>
                <a:solidFill>
                  <a:schemeClr val="bg2">
                    <a:lumMod val="25000"/>
                  </a:schemeClr>
                </a:solidFill>
              </a:rPr>
              <a:t>6</a:t>
            </a:fld>
            <a:endParaRPr lang="it-IT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2"/>
          <a:srcRect l="291" t="0" r="3759" b="0"/>
          <a:stretch/>
        </p:blipFill>
        <p:spPr bwMode="auto">
          <a:xfrm>
            <a:off x="4988379" y="2665060"/>
            <a:ext cx="7203621" cy="3778939"/>
          </a:xfrm>
          <a:prstGeom prst="rect">
            <a:avLst/>
          </a:prstGeom>
          <a:noFill/>
        </p:spPr>
      </p:pic>
      <p:pic>
        <p:nvPicPr>
          <p:cNvPr id="2068" name="Picture 20" descr="image of Infinera flexils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66929" y="3172962"/>
            <a:ext cx="4395303" cy="2527299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rcRect l="0" t="12661" r="0" b="13789"/>
          <a:stretch/>
        </p:blipFill>
        <p:spPr bwMode="auto">
          <a:xfrm>
            <a:off x="5816435" y="414001"/>
            <a:ext cx="6285157" cy="22291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 bwMode="auto">
          <a:xfrm>
            <a:off x="0" y="54000"/>
            <a:ext cx="12192000" cy="460502"/>
          </a:xfrm>
        </p:spPr>
        <p:txBody>
          <a:bodyPr/>
          <a:lstStyle/>
          <a:p>
            <a:pPr>
              <a:defRPr/>
            </a:pPr>
            <a:r>
              <a:rPr lang="en-US">
                <a:latin typeface="Rubik"/>
                <a:cs typeface="Rubik"/>
              </a:rPr>
              <a:t>DCI LHCOPN [CNAF-CERN] L3 vs. L1  </a:t>
            </a:r>
            <a:endParaRPr>
              <a:latin typeface="Rubik"/>
              <a:cs typeface="Rubi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7</a:t>
            </a:fld>
            <a:endParaRPr lang="it-IT"/>
          </a:p>
        </p:txBody>
      </p:sp>
      <p:sp>
        <p:nvSpPr>
          <p:cNvPr id="2" name="TextBox 1"/>
          <p:cNvSpPr txBox="1"/>
          <p:nvPr/>
        </p:nvSpPr>
        <p:spPr bwMode="auto">
          <a:xfrm>
            <a:off x="10284915" y="1948265"/>
            <a:ext cx="1611339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b="1">
                <a:latin typeface="Rubik"/>
                <a:cs typeface="Rubik"/>
              </a:rPr>
              <a:t>Before - L3</a:t>
            </a:r>
            <a:endParaRPr/>
          </a:p>
          <a:p>
            <a:pPr>
              <a:defRPr/>
            </a:pPr>
            <a:r>
              <a:rPr lang="en-US" sz="2000">
                <a:latin typeface="Rubik"/>
                <a:cs typeface="Rubik"/>
              </a:rPr>
              <a:t>RTT: 15ms</a:t>
            </a:r>
            <a:endParaRPr/>
          </a:p>
        </p:txBody>
      </p:sp>
      <p:sp>
        <p:nvSpPr>
          <p:cNvPr id="8" name="TextBox 7"/>
          <p:cNvSpPr txBox="1"/>
          <p:nvPr/>
        </p:nvSpPr>
        <p:spPr bwMode="auto">
          <a:xfrm>
            <a:off x="10252855" y="4746455"/>
            <a:ext cx="1507144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b="1">
                <a:latin typeface="Rubik"/>
                <a:cs typeface="Rubik"/>
              </a:rPr>
              <a:t>After – L1</a:t>
            </a:r>
            <a:endParaRPr/>
          </a:p>
          <a:p>
            <a:pPr>
              <a:defRPr/>
            </a:pPr>
            <a:r>
              <a:rPr lang="en-US" sz="2000">
                <a:latin typeface="Rubik"/>
                <a:cs typeface="Rubik"/>
              </a:rPr>
              <a:t>RTT: 9.5ms</a:t>
            </a:r>
            <a:endParaRPr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5998" y="644979"/>
            <a:ext cx="9983548" cy="56157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 bwMode="auto">
          <a:xfrm>
            <a:off x="6240000" y="882965"/>
            <a:ext cx="5424000" cy="4988963"/>
          </a:xfr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>
                <a:latin typeface="Rubik"/>
                <a:cs typeface="Rubik"/>
              </a:rPr>
              <a:t>Overlay: full picture</a:t>
            </a:r>
            <a:endParaRPr>
              <a:latin typeface="Rubik"/>
              <a:cs typeface="Rubi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8</a:t>
            </a:fld>
            <a:endParaRPr lang="it-I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1" y="579282"/>
            <a:ext cx="12192000" cy="559632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579282"/>
            <a:ext cx="12192002" cy="559632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50890" y="5069883"/>
            <a:ext cx="754219" cy="27840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1471060" y="5137503"/>
            <a:ext cx="570050" cy="2774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>
            <a:alphaModFix amt="35000"/>
          </a:blip>
          <a:stretch/>
        </p:blipFill>
        <p:spPr bwMode="auto">
          <a:xfrm>
            <a:off x="0" y="579282"/>
            <a:ext cx="12192002" cy="5596329"/>
          </a:xfrm>
          <a:prstGeom prst="rect">
            <a:avLst/>
          </a:prstGeom>
          <a:effectLst>
            <a:outerShdw dist="63500" sx="1000" sy="1000" algn="ctr" rotWithShape="0">
              <a:srgbClr val="000000"/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>
                <a:latin typeface="Rubik"/>
                <a:cs typeface="Rubik"/>
              </a:rPr>
              <a:t>Overlay: full picture</a:t>
            </a:r>
            <a:endParaRPr>
              <a:latin typeface="Rubik"/>
              <a:cs typeface="Rubi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Paolo Bolletta // 14th SIG-NGN - Catania // 2024-04-09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9</a:t>
            </a:fld>
            <a:endParaRPr lang="it-IT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0890" y="5069883"/>
            <a:ext cx="754219" cy="27840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1471060" y="5137503"/>
            <a:ext cx="570050" cy="277458"/>
          </a:xfrm>
          <a:prstGeom prst="rect">
            <a:avLst/>
          </a:prstGeom>
        </p:spPr>
      </p:pic>
      <p:sp>
        <p:nvSpPr>
          <p:cNvPr id="9" name="Arc 8"/>
          <p:cNvSpPr/>
          <p:nvPr/>
        </p:nvSpPr>
        <p:spPr bwMode="auto">
          <a:xfrm>
            <a:off x="1653308" y="1496289"/>
            <a:ext cx="8903855" cy="5307708"/>
          </a:xfrm>
          <a:prstGeom prst="arc">
            <a:avLst>
              <a:gd name="adj1" fmla="val 10695084"/>
              <a:gd name="adj2" fmla="val 147845"/>
            </a:avLst>
          </a:prstGeom>
          <a:ln w="73025"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3" name="Arc 12"/>
          <p:cNvSpPr/>
          <p:nvPr/>
        </p:nvSpPr>
        <p:spPr bwMode="auto">
          <a:xfrm rot="10800000">
            <a:off x="1653308" y="3523357"/>
            <a:ext cx="8903855" cy="2652254"/>
          </a:xfrm>
          <a:prstGeom prst="arc">
            <a:avLst>
              <a:gd name="adj1" fmla="val 10695084"/>
              <a:gd name="adj2" fmla="val 147845"/>
            </a:avLst>
          </a:prstGeom>
          <a:ln w="73025">
            <a:solidFill>
              <a:srgbClr val="C00000"/>
            </a:solidFill>
            <a:prstDash val="dash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10" name="TextBox 9"/>
          <p:cNvSpPr txBox="1"/>
          <p:nvPr/>
        </p:nvSpPr>
        <p:spPr bwMode="auto">
          <a:xfrm>
            <a:off x="5315979" y="5348286"/>
            <a:ext cx="1560042" cy="707886"/>
          </a:xfrm>
          <a:prstGeom prst="rect">
            <a:avLst/>
          </a:prstGeom>
          <a:gradFill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2000" b="1" i="1">
                <a:solidFill>
                  <a:srgbClr val="C00000"/>
                </a:solidFill>
                <a:latin typeface="Rubik"/>
                <a:cs typeface="Rubik"/>
              </a:rPr>
              <a:t>as-path </a:t>
            </a:r>
            <a:br>
              <a:rPr lang="en-GB" sz="2000" b="1" i="1">
                <a:solidFill>
                  <a:srgbClr val="C00000"/>
                </a:solidFill>
                <a:latin typeface="Rubik"/>
                <a:cs typeface="Rubik"/>
              </a:rPr>
            </a:br>
            <a:r>
              <a:rPr lang="en-GB" sz="2000" b="1" i="1">
                <a:solidFill>
                  <a:srgbClr val="C00000"/>
                </a:solidFill>
                <a:latin typeface="Rubik"/>
                <a:cs typeface="Rubik"/>
              </a:rPr>
              <a:t>2038 - 513</a:t>
            </a:r>
            <a:endParaRPr sz="2000" b="1" i="1">
              <a:solidFill>
                <a:srgbClr val="C00000"/>
              </a:solidFill>
              <a:latin typeface="Rubik"/>
              <a:cs typeface="Rubik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4958924" y="1722330"/>
            <a:ext cx="2292615" cy="7078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2000" b="1" i="1">
                <a:solidFill>
                  <a:srgbClr val="C00000"/>
                </a:solidFill>
                <a:latin typeface="Rubik"/>
                <a:cs typeface="Rubik"/>
              </a:rPr>
              <a:t>as-path </a:t>
            </a:r>
            <a:br>
              <a:rPr lang="en-GB" sz="2000" b="1" i="1">
                <a:solidFill>
                  <a:srgbClr val="C00000"/>
                </a:solidFill>
                <a:latin typeface="Rubik"/>
                <a:cs typeface="Rubik"/>
              </a:rPr>
            </a:br>
            <a:r>
              <a:rPr lang="en-GB" sz="2000" b="1" i="1">
                <a:solidFill>
                  <a:srgbClr val="C00000"/>
                </a:solidFill>
                <a:latin typeface="Rubik"/>
                <a:cs typeface="Rubik"/>
              </a:rPr>
              <a:t>2038 - 137 - 513</a:t>
            </a:r>
            <a:endParaRPr sz="2000" b="1" i="1">
              <a:solidFill>
                <a:srgbClr val="C00000"/>
              </a:solidFill>
              <a:latin typeface="Rubik"/>
              <a:cs typeface="Rubik"/>
            </a:endParaRPr>
          </a:p>
        </p:txBody>
      </p:sp>
      <p:sp useBgFill="1">
        <p:nvSpPr>
          <p:cNvPr id="17" name="Content Placeholder 2"/>
          <p:cNvSpPr txBox="1"/>
          <p:nvPr/>
        </p:nvSpPr>
        <p:spPr bwMode="auto">
          <a:xfrm>
            <a:off x="527999" y="752646"/>
            <a:ext cx="3309314" cy="1083031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0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1pPr>
            <a:lvl2pPr marL="36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2pPr>
            <a:lvl3pPr marL="72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3pPr>
            <a:lvl4pPr marL="108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4pPr>
            <a:lvl5pPr marL="1440000" indent="-1800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tx1"/>
                </a:solidFill>
                <a:latin typeface="Tahoma"/>
                <a:ea typeface="Tahoma"/>
                <a:cs typeface="Tahoma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Public ASN required for BGP direct peering between CERN and CNAF</a:t>
            </a:r>
            <a:endParaRPr/>
          </a:p>
        </p:txBody>
      </p:sp>
      <p:pic>
        <p:nvPicPr>
          <p:cNvPr id="18" name="Content Placeholder 8"/>
          <p:cNvPicPr>
            <a:picLocks noChangeAspect="1" noGrp="1"/>
          </p:cNvPicPr>
          <p:nvPr>
            <p:ph sz="half" idx="1"/>
          </p:nvPr>
        </p:nvPicPr>
        <p:blipFill>
          <a:blip r:embed="rId5"/>
          <a:stretch/>
        </p:blipFill>
        <p:spPr bwMode="auto">
          <a:xfrm>
            <a:off x="4827382" y="3068293"/>
            <a:ext cx="2693910" cy="2160553"/>
          </a:xfrm>
          <a:prstGeom prst="rect">
            <a:avLst/>
          </a:prstGeom>
        </p:spPr>
      </p:pic>
      <p:pic>
        <p:nvPicPr>
          <p:cNvPr id="19" name="Picture 2" descr="Back To The Future Logo Vector Art ...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5632471" y="2585920"/>
            <a:ext cx="1083731" cy="48237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Tema di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ONLYOFFICE/7.4.0.163</Application>
  <DocSecurity>0</DocSecurity>
  <PresentationFormat>Widescreen</PresentationFormat>
  <Paragraphs>0</Paragraphs>
  <Slides>18</Slides>
  <Notes>18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and Evolution</dc:title>
  <dc:subject/>
  <dc:creator>bolletta</dc:creator>
  <cp:keywords/>
  <dc:description/>
  <dc:identifier/>
  <dc:language/>
  <cp:lastModifiedBy>Anonimo</cp:lastModifiedBy>
  <cp:revision>212</cp:revision>
  <dcterms:created xsi:type="dcterms:W3CDTF">2022-05-29T21:15:27Z</dcterms:created>
  <dcterms:modified xsi:type="dcterms:W3CDTF">2024-04-08T16:08:04Z</dcterms:modified>
  <cp:category/>
  <cp:contentStatus/>
  <cp:version/>
</cp:coreProperties>
</file>