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68" r:id="rId3"/>
    <p:sldId id="266" r:id="rId4"/>
    <p:sldId id="259" r:id="rId5"/>
    <p:sldId id="273" r:id="rId6"/>
    <p:sldId id="276" r:id="rId7"/>
    <p:sldId id="277" r:id="rId8"/>
    <p:sldId id="275" r:id="rId9"/>
    <p:sldId id="270" r:id="rId10"/>
    <p:sldId id="271" r:id="rId11"/>
    <p:sldId id="274" r:id="rId12"/>
    <p:sldId id="272" r:id="rId13"/>
    <p:sldId id="278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9" name="Google Shape;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4792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3931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3875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5347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6531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2271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1583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0374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3400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7607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5fbc5057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5fbc5057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275fbc5057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59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7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828261" y="3661062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i="1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2">
            <a:alphaModFix amt="60000"/>
          </a:blip>
          <a:srcRect/>
          <a:stretch/>
        </p:blipFill>
        <p:spPr>
          <a:xfrm>
            <a:off x="2540000" y="0"/>
            <a:ext cx="7111999" cy="169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/>
        </p:nvSpPr>
        <p:spPr>
          <a:xfrm>
            <a:off x="1523999" y="4537319"/>
            <a:ext cx="9144000" cy="5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838201" y="5768282"/>
            <a:ext cx="394024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perfSONAR is developed by a partnership of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78450" y="5617513"/>
            <a:ext cx="5824729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48" name="Google Shape;48;p5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5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7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7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body" idx="2"/>
          </p:nvPr>
        </p:nvSpPr>
        <p:spPr>
          <a:xfrm>
            <a:off x="839788" y="2057399"/>
            <a:ext cx="3932237" cy="407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67" name="Google Shape;67;p8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8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839788" y="2057399"/>
            <a:ext cx="3932237" cy="409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76" name="Google Shape;76;p9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9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79" name="Google Shape;79;p9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9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 rot="5400000">
            <a:off x="3888732" y="-1224907"/>
            <a:ext cx="4414537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84" name="Google Shape;84;p10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0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87" name="Google Shape;87;p10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0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 rot="5400000">
            <a:off x="7101832" y="1988193"/>
            <a:ext cx="5875036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 rot="5400000">
            <a:off x="1767832" y="-564507"/>
            <a:ext cx="5875037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2" name="Google Shape;92;p11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1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1"/>
          <p:cNvPicPr preferRelativeResize="0"/>
          <p:nvPr/>
        </p:nvPicPr>
        <p:blipFill rotWithShape="1">
          <a:blip r:embed="rId4">
            <a:alphaModFix amt="67000"/>
          </a:blip>
          <a:srcRect/>
          <a:stretch/>
        </p:blipFill>
        <p:spPr>
          <a:xfrm>
            <a:off x="7193275" y="6264250"/>
            <a:ext cx="416052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-1" y="0"/>
            <a:ext cx="200025" cy="6858000"/>
          </a:xfrm>
          <a:prstGeom prst="rect">
            <a:avLst/>
          </a:prstGeom>
          <a:solidFill>
            <a:srgbClr val="31B6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35.223.142.206:8090/lookup/interface/42008b27-b270-416d-8f79-5df82c6505d9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35.223.142.206:8090/lookup/host/4211b758-2671-4dae-a7f9-5b4e61bfd26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940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/>
            <a:r>
              <a:rPr lang="en-US" dirty="0" smtClean="0"/>
              <a:t>GÉANT Operations automation on </a:t>
            </a:r>
            <a:r>
              <a:rPr lang="en-US" dirty="0" err="1" smtClean="0"/>
              <a:t>perfSONAR</a:t>
            </a:r>
            <a:endParaRPr dirty="0"/>
          </a:p>
        </p:txBody>
      </p:sp>
      <p:sp>
        <p:nvSpPr>
          <p:cNvPr id="102" name="Google Shape;102;p12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©2023 The perfSONAR Project and its Contributors  ・  Licensed CC BY-SA 4.0  ・  https://www.perfsonar.net</a:t>
            </a:r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>
              <a:lnSpc>
                <a:spcPct val="80000"/>
              </a:lnSpc>
              <a:spcBef>
                <a:spcPts val="0"/>
              </a:spcBef>
              <a:buSzPts val="1850"/>
            </a:pPr>
            <a:r>
              <a:rPr lang="en-US" dirty="0" smtClean="0"/>
              <a:t>Ivan Garnizov  </a:t>
            </a:r>
            <a:r>
              <a:rPr lang="en-US" dirty="0"/>
              <a:t>・  GÉANT / </a:t>
            </a:r>
            <a:r>
              <a:rPr lang="en-US" dirty="0" smtClean="0"/>
              <a:t>NOC </a:t>
            </a:r>
            <a:r>
              <a:rPr lang="en-US" dirty="0" err="1" smtClean="0"/>
              <a:t>pS</a:t>
            </a:r>
            <a:r>
              <a:rPr lang="en-US" dirty="0" smtClean="0"/>
              <a:t> systems engineer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err="1"/>
              <a:t>perfSONAR</a:t>
            </a:r>
            <a:r>
              <a:rPr lang="en-US" dirty="0"/>
              <a:t> Development </a:t>
            </a:r>
            <a:r>
              <a:rPr lang="en-US" dirty="0" smtClean="0"/>
              <a:t>Team </a:t>
            </a:r>
            <a:r>
              <a:rPr lang="en-US" dirty="0"/>
              <a:t>ivan.garnizov@fau.de</a:t>
            </a:r>
            <a:endParaRPr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89" y="4856153"/>
            <a:ext cx="267310" cy="267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err="1" smtClean="0"/>
              <a:t>pScheduler</a:t>
            </a:r>
            <a:r>
              <a:rPr lang="en-US" dirty="0" smtClean="0"/>
              <a:t> Limits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  <a:solidFill>
            <a:schemeClr val="bg1"/>
          </a:solidFill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Char char="●"/>
            </a:pPr>
            <a:r>
              <a:rPr lang="en-US" dirty="0" smtClean="0"/>
              <a:t>Limits configuration</a:t>
            </a:r>
          </a:p>
          <a:p>
            <a:pPr lvl="1">
              <a:buChar char="●"/>
            </a:pPr>
            <a:r>
              <a:rPr lang="en-US" dirty="0" smtClean="0"/>
              <a:t>Identifier (which other)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Limits</a:t>
            </a:r>
          </a:p>
          <a:p>
            <a:pPr lvl="2">
              <a:spcBef>
                <a:spcPts val="1000"/>
              </a:spcBef>
              <a:buChar char="●"/>
            </a:pPr>
            <a:r>
              <a:rPr lang="en-US" dirty="0"/>
              <a:t>a</a:t>
            </a:r>
            <a:r>
              <a:rPr lang="en-US" dirty="0" smtClean="0"/>
              <a:t>utomatic rules for generic interface assignments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Applications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Priorities</a:t>
            </a:r>
          </a:p>
          <a:p>
            <a:pPr marL="11430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US" dirty="0" smtClean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56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err="1" smtClean="0"/>
              <a:t>pSconfig</a:t>
            </a:r>
            <a:r>
              <a:rPr lang="en-US" dirty="0" smtClean="0"/>
              <a:t> management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Management of multiple </a:t>
            </a:r>
            <a:r>
              <a:rPr lang="en-US" dirty="0" err="1" smtClean="0"/>
              <a:t>pS</a:t>
            </a:r>
            <a:r>
              <a:rPr lang="en-US" dirty="0" smtClean="0"/>
              <a:t> mesh sources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Inheritance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(De)activation of measurement archive</a:t>
            </a:r>
          </a:p>
          <a:p>
            <a:pPr>
              <a:buChar char="●"/>
            </a:pPr>
            <a:endParaRPr lang="en-US" dirty="0" smtClean="0"/>
          </a:p>
          <a:p>
            <a:pPr>
              <a:buChar char="●"/>
            </a:pPr>
            <a:r>
              <a:rPr lang="en-US" dirty="0" smtClean="0"/>
              <a:t>Default measurement archive</a:t>
            </a:r>
          </a:p>
          <a:p>
            <a:pPr lvl="1">
              <a:buChar char="●"/>
            </a:pPr>
            <a:r>
              <a:rPr lang="en-US" dirty="0" err="1" smtClean="0"/>
              <a:t>pScheduler</a:t>
            </a:r>
            <a:r>
              <a:rPr lang="en-US" dirty="0" smtClean="0"/>
              <a:t> task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>
              <a:spcBef>
                <a:spcPts val="1000"/>
              </a:spcBef>
              <a:buChar char="●"/>
            </a:pPr>
            <a:r>
              <a:rPr lang="en-US" dirty="0"/>
              <a:t>Inheritance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/>
              <a:t>(De)activation of measurement archive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22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smtClean="0"/>
              <a:t>Lookup service configuration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Char char="●"/>
            </a:pPr>
            <a:r>
              <a:rPr lang="en-US" dirty="0" smtClean="0"/>
              <a:t>All fields managed</a:t>
            </a:r>
          </a:p>
          <a:p>
            <a:pPr lvl="0">
              <a:buChar char="●"/>
            </a:pPr>
            <a:r>
              <a:rPr lang="en-US" dirty="0" smtClean="0"/>
              <a:t>Specific interface registrations:</a:t>
            </a:r>
            <a:endParaRPr lang="en-US" dirty="0" smtClean="0">
              <a:hlinkClick r:id="rId3"/>
            </a:endParaRPr>
          </a:p>
          <a:p>
            <a:pPr lvl="1">
              <a:buChar char="●"/>
            </a:pPr>
            <a:r>
              <a:rPr lang="en-US">
                <a:hlinkClick r:id="rId4"/>
              </a:rPr>
              <a:t>http</a:t>
            </a:r>
            <a:r>
              <a:rPr lang="en-US">
                <a:hlinkClick r:id="rId4"/>
              </a:rPr>
              <a:t>://</a:t>
            </a:r>
            <a:r>
              <a:rPr lang="en-US" smtClean="0">
                <a:hlinkClick r:id="rId4"/>
              </a:rPr>
              <a:t>35.223.142.206:8090/lookup/host/4211b758-2671-4dae-a7f9-5b4e61bfd265</a:t>
            </a:r>
            <a:r>
              <a:rPr lang="en-US" smtClean="0"/>
              <a:t>   </a:t>
            </a:r>
            <a:endParaRPr lang="en-US" dirty="0" smtClean="0"/>
          </a:p>
          <a:p>
            <a:pPr lvl="1">
              <a:buChar char="●"/>
            </a:pPr>
            <a:endParaRPr lang="en-US" dirty="0" smtClean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endParaRPr lang="en-US" dirty="0" smtClean="0"/>
          </a:p>
          <a:p>
            <a:pPr lvl="1">
              <a:spcBef>
                <a:spcPts val="1000"/>
              </a:spcBef>
              <a:buChar char="●"/>
            </a:pPr>
            <a:endParaRPr lang="en-US" dirty="0" smtClean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780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7" name="Google Shape;109;p13"/>
          <p:cNvSpPr txBox="1">
            <a:spLocks noGrp="1"/>
          </p:cNvSpPr>
          <p:nvPr>
            <p:ph type="title"/>
          </p:nvPr>
        </p:nvSpPr>
        <p:spPr>
          <a:xfrm>
            <a:off x="2856000" y="2466219"/>
            <a:ext cx="6242538" cy="1664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800" dirty="0" smtClean="0"/>
              <a:t>Questions?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ivan.garnizov@fau.de</a:t>
            </a:r>
            <a:endParaRPr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850" y="2569876"/>
            <a:ext cx="960350" cy="96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1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GÉANT </a:t>
            </a:r>
            <a:r>
              <a:rPr lang="en-US" dirty="0" smtClean="0"/>
              <a:t>Operations OC team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Char char="●"/>
            </a:pPr>
            <a:r>
              <a:rPr lang="en-GB" dirty="0"/>
              <a:t>GN OC team, led by Tony Barber</a:t>
            </a:r>
            <a:endParaRPr lang="en-US" dirty="0" smtClean="0"/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Network management and incidents</a:t>
            </a:r>
          </a:p>
          <a:p>
            <a:pPr lvl="2">
              <a:spcBef>
                <a:spcPts val="1000"/>
              </a:spcBef>
              <a:buChar char="●"/>
            </a:pPr>
            <a:r>
              <a:rPr lang="en-US" dirty="0" smtClean="0"/>
              <a:t>Support </a:t>
            </a:r>
            <a:r>
              <a:rPr lang="en-US" dirty="0" err="1" smtClean="0"/>
              <a:t>perfSONAR</a:t>
            </a:r>
            <a:endParaRPr lang="en-US" dirty="0" smtClean="0"/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Security incidents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First line support team</a:t>
            </a:r>
          </a:p>
          <a:p>
            <a:pPr lvl="0">
              <a:buChar char="●"/>
            </a:pPr>
            <a:r>
              <a:rPr lang="en-US" dirty="0" smtClean="0"/>
              <a:t>Single point of contact: </a:t>
            </a:r>
            <a:r>
              <a:rPr lang="en-GB" i="1" dirty="0" smtClean="0"/>
              <a:t>(</a:t>
            </a:r>
            <a:r>
              <a:rPr lang="en-US" i="1" dirty="0" smtClean="0">
                <a:solidFill>
                  <a:schemeClr val="accent1"/>
                </a:solidFill>
                <a:uFill>
                  <a:solidFill>
                    <a:schemeClr val="bg1"/>
                  </a:solidFill>
                </a:uFill>
              </a:rPr>
              <a:t>support@oc.geant.net</a:t>
            </a:r>
            <a:r>
              <a:rPr lang="en-GB" i="1" dirty="0" smtClean="0"/>
              <a:t>)</a:t>
            </a:r>
            <a:endParaRPr lang="en-US" i="1" dirty="0">
              <a:solidFill>
                <a:schemeClr val="accent1"/>
              </a:solidFill>
              <a:uFill>
                <a:solidFill>
                  <a:schemeClr val="bg1"/>
                </a:solidFill>
              </a:u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867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9000"/>
          </a:schemeClr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530" y="1438006"/>
            <a:ext cx="7991270" cy="478328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22" y="1434975"/>
            <a:ext cx="8015478" cy="478631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15" y="3914467"/>
            <a:ext cx="173736" cy="17373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22" y="1434974"/>
            <a:ext cx="8009096" cy="4786313"/>
          </a:xfrm>
          <a:prstGeom prst="rect">
            <a:avLst/>
          </a:prstGeom>
        </p:spPr>
      </p:pic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GN Backbone and </a:t>
            </a:r>
            <a:r>
              <a:rPr lang="en-US" dirty="0" err="1" smtClean="0"/>
              <a:t>pS</a:t>
            </a:r>
            <a:r>
              <a:rPr lang="en-US" dirty="0" smtClean="0"/>
              <a:t> deployment </a:t>
            </a:r>
            <a:r>
              <a:rPr lang="en-US" dirty="0" err="1" smtClean="0"/>
              <a:t>PoPs</a:t>
            </a:r>
            <a:endParaRPr dirty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7"/>
            <a:ext cx="10515600" cy="57186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lvl="0">
              <a:buChar char="●"/>
            </a:pPr>
            <a:r>
              <a:rPr lang="en-US" dirty="0"/>
              <a:t>GÉANT </a:t>
            </a:r>
            <a:r>
              <a:rPr lang="en-US" dirty="0" smtClean="0"/>
              <a:t>backbone</a:t>
            </a:r>
          </a:p>
        </p:txBody>
      </p:sp>
      <p:sp>
        <p:nvSpPr>
          <p:cNvPr id="9" name="Google Shape;156;p15"/>
          <p:cNvSpPr txBox="1">
            <a:spLocks/>
          </p:cNvSpPr>
          <p:nvPr/>
        </p:nvSpPr>
        <p:spPr>
          <a:xfrm>
            <a:off x="838200" y="2171858"/>
            <a:ext cx="10515600" cy="571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Font typeface="Arial"/>
              <a:buChar char="●"/>
            </a:pPr>
            <a:r>
              <a:rPr lang="en-US" dirty="0" smtClean="0"/>
              <a:t>R&amp;E available servers</a:t>
            </a:r>
          </a:p>
        </p:txBody>
      </p:sp>
      <p:sp>
        <p:nvSpPr>
          <p:cNvPr id="10" name="Google Shape;156;p15"/>
          <p:cNvSpPr txBox="1">
            <a:spLocks/>
          </p:cNvSpPr>
          <p:nvPr/>
        </p:nvSpPr>
        <p:spPr>
          <a:xfrm>
            <a:off x="835009" y="2652891"/>
            <a:ext cx="10515600" cy="571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Font typeface="Arial"/>
              <a:buChar char="●"/>
            </a:pPr>
            <a:r>
              <a:rPr lang="en-US" dirty="0" smtClean="0"/>
              <a:t>LHC VRF available servers</a:t>
            </a:r>
          </a:p>
        </p:txBody>
      </p:sp>
    </p:spTree>
    <p:extLst>
      <p:ext uri="{BB962C8B-B14F-4D97-AF65-F5344CB8AC3E}">
        <p14:creationId xmlns:p14="http://schemas.microsoft.com/office/powerpoint/2010/main" val="271329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pS</a:t>
            </a:r>
            <a:r>
              <a:rPr lang="en-US" dirty="0" smtClean="0"/>
              <a:t> server hardware deployment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76620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Servers are 10Gb/s capable</a:t>
            </a: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Interfaces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Physical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VLAN</a:t>
            </a:r>
          </a:p>
          <a:p>
            <a:pPr>
              <a:buChar char="●"/>
            </a:pPr>
            <a:r>
              <a:rPr lang="en-US" dirty="0" smtClean="0"/>
              <a:t>Assignments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Management: </a:t>
            </a:r>
            <a:r>
              <a:rPr lang="en-US" sz="2000" dirty="0" smtClean="0"/>
              <a:t>psmp-gn-</a:t>
            </a:r>
            <a:r>
              <a:rPr lang="en-US" b="1" i="1" dirty="0" smtClean="0"/>
              <a:t>mgmt</a:t>
            </a:r>
            <a:r>
              <a:rPr lang="en-US" sz="2000" dirty="0" smtClean="0"/>
              <a:t>-par-fr.geant.org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Latency: </a:t>
            </a:r>
            <a:r>
              <a:rPr lang="en-US" sz="2000" dirty="0" smtClean="0">
                <a:solidFill>
                  <a:srgbClr val="000000"/>
                </a:solidFill>
              </a:rPr>
              <a:t>psmp-gn-</a:t>
            </a:r>
            <a:r>
              <a:rPr lang="en-US" sz="2800" b="1" i="1" dirty="0" smtClean="0">
                <a:solidFill>
                  <a:srgbClr val="000000"/>
                </a:solidFill>
              </a:rPr>
              <a:t>owd</a:t>
            </a:r>
            <a:r>
              <a:rPr lang="en-US" sz="2000" dirty="0" smtClean="0">
                <a:solidFill>
                  <a:srgbClr val="000000"/>
                </a:solidFill>
              </a:rPr>
              <a:t>-par-fr.geant.org</a:t>
            </a:r>
            <a:endParaRPr lang="en-US" dirty="0" smtClean="0"/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Throughput: </a:t>
            </a:r>
            <a:r>
              <a:rPr lang="en-US" sz="2000" dirty="0" smtClean="0">
                <a:solidFill>
                  <a:srgbClr val="000000"/>
                </a:solidFill>
              </a:rPr>
              <a:t>psmp-gn-</a:t>
            </a:r>
            <a:r>
              <a:rPr lang="en-US" sz="2800" b="1" i="1" dirty="0" smtClean="0">
                <a:solidFill>
                  <a:srgbClr val="000000"/>
                </a:solidFill>
              </a:rPr>
              <a:t>bw</a:t>
            </a:r>
            <a:r>
              <a:rPr lang="en-US" sz="2000" dirty="0" smtClean="0">
                <a:solidFill>
                  <a:srgbClr val="000000"/>
                </a:solidFill>
              </a:rPr>
              <a:t>-par-fr.geant.org</a:t>
            </a:r>
            <a:endParaRPr lang="en-US" dirty="0" smtClean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" name="Flussdiagramm: Alternativer Prozess 1"/>
          <p:cNvSpPr/>
          <p:nvPr/>
        </p:nvSpPr>
        <p:spPr>
          <a:xfrm>
            <a:off x="9144000" y="2587558"/>
            <a:ext cx="1047904" cy="1903696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Gerader Verbinder 3"/>
          <p:cNvCxnSpPr/>
          <p:nvPr/>
        </p:nvCxnSpPr>
        <p:spPr>
          <a:xfrm flipV="1">
            <a:off x="8673470" y="3212745"/>
            <a:ext cx="470530" cy="12674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 flipV="1">
            <a:off x="8673470" y="3955988"/>
            <a:ext cx="470530" cy="12674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V="1">
            <a:off x="10191904" y="3539406"/>
            <a:ext cx="470530" cy="12674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err="1" smtClean="0"/>
              <a:t>perfSONAR</a:t>
            </a:r>
            <a:r>
              <a:rPr lang="en-US" dirty="0" smtClean="0"/>
              <a:t> configuration management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Char char="●"/>
            </a:pPr>
            <a:r>
              <a:rPr lang="en-US" dirty="0" smtClean="0"/>
              <a:t>Puppet based automation</a:t>
            </a:r>
          </a:p>
          <a:p>
            <a:pPr lvl="1">
              <a:buChar char="●"/>
            </a:pPr>
            <a:r>
              <a:rPr lang="en-US" dirty="0" smtClean="0"/>
              <a:t>cooperation between OC, </a:t>
            </a:r>
            <a:r>
              <a:rPr lang="en-GB" dirty="0" smtClean="0"/>
              <a:t>DevOps, IT, Network Implementations</a:t>
            </a:r>
            <a:endParaRPr lang="en-US" dirty="0" smtClean="0"/>
          </a:p>
          <a:p>
            <a:pPr lvl="1">
              <a:buChar char="●"/>
            </a:pPr>
            <a:r>
              <a:rPr lang="en-US" dirty="0" smtClean="0"/>
              <a:t>modules based collaboration with </a:t>
            </a:r>
            <a:r>
              <a:rPr lang="en-US" dirty="0" err="1" smtClean="0"/>
              <a:t>Git</a:t>
            </a:r>
            <a:r>
              <a:rPr lang="en-US" dirty="0" smtClean="0"/>
              <a:t> backend</a:t>
            </a:r>
          </a:p>
          <a:p>
            <a:pPr lvl="1">
              <a:buChar char="●"/>
            </a:pPr>
            <a:r>
              <a:rPr lang="en-US" dirty="0" smtClean="0"/>
              <a:t>applies T/U/P model for code</a:t>
            </a:r>
          </a:p>
          <a:p>
            <a:pPr lvl="1">
              <a:buChar char="●"/>
            </a:pPr>
            <a:r>
              <a:rPr lang="en-US" dirty="0" smtClean="0"/>
              <a:t>management separation and sharing with DevOps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err="1" smtClean="0"/>
              <a:t>Overlappings</a:t>
            </a:r>
            <a:endParaRPr lang="en-US" dirty="0" smtClean="0"/>
          </a:p>
          <a:p>
            <a:pPr marL="457200" lvl="1">
              <a:spcBef>
                <a:spcPts val="1000"/>
              </a:spcBef>
              <a:buFont typeface="Arial"/>
              <a:buChar char="●"/>
            </a:pPr>
            <a:r>
              <a:rPr lang="en-US" dirty="0" smtClean="0"/>
              <a:t>Template management in </a:t>
            </a:r>
            <a:r>
              <a:rPr lang="en-US" dirty="0"/>
              <a:t>2 </a:t>
            </a:r>
            <a:r>
              <a:rPr lang="en-US" dirty="0" smtClean="0"/>
              <a:t>stage</a:t>
            </a:r>
            <a:endParaRPr lang="en-US" dirty="0"/>
          </a:p>
          <a:p>
            <a:pPr lvl="1">
              <a:buChar char="●"/>
            </a:pPr>
            <a:r>
              <a:rPr lang="en-US" dirty="0" smtClean="0"/>
              <a:t>Inheritance </a:t>
            </a:r>
            <a:r>
              <a:rPr lang="en-US" dirty="0"/>
              <a:t>and overruling</a:t>
            </a:r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00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smtClean="0"/>
              <a:t>Main </a:t>
            </a:r>
            <a:r>
              <a:rPr lang="en-US" dirty="0"/>
              <a:t>areas</a:t>
            </a:r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buChar char="●"/>
            </a:pPr>
            <a:r>
              <a:rPr lang="en-US" dirty="0" smtClean="0"/>
              <a:t>Software versioning</a:t>
            </a:r>
          </a:p>
          <a:p>
            <a:pPr>
              <a:buChar char="●"/>
            </a:pPr>
            <a:r>
              <a:rPr lang="en-US" dirty="0" smtClean="0"/>
              <a:t>OS specific customizations</a:t>
            </a:r>
          </a:p>
          <a:p>
            <a:pPr>
              <a:buChar char="●"/>
            </a:pPr>
            <a:r>
              <a:rPr lang="en-US" dirty="0" smtClean="0"/>
              <a:t>Firewall</a:t>
            </a:r>
            <a:endParaRPr lang="en-US" dirty="0"/>
          </a:p>
          <a:p>
            <a:pPr>
              <a:buChar char="●"/>
            </a:pPr>
            <a:r>
              <a:rPr lang="en-US" dirty="0" err="1"/>
              <a:t>pScheduler</a:t>
            </a:r>
            <a:endParaRPr lang="en-US" dirty="0"/>
          </a:p>
          <a:p>
            <a:pPr>
              <a:buChar char="●"/>
            </a:pPr>
            <a:r>
              <a:rPr lang="en-US" dirty="0" err="1"/>
              <a:t>pSconfig</a:t>
            </a:r>
            <a:endParaRPr lang="en-US" dirty="0"/>
          </a:p>
          <a:p>
            <a:pPr>
              <a:buChar char="●"/>
            </a:pPr>
            <a:r>
              <a:rPr lang="en-US" dirty="0"/>
              <a:t>Lookup service</a:t>
            </a:r>
          </a:p>
          <a:p>
            <a:pPr lvl="1">
              <a:buChar char="●"/>
            </a:pPr>
            <a:endParaRPr lang="en-US" dirty="0" smtClean="0"/>
          </a:p>
          <a:p>
            <a:pPr marL="11430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974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smtClean="0"/>
              <a:t>Software versioning</a:t>
            </a:r>
            <a:endParaRPr lang="en-US"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buChar char="●"/>
            </a:pPr>
            <a:r>
              <a:rPr lang="en-US" dirty="0" smtClean="0"/>
              <a:t>Repository snapshots</a:t>
            </a:r>
          </a:p>
          <a:p>
            <a:pPr>
              <a:buChar char="●"/>
            </a:pPr>
            <a:r>
              <a:rPr lang="en-US" dirty="0" smtClean="0"/>
              <a:t>Deployment version control for rebuilds and new servers</a:t>
            </a:r>
          </a:p>
          <a:p>
            <a:pPr>
              <a:buChar char="●"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>
              <a:buChar char="●"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err="1" smtClean="0"/>
              <a:t>perf_role</a:t>
            </a:r>
            <a:r>
              <a:rPr lang="en-US" dirty="0"/>
              <a:t>::</a:t>
            </a:r>
            <a:r>
              <a:rPr lang="en-US" dirty="0" err="1"/>
              <a:t>perfsonar</a:t>
            </a:r>
            <a:r>
              <a:rPr lang="en-US" dirty="0"/>
              <a:t>::</a:t>
            </a:r>
            <a:r>
              <a:rPr lang="en-US" dirty="0" err="1"/>
              <a:t>psrepo</a:t>
            </a:r>
            <a:r>
              <a:rPr lang="en-US" dirty="0"/>
              <a:t>: </a:t>
            </a:r>
            <a:r>
              <a:rPr lang="en-US" dirty="0" smtClean="0"/>
              <a:t>'5.0.8'</a:t>
            </a: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066065"/>
              </p:ext>
            </p:extLst>
          </p:nvPr>
        </p:nvGraphicFramePr>
        <p:xfrm>
          <a:off x="2080679" y="3016388"/>
          <a:ext cx="8030641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30641">
                  <a:extLst>
                    <a:ext uri="{9D8B030D-6E8A-4147-A177-3AD203B41FA5}">
                      <a16:colId xmlns:a16="http://schemas.microsoft.com/office/drawing/2014/main" val="1814819988"/>
                    </a:ext>
                  </a:extLst>
                </a:gridCol>
              </a:tblGrid>
              <a:tr h="1051672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'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perfsonar_focal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':     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os_release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=&gt; '20.04',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repo_name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=&gt; '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perfsonar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',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snapshot_purge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=&gt; ['04.09.2023'],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snapshot_names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=&gt; ['5.0.6', '5.0.8'],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deb_line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      =&gt; 'deb http://downloads.perfsonar.net/debian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perfsonar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-release main';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96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7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 smtClean="0"/>
              <a:t>OS specific customization</a:t>
            </a:r>
            <a:endParaRPr lang="en-US"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buChar char="●"/>
            </a:pPr>
            <a:r>
              <a:rPr lang="en-US" dirty="0" smtClean="0"/>
              <a:t>VLAN, IP, Hostname</a:t>
            </a:r>
            <a:endParaRPr lang="en-GB" dirty="0" smtClean="0"/>
          </a:p>
          <a:p>
            <a:pPr>
              <a:buChar char="●"/>
            </a:pPr>
            <a:r>
              <a:rPr lang="en-GB" dirty="0" smtClean="0"/>
              <a:t>Source routing</a:t>
            </a:r>
          </a:p>
          <a:p>
            <a:pPr>
              <a:buChar char="●"/>
            </a:pPr>
            <a:r>
              <a:rPr lang="en-US" dirty="0" smtClean="0"/>
              <a:t>Disk partitioning LVM</a:t>
            </a:r>
            <a:endParaRPr lang="en-GB" dirty="0"/>
          </a:p>
          <a:p>
            <a:pPr>
              <a:buChar char="●"/>
            </a:pPr>
            <a:r>
              <a:rPr lang="en-GB" dirty="0"/>
              <a:t>System optimizations</a:t>
            </a:r>
          </a:p>
          <a:p>
            <a:pPr lvl="1">
              <a:buChar char="●"/>
            </a:pPr>
            <a:r>
              <a:rPr lang="en-GB" dirty="0"/>
              <a:t>Network card</a:t>
            </a:r>
          </a:p>
          <a:p>
            <a:pPr lvl="1">
              <a:buChar char="●"/>
            </a:pPr>
            <a:r>
              <a:rPr lang="en-GB" dirty="0"/>
              <a:t>TCP stack</a:t>
            </a:r>
          </a:p>
          <a:p>
            <a:pPr>
              <a:buChar char="●"/>
            </a:pPr>
            <a:endParaRPr lang="en-US" dirty="0" smtClean="0"/>
          </a:p>
          <a:p>
            <a:pPr lvl="1">
              <a:buChar char="●"/>
            </a:pPr>
            <a:endParaRPr lang="en-US" dirty="0" smtClean="0"/>
          </a:p>
          <a:p>
            <a:pPr marL="11430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26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 smtClean="0"/>
              <a:t>FW configuration</a:t>
            </a:r>
            <a:endParaRPr dirty="0"/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Based on service descriptions</a:t>
            </a: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Interface assignments to service descriptions</a:t>
            </a: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Strict FW Ingress and Egress management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smtClean="0"/>
              <a:t>Egress (source port &amp; destination port)</a:t>
            </a: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Issue</a:t>
            </a:r>
          </a:p>
          <a:p>
            <a:pPr lvl="1">
              <a:spcBef>
                <a:spcPts val="1000"/>
              </a:spcBef>
              <a:buChar char="●"/>
            </a:pPr>
            <a:r>
              <a:rPr lang="en-US" dirty="0" err="1" smtClean="0"/>
              <a:t>pScheduler</a:t>
            </a:r>
            <a:r>
              <a:rPr lang="en-US" dirty="0" smtClean="0"/>
              <a:t> schedule</a:t>
            </a: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1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905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Office PowerPoint</Application>
  <PresentationFormat>Breitbild</PresentationFormat>
  <Paragraphs>114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GÉANT Operations automation on perfSONAR</vt:lpstr>
      <vt:lpstr>GÉANT Operations OC team</vt:lpstr>
      <vt:lpstr>GN Backbone and pS deployment PoPs</vt:lpstr>
      <vt:lpstr>pS server hardware deployment</vt:lpstr>
      <vt:lpstr>perfSONAR configuration management</vt:lpstr>
      <vt:lpstr>Main areas</vt:lpstr>
      <vt:lpstr>Software versioning</vt:lpstr>
      <vt:lpstr>OS specific customization</vt:lpstr>
      <vt:lpstr>FW configuration</vt:lpstr>
      <vt:lpstr>pScheduler Limits</vt:lpstr>
      <vt:lpstr>pSconfig management</vt:lpstr>
      <vt:lpstr>Lookup service configuration</vt:lpstr>
      <vt:lpstr>Questions?  ivan.garnizov@fau.de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GÉANT Operations automation on perfSONAR</dc:title>
  <dc:creator>rrze</dc:creator>
  <cp:lastModifiedBy>rrze</cp:lastModifiedBy>
  <cp:revision>73</cp:revision>
  <dcterms:modified xsi:type="dcterms:W3CDTF">2024-05-16T07:06:05Z</dcterms:modified>
</cp:coreProperties>
</file>