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8" r:id="rId1"/>
  </p:sldMasterIdLst>
  <p:notesMasterIdLst>
    <p:notesMasterId r:id="rId17"/>
  </p:notesMasterIdLst>
  <p:sldIdLst>
    <p:sldId id="256" r:id="rId2"/>
    <p:sldId id="259" r:id="rId3"/>
    <p:sldId id="260" r:id="rId4"/>
    <p:sldId id="262" r:id="rId5"/>
    <p:sldId id="261" r:id="rId6"/>
    <p:sldId id="263" r:id="rId7"/>
    <p:sldId id="264" r:id="rId8"/>
    <p:sldId id="265" r:id="rId9"/>
    <p:sldId id="266" r:id="rId10"/>
    <p:sldId id="267" r:id="rId11"/>
    <p:sldId id="268" r:id="rId12"/>
    <p:sldId id="271" r:id="rId13"/>
    <p:sldId id="269" r:id="rId14"/>
    <p:sldId id="272"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 name="Google Shape;9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647b08650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647b08650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g27647b08650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extLst>
      <p:ext uri="{BB962C8B-B14F-4D97-AF65-F5344CB8AC3E}">
        <p14:creationId xmlns:p14="http://schemas.microsoft.com/office/powerpoint/2010/main" val="1345321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647b08650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647b08650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g27647b08650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extLst>
      <p:ext uri="{BB962C8B-B14F-4D97-AF65-F5344CB8AC3E}">
        <p14:creationId xmlns:p14="http://schemas.microsoft.com/office/powerpoint/2010/main" val="25531778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647b08650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647b08650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g27647b08650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extLst>
      <p:ext uri="{BB962C8B-B14F-4D97-AF65-F5344CB8AC3E}">
        <p14:creationId xmlns:p14="http://schemas.microsoft.com/office/powerpoint/2010/main" val="15892926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647b08650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647b08650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g27647b08650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extLst>
      <p:ext uri="{BB962C8B-B14F-4D97-AF65-F5344CB8AC3E}">
        <p14:creationId xmlns:p14="http://schemas.microsoft.com/office/powerpoint/2010/main" val="1686495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647b08650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647b08650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g27647b08650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extLst>
      <p:ext uri="{BB962C8B-B14F-4D97-AF65-F5344CB8AC3E}">
        <p14:creationId xmlns:p14="http://schemas.microsoft.com/office/powerpoint/2010/main" val="33838314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647b08650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647b08650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g27647b08650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extLst>
      <p:ext uri="{BB962C8B-B14F-4D97-AF65-F5344CB8AC3E}">
        <p14:creationId xmlns:p14="http://schemas.microsoft.com/office/powerpoint/2010/main" val="4043910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75fbc50570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75fbc50570_0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g275fbc50570_0_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75fbc50570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275fbc50570_0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g275fbc50570_0_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275fbc50570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275fbc50570_0_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g275fbc50570_0_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275fbc50570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275fbc50570_0_1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g275fbc50570_0_1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771f86a7554fa2e6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771f86a7554fa2e6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g771f86a7554fa2e6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771f86a7554fa2e6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771f86a7554fa2e6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 name="Google Shape;193;g771f86a7554fa2e6_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647b08650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647b08650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g27647b08650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647b08650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647b08650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g27647b08650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extLst>
      <p:ext uri="{BB962C8B-B14F-4D97-AF65-F5344CB8AC3E}">
        <p14:creationId xmlns:p14="http://schemas.microsoft.com/office/powerpoint/2010/main" val="20329682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3"/>
        <p:cNvGrpSpPr/>
        <p:nvPr/>
      </p:nvGrpSpPr>
      <p:grpSpPr>
        <a:xfrm>
          <a:off x="0" y="0"/>
          <a:ext cx="0" cy="0"/>
          <a:chOff x="0" y="0"/>
          <a:chExt cx="0" cy="0"/>
        </a:xfrm>
      </p:grpSpPr>
      <p:sp>
        <p:nvSpPr>
          <p:cNvPr id="14" name="Google Shape;14;p2"/>
          <p:cNvSpPr txBox="1">
            <a:spLocks noGrp="1"/>
          </p:cNvSpPr>
          <p:nvPr>
            <p:ph type="ctrTitle"/>
          </p:nvPr>
        </p:nvSpPr>
        <p:spPr>
          <a:xfrm>
            <a:off x="838201" y="1790721"/>
            <a:ext cx="10515600" cy="1735275"/>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2"/>
          <p:cNvSpPr txBox="1">
            <a:spLocks noGrp="1"/>
          </p:cNvSpPr>
          <p:nvPr>
            <p:ph type="subTitle" idx="1"/>
          </p:nvPr>
        </p:nvSpPr>
        <p:spPr>
          <a:xfrm>
            <a:off x="828261" y="3661062"/>
            <a:ext cx="10515600" cy="69291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i="1"/>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2"/>
          <p:cNvSpPr txBox="1">
            <a:spLocks noGrp="1"/>
          </p:cNvSpPr>
          <p:nvPr>
            <p:ph type="ftr" idx="11"/>
          </p:nvPr>
        </p:nvSpPr>
        <p:spPr>
          <a:xfrm>
            <a:off x="838201" y="6336882"/>
            <a:ext cx="10515600" cy="338554"/>
          </a:xfrm>
          <a:prstGeom prst="rect">
            <a:avLst/>
          </a:prstGeom>
          <a:noFill/>
          <a:ln>
            <a:noFill/>
          </a:ln>
        </p:spPr>
        <p:txBody>
          <a:bodyPr spcFirstLastPara="1" wrap="square" lIns="91425" tIns="45700" rIns="91425" bIns="45700" anchor="b"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pic>
        <p:nvPicPr>
          <p:cNvPr id="17" name="Google Shape;17;p2"/>
          <p:cNvPicPr preferRelativeResize="0"/>
          <p:nvPr/>
        </p:nvPicPr>
        <p:blipFill rotWithShape="1">
          <a:blip r:embed="rId2">
            <a:alphaModFix amt="60000"/>
          </a:blip>
          <a:srcRect/>
          <a:stretch/>
        </p:blipFill>
        <p:spPr>
          <a:xfrm>
            <a:off x="2540000" y="0"/>
            <a:ext cx="7111999" cy="1693325"/>
          </a:xfrm>
          <a:prstGeom prst="rect">
            <a:avLst/>
          </a:prstGeom>
          <a:noFill/>
          <a:ln>
            <a:noFill/>
          </a:ln>
        </p:spPr>
      </p:pic>
      <p:sp>
        <p:nvSpPr>
          <p:cNvPr id="18" name="Google Shape;18;p2"/>
          <p:cNvSpPr txBox="1"/>
          <p:nvPr/>
        </p:nvSpPr>
        <p:spPr>
          <a:xfrm>
            <a:off x="1523999" y="4537319"/>
            <a:ext cx="9144000" cy="592275"/>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chemeClr val="dk1"/>
              </a:buClr>
              <a:buSzPts val="2400"/>
              <a:buFont typeface="Arial"/>
              <a:buNone/>
            </a:pPr>
            <a:endParaRPr sz="2400" b="0" i="1" u="none" strike="noStrike" cap="none">
              <a:solidFill>
                <a:schemeClr val="dk1"/>
              </a:solidFill>
              <a:latin typeface="Calibri"/>
              <a:ea typeface="Calibri"/>
              <a:cs typeface="Calibri"/>
              <a:sym typeface="Calibri"/>
            </a:endParaRPr>
          </a:p>
        </p:txBody>
      </p:sp>
      <p:sp>
        <p:nvSpPr>
          <p:cNvPr id="19" name="Google Shape;19;p2"/>
          <p:cNvSpPr txBox="1"/>
          <p:nvPr/>
        </p:nvSpPr>
        <p:spPr>
          <a:xfrm>
            <a:off x="838201" y="5768282"/>
            <a:ext cx="3940248" cy="338554"/>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1" u="none" strike="noStrike" cap="none">
                <a:solidFill>
                  <a:srgbClr val="000000"/>
                </a:solidFill>
                <a:latin typeface="Calibri"/>
                <a:ea typeface="Calibri"/>
                <a:cs typeface="Calibri"/>
                <a:sym typeface="Calibri"/>
              </a:rPr>
              <a:t>perfSONAR is developed by a partnership of</a:t>
            </a:r>
            <a:endParaRPr sz="1400" b="0" i="0" u="none" strike="noStrike" cap="none">
              <a:solidFill>
                <a:srgbClr val="000000"/>
              </a:solidFill>
              <a:latin typeface="Arial"/>
              <a:ea typeface="Arial"/>
              <a:cs typeface="Arial"/>
              <a:sym typeface="Arial"/>
            </a:endParaRPr>
          </a:p>
        </p:txBody>
      </p:sp>
      <p:sp>
        <p:nvSpPr>
          <p:cNvPr id="20" name="Google Shape;20;p2"/>
          <p:cNvSpPr txBox="1">
            <a:spLocks noGrp="1"/>
          </p:cNvSpPr>
          <p:nvPr>
            <p:ph type="body" idx="2"/>
          </p:nvPr>
        </p:nvSpPr>
        <p:spPr>
          <a:xfrm>
            <a:off x="838201" y="4518986"/>
            <a:ext cx="10515600" cy="692915"/>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dk1"/>
              </a:buClr>
              <a:buSzPts val="2000"/>
              <a:buNone/>
              <a:defRPr sz="20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1" name="Google Shape;21;p2"/>
          <p:cNvPicPr preferRelativeResize="0"/>
          <p:nvPr/>
        </p:nvPicPr>
        <p:blipFill rotWithShape="1">
          <a:blip r:embed="rId3">
            <a:alphaModFix/>
          </a:blip>
          <a:srcRect/>
          <a:stretch/>
        </p:blipFill>
        <p:spPr>
          <a:xfrm>
            <a:off x="4778450" y="5617513"/>
            <a:ext cx="5824729" cy="64008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Calibri"/>
              <a:buNone/>
              <a:defRPr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
          <p:cNvSpPr txBox="1">
            <a:spLocks noGrp="1"/>
          </p:cNvSpPr>
          <p:nvPr>
            <p:ph type="body" idx="1"/>
          </p:nvPr>
        </p:nvSpPr>
        <p:spPr>
          <a:xfrm>
            <a:off x="838200" y="1690688"/>
            <a:ext cx="10515600" cy="453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5" name="Google Shape;25;p3"/>
          <p:cNvPicPr preferRelativeResize="0"/>
          <p:nvPr/>
        </p:nvPicPr>
        <p:blipFill rotWithShape="1">
          <a:blip r:embed="rId2">
            <a:alphaModFix amt="50000"/>
          </a:blip>
          <a:srcRect/>
          <a:stretch/>
        </p:blipFill>
        <p:spPr>
          <a:xfrm>
            <a:off x="10093155" y="-19675"/>
            <a:ext cx="2098845" cy="499725"/>
          </a:xfrm>
          <a:prstGeom prst="rect">
            <a:avLst/>
          </a:prstGeom>
          <a:noFill/>
          <a:ln>
            <a:noFill/>
          </a:ln>
        </p:spPr>
      </p:pic>
      <p:sp>
        <p:nvSpPr>
          <p:cNvPr id="26" name="Google Shape;26;p3"/>
          <p:cNvSpPr txBox="1">
            <a:spLocks noGrp="1"/>
          </p:cNvSpPr>
          <p:nvPr>
            <p:ph type="ftr" idx="11"/>
          </p:nvPr>
        </p:nvSpPr>
        <p:spPr>
          <a:xfrm>
            <a:off x="1415071" y="6310311"/>
            <a:ext cx="537004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txBox="1">
            <a:spLocks noGrp="1"/>
          </p:cNvSpPr>
          <p:nvPr>
            <p:ph type="sldNum" idx="12"/>
          </p:nvPr>
        </p:nvSpPr>
        <p:spPr>
          <a:xfrm>
            <a:off x="838200" y="6310311"/>
            <a:ext cx="365017" cy="365017"/>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28" name="Google Shape;28;p3"/>
          <p:cNvPicPr preferRelativeResize="0"/>
          <p:nvPr/>
        </p:nvPicPr>
        <p:blipFill rotWithShape="1">
          <a:blip r:embed="rId3">
            <a:alphaModFix amt="15000"/>
          </a:blip>
          <a:srcRect/>
          <a:stretch/>
        </p:blipFill>
        <p:spPr>
          <a:xfrm>
            <a:off x="838199" y="6310311"/>
            <a:ext cx="365017" cy="365017"/>
          </a:xfrm>
          <a:prstGeom prst="rect">
            <a:avLst/>
          </a:prstGeom>
          <a:noFill/>
          <a:ln>
            <a:noFill/>
          </a:ln>
        </p:spPr>
      </p:pic>
      <p:pic>
        <p:nvPicPr>
          <p:cNvPr id="29" name="Google Shape;29;p3"/>
          <p:cNvPicPr preferRelativeResize="0"/>
          <p:nvPr/>
        </p:nvPicPr>
        <p:blipFill rotWithShape="1">
          <a:blip r:embed="rId4">
            <a:alphaModFix amt="67000"/>
          </a:blip>
          <a:srcRect/>
          <a:stretch/>
        </p:blipFill>
        <p:spPr>
          <a:xfrm>
            <a:off x="7193275" y="6264250"/>
            <a:ext cx="4160520" cy="4572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9"/>
        <p:cNvGrpSpPr/>
        <p:nvPr/>
      </p:nvGrpSpPr>
      <p:grpSpPr>
        <a:xfrm>
          <a:off x="0" y="0"/>
          <a:ext cx="0" cy="0"/>
          <a:chOff x="0" y="0"/>
          <a:chExt cx="0" cy="0"/>
        </a:xfrm>
      </p:grpSpPr>
      <p:sp>
        <p:nvSpPr>
          <p:cNvPr id="40" name="Google Shape;40;p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Calibri"/>
              <a:buNone/>
              <a:defRPr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2" name="Google Shape;42;p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4" name="Google Shape;44;p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5" name="Google Shape;45;p5"/>
          <p:cNvPicPr preferRelativeResize="0"/>
          <p:nvPr/>
        </p:nvPicPr>
        <p:blipFill rotWithShape="1">
          <a:blip r:embed="rId2">
            <a:alphaModFix amt="50000"/>
          </a:blip>
          <a:srcRect/>
          <a:stretch/>
        </p:blipFill>
        <p:spPr>
          <a:xfrm>
            <a:off x="10093155" y="-19675"/>
            <a:ext cx="2098845" cy="499725"/>
          </a:xfrm>
          <a:prstGeom prst="rect">
            <a:avLst/>
          </a:prstGeom>
          <a:noFill/>
          <a:ln>
            <a:noFill/>
          </a:ln>
        </p:spPr>
      </p:pic>
      <p:sp>
        <p:nvSpPr>
          <p:cNvPr id="46" name="Google Shape;46;p5"/>
          <p:cNvSpPr txBox="1">
            <a:spLocks noGrp="1"/>
          </p:cNvSpPr>
          <p:nvPr>
            <p:ph type="ftr" idx="11"/>
          </p:nvPr>
        </p:nvSpPr>
        <p:spPr>
          <a:xfrm>
            <a:off x="1415071" y="6310311"/>
            <a:ext cx="537004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5"/>
          <p:cNvSpPr txBox="1">
            <a:spLocks noGrp="1"/>
          </p:cNvSpPr>
          <p:nvPr>
            <p:ph type="sldNum" idx="12"/>
          </p:nvPr>
        </p:nvSpPr>
        <p:spPr>
          <a:xfrm>
            <a:off x="838200" y="6310311"/>
            <a:ext cx="365017" cy="365017"/>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48" name="Google Shape;48;p5"/>
          <p:cNvPicPr preferRelativeResize="0"/>
          <p:nvPr/>
        </p:nvPicPr>
        <p:blipFill rotWithShape="1">
          <a:blip r:embed="rId3">
            <a:alphaModFix amt="15000"/>
          </a:blip>
          <a:srcRect/>
          <a:stretch/>
        </p:blipFill>
        <p:spPr>
          <a:xfrm>
            <a:off x="838199" y="6310311"/>
            <a:ext cx="365017" cy="365017"/>
          </a:xfrm>
          <a:prstGeom prst="rect">
            <a:avLst/>
          </a:prstGeom>
          <a:noFill/>
          <a:ln>
            <a:noFill/>
          </a:ln>
        </p:spPr>
      </p:pic>
      <p:pic>
        <p:nvPicPr>
          <p:cNvPr id="49" name="Google Shape;49;p5"/>
          <p:cNvPicPr preferRelativeResize="0"/>
          <p:nvPr/>
        </p:nvPicPr>
        <p:blipFill rotWithShape="1">
          <a:blip r:embed="rId4">
            <a:alphaModFix amt="67000"/>
          </a:blip>
          <a:srcRect/>
          <a:stretch/>
        </p:blipFill>
        <p:spPr>
          <a:xfrm>
            <a:off x="7193275" y="6264250"/>
            <a:ext cx="4160520" cy="457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pic>
        <p:nvPicPr>
          <p:cNvPr id="58" name="Google Shape;58;p7"/>
          <p:cNvPicPr preferRelativeResize="0"/>
          <p:nvPr/>
        </p:nvPicPr>
        <p:blipFill rotWithShape="1">
          <a:blip r:embed="rId2">
            <a:alphaModFix amt="50000"/>
          </a:blip>
          <a:srcRect/>
          <a:stretch/>
        </p:blipFill>
        <p:spPr>
          <a:xfrm>
            <a:off x="10093155" y="-19675"/>
            <a:ext cx="2098845" cy="499725"/>
          </a:xfrm>
          <a:prstGeom prst="rect">
            <a:avLst/>
          </a:prstGeom>
          <a:noFill/>
          <a:ln>
            <a:noFill/>
          </a:ln>
        </p:spPr>
      </p:pic>
      <p:sp>
        <p:nvSpPr>
          <p:cNvPr id="59" name="Google Shape;59;p7"/>
          <p:cNvSpPr txBox="1">
            <a:spLocks noGrp="1"/>
          </p:cNvSpPr>
          <p:nvPr>
            <p:ph type="ftr" idx="11"/>
          </p:nvPr>
        </p:nvSpPr>
        <p:spPr>
          <a:xfrm>
            <a:off x="1415071" y="6310311"/>
            <a:ext cx="537004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7"/>
          <p:cNvSpPr txBox="1">
            <a:spLocks noGrp="1"/>
          </p:cNvSpPr>
          <p:nvPr>
            <p:ph type="sldNum" idx="12"/>
          </p:nvPr>
        </p:nvSpPr>
        <p:spPr>
          <a:xfrm>
            <a:off x="838200" y="6310311"/>
            <a:ext cx="365017" cy="365017"/>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61" name="Google Shape;61;p7"/>
          <p:cNvPicPr preferRelativeResize="0"/>
          <p:nvPr/>
        </p:nvPicPr>
        <p:blipFill rotWithShape="1">
          <a:blip r:embed="rId3">
            <a:alphaModFix amt="15000"/>
          </a:blip>
          <a:srcRect/>
          <a:stretch/>
        </p:blipFill>
        <p:spPr>
          <a:xfrm>
            <a:off x="838199" y="6310311"/>
            <a:ext cx="365017" cy="365017"/>
          </a:xfrm>
          <a:prstGeom prst="rect">
            <a:avLst/>
          </a:prstGeom>
          <a:noFill/>
          <a:ln>
            <a:noFill/>
          </a:ln>
        </p:spPr>
      </p:pic>
      <p:pic>
        <p:nvPicPr>
          <p:cNvPr id="62" name="Google Shape;62;p7"/>
          <p:cNvPicPr preferRelativeResize="0"/>
          <p:nvPr/>
        </p:nvPicPr>
        <p:blipFill rotWithShape="1">
          <a:blip r:embed="rId4">
            <a:alphaModFix amt="67000"/>
          </a:blip>
          <a:srcRect/>
          <a:stretch/>
        </p:blipFill>
        <p:spPr>
          <a:xfrm>
            <a:off x="7193275" y="6264250"/>
            <a:ext cx="4160520" cy="457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3"/>
        <p:cNvGrpSpPr/>
        <p:nvPr/>
      </p:nvGrpSpPr>
      <p:grpSpPr>
        <a:xfrm>
          <a:off x="0" y="0"/>
          <a:ext cx="0" cy="0"/>
          <a:chOff x="0" y="0"/>
          <a:chExt cx="0" cy="0"/>
        </a:xfrm>
      </p:grpSpPr>
      <p:sp>
        <p:nvSpPr>
          <p:cNvPr id="64" name="Google Shape;64;p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6" name="Google Shape;66;p8"/>
          <p:cNvSpPr txBox="1">
            <a:spLocks noGrp="1"/>
          </p:cNvSpPr>
          <p:nvPr>
            <p:ph type="body" idx="2"/>
          </p:nvPr>
        </p:nvSpPr>
        <p:spPr>
          <a:xfrm>
            <a:off x="839788" y="2057399"/>
            <a:ext cx="3932237" cy="407155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pic>
        <p:nvPicPr>
          <p:cNvPr id="67" name="Google Shape;67;p8"/>
          <p:cNvPicPr preferRelativeResize="0"/>
          <p:nvPr/>
        </p:nvPicPr>
        <p:blipFill rotWithShape="1">
          <a:blip r:embed="rId2">
            <a:alphaModFix amt="50000"/>
          </a:blip>
          <a:srcRect/>
          <a:stretch/>
        </p:blipFill>
        <p:spPr>
          <a:xfrm>
            <a:off x="10093155" y="-19675"/>
            <a:ext cx="2098845" cy="499725"/>
          </a:xfrm>
          <a:prstGeom prst="rect">
            <a:avLst/>
          </a:prstGeom>
          <a:noFill/>
          <a:ln>
            <a:noFill/>
          </a:ln>
        </p:spPr>
      </p:pic>
      <p:sp>
        <p:nvSpPr>
          <p:cNvPr id="68" name="Google Shape;68;p8"/>
          <p:cNvSpPr txBox="1">
            <a:spLocks noGrp="1"/>
          </p:cNvSpPr>
          <p:nvPr>
            <p:ph type="ftr" idx="11"/>
          </p:nvPr>
        </p:nvSpPr>
        <p:spPr>
          <a:xfrm>
            <a:off x="1415071" y="6310311"/>
            <a:ext cx="537004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8"/>
          <p:cNvSpPr txBox="1">
            <a:spLocks noGrp="1"/>
          </p:cNvSpPr>
          <p:nvPr>
            <p:ph type="sldNum" idx="12"/>
          </p:nvPr>
        </p:nvSpPr>
        <p:spPr>
          <a:xfrm>
            <a:off x="838200" y="6310311"/>
            <a:ext cx="365017" cy="365017"/>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70" name="Google Shape;70;p8"/>
          <p:cNvPicPr preferRelativeResize="0"/>
          <p:nvPr/>
        </p:nvPicPr>
        <p:blipFill rotWithShape="1">
          <a:blip r:embed="rId3">
            <a:alphaModFix amt="15000"/>
          </a:blip>
          <a:srcRect/>
          <a:stretch/>
        </p:blipFill>
        <p:spPr>
          <a:xfrm>
            <a:off x="838199" y="6310311"/>
            <a:ext cx="365017" cy="365017"/>
          </a:xfrm>
          <a:prstGeom prst="rect">
            <a:avLst/>
          </a:prstGeom>
          <a:noFill/>
          <a:ln>
            <a:noFill/>
          </a:ln>
        </p:spPr>
      </p:pic>
      <p:pic>
        <p:nvPicPr>
          <p:cNvPr id="71" name="Google Shape;71;p8"/>
          <p:cNvPicPr preferRelativeResize="0"/>
          <p:nvPr/>
        </p:nvPicPr>
        <p:blipFill rotWithShape="1">
          <a:blip r:embed="rId4">
            <a:alphaModFix amt="67000"/>
          </a:blip>
          <a:srcRect/>
          <a:stretch/>
        </p:blipFill>
        <p:spPr>
          <a:xfrm>
            <a:off x="7193275" y="6264250"/>
            <a:ext cx="4160520" cy="4572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9"/>
          <p:cNvSpPr>
            <a:spLocks noGrp="1"/>
          </p:cNvSpPr>
          <p:nvPr>
            <p:ph type="pic" idx="2"/>
          </p:nvPr>
        </p:nvSpPr>
        <p:spPr>
          <a:xfrm>
            <a:off x="5183188" y="987425"/>
            <a:ext cx="6172200" cy="4873625"/>
          </a:xfrm>
          <a:prstGeom prst="rect">
            <a:avLst/>
          </a:prstGeom>
          <a:noFill/>
          <a:ln>
            <a:noFill/>
          </a:ln>
        </p:spPr>
      </p:sp>
      <p:sp>
        <p:nvSpPr>
          <p:cNvPr id="75" name="Google Shape;75;p9"/>
          <p:cNvSpPr txBox="1">
            <a:spLocks noGrp="1"/>
          </p:cNvSpPr>
          <p:nvPr>
            <p:ph type="body" idx="1"/>
          </p:nvPr>
        </p:nvSpPr>
        <p:spPr>
          <a:xfrm>
            <a:off x="839788" y="2057399"/>
            <a:ext cx="3932237" cy="409626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pic>
        <p:nvPicPr>
          <p:cNvPr id="76" name="Google Shape;76;p9"/>
          <p:cNvPicPr preferRelativeResize="0"/>
          <p:nvPr/>
        </p:nvPicPr>
        <p:blipFill rotWithShape="1">
          <a:blip r:embed="rId2">
            <a:alphaModFix amt="50000"/>
          </a:blip>
          <a:srcRect/>
          <a:stretch/>
        </p:blipFill>
        <p:spPr>
          <a:xfrm>
            <a:off x="10093155" y="-19675"/>
            <a:ext cx="2098845" cy="499725"/>
          </a:xfrm>
          <a:prstGeom prst="rect">
            <a:avLst/>
          </a:prstGeom>
          <a:noFill/>
          <a:ln>
            <a:noFill/>
          </a:ln>
        </p:spPr>
      </p:pic>
      <p:sp>
        <p:nvSpPr>
          <p:cNvPr id="77" name="Google Shape;77;p9"/>
          <p:cNvSpPr txBox="1">
            <a:spLocks noGrp="1"/>
          </p:cNvSpPr>
          <p:nvPr>
            <p:ph type="ftr" idx="11"/>
          </p:nvPr>
        </p:nvSpPr>
        <p:spPr>
          <a:xfrm>
            <a:off x="1415071" y="6310311"/>
            <a:ext cx="537004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9"/>
          <p:cNvSpPr txBox="1">
            <a:spLocks noGrp="1"/>
          </p:cNvSpPr>
          <p:nvPr>
            <p:ph type="sldNum" idx="12"/>
          </p:nvPr>
        </p:nvSpPr>
        <p:spPr>
          <a:xfrm>
            <a:off x="838200" y="6310311"/>
            <a:ext cx="365017" cy="365017"/>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79" name="Google Shape;79;p9"/>
          <p:cNvPicPr preferRelativeResize="0"/>
          <p:nvPr/>
        </p:nvPicPr>
        <p:blipFill rotWithShape="1">
          <a:blip r:embed="rId3">
            <a:alphaModFix amt="15000"/>
          </a:blip>
          <a:srcRect/>
          <a:stretch/>
        </p:blipFill>
        <p:spPr>
          <a:xfrm>
            <a:off x="838199" y="6310311"/>
            <a:ext cx="365017" cy="365017"/>
          </a:xfrm>
          <a:prstGeom prst="rect">
            <a:avLst/>
          </a:prstGeom>
          <a:noFill/>
          <a:ln>
            <a:noFill/>
          </a:ln>
        </p:spPr>
      </p:pic>
      <p:pic>
        <p:nvPicPr>
          <p:cNvPr id="80" name="Google Shape;80;p9"/>
          <p:cNvPicPr preferRelativeResize="0"/>
          <p:nvPr/>
        </p:nvPicPr>
        <p:blipFill rotWithShape="1">
          <a:blip r:embed="rId4">
            <a:alphaModFix amt="67000"/>
          </a:blip>
          <a:srcRect/>
          <a:stretch/>
        </p:blipFill>
        <p:spPr>
          <a:xfrm>
            <a:off x="7193275" y="6264250"/>
            <a:ext cx="4160520" cy="4572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1"/>
        <p:cNvGrpSpPr/>
        <p:nvPr/>
      </p:nvGrpSpPr>
      <p:grpSpPr>
        <a:xfrm>
          <a:off x="0" y="0"/>
          <a:ext cx="0" cy="0"/>
          <a:chOff x="0" y="0"/>
          <a:chExt cx="0" cy="0"/>
        </a:xfrm>
      </p:grpSpPr>
      <p:sp>
        <p:nvSpPr>
          <p:cNvPr id="82" name="Google Shape;82;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Calibri"/>
              <a:buNone/>
              <a:defRPr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0"/>
          <p:cNvSpPr txBox="1">
            <a:spLocks noGrp="1"/>
          </p:cNvSpPr>
          <p:nvPr>
            <p:ph type="body" idx="1"/>
          </p:nvPr>
        </p:nvSpPr>
        <p:spPr>
          <a:xfrm rot="5400000">
            <a:off x="3888732" y="-1224907"/>
            <a:ext cx="4414537"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4" name="Google Shape;84;p10"/>
          <p:cNvPicPr preferRelativeResize="0"/>
          <p:nvPr/>
        </p:nvPicPr>
        <p:blipFill rotWithShape="1">
          <a:blip r:embed="rId2">
            <a:alphaModFix amt="50000"/>
          </a:blip>
          <a:srcRect/>
          <a:stretch/>
        </p:blipFill>
        <p:spPr>
          <a:xfrm>
            <a:off x="10093155" y="-19675"/>
            <a:ext cx="2098845" cy="499725"/>
          </a:xfrm>
          <a:prstGeom prst="rect">
            <a:avLst/>
          </a:prstGeom>
          <a:noFill/>
          <a:ln>
            <a:noFill/>
          </a:ln>
        </p:spPr>
      </p:pic>
      <p:sp>
        <p:nvSpPr>
          <p:cNvPr id="85" name="Google Shape;85;p10"/>
          <p:cNvSpPr txBox="1">
            <a:spLocks noGrp="1"/>
          </p:cNvSpPr>
          <p:nvPr>
            <p:ph type="ftr" idx="11"/>
          </p:nvPr>
        </p:nvSpPr>
        <p:spPr>
          <a:xfrm>
            <a:off x="1415071" y="6310311"/>
            <a:ext cx="537004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6" name="Google Shape;86;p10"/>
          <p:cNvSpPr txBox="1">
            <a:spLocks noGrp="1"/>
          </p:cNvSpPr>
          <p:nvPr>
            <p:ph type="sldNum" idx="12"/>
          </p:nvPr>
        </p:nvSpPr>
        <p:spPr>
          <a:xfrm>
            <a:off x="838200" y="6310311"/>
            <a:ext cx="365017" cy="365017"/>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87" name="Google Shape;87;p10"/>
          <p:cNvPicPr preferRelativeResize="0"/>
          <p:nvPr/>
        </p:nvPicPr>
        <p:blipFill rotWithShape="1">
          <a:blip r:embed="rId3">
            <a:alphaModFix amt="15000"/>
          </a:blip>
          <a:srcRect/>
          <a:stretch/>
        </p:blipFill>
        <p:spPr>
          <a:xfrm>
            <a:off x="838199" y="6310311"/>
            <a:ext cx="365017" cy="365017"/>
          </a:xfrm>
          <a:prstGeom prst="rect">
            <a:avLst/>
          </a:prstGeom>
          <a:noFill/>
          <a:ln>
            <a:noFill/>
          </a:ln>
        </p:spPr>
      </p:pic>
      <p:pic>
        <p:nvPicPr>
          <p:cNvPr id="88" name="Google Shape;88;p10"/>
          <p:cNvPicPr preferRelativeResize="0"/>
          <p:nvPr/>
        </p:nvPicPr>
        <p:blipFill rotWithShape="1">
          <a:blip r:embed="rId4">
            <a:alphaModFix amt="67000"/>
          </a:blip>
          <a:srcRect/>
          <a:stretch/>
        </p:blipFill>
        <p:spPr>
          <a:xfrm>
            <a:off x="7193275" y="6264250"/>
            <a:ext cx="4160520" cy="4572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11"/>
          <p:cNvSpPr txBox="1">
            <a:spLocks noGrp="1"/>
          </p:cNvSpPr>
          <p:nvPr>
            <p:ph type="title"/>
          </p:nvPr>
        </p:nvSpPr>
        <p:spPr>
          <a:xfrm rot="5400000">
            <a:off x="7101832" y="1988193"/>
            <a:ext cx="5875036"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Calibri"/>
              <a:buNone/>
              <a:defRPr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1"/>
          <p:cNvSpPr txBox="1">
            <a:spLocks noGrp="1"/>
          </p:cNvSpPr>
          <p:nvPr>
            <p:ph type="body" idx="1"/>
          </p:nvPr>
        </p:nvSpPr>
        <p:spPr>
          <a:xfrm rot="5400000">
            <a:off x="1767832" y="-564507"/>
            <a:ext cx="5875037"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92" name="Google Shape;92;p11"/>
          <p:cNvPicPr preferRelativeResize="0"/>
          <p:nvPr/>
        </p:nvPicPr>
        <p:blipFill rotWithShape="1">
          <a:blip r:embed="rId2">
            <a:alphaModFix amt="50000"/>
          </a:blip>
          <a:srcRect/>
          <a:stretch/>
        </p:blipFill>
        <p:spPr>
          <a:xfrm>
            <a:off x="10093155" y="-19675"/>
            <a:ext cx="2098845" cy="499725"/>
          </a:xfrm>
          <a:prstGeom prst="rect">
            <a:avLst/>
          </a:prstGeom>
          <a:noFill/>
          <a:ln>
            <a:noFill/>
          </a:ln>
        </p:spPr>
      </p:pic>
      <p:sp>
        <p:nvSpPr>
          <p:cNvPr id="93" name="Google Shape;93;p11"/>
          <p:cNvSpPr txBox="1">
            <a:spLocks noGrp="1"/>
          </p:cNvSpPr>
          <p:nvPr>
            <p:ph type="ftr" idx="11"/>
          </p:nvPr>
        </p:nvSpPr>
        <p:spPr>
          <a:xfrm>
            <a:off x="1415071" y="6310311"/>
            <a:ext cx="537004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11"/>
          <p:cNvSpPr txBox="1">
            <a:spLocks noGrp="1"/>
          </p:cNvSpPr>
          <p:nvPr>
            <p:ph type="sldNum" idx="12"/>
          </p:nvPr>
        </p:nvSpPr>
        <p:spPr>
          <a:xfrm>
            <a:off x="838200" y="6310311"/>
            <a:ext cx="365017" cy="365017"/>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95" name="Google Shape;95;p11"/>
          <p:cNvPicPr preferRelativeResize="0"/>
          <p:nvPr/>
        </p:nvPicPr>
        <p:blipFill rotWithShape="1">
          <a:blip r:embed="rId3">
            <a:alphaModFix amt="15000"/>
          </a:blip>
          <a:srcRect/>
          <a:stretch/>
        </p:blipFill>
        <p:spPr>
          <a:xfrm>
            <a:off x="838199" y="6310311"/>
            <a:ext cx="365017" cy="365017"/>
          </a:xfrm>
          <a:prstGeom prst="rect">
            <a:avLst/>
          </a:prstGeom>
          <a:noFill/>
          <a:ln>
            <a:noFill/>
          </a:ln>
        </p:spPr>
      </p:pic>
      <p:pic>
        <p:nvPicPr>
          <p:cNvPr id="96" name="Google Shape;96;p11"/>
          <p:cNvPicPr preferRelativeResize="0"/>
          <p:nvPr/>
        </p:nvPicPr>
        <p:blipFill rotWithShape="1">
          <a:blip r:embed="rId4">
            <a:alphaModFix amt="67000"/>
          </a:blip>
          <a:srcRect/>
          <a:stretch/>
        </p:blipFill>
        <p:spPr>
          <a:xfrm>
            <a:off x="7193275" y="6264250"/>
            <a:ext cx="4160520" cy="4572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p:nvPr/>
        </p:nvSpPr>
        <p:spPr>
          <a:xfrm>
            <a:off x="-1" y="0"/>
            <a:ext cx="200025" cy="6858000"/>
          </a:xfrm>
          <a:prstGeom prst="rect">
            <a:avLst/>
          </a:prstGeom>
          <a:solidFill>
            <a:srgbClr val="31B6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5" r:id="rId6"/>
    <p:sldLayoutId id="2147483656" r:id="rId7"/>
    <p:sldLayoutId id="2147483657"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2"/>
          <p:cNvSpPr txBox="1">
            <a:spLocks noGrp="1"/>
          </p:cNvSpPr>
          <p:nvPr>
            <p:ph type="ctrTitle"/>
          </p:nvPr>
        </p:nvSpPr>
        <p:spPr>
          <a:xfrm>
            <a:off x="838201" y="1790721"/>
            <a:ext cx="10515600" cy="194045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r>
              <a:rPr lang="en-US" b="1" dirty="0"/>
              <a:t>Quality Assurance for </a:t>
            </a:r>
            <a:r>
              <a:rPr lang="en-US" b="1" dirty="0" err="1"/>
              <a:t>perfSONAR</a:t>
            </a:r>
            <a:endParaRPr lang="en-US" dirty="0"/>
          </a:p>
        </p:txBody>
      </p:sp>
      <p:sp>
        <p:nvSpPr>
          <p:cNvPr id="102" name="Google Shape;102;p12"/>
          <p:cNvSpPr txBox="1">
            <a:spLocks noGrp="1"/>
          </p:cNvSpPr>
          <p:nvPr>
            <p:ph type="ftr" idx="11"/>
          </p:nvPr>
        </p:nvSpPr>
        <p:spPr>
          <a:xfrm>
            <a:off x="838201" y="6336882"/>
            <a:ext cx="10515600" cy="338554"/>
          </a:xfrm>
          <a:prstGeom prst="rect">
            <a:avLst/>
          </a:prstGeom>
          <a:noFill/>
          <a:ln>
            <a:noFill/>
          </a:ln>
        </p:spPr>
        <p:txBody>
          <a:bodyPr spcFirstLastPara="1" wrap="square" lIns="91425" tIns="45700" rIns="91425" bIns="45700" anchor="b" anchorCtr="0">
            <a:noAutofit/>
          </a:bodyPr>
          <a:lstStyle/>
          <a:p>
            <a:r>
              <a:rPr lang="en-US" b="1" dirty="0"/>
              <a:t>4th European </a:t>
            </a:r>
            <a:r>
              <a:rPr lang="en-US" b="1" dirty="0" err="1"/>
              <a:t>perfSONAR</a:t>
            </a:r>
            <a:r>
              <a:rPr lang="en-US" b="1" dirty="0"/>
              <a:t> User Workshop 14th, 15th and 16th May 2024, Trondheim, Norway</a:t>
            </a:r>
          </a:p>
        </p:txBody>
      </p:sp>
      <p:sp>
        <p:nvSpPr>
          <p:cNvPr id="103" name="Google Shape;103;p12"/>
          <p:cNvSpPr txBox="1">
            <a:spLocks noGrp="1"/>
          </p:cNvSpPr>
          <p:nvPr>
            <p:ph type="body" idx="2"/>
          </p:nvPr>
        </p:nvSpPr>
        <p:spPr>
          <a:xfrm>
            <a:off x="838201" y="4518986"/>
            <a:ext cx="10515600" cy="692915"/>
          </a:xfrm>
          <a:prstGeom prst="rect">
            <a:avLst/>
          </a:prstGeom>
          <a:noFill/>
          <a:ln>
            <a:noFill/>
          </a:ln>
        </p:spPr>
        <p:txBody>
          <a:bodyPr spcFirstLastPara="1" wrap="square" lIns="91425" tIns="45700" rIns="91425" bIns="45700" anchor="ctr" anchorCtr="0">
            <a:normAutofit/>
          </a:bodyPr>
          <a:lstStyle/>
          <a:p>
            <a:pPr marL="0" lvl="0" indent="0" algn="ctr" rtl="0">
              <a:lnSpc>
                <a:spcPct val="80000"/>
              </a:lnSpc>
              <a:spcBef>
                <a:spcPts val="0"/>
              </a:spcBef>
              <a:spcAft>
                <a:spcPts val="0"/>
              </a:spcAft>
              <a:buClr>
                <a:schemeClr val="dk1"/>
              </a:buClr>
              <a:buSzPts val="1850"/>
              <a:buNone/>
            </a:pPr>
            <a:r>
              <a:rPr lang="en-US" sz="2400" dirty="0" err="1"/>
              <a:t>Adriatik</a:t>
            </a:r>
            <a:r>
              <a:rPr lang="en-US" sz="2400" dirty="0"/>
              <a:t> </a:t>
            </a:r>
            <a:r>
              <a:rPr lang="en-US" sz="2400" dirty="0" err="1"/>
              <a:t>Allamani</a:t>
            </a:r>
            <a:r>
              <a:rPr lang="en-US" sz="2400" dirty="0"/>
              <a:t> (RASH)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5" name="Google Shape;205;p21"/>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10</a:t>
            </a:fld>
            <a:endParaRPr/>
          </a:p>
        </p:txBody>
      </p:sp>
      <p:pic>
        <p:nvPicPr>
          <p:cNvPr id="5" name="Picture 4" descr="A screenshot of a computer program&#10;&#10;Description automatically generated">
            <a:extLst>
              <a:ext uri="{FF2B5EF4-FFF2-40B4-BE49-F238E27FC236}">
                <a16:creationId xmlns:a16="http://schemas.microsoft.com/office/drawing/2014/main" id="{F612738D-FF07-10F1-51FE-CF30A98CEEB5}"/>
              </a:ext>
            </a:extLst>
          </p:cNvPr>
          <p:cNvPicPr>
            <a:picLocks noChangeAspect="1"/>
          </p:cNvPicPr>
          <p:nvPr/>
        </p:nvPicPr>
        <p:blipFill>
          <a:blip r:embed="rId3"/>
          <a:stretch>
            <a:fillRect/>
          </a:stretch>
        </p:blipFill>
        <p:spPr>
          <a:xfrm>
            <a:off x="3893820" y="1040130"/>
            <a:ext cx="4404360" cy="4777740"/>
          </a:xfrm>
          <a:prstGeom prst="rect">
            <a:avLst/>
          </a:prstGeom>
        </p:spPr>
      </p:pic>
    </p:spTree>
    <p:extLst>
      <p:ext uri="{BB962C8B-B14F-4D97-AF65-F5344CB8AC3E}">
        <p14:creationId xmlns:p14="http://schemas.microsoft.com/office/powerpoint/2010/main" val="3090644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r>
              <a:rPr lang="en-US" b="1" dirty="0"/>
              <a:t>bundle-rpm-install-tests</a:t>
            </a:r>
          </a:p>
        </p:txBody>
      </p:sp>
      <p:sp>
        <p:nvSpPr>
          <p:cNvPr id="204" name="Google Shape;204;p21"/>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a:buFont typeface="Arial"/>
              <a:buChar char="●"/>
            </a:pPr>
            <a:r>
              <a:rPr lang="en-US" dirty="0" err="1"/>
              <a:t>Dockerfile</a:t>
            </a:r>
            <a:r>
              <a:rPr lang="en-US" dirty="0"/>
              <a:t>, docker-</a:t>
            </a:r>
            <a:r>
              <a:rPr lang="en-US" dirty="0" err="1"/>
              <a:t>compose.yml</a:t>
            </a:r>
            <a:r>
              <a:rPr lang="en-US" dirty="0"/>
              <a:t>, docker-</a:t>
            </a:r>
            <a:r>
              <a:rPr lang="en-US" dirty="0" err="1"/>
              <a:t>bake.hcl</a:t>
            </a:r>
            <a:endParaRPr lang="en-US" dirty="0"/>
          </a:p>
          <a:p>
            <a:pPr marL="114300" indent="0">
              <a:buNone/>
            </a:pPr>
            <a:endParaRPr sz="1000" dirty="0"/>
          </a:p>
          <a:p>
            <a:pPr marL="914400" lvl="1" indent="-342900" algn="l" rtl="0">
              <a:spcBef>
                <a:spcPts val="0"/>
              </a:spcBef>
              <a:spcAft>
                <a:spcPts val="0"/>
              </a:spcAft>
              <a:buSzPts val="1800"/>
              <a:buChar char="○"/>
            </a:pPr>
            <a:r>
              <a:rPr lang="en-US" dirty="0"/>
              <a:t>for building and running the images</a:t>
            </a:r>
          </a:p>
          <a:p>
            <a:pPr marL="914400" lvl="1" indent="-342900" algn="l" rtl="0">
              <a:spcBef>
                <a:spcPts val="0"/>
              </a:spcBef>
              <a:spcAft>
                <a:spcPts val="0"/>
              </a:spcAft>
              <a:buSzPts val="1800"/>
              <a:buChar char="○"/>
            </a:pPr>
            <a:r>
              <a:rPr lang="en-US" dirty="0"/>
              <a:t>copy ps_install_bundle.sh to the containers</a:t>
            </a:r>
          </a:p>
          <a:p>
            <a:pPr marL="571500" lvl="1" indent="0" algn="l" rtl="0">
              <a:spcBef>
                <a:spcPts val="0"/>
              </a:spcBef>
              <a:spcAft>
                <a:spcPts val="0"/>
              </a:spcAft>
              <a:buSzPts val="1800"/>
              <a:buNone/>
            </a:pPr>
            <a:endParaRPr lang="en-US" dirty="0"/>
          </a:p>
          <a:p>
            <a:pPr marL="457200" lvl="0" indent="-342900" algn="l" rtl="0">
              <a:spcBef>
                <a:spcPts val="1000"/>
              </a:spcBef>
              <a:spcAft>
                <a:spcPts val="0"/>
              </a:spcAft>
              <a:buSzPts val="1800"/>
              <a:buChar char="●"/>
            </a:pPr>
            <a:r>
              <a:rPr lang="en-US" dirty="0"/>
              <a:t>test_install_instructions.sh</a:t>
            </a:r>
          </a:p>
          <a:p>
            <a:pPr marL="114300" lvl="0" indent="0" algn="l" rtl="0">
              <a:spcBef>
                <a:spcPts val="1000"/>
              </a:spcBef>
              <a:spcAft>
                <a:spcPts val="0"/>
              </a:spcAft>
              <a:buSzPts val="1800"/>
              <a:buNone/>
            </a:pPr>
            <a:endParaRPr lang="en-US" sz="1000" dirty="0"/>
          </a:p>
          <a:p>
            <a:pPr marL="914400" lvl="1" indent="-342900" algn="l" rtl="0">
              <a:spcBef>
                <a:spcPts val="0"/>
              </a:spcBef>
              <a:spcAft>
                <a:spcPts val="0"/>
              </a:spcAft>
              <a:buSzPts val="1800"/>
              <a:buChar char="○"/>
            </a:pPr>
            <a:r>
              <a:rPr lang="en-US" dirty="0"/>
              <a:t>for running the tests</a:t>
            </a:r>
          </a:p>
          <a:p>
            <a:pPr marL="914400" lvl="1" indent="-342900" algn="l" rtl="0">
              <a:spcBef>
                <a:spcPts val="0"/>
              </a:spcBef>
              <a:spcAft>
                <a:spcPts val="0"/>
              </a:spcAft>
              <a:buSzPts val="1800"/>
              <a:buChar char="○"/>
            </a:pPr>
            <a:endParaRPr lang="en-US" dirty="0"/>
          </a:p>
          <a:p>
            <a:pPr marL="457200" lvl="0" indent="-342900" algn="l" rtl="0">
              <a:spcBef>
                <a:spcPts val="1000"/>
              </a:spcBef>
              <a:spcAft>
                <a:spcPts val="0"/>
              </a:spcAft>
              <a:buSzPts val="1800"/>
              <a:buChar char="●"/>
            </a:pPr>
            <a:r>
              <a:rPr lang="en-US" dirty="0"/>
              <a:t>ps_install_bundle.sh</a:t>
            </a:r>
          </a:p>
          <a:p>
            <a:pPr marL="114300" lvl="0" indent="0" algn="l" rtl="0">
              <a:spcBef>
                <a:spcPts val="1000"/>
              </a:spcBef>
              <a:spcAft>
                <a:spcPts val="0"/>
              </a:spcAft>
              <a:buSzPts val="1800"/>
              <a:buNone/>
            </a:pPr>
            <a:endParaRPr lang="en-US" sz="1000" dirty="0"/>
          </a:p>
          <a:p>
            <a:pPr marL="914400" lvl="1" indent="-342900" algn="l" rtl="0">
              <a:spcBef>
                <a:spcPts val="0"/>
              </a:spcBef>
              <a:spcAft>
                <a:spcPts val="0"/>
              </a:spcAft>
              <a:buSzPts val="1800"/>
              <a:buChar char="○"/>
            </a:pPr>
            <a:r>
              <a:rPr lang="en-US" dirty="0"/>
              <a:t>Run within the container and test </a:t>
            </a:r>
            <a:r>
              <a:rPr lang="en-US" dirty="0" err="1"/>
              <a:t>pScheduler</a:t>
            </a:r>
            <a:endParaRPr lang="en-US" dirty="0"/>
          </a:p>
        </p:txBody>
      </p:sp>
      <p:sp>
        <p:nvSpPr>
          <p:cNvPr id="205" name="Google Shape;205;p21"/>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11</a:t>
            </a:fld>
            <a:endParaRPr/>
          </a:p>
        </p:txBody>
      </p:sp>
    </p:spTree>
    <p:extLst>
      <p:ext uri="{BB962C8B-B14F-4D97-AF65-F5344CB8AC3E}">
        <p14:creationId xmlns:p14="http://schemas.microsoft.com/office/powerpoint/2010/main" val="249107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a:t>feature-</a:t>
            </a:r>
            <a:r>
              <a:rPr lang="en-US" dirty="0" err="1"/>
              <a:t>MNGScriptDevelopment</a:t>
            </a:r>
            <a:r>
              <a:rPr lang="en-US" dirty="0"/>
              <a:t> branch</a:t>
            </a:r>
            <a:endParaRPr dirty="0"/>
          </a:p>
        </p:txBody>
      </p:sp>
      <p:sp>
        <p:nvSpPr>
          <p:cNvPr id="204" name="Google Shape;204;p21"/>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a:buFont typeface="Arial"/>
              <a:buChar char="●"/>
            </a:pPr>
            <a:r>
              <a:rPr lang="en-US" dirty="0"/>
              <a:t>Developed by Mark Golder</a:t>
            </a:r>
          </a:p>
          <a:p>
            <a:pPr marL="114300" indent="0">
              <a:buNone/>
            </a:pPr>
            <a:endParaRPr lang="en-US" sz="1000" dirty="0"/>
          </a:p>
          <a:p>
            <a:pPr marL="914400" lvl="1" indent="-342900" algn="l" rtl="0">
              <a:spcBef>
                <a:spcPts val="0"/>
              </a:spcBef>
              <a:spcAft>
                <a:spcPts val="0"/>
              </a:spcAft>
              <a:buSzPts val="1800"/>
              <a:buChar char="○"/>
            </a:pPr>
            <a:r>
              <a:rPr lang="en-US" dirty="0"/>
              <a:t>Improved docker bake and docker compose setup for 5.0.0 testing.</a:t>
            </a:r>
          </a:p>
          <a:p>
            <a:pPr marL="914400" lvl="1" indent="-342900" algn="l" rtl="0">
              <a:spcBef>
                <a:spcPts val="0"/>
              </a:spcBef>
              <a:spcAft>
                <a:spcPts val="0"/>
              </a:spcAft>
              <a:buSzPts val="1800"/>
              <a:buChar char="○"/>
            </a:pPr>
            <a:r>
              <a:rPr lang="en-US" dirty="0"/>
              <a:t>Adding a </a:t>
            </a:r>
            <a:r>
              <a:rPr lang="en-US" dirty="0" err="1"/>
              <a:t>pscheduler-api</a:t>
            </a:r>
            <a:r>
              <a:rPr lang="en-US" dirty="0"/>
              <a:t> debug script to use in testing image when install or test failed.</a:t>
            </a:r>
          </a:p>
          <a:p>
            <a:pPr marL="914400" lvl="1" indent="-342900" algn="l" rtl="0">
              <a:spcBef>
                <a:spcPts val="0"/>
              </a:spcBef>
              <a:spcAft>
                <a:spcPts val="0"/>
              </a:spcAft>
              <a:buSzPts val="1800"/>
              <a:buChar char="○"/>
            </a:pPr>
            <a:r>
              <a:rPr lang="en-US" dirty="0"/>
              <a:t>Improved text output and logging to files instead of </a:t>
            </a:r>
            <a:r>
              <a:rPr lang="en-US" dirty="0" err="1"/>
              <a:t>stdout</a:t>
            </a:r>
            <a:r>
              <a:rPr lang="en-US" dirty="0"/>
              <a:t>. Test specific OS and specific bundle through CLI arg.</a:t>
            </a:r>
          </a:p>
          <a:p>
            <a:pPr marL="914400" lvl="1" indent="-342900" algn="l" rtl="0">
              <a:spcBef>
                <a:spcPts val="0"/>
              </a:spcBef>
              <a:spcAft>
                <a:spcPts val="0"/>
              </a:spcAft>
              <a:buSzPts val="1800"/>
              <a:buChar char="○"/>
            </a:pPr>
            <a:endParaRPr lang="en-US" dirty="0"/>
          </a:p>
          <a:p>
            <a:pPr marL="914400" lvl="1" indent="-342900" algn="l" rtl="0">
              <a:spcBef>
                <a:spcPts val="0"/>
              </a:spcBef>
              <a:spcAft>
                <a:spcPts val="0"/>
              </a:spcAft>
              <a:buSzPts val="1800"/>
              <a:buChar char="○"/>
            </a:pPr>
            <a:r>
              <a:rPr lang="en-US" dirty="0"/>
              <a:t>Using </a:t>
            </a:r>
            <a:r>
              <a:rPr lang="en-US" dirty="0" err="1"/>
              <a:t>getopts</a:t>
            </a:r>
            <a:r>
              <a:rPr lang="en-US" dirty="0"/>
              <a:t> to make testing script cleaner.</a:t>
            </a:r>
          </a:p>
          <a:p>
            <a:pPr marL="914400" lvl="1" indent="-342900" algn="l" rtl="0">
              <a:spcBef>
                <a:spcPts val="0"/>
              </a:spcBef>
              <a:spcAft>
                <a:spcPts val="0"/>
              </a:spcAft>
              <a:buSzPts val="1800"/>
              <a:buChar char="○"/>
            </a:pPr>
            <a:r>
              <a:rPr lang="en-US" dirty="0"/>
              <a:t>The output and logs of the tests are more organized and fancier.</a:t>
            </a:r>
          </a:p>
        </p:txBody>
      </p:sp>
      <p:sp>
        <p:nvSpPr>
          <p:cNvPr id="205" name="Google Shape;205;p21"/>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12</a:t>
            </a:fld>
            <a:endParaRPr/>
          </a:p>
        </p:txBody>
      </p:sp>
    </p:spTree>
    <p:extLst>
      <p:ext uri="{BB962C8B-B14F-4D97-AF65-F5344CB8AC3E}">
        <p14:creationId xmlns:p14="http://schemas.microsoft.com/office/powerpoint/2010/main" val="3974378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a:t>Merging files to create 1 folder</a:t>
            </a:r>
            <a:endParaRPr dirty="0"/>
          </a:p>
        </p:txBody>
      </p:sp>
      <p:sp>
        <p:nvSpPr>
          <p:cNvPr id="204" name="Google Shape;204;p21"/>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lnSpcReduction="10000"/>
          </a:bodyPr>
          <a:lstStyle/>
          <a:p>
            <a:pPr>
              <a:buFont typeface="Arial"/>
              <a:buChar char="●"/>
            </a:pPr>
            <a:r>
              <a:rPr lang="en-US" dirty="0"/>
              <a:t>docker-</a:t>
            </a:r>
            <a:r>
              <a:rPr lang="en-US" dirty="0" err="1"/>
              <a:t>compose.yml</a:t>
            </a:r>
            <a:r>
              <a:rPr lang="en-US" dirty="0"/>
              <a:t>, docker-</a:t>
            </a:r>
            <a:r>
              <a:rPr lang="en-US" dirty="0" err="1"/>
              <a:t>bake.hcl</a:t>
            </a:r>
            <a:endParaRPr lang="en-US" dirty="0"/>
          </a:p>
          <a:p>
            <a:pPr marL="114300" indent="0">
              <a:buNone/>
            </a:pPr>
            <a:endParaRPr lang="en-US" sz="1000" dirty="0"/>
          </a:p>
          <a:p>
            <a:pPr marL="914400" lvl="1" indent="-342900" algn="l" rtl="0">
              <a:spcBef>
                <a:spcPts val="0"/>
              </a:spcBef>
              <a:spcAft>
                <a:spcPts val="0"/>
              </a:spcAft>
              <a:buSzPts val="1800"/>
              <a:buChar char="○"/>
            </a:pPr>
            <a:r>
              <a:rPr lang="en-US" dirty="0"/>
              <a:t>Can be merged and added content for deb and rpm</a:t>
            </a:r>
          </a:p>
          <a:p>
            <a:pPr marL="914400" lvl="1" indent="-342900" algn="l" rtl="0">
              <a:spcBef>
                <a:spcPts val="0"/>
              </a:spcBef>
              <a:spcAft>
                <a:spcPts val="0"/>
              </a:spcAft>
              <a:buSzPts val="1800"/>
              <a:buChar char="○"/>
            </a:pPr>
            <a:r>
              <a:rPr lang="en-US" dirty="0"/>
              <a:t>copy ps_install_bundle.sh to the containers</a:t>
            </a:r>
          </a:p>
          <a:p>
            <a:pPr marL="571500" lvl="1" indent="0" algn="l" rtl="0">
              <a:spcBef>
                <a:spcPts val="0"/>
              </a:spcBef>
              <a:spcAft>
                <a:spcPts val="0"/>
              </a:spcAft>
              <a:buSzPts val="1800"/>
              <a:buNone/>
            </a:pPr>
            <a:endParaRPr lang="en-US" dirty="0"/>
          </a:p>
          <a:p>
            <a:pPr lvl="0">
              <a:buChar char="●"/>
            </a:pPr>
            <a:r>
              <a:rPr lang="en-US" dirty="0" err="1"/>
              <a:t>Dockerfile</a:t>
            </a:r>
            <a:r>
              <a:rPr lang="en-US" dirty="0"/>
              <a:t>, ps_install_bundle.sh</a:t>
            </a:r>
          </a:p>
          <a:p>
            <a:pPr marL="114300" lvl="0" indent="0">
              <a:buNone/>
            </a:pPr>
            <a:endParaRPr lang="en-US" sz="1000" dirty="0"/>
          </a:p>
          <a:p>
            <a:pPr lvl="1">
              <a:spcBef>
                <a:spcPts val="0"/>
              </a:spcBef>
              <a:buChar char="○"/>
            </a:pPr>
            <a:r>
              <a:rPr lang="en-US" dirty="0"/>
              <a:t>Different set of commands dedicated for deb or rpm packages</a:t>
            </a:r>
          </a:p>
          <a:p>
            <a:pPr marL="571500" lvl="1" indent="0" algn="l" rtl="0">
              <a:spcBef>
                <a:spcPts val="0"/>
              </a:spcBef>
              <a:spcAft>
                <a:spcPts val="0"/>
              </a:spcAft>
              <a:buSzPts val="1800"/>
              <a:buNone/>
            </a:pPr>
            <a:endParaRPr lang="en-US" dirty="0"/>
          </a:p>
          <a:p>
            <a:pPr marL="457200" lvl="0" indent="-342900" algn="l" rtl="0">
              <a:spcBef>
                <a:spcPts val="1000"/>
              </a:spcBef>
              <a:spcAft>
                <a:spcPts val="0"/>
              </a:spcAft>
              <a:buSzPts val="1800"/>
              <a:buChar char="●"/>
            </a:pPr>
            <a:r>
              <a:rPr lang="en-US" dirty="0"/>
              <a:t>test_install_instructions.sh</a:t>
            </a:r>
          </a:p>
          <a:p>
            <a:pPr marL="114300" lvl="0" indent="0" algn="l" rtl="0">
              <a:spcBef>
                <a:spcPts val="1000"/>
              </a:spcBef>
              <a:spcAft>
                <a:spcPts val="0"/>
              </a:spcAft>
              <a:buSzPts val="1800"/>
              <a:buNone/>
            </a:pPr>
            <a:endParaRPr lang="en-US" sz="1000" dirty="0"/>
          </a:p>
          <a:p>
            <a:pPr marL="914400" lvl="1" indent="-342900" algn="l" rtl="0">
              <a:spcBef>
                <a:spcPts val="0"/>
              </a:spcBef>
              <a:spcAft>
                <a:spcPts val="0"/>
              </a:spcAft>
              <a:buSzPts val="1800"/>
              <a:buChar char="○"/>
            </a:pPr>
            <a:r>
              <a:rPr lang="en-US" dirty="0"/>
              <a:t>Same content and instructions, must direct deb to deb instructions and rpm to rpm instruction files</a:t>
            </a:r>
          </a:p>
          <a:p>
            <a:pPr marL="914400" lvl="1" indent="-342900" algn="l" rtl="0">
              <a:spcBef>
                <a:spcPts val="0"/>
              </a:spcBef>
              <a:spcAft>
                <a:spcPts val="0"/>
              </a:spcAft>
              <a:buSzPts val="1800"/>
              <a:buChar char="○"/>
            </a:pPr>
            <a:endParaRPr lang="en-US" dirty="0"/>
          </a:p>
        </p:txBody>
      </p:sp>
      <p:sp>
        <p:nvSpPr>
          <p:cNvPr id="205" name="Google Shape;205;p21"/>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13</a:t>
            </a:fld>
            <a:endParaRPr/>
          </a:p>
        </p:txBody>
      </p:sp>
    </p:spTree>
    <p:extLst>
      <p:ext uri="{BB962C8B-B14F-4D97-AF65-F5344CB8AC3E}">
        <p14:creationId xmlns:p14="http://schemas.microsoft.com/office/powerpoint/2010/main" val="1164962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a:t>Challenges</a:t>
            </a:r>
            <a:endParaRPr dirty="0"/>
          </a:p>
        </p:txBody>
      </p:sp>
      <p:sp>
        <p:nvSpPr>
          <p:cNvPr id="204" name="Google Shape;204;p21"/>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a:buFont typeface="Arial"/>
              <a:buChar char="●"/>
            </a:pPr>
            <a:r>
              <a:rPr lang="en-US" dirty="0"/>
              <a:t>docker-</a:t>
            </a:r>
            <a:r>
              <a:rPr lang="en-US" dirty="0" err="1"/>
              <a:t>compose.yml</a:t>
            </a:r>
            <a:r>
              <a:rPr lang="en-US" dirty="0"/>
              <a:t>, docker-</a:t>
            </a:r>
            <a:r>
              <a:rPr lang="en-US" dirty="0" err="1"/>
              <a:t>bake.hcl</a:t>
            </a:r>
            <a:endParaRPr lang="en-US" dirty="0"/>
          </a:p>
          <a:p>
            <a:pPr marL="114300" indent="0">
              <a:buNone/>
            </a:pPr>
            <a:endParaRPr lang="en-US" sz="1000" dirty="0"/>
          </a:p>
          <a:p>
            <a:pPr marL="914400" lvl="1" indent="-342900" algn="l" rtl="0">
              <a:spcBef>
                <a:spcPts val="0"/>
              </a:spcBef>
              <a:spcAft>
                <a:spcPts val="0"/>
              </a:spcAft>
              <a:buSzPts val="1800"/>
              <a:buChar char="○"/>
            </a:pPr>
            <a:r>
              <a:rPr lang="en-US" dirty="0"/>
              <a:t>Merged the content of rpm and deb in one file. Still not working, </a:t>
            </a:r>
            <a:r>
              <a:rPr lang="en-US" dirty="0" err="1"/>
              <a:t>centOS</a:t>
            </a:r>
            <a:r>
              <a:rPr lang="en-US" dirty="0"/>
              <a:t> containers not starting</a:t>
            </a:r>
          </a:p>
          <a:p>
            <a:pPr marL="914400" lvl="1" indent="-342900" algn="l" rtl="0">
              <a:spcBef>
                <a:spcPts val="0"/>
              </a:spcBef>
              <a:spcAft>
                <a:spcPts val="0"/>
              </a:spcAft>
              <a:buSzPts val="1800"/>
              <a:buChar char="○"/>
            </a:pPr>
            <a:r>
              <a:rPr lang="en-US" dirty="0"/>
              <a:t>Did some test using different files and declaring them in instructions (</a:t>
            </a:r>
            <a:r>
              <a:rPr lang="en-US" dirty="0" err="1"/>
              <a:t>Dockerfile</a:t>
            </a:r>
            <a:r>
              <a:rPr lang="en-US" dirty="0"/>
              <a:t>-rpm and docker-</a:t>
            </a:r>
            <a:r>
              <a:rPr lang="en-US" dirty="0" err="1"/>
              <a:t>compose.rpm.yml</a:t>
            </a:r>
            <a:r>
              <a:rPr lang="en-US" dirty="0"/>
              <a:t>). </a:t>
            </a:r>
          </a:p>
          <a:p>
            <a:pPr marL="571500" lvl="1" indent="0" algn="l" rtl="0">
              <a:spcBef>
                <a:spcPts val="0"/>
              </a:spcBef>
              <a:spcAft>
                <a:spcPts val="0"/>
              </a:spcAft>
              <a:buSzPts val="1800"/>
              <a:buNone/>
            </a:pPr>
            <a:endParaRPr lang="en-US" dirty="0"/>
          </a:p>
          <a:p>
            <a:pPr marL="457200" lvl="0" indent="-342900" algn="l" rtl="0">
              <a:spcBef>
                <a:spcPts val="1000"/>
              </a:spcBef>
              <a:spcAft>
                <a:spcPts val="0"/>
              </a:spcAft>
              <a:buSzPts val="1800"/>
              <a:buChar char="●"/>
            </a:pPr>
            <a:r>
              <a:rPr lang="en-US" dirty="0"/>
              <a:t>test_install_instructions.sh</a:t>
            </a:r>
          </a:p>
          <a:p>
            <a:pPr marL="114300" lvl="0" indent="0" algn="l" rtl="0">
              <a:spcBef>
                <a:spcPts val="1000"/>
              </a:spcBef>
              <a:spcAft>
                <a:spcPts val="0"/>
              </a:spcAft>
              <a:buSzPts val="1800"/>
              <a:buNone/>
            </a:pPr>
            <a:endParaRPr lang="en-US" sz="1000" dirty="0"/>
          </a:p>
          <a:p>
            <a:pPr marL="914400" lvl="1" indent="-342900" algn="l" rtl="0">
              <a:spcBef>
                <a:spcPts val="0"/>
              </a:spcBef>
              <a:spcAft>
                <a:spcPts val="0"/>
              </a:spcAft>
              <a:buSzPts val="1800"/>
              <a:buChar char="○"/>
            </a:pPr>
            <a:r>
              <a:rPr lang="en-US" dirty="0"/>
              <a:t>Tested some options to run deb and rpm with the same file, some issues to be fixed.</a:t>
            </a:r>
          </a:p>
          <a:p>
            <a:pPr marL="914400" lvl="1" indent="-342900" algn="l" rtl="0">
              <a:spcBef>
                <a:spcPts val="0"/>
              </a:spcBef>
              <a:spcAft>
                <a:spcPts val="0"/>
              </a:spcAft>
              <a:buSzPts val="1800"/>
              <a:buChar char="○"/>
            </a:pPr>
            <a:endParaRPr lang="en-US" dirty="0"/>
          </a:p>
        </p:txBody>
      </p:sp>
      <p:sp>
        <p:nvSpPr>
          <p:cNvPr id="205" name="Google Shape;205;p21"/>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14</a:t>
            </a:fld>
            <a:endParaRPr/>
          </a:p>
        </p:txBody>
      </p:sp>
    </p:spTree>
    <p:extLst>
      <p:ext uri="{BB962C8B-B14F-4D97-AF65-F5344CB8AC3E}">
        <p14:creationId xmlns:p14="http://schemas.microsoft.com/office/powerpoint/2010/main" val="964009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a:t>Results </a:t>
            </a:r>
            <a:endParaRPr dirty="0"/>
          </a:p>
        </p:txBody>
      </p:sp>
      <p:sp>
        <p:nvSpPr>
          <p:cNvPr id="204" name="Google Shape;204;p21"/>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a:buFont typeface="Arial"/>
              <a:buChar char="●"/>
            </a:pPr>
            <a:r>
              <a:rPr lang="en-US" dirty="0"/>
              <a:t>Merge folders bundle-deb-install-tests and bundle-rpm-install-tests and have one folder to run with one command for all the tests</a:t>
            </a:r>
          </a:p>
          <a:p>
            <a:pPr>
              <a:buFont typeface="Arial"/>
              <a:buChar char="●"/>
            </a:pPr>
            <a:endParaRPr lang="en-US" dirty="0"/>
          </a:p>
          <a:p>
            <a:pPr>
              <a:buFont typeface="Arial"/>
              <a:buChar char="●"/>
            </a:pPr>
            <a:r>
              <a:rPr lang="en-US" dirty="0"/>
              <a:t>To have 1 test_install_instructions.sh file and execute all the tests for all given OS and Bundles.</a:t>
            </a:r>
          </a:p>
          <a:p>
            <a:pPr marL="114300" indent="0">
              <a:buNone/>
            </a:pPr>
            <a:endParaRPr lang="en-US" dirty="0"/>
          </a:p>
          <a:p>
            <a:pPr marL="457200" lvl="0" indent="-342900" algn="l" rtl="0">
              <a:spcBef>
                <a:spcPts val="1000"/>
              </a:spcBef>
              <a:spcAft>
                <a:spcPts val="0"/>
              </a:spcAft>
              <a:buSzPts val="1800"/>
              <a:buChar char="●"/>
            </a:pPr>
            <a:r>
              <a:rPr lang="en-US" dirty="0"/>
              <a:t>Add testing for Alma Linux and other OS in the future</a:t>
            </a:r>
          </a:p>
          <a:p>
            <a:pPr marL="114300" lvl="0" indent="0" algn="l" rtl="0">
              <a:spcBef>
                <a:spcPts val="1000"/>
              </a:spcBef>
              <a:spcAft>
                <a:spcPts val="0"/>
              </a:spcAft>
              <a:buSzPts val="1800"/>
              <a:buNone/>
            </a:pPr>
            <a:endParaRPr lang="en-US" sz="1000" dirty="0"/>
          </a:p>
          <a:p>
            <a:pPr marL="914400" lvl="1" indent="-342900" algn="l" rtl="0">
              <a:spcBef>
                <a:spcPts val="0"/>
              </a:spcBef>
              <a:spcAft>
                <a:spcPts val="0"/>
              </a:spcAft>
              <a:buSzPts val="1800"/>
              <a:buChar char="○"/>
            </a:pPr>
            <a:r>
              <a:rPr lang="en-US" dirty="0"/>
              <a:t>Customize the files to be compatible for required OS</a:t>
            </a:r>
          </a:p>
        </p:txBody>
      </p:sp>
      <p:sp>
        <p:nvSpPr>
          <p:cNvPr id="205" name="Google Shape;205;p21"/>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15</a:t>
            </a:fld>
            <a:endParaRPr/>
          </a:p>
        </p:txBody>
      </p:sp>
    </p:spTree>
    <p:extLst>
      <p:ext uri="{BB962C8B-B14F-4D97-AF65-F5344CB8AC3E}">
        <p14:creationId xmlns:p14="http://schemas.microsoft.com/office/powerpoint/2010/main" val="2341466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5"/>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err="1"/>
              <a:t>Github</a:t>
            </a:r>
            <a:r>
              <a:rPr lang="en-US" dirty="0"/>
              <a:t> repository for QA</a:t>
            </a:r>
            <a:endParaRPr dirty="0"/>
          </a:p>
        </p:txBody>
      </p:sp>
      <p:sp>
        <p:nvSpPr>
          <p:cNvPr id="156" name="Google Shape;156;p15"/>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marL="457200" lvl="0" indent="-342900" algn="l" rtl="0">
              <a:spcBef>
                <a:spcPts val="1000"/>
              </a:spcBef>
              <a:spcAft>
                <a:spcPts val="0"/>
              </a:spcAft>
              <a:buSzPts val="1800"/>
              <a:buChar char="●"/>
            </a:pPr>
            <a:r>
              <a:rPr lang="en-US" dirty="0"/>
              <a:t>Automated/virtualized quality assurance tools; system integration testing, service sanity checks</a:t>
            </a:r>
          </a:p>
          <a:p>
            <a:r>
              <a:rPr lang="en-US" dirty="0"/>
              <a:t>This includes these components:</a:t>
            </a:r>
          </a:p>
          <a:p>
            <a:pPr>
              <a:buFont typeface="+mj-lt"/>
              <a:buAutoNum type="arabicPeriod"/>
            </a:pPr>
            <a:r>
              <a:rPr lang="en-US" dirty="0"/>
              <a:t>Integration test tools - Automated testing of bundle installs, upgrades, etc. - virtualized (docker/vagrant)</a:t>
            </a:r>
          </a:p>
          <a:p>
            <a:pPr>
              <a:buFont typeface="+mj-lt"/>
              <a:buAutoNum type="arabicPeriod"/>
            </a:pPr>
            <a:r>
              <a:rPr lang="en-US" dirty="0"/>
              <a:t>Sanity Checking - sanity checking for QA testing. Checks that services are running/available, webservices are correctly loading/responding, expected ports are open, etc. </a:t>
            </a:r>
          </a:p>
          <a:p>
            <a:pPr marL="800100" lvl="1">
              <a:buFont typeface="Courier New" panose="02070309020205020404" pitchFamily="49" charset="0"/>
              <a:buChar char="o"/>
            </a:pPr>
            <a:r>
              <a:rPr lang="en-US" dirty="0"/>
              <a:t>Run on demand or automated</a:t>
            </a:r>
          </a:p>
          <a:p>
            <a:pPr marL="800100" lvl="1">
              <a:buFont typeface="Courier New" panose="02070309020205020404" pitchFamily="49" charset="0"/>
              <a:buChar char="o"/>
            </a:pPr>
            <a:r>
              <a:rPr lang="en-US" dirty="0"/>
              <a:t>Includes a </a:t>
            </a:r>
            <a:r>
              <a:rPr lang="en-US" dirty="0" err="1"/>
              <a:t>dockerised</a:t>
            </a:r>
            <a:r>
              <a:rPr lang="en-US" dirty="0"/>
              <a:t> ELK environment for archiving/visualizing results</a:t>
            </a:r>
          </a:p>
        </p:txBody>
      </p:sp>
      <p:sp>
        <p:nvSpPr>
          <p:cNvPr id="157" name="Google Shape;157;p15"/>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6"/>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sz="4000" dirty="0"/>
              <a:t>https://github.com/perfsonar/quality-assurance</a:t>
            </a:r>
            <a:endParaRPr sz="4000" dirty="0"/>
          </a:p>
        </p:txBody>
      </p:sp>
      <p:sp>
        <p:nvSpPr>
          <p:cNvPr id="164" name="Google Shape;164;p16"/>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marL="457200" lvl="0" indent="-342900" algn="l" rtl="0">
              <a:spcBef>
                <a:spcPts val="1000"/>
              </a:spcBef>
              <a:spcAft>
                <a:spcPts val="0"/>
              </a:spcAft>
              <a:buSzPts val="1800"/>
              <a:buChar char="●"/>
            </a:pPr>
            <a:r>
              <a:rPr lang="en-US" dirty="0"/>
              <a:t>Three main components:</a:t>
            </a:r>
            <a:endParaRPr dirty="0"/>
          </a:p>
          <a:p>
            <a:pPr marL="914400" lvl="1" indent="-342900" algn="l" rtl="0">
              <a:spcBef>
                <a:spcPts val="0"/>
              </a:spcBef>
              <a:spcAft>
                <a:spcPts val="0"/>
              </a:spcAft>
              <a:buSzPts val="1800"/>
              <a:buChar char="○"/>
            </a:pPr>
            <a:r>
              <a:rPr lang="en-US" dirty="0"/>
              <a:t>integration-testing</a:t>
            </a:r>
          </a:p>
          <a:p>
            <a:pPr marL="914400" lvl="1" indent="-342900" algn="l" rtl="0">
              <a:spcBef>
                <a:spcPts val="0"/>
              </a:spcBef>
              <a:spcAft>
                <a:spcPts val="0"/>
              </a:spcAft>
              <a:buSzPts val="1800"/>
              <a:buChar char="○"/>
            </a:pPr>
            <a:r>
              <a:rPr lang="en-US" dirty="0" err="1"/>
              <a:t>pscheduler</a:t>
            </a:r>
            <a:r>
              <a:rPr lang="en-US" dirty="0"/>
              <a:t>-crawler</a:t>
            </a:r>
          </a:p>
          <a:p>
            <a:pPr marL="914400" lvl="1" indent="-342900" algn="l" rtl="0">
              <a:spcBef>
                <a:spcPts val="0"/>
              </a:spcBef>
              <a:spcAft>
                <a:spcPts val="0"/>
              </a:spcAft>
              <a:buSzPts val="1800"/>
              <a:buChar char="○"/>
            </a:pPr>
            <a:r>
              <a:rPr lang="en-US" dirty="0"/>
              <a:t>sanity-checking</a:t>
            </a:r>
          </a:p>
        </p:txBody>
      </p:sp>
      <p:sp>
        <p:nvSpPr>
          <p:cNvPr id="165" name="Google Shape;165;p16"/>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18"/>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r>
              <a:rPr lang="en-US" b="1" dirty="0"/>
              <a:t>sanity-checking</a:t>
            </a:r>
          </a:p>
        </p:txBody>
      </p:sp>
      <p:sp>
        <p:nvSpPr>
          <p:cNvPr id="180" name="Google Shape;180;p18"/>
          <p:cNvSpPr txBox="1">
            <a:spLocks noGrp="1"/>
          </p:cNvSpPr>
          <p:nvPr>
            <p:ph type="body" idx="1"/>
          </p:nvPr>
        </p:nvSpPr>
        <p:spPr>
          <a:xfrm>
            <a:off x="838200" y="1514475"/>
            <a:ext cx="10515600" cy="4706813"/>
          </a:xfrm>
          <a:prstGeom prst="rect">
            <a:avLst/>
          </a:prstGeom>
        </p:spPr>
        <p:txBody>
          <a:bodyPr spcFirstLastPara="1" wrap="square" lIns="91425" tIns="45700" rIns="91425" bIns="45700" anchor="t" anchorCtr="0">
            <a:normAutofit fontScale="92500"/>
          </a:bodyPr>
          <a:lstStyle/>
          <a:p>
            <a:pPr marL="457200" lvl="0" indent="-342900" algn="l" rtl="0">
              <a:spcBef>
                <a:spcPts val="1000"/>
              </a:spcBef>
              <a:spcAft>
                <a:spcPts val="0"/>
              </a:spcAft>
              <a:buSzPts val="1800"/>
              <a:buChar char="●"/>
            </a:pPr>
            <a:r>
              <a:rPr lang="en-US" sz="2600" dirty="0"/>
              <a:t>Building: </a:t>
            </a:r>
          </a:p>
          <a:p>
            <a:pPr marL="114300" lvl="0" indent="0" algn="l" rtl="0">
              <a:spcBef>
                <a:spcPts val="1000"/>
              </a:spcBef>
              <a:spcAft>
                <a:spcPts val="0"/>
              </a:spcAft>
              <a:buSzPts val="1800"/>
              <a:buNone/>
            </a:pPr>
            <a:endParaRPr lang="en-US" sz="2600" dirty="0"/>
          </a:p>
          <a:p>
            <a:pPr marL="571500" lvl="1" indent="0" algn="l" rtl="0">
              <a:spcBef>
                <a:spcPts val="0"/>
              </a:spcBef>
              <a:spcAft>
                <a:spcPts val="0"/>
              </a:spcAft>
              <a:buSzPts val="1800"/>
              <a:buNone/>
            </a:pPr>
            <a:r>
              <a:rPr lang="en-US" sz="2600" dirty="0"/>
              <a:t>docker build –t sanity .</a:t>
            </a:r>
          </a:p>
          <a:p>
            <a:pPr marL="571500" lvl="1" indent="0" algn="l" rtl="0">
              <a:spcBef>
                <a:spcPts val="0"/>
              </a:spcBef>
              <a:spcAft>
                <a:spcPts val="0"/>
              </a:spcAft>
              <a:buSzPts val="1800"/>
              <a:buNone/>
            </a:pPr>
            <a:endParaRPr lang="en-US" sz="2600" dirty="0"/>
          </a:p>
          <a:p>
            <a:pPr marL="457200" lvl="0" indent="-342900" algn="l" rtl="0">
              <a:spcBef>
                <a:spcPts val="0"/>
              </a:spcBef>
              <a:spcAft>
                <a:spcPts val="0"/>
              </a:spcAft>
              <a:buSzPts val="1800"/>
              <a:buChar char="●"/>
            </a:pPr>
            <a:r>
              <a:rPr lang="en-US" sz="2600" dirty="0"/>
              <a:t>Running:</a:t>
            </a:r>
          </a:p>
          <a:p>
            <a:pPr marL="114300" lvl="0" indent="0" algn="l" rtl="0">
              <a:spcBef>
                <a:spcPts val="0"/>
              </a:spcBef>
              <a:spcAft>
                <a:spcPts val="0"/>
              </a:spcAft>
              <a:buSzPts val="1800"/>
              <a:buNone/>
            </a:pPr>
            <a:endParaRPr lang="en-US" sz="2600" dirty="0"/>
          </a:p>
          <a:p>
            <a:pPr marL="114300" lvl="0" indent="0" algn="l" rtl="0">
              <a:spcBef>
                <a:spcPts val="0"/>
              </a:spcBef>
              <a:spcAft>
                <a:spcPts val="0"/>
              </a:spcAft>
              <a:buSzPts val="1800"/>
              <a:buNone/>
            </a:pPr>
            <a:r>
              <a:rPr lang="en-US" sz="2600" dirty="0"/>
              <a:t>      docker run --privileged --name sanity --network host --rm sanity</a:t>
            </a:r>
          </a:p>
          <a:p>
            <a:pPr marL="114300" lvl="0" indent="0" algn="l" rtl="0">
              <a:spcBef>
                <a:spcPts val="0"/>
              </a:spcBef>
              <a:spcAft>
                <a:spcPts val="0"/>
              </a:spcAft>
              <a:buSzPts val="1800"/>
              <a:buNone/>
            </a:pPr>
            <a:endParaRPr sz="2600" dirty="0"/>
          </a:p>
          <a:p>
            <a:pPr marL="457200" lvl="0" indent="-342900" algn="l" rtl="0">
              <a:spcBef>
                <a:spcPts val="0"/>
              </a:spcBef>
              <a:spcAft>
                <a:spcPts val="0"/>
              </a:spcAft>
              <a:buSzPts val="1800"/>
              <a:buChar char="●"/>
            </a:pPr>
            <a:r>
              <a:rPr lang="en-US" sz="2600" dirty="0"/>
              <a:t>SINGLE</a:t>
            </a:r>
          </a:p>
          <a:p>
            <a:pPr marL="114300" lvl="0" indent="0" algn="l" rtl="0">
              <a:spcBef>
                <a:spcPts val="0"/>
              </a:spcBef>
              <a:spcAft>
                <a:spcPts val="0"/>
              </a:spcAft>
              <a:buSzPts val="1800"/>
              <a:buNone/>
            </a:pPr>
            <a:endParaRPr lang="en-US" sz="2600" dirty="0"/>
          </a:p>
          <a:p>
            <a:pPr marL="114300" lvl="0" indent="0" algn="l" rtl="0">
              <a:spcBef>
                <a:spcPts val="0"/>
              </a:spcBef>
              <a:spcAft>
                <a:spcPts val="0"/>
              </a:spcAft>
              <a:buSzPts val="1800"/>
              <a:buNone/>
            </a:pPr>
            <a:r>
              <a:rPr lang="en-US" sz="2600" dirty="0"/>
              <a:t>docker build -t single-sanity -f </a:t>
            </a:r>
            <a:r>
              <a:rPr lang="en-US" sz="2600" dirty="0" err="1"/>
              <a:t>Dockerfile</a:t>
            </a:r>
            <a:r>
              <a:rPr lang="en-US" sz="2600" dirty="0"/>
              <a:t>-single .</a:t>
            </a:r>
          </a:p>
          <a:p>
            <a:pPr marL="114300" lvl="0" indent="0" algn="l" rtl="0">
              <a:spcBef>
                <a:spcPts val="0"/>
              </a:spcBef>
              <a:spcAft>
                <a:spcPts val="0"/>
              </a:spcAft>
              <a:buSzPts val="1800"/>
              <a:buNone/>
            </a:pPr>
            <a:endParaRPr lang="en-US" sz="2600" dirty="0"/>
          </a:p>
          <a:p>
            <a:pPr marL="114300" lvl="0" indent="0" algn="l" rtl="0">
              <a:spcBef>
                <a:spcPts val="0"/>
              </a:spcBef>
              <a:spcAft>
                <a:spcPts val="0"/>
              </a:spcAft>
              <a:buSzPts val="1800"/>
              <a:buNone/>
            </a:pPr>
            <a:r>
              <a:rPr lang="en-US" sz="2600" dirty="0"/>
              <a:t>docker run --privileged  --name single-sanity --network host --rm single-sanity</a:t>
            </a:r>
          </a:p>
        </p:txBody>
      </p:sp>
      <p:sp>
        <p:nvSpPr>
          <p:cNvPr id="181" name="Google Shape;181;p18"/>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7"/>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a:t>integration-testing</a:t>
            </a:r>
          </a:p>
        </p:txBody>
      </p:sp>
      <p:sp>
        <p:nvSpPr>
          <p:cNvPr id="172" name="Google Shape;172;p17"/>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marL="457200" lvl="0" indent="-342900" algn="l" rtl="0">
              <a:spcBef>
                <a:spcPts val="1000"/>
              </a:spcBef>
              <a:spcAft>
                <a:spcPts val="0"/>
              </a:spcAft>
              <a:buSzPts val="1800"/>
              <a:buChar char="●"/>
            </a:pPr>
            <a:r>
              <a:rPr lang="en-US" dirty="0"/>
              <a:t>This project provides ways of performing installation/integration testing on various parts of </a:t>
            </a:r>
            <a:r>
              <a:rPr lang="en-US" dirty="0" err="1"/>
              <a:t>perfSONAR</a:t>
            </a:r>
            <a:r>
              <a:rPr lang="en-US" dirty="0"/>
              <a:t> using virtual environments.</a:t>
            </a:r>
          </a:p>
          <a:p>
            <a:pPr marL="114300" lvl="0" indent="0" algn="l" rtl="0">
              <a:spcBef>
                <a:spcPts val="1000"/>
              </a:spcBef>
              <a:spcAft>
                <a:spcPts val="0"/>
              </a:spcAft>
              <a:buSzPts val="1800"/>
              <a:buNone/>
            </a:pPr>
            <a:endParaRPr lang="en-US" dirty="0"/>
          </a:p>
          <a:p>
            <a:pPr marL="457200" lvl="0" indent="-342900" algn="l" rtl="0">
              <a:spcBef>
                <a:spcPts val="1000"/>
              </a:spcBef>
              <a:spcAft>
                <a:spcPts val="0"/>
              </a:spcAft>
              <a:buSzPts val="1800"/>
              <a:buChar char="●"/>
            </a:pPr>
            <a:r>
              <a:rPr lang="en-US" dirty="0"/>
              <a:t>These modules create fresh OS environments (container or VM), install the relevant components from scratch, making sure that no errors are encountered in the process. Next, optionally, additional sanity checks are run before tearing down the temporary containers.</a:t>
            </a:r>
          </a:p>
        </p:txBody>
      </p:sp>
      <p:sp>
        <p:nvSpPr>
          <p:cNvPr id="173" name="Google Shape;173;p17"/>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19"/>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r>
              <a:rPr lang="en-US" b="1" dirty="0"/>
              <a:t>bundle-deb-install-tests</a:t>
            </a:r>
          </a:p>
        </p:txBody>
      </p:sp>
      <p:sp>
        <p:nvSpPr>
          <p:cNvPr id="188" name="Google Shape;188;p19"/>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fontScale="85000" lnSpcReduction="20000"/>
          </a:bodyPr>
          <a:lstStyle/>
          <a:p>
            <a:pPr marL="457200" lvl="0" indent="-342900" algn="l" rtl="0">
              <a:spcBef>
                <a:spcPts val="1000"/>
              </a:spcBef>
              <a:spcAft>
                <a:spcPts val="0"/>
              </a:spcAft>
              <a:buSzPts val="1800"/>
              <a:buChar char="•"/>
            </a:pPr>
            <a:r>
              <a:rPr lang="en-US" dirty="0"/>
              <a:t>Testing </a:t>
            </a:r>
            <a:r>
              <a:rPr lang="en-US" dirty="0" err="1"/>
              <a:t>perfSONAR</a:t>
            </a:r>
            <a:r>
              <a:rPr lang="en-US" dirty="0"/>
              <a:t> installation on Debian and Ubuntu</a:t>
            </a:r>
          </a:p>
          <a:p>
            <a:pPr marL="457200" lvl="0" indent="-342900" algn="l" rtl="0">
              <a:spcBef>
                <a:spcPts val="1000"/>
              </a:spcBef>
              <a:spcAft>
                <a:spcPts val="0"/>
              </a:spcAft>
              <a:buSzPts val="1800"/>
              <a:buChar char="•"/>
            </a:pPr>
            <a:r>
              <a:rPr lang="en-US" dirty="0"/>
              <a:t>OS Support</a:t>
            </a:r>
          </a:p>
          <a:p>
            <a:pPr lvl="1">
              <a:spcBef>
                <a:spcPts val="1000"/>
              </a:spcBef>
            </a:pPr>
            <a:r>
              <a:rPr lang="en-US" sz="1900" dirty="0"/>
              <a:t>    Debian 10 Buster</a:t>
            </a:r>
          </a:p>
          <a:p>
            <a:pPr lvl="1">
              <a:spcBef>
                <a:spcPts val="1000"/>
              </a:spcBef>
            </a:pPr>
            <a:r>
              <a:rPr lang="en-US" sz="1900" dirty="0"/>
              <a:t>    Debian 11 Bullseye</a:t>
            </a:r>
          </a:p>
          <a:p>
            <a:pPr lvl="1">
              <a:spcBef>
                <a:spcPts val="1000"/>
              </a:spcBef>
            </a:pPr>
            <a:r>
              <a:rPr lang="en-US" sz="1900" dirty="0"/>
              <a:t>    Ubuntu 18 Bionic Beaver</a:t>
            </a:r>
          </a:p>
          <a:p>
            <a:pPr lvl="1">
              <a:spcBef>
                <a:spcPts val="1000"/>
              </a:spcBef>
            </a:pPr>
            <a:r>
              <a:rPr lang="en-US" sz="1900" dirty="0"/>
              <a:t>    Ubuntu 20 Focal Fossa</a:t>
            </a:r>
          </a:p>
          <a:p>
            <a:pPr lvl="1">
              <a:spcBef>
                <a:spcPts val="1000"/>
              </a:spcBef>
            </a:pPr>
            <a:r>
              <a:rPr lang="en-US" sz="1900" dirty="0"/>
              <a:t>    Ubuntu 22 </a:t>
            </a:r>
            <a:r>
              <a:rPr lang="en-US" sz="1900" dirty="0" err="1"/>
              <a:t>Jammy</a:t>
            </a:r>
            <a:r>
              <a:rPr lang="en-US" sz="1900" dirty="0"/>
              <a:t> Jellyfish</a:t>
            </a:r>
          </a:p>
          <a:p>
            <a:pPr marL="571500" lvl="1" indent="0">
              <a:spcBef>
                <a:spcPts val="1000"/>
              </a:spcBef>
              <a:buNone/>
            </a:pPr>
            <a:endParaRPr lang="en-US" sz="1900" dirty="0"/>
          </a:p>
          <a:p>
            <a:pPr marL="457200" lvl="0" indent="-342900" algn="l" rtl="0">
              <a:spcBef>
                <a:spcPts val="0"/>
              </a:spcBef>
              <a:spcAft>
                <a:spcPts val="0"/>
              </a:spcAft>
              <a:buSzPts val="1800"/>
              <a:buChar char="•"/>
            </a:pPr>
            <a:r>
              <a:rPr lang="en-US" dirty="0"/>
              <a:t>Running the script</a:t>
            </a:r>
          </a:p>
          <a:p>
            <a:pPr marL="114300" lvl="0" indent="0" algn="l" rtl="0">
              <a:spcBef>
                <a:spcPts val="0"/>
              </a:spcBef>
              <a:spcAft>
                <a:spcPts val="0"/>
              </a:spcAft>
              <a:buSzPts val="1800"/>
              <a:buNone/>
            </a:pPr>
            <a:endParaRPr lang="en-US" dirty="0"/>
          </a:p>
          <a:p>
            <a:pPr lvl="1">
              <a:spcBef>
                <a:spcPts val="0"/>
              </a:spcBef>
            </a:pPr>
            <a:r>
              <a:rPr lang="en-US" sz="2000" dirty="0"/>
              <a:t>The script attempts to install a </a:t>
            </a:r>
            <a:r>
              <a:rPr lang="en-US" sz="2000" dirty="0" err="1"/>
              <a:t>perfSONAR</a:t>
            </a:r>
            <a:r>
              <a:rPr lang="en-US" sz="2000" dirty="0"/>
              <a:t> bundle and then perform sanity checks using the sanity-checking scripts.</a:t>
            </a:r>
          </a:p>
          <a:p>
            <a:pPr marL="571500" lvl="1" indent="0">
              <a:spcBef>
                <a:spcPts val="0"/>
              </a:spcBef>
              <a:buNone/>
            </a:pPr>
            <a:endParaRPr lang="en-US" sz="2000" dirty="0"/>
          </a:p>
          <a:p>
            <a:pPr lvl="1">
              <a:spcBef>
                <a:spcPts val="0"/>
              </a:spcBef>
            </a:pPr>
            <a:r>
              <a:rPr lang="en-US" sz="2000" dirty="0"/>
              <a:t>Can run the tests by executing </a:t>
            </a:r>
          </a:p>
          <a:p>
            <a:pPr lvl="1">
              <a:spcBef>
                <a:spcPts val="0"/>
              </a:spcBef>
            </a:pPr>
            <a:endParaRPr lang="en-US" sz="2000" dirty="0"/>
          </a:p>
          <a:p>
            <a:pPr marL="1028700" lvl="2" indent="0">
              <a:spcBef>
                <a:spcPts val="0"/>
              </a:spcBef>
              <a:buNone/>
            </a:pPr>
            <a:r>
              <a:rPr lang="en-US" sz="1600" dirty="0"/>
              <a:t>test_install_instructions.sh -r $REPO -o $OS -b $BUNDLE</a:t>
            </a:r>
          </a:p>
        </p:txBody>
      </p:sp>
      <p:sp>
        <p:nvSpPr>
          <p:cNvPr id="189" name="Google Shape;189;p19"/>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0"/>
          <p:cNvSpPr txBox="1">
            <a:spLocks noGrp="1"/>
          </p:cNvSpPr>
          <p:nvPr>
            <p:ph type="title"/>
          </p:nvPr>
        </p:nvSpPr>
        <p:spPr>
          <a:xfrm>
            <a:off x="838200" y="365125"/>
            <a:ext cx="10515600" cy="96223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b="1" dirty="0"/>
              <a:t>bundle-deb-install-tests</a:t>
            </a:r>
            <a:endParaRPr dirty="0"/>
          </a:p>
        </p:txBody>
      </p:sp>
      <p:sp>
        <p:nvSpPr>
          <p:cNvPr id="196" name="Google Shape;196;p20"/>
          <p:cNvSpPr txBox="1">
            <a:spLocks noGrp="1"/>
          </p:cNvSpPr>
          <p:nvPr>
            <p:ph type="body" idx="1"/>
          </p:nvPr>
        </p:nvSpPr>
        <p:spPr>
          <a:xfrm>
            <a:off x="838200" y="1415845"/>
            <a:ext cx="10515600" cy="4805443"/>
          </a:xfrm>
          <a:prstGeom prst="rect">
            <a:avLst/>
          </a:prstGeom>
        </p:spPr>
        <p:txBody>
          <a:bodyPr spcFirstLastPara="1" wrap="square" lIns="91425" tIns="45700" rIns="91425" bIns="45700" anchor="t" anchorCtr="0">
            <a:normAutofit fontScale="32500" lnSpcReduction="20000"/>
          </a:bodyPr>
          <a:lstStyle/>
          <a:p>
            <a:pPr marL="114300" lvl="0" indent="0" algn="l" rtl="0">
              <a:spcBef>
                <a:spcPts val="1000"/>
              </a:spcBef>
              <a:spcAft>
                <a:spcPts val="0"/>
              </a:spcAft>
              <a:buSzPts val="1800"/>
              <a:buNone/>
            </a:pPr>
            <a:r>
              <a:rPr lang="en-US" sz="3100" dirty="0"/>
              <a:t> $REPO is one of these:</a:t>
            </a:r>
          </a:p>
          <a:p>
            <a:pPr marL="457200" lvl="0" indent="-342900" algn="l" rtl="0">
              <a:spcBef>
                <a:spcPts val="1000"/>
              </a:spcBef>
              <a:spcAft>
                <a:spcPts val="0"/>
              </a:spcAft>
              <a:buSzPts val="1800"/>
              <a:buChar char="•"/>
            </a:pPr>
            <a:r>
              <a:rPr lang="en-US" sz="3100" dirty="0" err="1"/>
              <a:t>perfsonar</a:t>
            </a:r>
            <a:r>
              <a:rPr lang="en-US" sz="3100" dirty="0"/>
              <a:t>-release (production)</a:t>
            </a:r>
          </a:p>
          <a:p>
            <a:pPr marL="457200" lvl="0" indent="-342900" algn="l" rtl="0">
              <a:spcBef>
                <a:spcPts val="1000"/>
              </a:spcBef>
              <a:spcAft>
                <a:spcPts val="0"/>
              </a:spcAft>
              <a:buSzPts val="1800"/>
              <a:buChar char="•"/>
            </a:pPr>
            <a:r>
              <a:rPr lang="en-US" sz="3100" dirty="0" err="1"/>
              <a:t>perfsonar</a:t>
            </a:r>
            <a:r>
              <a:rPr lang="en-US" sz="3100" dirty="0"/>
              <a:t>-patch-snapshot</a:t>
            </a:r>
          </a:p>
          <a:p>
            <a:pPr marL="457200" lvl="0" indent="-342900" algn="l" rtl="0">
              <a:spcBef>
                <a:spcPts val="1000"/>
              </a:spcBef>
              <a:spcAft>
                <a:spcPts val="0"/>
              </a:spcAft>
              <a:buSzPts val="1800"/>
              <a:buChar char="•"/>
            </a:pPr>
            <a:r>
              <a:rPr lang="en-US" sz="3100" dirty="0" err="1"/>
              <a:t>perfsonar</a:t>
            </a:r>
            <a:r>
              <a:rPr lang="en-US" sz="3100" dirty="0"/>
              <a:t>-minor-snapshot</a:t>
            </a:r>
          </a:p>
          <a:p>
            <a:pPr marL="457200" lvl="0" indent="-342900" algn="l" rtl="0">
              <a:spcBef>
                <a:spcPts val="1000"/>
              </a:spcBef>
              <a:spcAft>
                <a:spcPts val="0"/>
              </a:spcAft>
              <a:buSzPts val="1800"/>
              <a:buChar char="•"/>
            </a:pPr>
            <a:r>
              <a:rPr lang="en-US" sz="3100" dirty="0" err="1"/>
              <a:t>perfsonar</a:t>
            </a:r>
            <a:r>
              <a:rPr lang="en-US" sz="3100" dirty="0"/>
              <a:t>-patch-staging</a:t>
            </a:r>
          </a:p>
          <a:p>
            <a:pPr marL="114300" lvl="0" indent="0" algn="l" rtl="0">
              <a:spcBef>
                <a:spcPts val="1000"/>
              </a:spcBef>
              <a:spcAft>
                <a:spcPts val="0"/>
              </a:spcAft>
              <a:buSzPts val="1800"/>
              <a:buNone/>
            </a:pPr>
            <a:endParaRPr lang="en-US" sz="3100" dirty="0"/>
          </a:p>
          <a:p>
            <a:pPr marL="114300" lvl="0" indent="0" algn="l" rtl="0">
              <a:spcBef>
                <a:spcPts val="1000"/>
              </a:spcBef>
              <a:spcAft>
                <a:spcPts val="0"/>
              </a:spcAft>
              <a:buSzPts val="1800"/>
              <a:buNone/>
            </a:pPr>
            <a:r>
              <a:rPr lang="en-US" sz="3100" dirty="0"/>
              <a:t>$OS is one of these (default to test all):</a:t>
            </a:r>
          </a:p>
          <a:p>
            <a:pPr marL="457200" lvl="0" indent="-342900" algn="l" rtl="0">
              <a:spcBef>
                <a:spcPts val="1000"/>
              </a:spcBef>
              <a:spcAft>
                <a:spcPts val="0"/>
              </a:spcAft>
              <a:buSzPts val="1800"/>
              <a:buChar char="•"/>
            </a:pPr>
            <a:r>
              <a:rPr lang="en-US" sz="3100" dirty="0" err="1"/>
              <a:t>debian:buster</a:t>
            </a:r>
            <a:endParaRPr lang="en-US" sz="3100" dirty="0"/>
          </a:p>
          <a:p>
            <a:pPr marL="457200" lvl="0" indent="-342900" algn="l" rtl="0">
              <a:spcBef>
                <a:spcPts val="1000"/>
              </a:spcBef>
              <a:spcAft>
                <a:spcPts val="0"/>
              </a:spcAft>
              <a:buSzPts val="1800"/>
              <a:buChar char="•"/>
            </a:pPr>
            <a:r>
              <a:rPr lang="en-US" sz="3100" dirty="0" err="1"/>
              <a:t>debian:bullseye</a:t>
            </a:r>
            <a:endParaRPr lang="en-US" sz="3100" dirty="0"/>
          </a:p>
          <a:p>
            <a:pPr marL="457200" lvl="0" indent="-342900" algn="l" rtl="0">
              <a:spcBef>
                <a:spcPts val="1000"/>
              </a:spcBef>
              <a:spcAft>
                <a:spcPts val="0"/>
              </a:spcAft>
              <a:buSzPts val="1800"/>
              <a:buChar char="•"/>
            </a:pPr>
            <a:r>
              <a:rPr lang="en-US" sz="3100" dirty="0" err="1"/>
              <a:t>ubuntu:bionic</a:t>
            </a:r>
            <a:endParaRPr lang="en-US" sz="3100" dirty="0"/>
          </a:p>
          <a:p>
            <a:pPr marL="457200" lvl="0" indent="-342900" algn="l" rtl="0">
              <a:spcBef>
                <a:spcPts val="1000"/>
              </a:spcBef>
              <a:spcAft>
                <a:spcPts val="0"/>
              </a:spcAft>
              <a:buSzPts val="1800"/>
              <a:buChar char="•"/>
            </a:pPr>
            <a:r>
              <a:rPr lang="en-US" sz="3100" dirty="0" err="1"/>
              <a:t>ubuntu:focal</a:t>
            </a:r>
            <a:endParaRPr lang="en-US" sz="3100" dirty="0"/>
          </a:p>
          <a:p>
            <a:pPr marL="457200" lvl="0" indent="-342900" algn="l" rtl="0">
              <a:spcBef>
                <a:spcPts val="1000"/>
              </a:spcBef>
              <a:spcAft>
                <a:spcPts val="0"/>
              </a:spcAft>
              <a:buSzPts val="1800"/>
              <a:buChar char="•"/>
            </a:pPr>
            <a:r>
              <a:rPr lang="en-US" sz="3100" dirty="0" err="1"/>
              <a:t>ubuntu:jammy</a:t>
            </a:r>
            <a:endParaRPr lang="en-US" sz="3100" dirty="0"/>
          </a:p>
          <a:p>
            <a:pPr marL="114300" lvl="0" indent="0" algn="l" rtl="0">
              <a:spcBef>
                <a:spcPts val="1000"/>
              </a:spcBef>
              <a:spcAft>
                <a:spcPts val="0"/>
              </a:spcAft>
              <a:buSzPts val="1800"/>
              <a:buNone/>
            </a:pPr>
            <a:endParaRPr lang="en-US" sz="3100" dirty="0"/>
          </a:p>
          <a:p>
            <a:pPr marL="114300" lvl="0" indent="0" algn="l" rtl="0">
              <a:spcBef>
                <a:spcPts val="1000"/>
              </a:spcBef>
              <a:spcAft>
                <a:spcPts val="0"/>
              </a:spcAft>
              <a:buSzPts val="1800"/>
              <a:buNone/>
            </a:pPr>
            <a:r>
              <a:rPr lang="en-US" sz="3100" dirty="0"/>
              <a:t>$BUNDLE is one of these (default is tools an </a:t>
            </a:r>
            <a:r>
              <a:rPr lang="en-US" sz="3100" dirty="0" err="1"/>
              <a:t>testpoint</a:t>
            </a:r>
            <a:r>
              <a:rPr lang="en-US" sz="3100" dirty="0"/>
              <a:t> as only those are supported on Debian and Ubuntu at the moment)</a:t>
            </a:r>
          </a:p>
          <a:p>
            <a:pPr marL="457200" lvl="0" indent="-342900" algn="l" rtl="0">
              <a:spcBef>
                <a:spcPts val="1000"/>
              </a:spcBef>
              <a:spcAft>
                <a:spcPts val="0"/>
              </a:spcAft>
              <a:buSzPts val="1800"/>
              <a:buChar char="•"/>
            </a:pPr>
            <a:r>
              <a:rPr lang="en-US" sz="3100" dirty="0" err="1"/>
              <a:t>perfsonar</a:t>
            </a:r>
            <a:r>
              <a:rPr lang="en-US" sz="3100" dirty="0"/>
              <a:t>-tools</a:t>
            </a:r>
          </a:p>
          <a:p>
            <a:pPr marL="457200" lvl="0" indent="-342900" algn="l" rtl="0">
              <a:spcBef>
                <a:spcPts val="1000"/>
              </a:spcBef>
              <a:spcAft>
                <a:spcPts val="0"/>
              </a:spcAft>
              <a:buSzPts val="1800"/>
              <a:buChar char="•"/>
            </a:pPr>
            <a:r>
              <a:rPr lang="en-US" sz="3100" dirty="0" err="1"/>
              <a:t>perfsonar-testpoint</a:t>
            </a:r>
            <a:endParaRPr lang="en-US" sz="3100" dirty="0"/>
          </a:p>
          <a:p>
            <a:pPr marL="457200" lvl="0" indent="-342900" algn="l" rtl="0">
              <a:spcBef>
                <a:spcPts val="1000"/>
              </a:spcBef>
              <a:spcAft>
                <a:spcPts val="0"/>
              </a:spcAft>
              <a:buSzPts val="1800"/>
              <a:buChar char="•"/>
            </a:pPr>
            <a:r>
              <a:rPr lang="en-US" sz="3100" dirty="0" err="1"/>
              <a:t>perfsonar</a:t>
            </a:r>
            <a:r>
              <a:rPr lang="en-US" sz="3100" dirty="0"/>
              <a:t>-core</a:t>
            </a:r>
          </a:p>
          <a:p>
            <a:pPr marL="457200" lvl="0" indent="-342900" algn="l" rtl="0">
              <a:spcBef>
                <a:spcPts val="1000"/>
              </a:spcBef>
              <a:spcAft>
                <a:spcPts val="0"/>
              </a:spcAft>
              <a:buSzPts val="1800"/>
              <a:buChar char="•"/>
            </a:pPr>
            <a:r>
              <a:rPr lang="en-US" sz="3100" dirty="0" err="1"/>
              <a:t>perfsonar-centralmanagement</a:t>
            </a:r>
            <a:endParaRPr lang="en-US" sz="3100" dirty="0"/>
          </a:p>
          <a:p>
            <a:pPr marL="457200" lvl="0" indent="-342900" algn="l" rtl="0">
              <a:spcBef>
                <a:spcPts val="1000"/>
              </a:spcBef>
              <a:spcAft>
                <a:spcPts val="0"/>
              </a:spcAft>
              <a:buSzPts val="1800"/>
              <a:buChar char="•"/>
            </a:pPr>
            <a:r>
              <a:rPr lang="en-US" sz="3100" dirty="0" err="1"/>
              <a:t>perfsonar</a:t>
            </a:r>
            <a:r>
              <a:rPr lang="en-US" sz="3100" dirty="0"/>
              <a:t>-toolkit</a:t>
            </a:r>
          </a:p>
          <a:p>
            <a:pPr marL="457200" lvl="0" indent="-342900" algn="l" rtl="0">
              <a:spcBef>
                <a:spcPts val="1000"/>
              </a:spcBef>
              <a:spcAft>
                <a:spcPts val="0"/>
              </a:spcAft>
              <a:buSzPts val="1800"/>
              <a:buChar char="•"/>
            </a:pPr>
            <a:endParaRPr dirty="0"/>
          </a:p>
        </p:txBody>
      </p:sp>
      <p:sp>
        <p:nvSpPr>
          <p:cNvPr id="197" name="Google Shape;197;p20"/>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a:t>Main files</a:t>
            </a:r>
            <a:endParaRPr dirty="0"/>
          </a:p>
        </p:txBody>
      </p:sp>
      <p:sp>
        <p:nvSpPr>
          <p:cNvPr id="204" name="Google Shape;204;p21"/>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a:buFont typeface="Arial"/>
              <a:buChar char="●"/>
            </a:pPr>
            <a:r>
              <a:rPr lang="en-US" dirty="0" err="1"/>
              <a:t>Dockerfile</a:t>
            </a:r>
            <a:r>
              <a:rPr lang="en-US" dirty="0"/>
              <a:t>, docker-</a:t>
            </a:r>
            <a:r>
              <a:rPr lang="en-US" dirty="0" err="1"/>
              <a:t>compose.yml</a:t>
            </a:r>
            <a:r>
              <a:rPr lang="en-US" dirty="0"/>
              <a:t>, docker-</a:t>
            </a:r>
            <a:r>
              <a:rPr lang="en-US" dirty="0" err="1"/>
              <a:t>bake.hcl</a:t>
            </a:r>
            <a:endParaRPr lang="en-US" dirty="0"/>
          </a:p>
          <a:p>
            <a:pPr marL="114300" indent="0">
              <a:buNone/>
            </a:pPr>
            <a:endParaRPr sz="1000" dirty="0"/>
          </a:p>
          <a:p>
            <a:pPr marL="914400" lvl="1" indent="-342900" algn="l" rtl="0">
              <a:spcBef>
                <a:spcPts val="0"/>
              </a:spcBef>
              <a:spcAft>
                <a:spcPts val="0"/>
              </a:spcAft>
              <a:buSzPts val="1800"/>
              <a:buChar char="○"/>
            </a:pPr>
            <a:r>
              <a:rPr lang="en-US" dirty="0"/>
              <a:t>for building and running the images</a:t>
            </a:r>
          </a:p>
          <a:p>
            <a:pPr marL="914400" lvl="1" indent="-342900" algn="l" rtl="0">
              <a:spcBef>
                <a:spcPts val="0"/>
              </a:spcBef>
              <a:spcAft>
                <a:spcPts val="0"/>
              </a:spcAft>
              <a:buSzPts val="1800"/>
              <a:buChar char="○"/>
            </a:pPr>
            <a:r>
              <a:rPr lang="en-US" dirty="0"/>
              <a:t>copy ps_install_bundle.sh to the containers</a:t>
            </a:r>
          </a:p>
          <a:p>
            <a:pPr marL="571500" lvl="1" indent="0" algn="l" rtl="0">
              <a:spcBef>
                <a:spcPts val="0"/>
              </a:spcBef>
              <a:spcAft>
                <a:spcPts val="0"/>
              </a:spcAft>
              <a:buSzPts val="1800"/>
              <a:buNone/>
            </a:pPr>
            <a:endParaRPr lang="en-US" dirty="0"/>
          </a:p>
          <a:p>
            <a:pPr marL="457200" lvl="0" indent="-342900" algn="l" rtl="0">
              <a:spcBef>
                <a:spcPts val="1000"/>
              </a:spcBef>
              <a:spcAft>
                <a:spcPts val="0"/>
              </a:spcAft>
              <a:buSzPts val="1800"/>
              <a:buChar char="●"/>
            </a:pPr>
            <a:r>
              <a:rPr lang="en-US" dirty="0"/>
              <a:t>test_install_instructions.sh</a:t>
            </a:r>
          </a:p>
          <a:p>
            <a:pPr marL="114300" lvl="0" indent="0" algn="l" rtl="0">
              <a:spcBef>
                <a:spcPts val="1000"/>
              </a:spcBef>
              <a:spcAft>
                <a:spcPts val="0"/>
              </a:spcAft>
              <a:buSzPts val="1800"/>
              <a:buNone/>
            </a:pPr>
            <a:endParaRPr lang="en-US" sz="1000" dirty="0"/>
          </a:p>
          <a:p>
            <a:pPr marL="914400" lvl="1" indent="-342900" algn="l" rtl="0">
              <a:spcBef>
                <a:spcPts val="0"/>
              </a:spcBef>
              <a:spcAft>
                <a:spcPts val="0"/>
              </a:spcAft>
              <a:buSzPts val="1800"/>
              <a:buChar char="○"/>
            </a:pPr>
            <a:r>
              <a:rPr lang="en-US" dirty="0"/>
              <a:t>for running the tests</a:t>
            </a:r>
          </a:p>
          <a:p>
            <a:pPr marL="914400" lvl="1" indent="-342900" algn="l" rtl="0">
              <a:spcBef>
                <a:spcPts val="0"/>
              </a:spcBef>
              <a:spcAft>
                <a:spcPts val="0"/>
              </a:spcAft>
              <a:buSzPts val="1800"/>
              <a:buChar char="○"/>
            </a:pPr>
            <a:endParaRPr lang="en-US" dirty="0"/>
          </a:p>
          <a:p>
            <a:pPr marL="457200" lvl="0" indent="-342900" algn="l" rtl="0">
              <a:spcBef>
                <a:spcPts val="1000"/>
              </a:spcBef>
              <a:spcAft>
                <a:spcPts val="0"/>
              </a:spcAft>
              <a:buSzPts val="1800"/>
              <a:buChar char="●"/>
            </a:pPr>
            <a:r>
              <a:rPr lang="en-US" dirty="0"/>
              <a:t>ps_install_bundle.sh</a:t>
            </a:r>
          </a:p>
          <a:p>
            <a:pPr marL="114300" lvl="0" indent="0" algn="l" rtl="0">
              <a:spcBef>
                <a:spcPts val="1000"/>
              </a:spcBef>
              <a:spcAft>
                <a:spcPts val="0"/>
              </a:spcAft>
              <a:buSzPts val="1800"/>
              <a:buNone/>
            </a:pPr>
            <a:endParaRPr lang="en-US" sz="1000" dirty="0"/>
          </a:p>
          <a:p>
            <a:pPr marL="914400" lvl="1" indent="-342900" algn="l" rtl="0">
              <a:spcBef>
                <a:spcPts val="0"/>
              </a:spcBef>
              <a:spcAft>
                <a:spcPts val="0"/>
              </a:spcAft>
              <a:buSzPts val="1800"/>
              <a:buChar char="○"/>
            </a:pPr>
            <a:r>
              <a:rPr lang="en-US" dirty="0"/>
              <a:t>Run within the container and test </a:t>
            </a:r>
            <a:r>
              <a:rPr lang="en-US" dirty="0" err="1"/>
              <a:t>pScheduler</a:t>
            </a:r>
            <a:endParaRPr lang="en-US" dirty="0"/>
          </a:p>
        </p:txBody>
      </p:sp>
      <p:sp>
        <p:nvSpPr>
          <p:cNvPr id="205" name="Google Shape;205;p21"/>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r>
              <a:rPr lang="en-US" b="1" dirty="0"/>
              <a:t>test_install_instructions.sh</a:t>
            </a:r>
          </a:p>
        </p:txBody>
      </p:sp>
      <p:sp>
        <p:nvSpPr>
          <p:cNvPr id="204" name="Google Shape;204;p21"/>
          <p:cNvSpPr txBox="1">
            <a:spLocks noGrp="1"/>
          </p:cNvSpPr>
          <p:nvPr>
            <p:ph type="body" idx="1"/>
          </p:nvPr>
        </p:nvSpPr>
        <p:spPr>
          <a:xfrm>
            <a:off x="838200" y="1690688"/>
            <a:ext cx="10515600" cy="4530600"/>
          </a:xfrm>
          <a:prstGeom prst="rect">
            <a:avLst/>
          </a:prstGeom>
        </p:spPr>
        <p:txBody>
          <a:bodyPr spcFirstLastPara="1" wrap="square" lIns="91425" tIns="45700" rIns="91425" bIns="45700" anchor="t" anchorCtr="0">
            <a:normAutofit/>
          </a:bodyPr>
          <a:lstStyle/>
          <a:p>
            <a:pPr marL="114300" indent="0">
              <a:buNone/>
            </a:pPr>
            <a:r>
              <a:rPr lang="en-US" sz="1900" dirty="0"/>
              <a:t>REPO="</a:t>
            </a:r>
            <a:r>
              <a:rPr lang="en-US" sz="1900" dirty="0" err="1"/>
              <a:t>perfsonar</a:t>
            </a:r>
            <a:r>
              <a:rPr lang="en-US" sz="1900" dirty="0"/>
              <a:t>-release"</a:t>
            </a:r>
          </a:p>
          <a:p>
            <a:pPr marL="114300" indent="0">
              <a:buNone/>
            </a:pPr>
            <a:r>
              <a:rPr lang="en-US" sz="1900" dirty="0"/>
              <a:t>declare -a </a:t>
            </a:r>
            <a:r>
              <a:rPr lang="en-US" sz="1900" dirty="0" err="1"/>
              <a:t>OSimages</a:t>
            </a:r>
            <a:r>
              <a:rPr lang="en-US" sz="1900" dirty="0"/>
              <a:t>=("</a:t>
            </a:r>
            <a:r>
              <a:rPr lang="en-US" sz="1900" dirty="0" err="1"/>
              <a:t>debian:buster</a:t>
            </a:r>
            <a:r>
              <a:rPr lang="en-US" sz="1900" dirty="0"/>
              <a:t>" "</a:t>
            </a:r>
            <a:r>
              <a:rPr lang="en-US" sz="1900" dirty="0" err="1"/>
              <a:t>debian:bullseye</a:t>
            </a:r>
            <a:r>
              <a:rPr lang="en-US" sz="1900" dirty="0"/>
              <a:t>" "</a:t>
            </a:r>
            <a:r>
              <a:rPr lang="en-US" sz="1900" dirty="0" err="1"/>
              <a:t>ubuntu:bionic</a:t>
            </a:r>
            <a:r>
              <a:rPr lang="en-US" sz="1900" dirty="0"/>
              <a:t>" "</a:t>
            </a:r>
            <a:r>
              <a:rPr lang="en-US" sz="1900" dirty="0" err="1"/>
              <a:t>ubuntu:focal</a:t>
            </a:r>
            <a:r>
              <a:rPr lang="en-US" sz="1900" dirty="0"/>
              <a:t>" "</a:t>
            </a:r>
            <a:r>
              <a:rPr lang="en-US" sz="1900" dirty="0" err="1"/>
              <a:t>ubuntu:jammy</a:t>
            </a:r>
            <a:r>
              <a:rPr lang="en-US" sz="1900" dirty="0"/>
              <a:t>")</a:t>
            </a:r>
          </a:p>
          <a:p>
            <a:pPr marL="114300" indent="0">
              <a:buNone/>
            </a:pPr>
            <a:r>
              <a:rPr lang="en-US" sz="1900" dirty="0"/>
              <a:t>declare -a BUNDLES=("</a:t>
            </a:r>
            <a:r>
              <a:rPr lang="en-US" sz="1900" dirty="0" err="1"/>
              <a:t>perfsonar</a:t>
            </a:r>
            <a:r>
              <a:rPr lang="en-US" sz="1900" dirty="0"/>
              <a:t>-tools" "</a:t>
            </a:r>
            <a:r>
              <a:rPr lang="en-US" sz="1900" dirty="0" err="1"/>
              <a:t>perfsonar-testpoint</a:t>
            </a:r>
            <a:r>
              <a:rPr lang="en-US" sz="1900" dirty="0"/>
              <a:t>" "</a:t>
            </a:r>
            <a:r>
              <a:rPr lang="en-US" sz="1900" dirty="0" err="1"/>
              <a:t>perfsonar</a:t>
            </a:r>
            <a:r>
              <a:rPr lang="en-US" sz="1900" dirty="0"/>
              <a:t>-archive" "</a:t>
            </a:r>
            <a:r>
              <a:rPr lang="en-US" sz="1900" dirty="0" err="1"/>
              <a:t>perfsonar</a:t>
            </a:r>
            <a:r>
              <a:rPr lang="en-US" sz="1900" dirty="0"/>
              <a:t>-core" "</a:t>
            </a:r>
            <a:r>
              <a:rPr lang="en-US" sz="1900" dirty="0" err="1"/>
              <a:t>perfsonar</a:t>
            </a:r>
            <a:r>
              <a:rPr lang="en-US" sz="1900" dirty="0"/>
              <a:t>-toolkit" "</a:t>
            </a:r>
            <a:r>
              <a:rPr lang="en-US" sz="1900" dirty="0" err="1"/>
              <a:t>maddash</a:t>
            </a:r>
            <a:r>
              <a:rPr lang="en-US" sz="1900" dirty="0"/>
              <a:t>")</a:t>
            </a:r>
          </a:p>
          <a:p>
            <a:pPr marL="114300" indent="0">
              <a:buNone/>
            </a:pPr>
            <a:endParaRPr lang="en-US" sz="1900" dirty="0"/>
          </a:p>
          <a:p>
            <a:pPr marL="114300" indent="0">
              <a:buNone/>
            </a:pPr>
            <a:r>
              <a:rPr lang="en-US" sz="1900" dirty="0"/>
              <a:t>We build the images from $</a:t>
            </a:r>
            <a:r>
              <a:rPr lang="en-US" sz="1900" dirty="0" err="1"/>
              <a:t>OSimages</a:t>
            </a:r>
            <a:endParaRPr lang="en-US" sz="1900" dirty="0"/>
          </a:p>
          <a:p>
            <a:pPr marL="114300" indent="0">
              <a:buNone/>
            </a:pPr>
            <a:r>
              <a:rPr lang="en-US" sz="1900" dirty="0"/>
              <a:t>Then test $BUNDLES within $</a:t>
            </a:r>
            <a:r>
              <a:rPr lang="en-US" sz="1900" dirty="0" err="1"/>
              <a:t>OSimages</a:t>
            </a:r>
            <a:r>
              <a:rPr lang="en-US" sz="1900" dirty="0"/>
              <a:t> with ps_install_bundle.sh</a:t>
            </a:r>
          </a:p>
          <a:p>
            <a:pPr marL="114300" indent="0">
              <a:buNone/>
            </a:pPr>
            <a:r>
              <a:rPr lang="en-US" sz="1900" dirty="0"/>
              <a:t>enable debug mode (-D) if you want to drop into a shell after the failed install.</a:t>
            </a:r>
          </a:p>
          <a:p>
            <a:pPr marL="114300" indent="0">
              <a:buNone/>
            </a:pPr>
            <a:r>
              <a:rPr lang="en-US" sz="1900" dirty="0"/>
              <a:t>Stop the containers and log the results for each test</a:t>
            </a:r>
          </a:p>
        </p:txBody>
      </p:sp>
      <p:sp>
        <p:nvSpPr>
          <p:cNvPr id="205" name="Google Shape;205;p21"/>
          <p:cNvSpPr txBox="1">
            <a:spLocks noGrp="1"/>
          </p:cNvSpPr>
          <p:nvPr>
            <p:ph type="sldNum" idx="12"/>
          </p:nvPr>
        </p:nvSpPr>
        <p:spPr>
          <a:xfrm>
            <a:off x="838200" y="6310311"/>
            <a:ext cx="365100" cy="365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200"/>
              <a:buFont typeface="Arial"/>
              <a:buNone/>
            </a:pPr>
            <a:fld id="{00000000-1234-1234-1234-123412341234}" type="slidenum">
              <a:rPr lang="en-US"/>
              <a:t>9</a:t>
            </a:fld>
            <a:endParaRPr/>
          </a:p>
        </p:txBody>
      </p:sp>
    </p:spTree>
    <p:extLst>
      <p:ext uri="{BB962C8B-B14F-4D97-AF65-F5344CB8AC3E}">
        <p14:creationId xmlns:p14="http://schemas.microsoft.com/office/powerpoint/2010/main" val="248288121"/>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929</Words>
  <Application>Microsoft Office PowerPoint</Application>
  <PresentationFormat>Widescreen</PresentationFormat>
  <Paragraphs>171</Paragraphs>
  <Slides>15</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Courier New</vt:lpstr>
      <vt:lpstr>Office Theme</vt:lpstr>
      <vt:lpstr>Quality Assurance for perfSONAR</vt:lpstr>
      <vt:lpstr>Github repository for QA</vt:lpstr>
      <vt:lpstr>https://github.com/perfsonar/quality-assurance</vt:lpstr>
      <vt:lpstr>sanity-checking</vt:lpstr>
      <vt:lpstr>integration-testing</vt:lpstr>
      <vt:lpstr>bundle-deb-install-tests</vt:lpstr>
      <vt:lpstr>bundle-deb-install-tests</vt:lpstr>
      <vt:lpstr>Main files</vt:lpstr>
      <vt:lpstr>test_install_instructions.sh</vt:lpstr>
      <vt:lpstr>PowerPoint Presentation</vt:lpstr>
      <vt:lpstr>bundle-rpm-install-tests</vt:lpstr>
      <vt:lpstr>feature-MNGScriptDevelopment branch</vt:lpstr>
      <vt:lpstr>Merging files to create 1 folder</vt:lpstr>
      <vt:lpstr>Challenges</vt:lpstr>
      <vt:lpstr>Results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Assurance for perfSONAR</dc:title>
  <cp:lastModifiedBy>Audit Audit</cp:lastModifiedBy>
  <cp:revision>3</cp:revision>
  <dcterms:modified xsi:type="dcterms:W3CDTF">2024-05-16T07:53:08Z</dcterms:modified>
</cp:coreProperties>
</file>