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1" r:id="rId3"/>
    <p:sldId id="260" r:id="rId4"/>
    <p:sldId id="262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98D"/>
    <a:srgbClr val="4FB3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24" autoAdjust="0"/>
    <p:restoredTop sz="73328"/>
  </p:normalViewPr>
  <p:slideViewPr>
    <p:cSldViewPr snapToGrid="0">
      <p:cViewPr>
        <p:scale>
          <a:sx n="100" d="100"/>
          <a:sy n="100" d="100"/>
        </p:scale>
        <p:origin x="1632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F7871-E3AF-624B-B8D7-C280CC97EE2F}" type="datetimeFigureOut">
              <a:rPr lang="en-US" smtClean="0"/>
              <a:t>5/31/17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E9403-891E-B043-B2E6-9A759C5C2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4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 speak the GNA group is working on a global architecture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9403-891E-B043-B2E6-9A759C5C2C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12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Connection policies differ, some countries do not allow connecting institutions that are not financed by the government, overseas institutions are classed as ‘private’ e.g. Spain</a:t>
            </a:r>
          </a:p>
          <a:p>
            <a:pPr lvl="0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Political/tech barriers in different countries - i.e. government restrictions in China (e.g. IPv6 and firewall). In-country knowledge is key</a:t>
            </a:r>
          </a:p>
          <a:p>
            <a:pPr lvl="0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Political barriers in different countries - institutes from abroad might not be allowed to settle in a country (e.g. Hungary), not going to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fix here, but at least we should take away barriers for collaboration.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9403-891E-B043-B2E6-9A759C5C2C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93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Jisc (which we are hoping to expand out for GÉANT members)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9403-891E-B043-B2E6-9A759C5C2C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90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E9403-891E-B043-B2E6-9A759C5C2C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1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rgbClr val="4FB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FB3CF"/>
              </a:buCl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Afgeronde rechthoek 9"/>
          <p:cNvSpPr/>
          <p:nvPr userDrawn="1"/>
        </p:nvSpPr>
        <p:spPr>
          <a:xfrm>
            <a:off x="372818" y="1600200"/>
            <a:ext cx="8466382" cy="4572000"/>
          </a:xfrm>
          <a:prstGeom prst="roundRect">
            <a:avLst>
              <a:gd name="adj" fmla="val 3364"/>
            </a:avLst>
          </a:prstGeom>
          <a:noFill/>
          <a:ln>
            <a:solidFill>
              <a:srgbClr val="4FB3C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3" name="Picture 12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04800" y="381000"/>
            <a:ext cx="8610600" cy="6172200"/>
          </a:xfrm>
          <a:prstGeom prst="roundRect">
            <a:avLst>
              <a:gd name="adj" fmla="val 3015"/>
            </a:avLst>
          </a:prstGeom>
          <a:solidFill>
            <a:srgbClr val="5FAF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7" name="Picture 16" descr="SURFnet%20transpara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05600" y="5486400"/>
            <a:ext cx="1905000" cy="7810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31-05-17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microsoft.com/office/2007/relationships/hdphoto" Target="../media/hdphoto1.wdp"/><Relationship Id="rId5" Type="http://schemas.openxmlformats.org/officeDocument/2006/relationships/image" Target="../media/image4.emf"/><Relationship Id="rId6" Type="http://schemas.openxmlformats.org/officeDocument/2006/relationships/image" Target="../media/image2.png"/><Relationship Id="rId7" Type="http://schemas.openxmlformats.org/officeDocument/2006/relationships/hyperlink" Target="mailto:alexander.vandenhil@surfnet.nl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58" b="8730"/>
          <a:stretch/>
        </p:blipFill>
        <p:spPr>
          <a:xfrm>
            <a:off x="161020" y="188640"/>
            <a:ext cx="8821960" cy="5040560"/>
          </a:xfrm>
          <a:prstGeom prst="rect">
            <a:avLst/>
          </a:prstGeom>
        </p:spPr>
      </p:pic>
      <p:pic>
        <p:nvPicPr>
          <p:cNvPr id="8" name="Afbeelding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AutoShape 2"/>
          <p:cNvSpPr>
            <a:spLocks/>
          </p:cNvSpPr>
          <p:nvPr/>
        </p:nvSpPr>
        <p:spPr bwMode="auto">
          <a:xfrm>
            <a:off x="533400" y="533400"/>
            <a:ext cx="8077200" cy="689993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r>
              <a:rPr lang="en-US" sz="3600" b="1" dirty="0" smtClean="0">
                <a:solidFill>
                  <a:schemeClr val="bg1"/>
                </a:solidFill>
              </a:rPr>
              <a:t>SIG - Transnational Education   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  <p:pic>
        <p:nvPicPr>
          <p:cNvPr id="12" name="Picture 11" descr="SURFnet%20transparan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05600" y="5562600"/>
            <a:ext cx="1905000" cy="7810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1600" y="5443435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Alexander van den Hil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Product Manager </a:t>
            </a:r>
            <a:r>
              <a:rPr lang="en-US" sz="1600" smtClean="0">
                <a:solidFill>
                  <a:schemeClr val="bg1"/>
                </a:solidFill>
              </a:rPr>
              <a:t>Network Services</a:t>
            </a:r>
          </a:p>
          <a:p>
            <a:endParaRPr lang="en-US" sz="400" dirty="0" smtClean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  <a:hlinkClick r:id="rId7"/>
              </a:rPr>
              <a:t>alexander.vandenhil@surfnet.nl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AutoShape 2"/>
          <p:cNvSpPr>
            <a:spLocks/>
          </p:cNvSpPr>
          <p:nvPr/>
        </p:nvSpPr>
        <p:spPr bwMode="auto">
          <a:xfrm>
            <a:off x="533400" y="1316125"/>
            <a:ext cx="3162300" cy="504056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r>
              <a:rPr lang="en-GB" sz="2400" dirty="0">
                <a:solidFill>
                  <a:schemeClr val="bg1"/>
                </a:solidFill>
              </a:rPr>
              <a:t>Global TNE policies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14" name="AutoShape 2"/>
          <p:cNvSpPr>
            <a:spLocks/>
          </p:cNvSpPr>
          <p:nvPr/>
        </p:nvSpPr>
        <p:spPr bwMode="auto">
          <a:xfrm>
            <a:off x="4826000" y="4425029"/>
            <a:ext cx="3784600" cy="504056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r>
              <a:rPr lang="en-US" sz="2400" smtClean="0">
                <a:solidFill>
                  <a:schemeClr val="bg1"/>
                </a:solidFill>
              </a:rPr>
              <a:t>TNC2017</a:t>
            </a:r>
            <a:r>
              <a:rPr lang="en-US" sz="240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-</a:t>
            </a:r>
            <a:r>
              <a:rPr lang="en-US" sz="2400" smtClean="0">
                <a:solidFill>
                  <a:schemeClr val="bg1"/>
                </a:solidFill>
              </a:rPr>
              <a:t> Linz, Austria 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1905000"/>
            <a:ext cx="7759700" cy="4221163"/>
          </a:xfrm>
        </p:spPr>
        <p:txBody>
          <a:bodyPr/>
          <a:lstStyle/>
          <a:p>
            <a:pPr marL="0" indent="0">
              <a:spcBef>
                <a:spcPts val="0"/>
              </a:spcBef>
              <a:buClrTx/>
              <a:buNone/>
            </a:pPr>
            <a:r>
              <a:rPr lang="en-GB" dirty="0"/>
              <a:t>How can we move to a position where we all treat TNE customers the </a:t>
            </a:r>
            <a:r>
              <a:rPr lang="en-GB" dirty="0" smtClean="0"/>
              <a:t>same? </a:t>
            </a:r>
          </a:p>
          <a:p>
            <a:pPr marL="0" indent="0">
              <a:spcBef>
                <a:spcPts val="0"/>
              </a:spcBef>
              <a:buClrTx/>
              <a:buNone/>
            </a:pPr>
            <a:endParaRPr lang="en-GB" dirty="0" smtClean="0"/>
          </a:p>
          <a:p>
            <a:pPr>
              <a:spcBef>
                <a:spcPts val="0"/>
              </a:spcBef>
              <a:buClrTx/>
            </a:pPr>
            <a:r>
              <a:rPr lang="en-GB" dirty="0" smtClean="0"/>
              <a:t>Can we treat a foreign institution as </a:t>
            </a:r>
            <a:r>
              <a:rPr lang="en-GB" dirty="0"/>
              <a:t>a local education institution? </a:t>
            </a:r>
            <a:endParaRPr lang="en-GB" dirty="0" smtClean="0"/>
          </a:p>
          <a:p>
            <a:pPr>
              <a:spcBef>
                <a:spcPts val="0"/>
              </a:spcBef>
              <a:buClrTx/>
            </a:pPr>
            <a:r>
              <a:rPr lang="en-GB" dirty="0" smtClean="0"/>
              <a:t>How to work with country specific barriers?</a:t>
            </a:r>
          </a:p>
          <a:p>
            <a:pPr>
              <a:spcBef>
                <a:spcPts val="0"/>
              </a:spcBef>
              <a:buClrTx/>
            </a:pPr>
            <a:r>
              <a:rPr lang="en-GB" dirty="0" smtClean="0"/>
              <a:t>Reciprocal agreements?</a:t>
            </a:r>
          </a:p>
          <a:p>
            <a:pPr>
              <a:spcBef>
                <a:spcPts val="0"/>
              </a:spcBef>
              <a:buClrTx/>
            </a:pPr>
            <a:r>
              <a:rPr lang="en-GB" dirty="0" smtClean="0"/>
              <a:t>Can </a:t>
            </a:r>
            <a:r>
              <a:rPr lang="en-GB" dirty="0"/>
              <a:t>we </a:t>
            </a:r>
            <a:r>
              <a:rPr lang="en-GB" dirty="0" smtClean="0"/>
              <a:t>come to a </a:t>
            </a:r>
            <a:r>
              <a:rPr lang="en-GB" dirty="0"/>
              <a:t>global oriented policy?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413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arrangements NREN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300" y="1841500"/>
            <a:ext cx="8001000" cy="4284663"/>
          </a:xfrm>
        </p:spPr>
        <p:txBody>
          <a:bodyPr/>
          <a:lstStyle/>
          <a:p>
            <a:pPr lvl="0"/>
            <a:r>
              <a:rPr lang="en-GB" dirty="0" smtClean="0"/>
              <a:t>Jisc </a:t>
            </a:r>
            <a:r>
              <a:rPr lang="en-GB" dirty="0"/>
              <a:t>has a Strategic Alliance with </a:t>
            </a:r>
            <a:r>
              <a:rPr lang="en-GB" dirty="0" smtClean="0"/>
              <a:t>CERNET</a:t>
            </a:r>
          </a:p>
          <a:p>
            <a:pPr lvl="0"/>
            <a:r>
              <a:rPr lang="en-GB" dirty="0" smtClean="0"/>
              <a:t>Internet2 has </a:t>
            </a:r>
            <a:r>
              <a:rPr lang="en-GB" dirty="0"/>
              <a:t>an agreement </a:t>
            </a:r>
            <a:r>
              <a:rPr lang="en-GB" dirty="0" smtClean="0"/>
              <a:t>with CERNET, KISTI and GARR (Work in progress)  </a:t>
            </a:r>
          </a:p>
          <a:p>
            <a:pPr lvl="0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913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827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01" y="2514600"/>
            <a:ext cx="439978" cy="4876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5675" y="4139624"/>
            <a:ext cx="5843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Verdana"/>
              </a:rPr>
              <a:t>W</a:t>
            </a:r>
            <a:endParaRPr lang="en-US" sz="3200" b="1" dirty="0">
              <a:latin typeface="Verdan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8541" y="838200"/>
            <a:ext cx="687465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4421" y="4836160"/>
            <a:ext cx="586637" cy="650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3400" y="5684520"/>
            <a:ext cx="439978" cy="487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21080" y="5684514"/>
            <a:ext cx="439978" cy="4876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81200" y="9906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endParaRPr lang="nl-N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/>
          <a:srcRect r="16626" b="17526"/>
          <a:stretch>
            <a:fillRect/>
          </a:stretch>
        </p:blipFill>
        <p:spPr>
          <a:xfrm>
            <a:off x="607380" y="1524000"/>
            <a:ext cx="764220" cy="609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09291" y="914400"/>
            <a:ext cx="550590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1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lexander.vandenhil</a:t>
            </a:r>
            <a:r>
              <a:rPr lang="en-US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en-US" sz="1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surfnet.nl</a:t>
            </a:r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en-US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avdhil</a:t>
            </a:r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avdhil</a:t>
            </a:r>
            <a:endParaRPr lang="en-US" sz="1800" b="1" baseline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alexander@vandenhil.net</a:t>
            </a:r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www.surfnet.nl</a:t>
            </a:r>
          </a:p>
          <a:p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+31 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88 7873000</a:t>
            </a:r>
            <a:endParaRPr lang="en-U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Creative </a:t>
            </a:r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Commons “Attribution” 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license: </a:t>
            </a:r>
            <a:b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http</a:t>
            </a:r>
            <a:r>
              <a:rPr lang="en-U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://creativecommons.org/licenses/by/3.0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/</a:t>
            </a:r>
            <a:endParaRPr lang="en-US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linked.png"/>
          <p:cNvPicPr>
            <a:picLocks noChangeAspect="1"/>
          </p:cNvPicPr>
          <p:nvPr/>
        </p:nvPicPr>
        <p:blipFill>
          <a:blip r:embed="rId9" cstate="print"/>
          <a:srcRect l="10784" t="10784" r="10784" b="10784"/>
          <a:stretch>
            <a:fillRect/>
          </a:stretch>
        </p:blipFill>
        <p:spPr>
          <a:xfrm>
            <a:off x="762000" y="3352800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RFne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SURFnet template</Template>
  <TotalTime>51629</TotalTime>
  <Words>233</Words>
  <Application>Microsoft Macintosh PowerPoint</Application>
  <PresentationFormat>On-screen Show (4:3)</PresentationFormat>
  <Paragraphs>49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Verdana</vt:lpstr>
      <vt:lpstr>Arial</vt:lpstr>
      <vt:lpstr>SURFnet template</vt:lpstr>
      <vt:lpstr>PowerPoint Presentation</vt:lpstr>
      <vt:lpstr>Need for policies</vt:lpstr>
      <vt:lpstr>Existing arrangements NREN level</vt:lpstr>
      <vt:lpstr>PowerPoint Presentation</vt:lpstr>
      <vt:lpstr>PowerPoint Presentation</vt:lpstr>
    </vt:vector>
  </TitlesOfParts>
  <Manager/>
  <Company>SURFnet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Switch Visit September 3rd 2014</dc:title>
  <dc:subject/>
  <dc:creator>Alexander van den Hil</dc:creator>
  <cp:keywords/>
  <dc:description/>
  <cp:lastModifiedBy>Alexander van den Hil</cp:lastModifiedBy>
  <cp:revision>253</cp:revision>
  <dcterms:created xsi:type="dcterms:W3CDTF">2012-06-07T08:18:19Z</dcterms:created>
  <dcterms:modified xsi:type="dcterms:W3CDTF">2017-05-31T15:42:57Z</dcterms:modified>
  <cp:category/>
</cp:coreProperties>
</file>