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5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5"/>
  </p:sldMasterIdLst>
  <p:notesMasterIdLst>
    <p:notesMasterId r:id="rId13"/>
  </p:notesMasterIdLst>
  <p:sldIdLst>
    <p:sldId id="278" r:id="rId6"/>
    <p:sldId id="284" r:id="rId7"/>
    <p:sldId id="281" r:id="rId8"/>
    <p:sldId id="287" r:id="rId9"/>
    <p:sldId id="290" r:id="rId10"/>
    <p:sldId id="291" r:id="rId11"/>
    <p:sldId id="292" r:id="rId12"/>
  </p:sldIdLst>
  <p:sldSz cx="9144000" cy="6858000" type="screen4x3"/>
  <p:notesSz cx="6735763" cy="98663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D1556"/>
    <a:srgbClr val="003F5D"/>
    <a:srgbClr val="1C4161"/>
    <a:srgbClr val="004361"/>
    <a:srgbClr val="003F5E"/>
    <a:srgbClr val="013F5E"/>
    <a:srgbClr val="FFFFFF"/>
    <a:srgbClr val="0043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63" autoAdjust="0"/>
    <p:restoredTop sz="61499" autoAdjust="0"/>
  </p:normalViewPr>
  <p:slideViewPr>
    <p:cSldViewPr snapToGrid="0">
      <p:cViewPr varScale="1">
        <p:scale>
          <a:sx n="95" d="100"/>
          <a:sy n="95" d="100"/>
        </p:scale>
        <p:origin x="3872" y="192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6.xml"/><Relationship Id="rId12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customXml" Target="../customXml/item1.xml"/><Relationship Id="rId2" Type="http://schemas.openxmlformats.org/officeDocument/2006/relationships/customXml" Target="../customXml/item2.xml"/><Relationship Id="rId3" Type="http://schemas.openxmlformats.org/officeDocument/2006/relationships/customXml" Target="../customXml/item3.xml"/><Relationship Id="rId4" Type="http://schemas.openxmlformats.org/officeDocument/2006/relationships/customXml" Target="../customXml/item4.xml"/><Relationship Id="rId5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9" Type="http://schemas.openxmlformats.org/officeDocument/2006/relationships/slide" Target="slides/slide4.xml"/><Relationship Id="rId10" Type="http://schemas.openxmlformats.org/officeDocument/2006/relationships/slide" Target="slides/slide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50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15373" y="0"/>
            <a:ext cx="2918831" cy="4950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1D8A83-A817-41E3-A602-3B517E18334E}" type="datetimeFigureOut">
              <a:rPr lang="en-GB" smtClean="0"/>
              <a:t>11/09/2017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9350" y="1233488"/>
            <a:ext cx="4437063" cy="3328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3577" y="4748163"/>
            <a:ext cx="5388610" cy="388486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1286"/>
            <a:ext cx="2918831" cy="4950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15373" y="9371286"/>
            <a:ext cx="2918831" cy="4950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CBC110B-1C27-4A5B-8007-E6BF4BB6C5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17268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BC110B-1C27-4A5B-8007-E6BF4BB6C5F7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4401728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BC110B-1C27-4A5B-8007-E6BF4BB6C5F7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4422014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 smtClean="0"/>
              <a:t>Although we are talking</a:t>
            </a:r>
            <a:r>
              <a:rPr lang="en-GB" baseline="0" dirty="0" smtClean="0"/>
              <a:t> about international education here, there are also members here who have been discussing ICT in education, so its important we can identify areas of overlap and synergy</a:t>
            </a:r>
            <a:endParaRPr lang="en-GB" dirty="0" smtClean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BC110B-1C27-4A5B-8007-E6BF4BB6C5F7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7549287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These are the four big issues that</a:t>
            </a:r>
            <a:r>
              <a:rPr lang="en-GB" baseline="0" dirty="0" smtClean="0"/>
              <a:t> we identified as a SC from the I2GS meeting</a:t>
            </a:r>
          </a:p>
          <a:p>
            <a:endParaRPr lang="en-GB" baseline="0" dirty="0" smtClean="0"/>
          </a:p>
          <a:p>
            <a:r>
              <a:rPr lang="en-GB" baseline="0" dirty="0" smtClean="0"/>
              <a:t>Today what we want is your endorsement of these as the four issues to initially address, and your help in scoping these out and contributing to the </a:t>
            </a:r>
            <a:r>
              <a:rPr lang="en-GB" baseline="0" dirty="0" err="1" smtClean="0"/>
              <a:t>workstreams</a:t>
            </a:r>
            <a:r>
              <a:rPr lang="en-GB" baseline="0" dirty="0" smtClean="0"/>
              <a:t> </a:t>
            </a:r>
          </a:p>
          <a:p>
            <a:endParaRPr lang="en-GB" baseline="0" dirty="0" smtClean="0"/>
          </a:p>
          <a:p>
            <a:r>
              <a:rPr lang="en-GB" smtClean="0"/>
              <a:t>Important</a:t>
            </a:r>
            <a:r>
              <a:rPr lang="en-GB" baseline="0" smtClean="0"/>
              <a:t> to consider the different audiences – this was the basis for our work last time.</a:t>
            </a:r>
          </a:p>
          <a:p>
            <a:r>
              <a:rPr lang="en-GB" baseline="0" smtClean="0"/>
              <a:t>Different perspectives and different audiences</a:t>
            </a:r>
          </a:p>
          <a:p>
            <a:endParaRPr lang="en-GB" baseline="0" smtClean="0"/>
          </a:p>
          <a:p>
            <a:r>
              <a:rPr lang="en-GB" baseline="0" smtClean="0"/>
              <a:t>Sending NREN</a:t>
            </a:r>
          </a:p>
          <a:p>
            <a:r>
              <a:rPr lang="en-GB" baseline="0" smtClean="0"/>
              <a:t>Receiving NREN</a:t>
            </a:r>
          </a:p>
          <a:p>
            <a:r>
              <a:rPr lang="en-GB" baseline="0" smtClean="0"/>
              <a:t>NREN developing TNE support</a:t>
            </a:r>
          </a:p>
          <a:p>
            <a:r>
              <a:rPr lang="en-GB" baseline="0" smtClean="0"/>
              <a:t>Education institution delivering TNE</a:t>
            </a:r>
          </a:p>
          <a:p>
            <a:r>
              <a:rPr lang="en-GB" baseline="0" smtClean="0"/>
              <a:t>Possibly also policy stakeholders and government in country – those we may need to influence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BC110B-1C27-4A5B-8007-E6BF4BB6C5F7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3403976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Other issues that we are capturing but are not part of the four priorities we’re ‘parking’ in an</a:t>
            </a:r>
            <a:r>
              <a:rPr lang="en-GB" baseline="0" dirty="0" smtClean="0"/>
              <a:t> issues bank  - we’ll develop this as part of the SIG to inform our future work</a:t>
            </a:r>
          </a:p>
          <a:p>
            <a:endParaRPr lang="en-GB" baseline="0" dirty="0" smtClean="0"/>
          </a:p>
          <a:p>
            <a:r>
              <a:rPr lang="en-GB" baseline="0" dirty="0" smtClean="0"/>
              <a:t>So for example one other ‘big issue’ is that of licensing overseas – both software and digital resources. But not timely to address this work now as Jisc are already working on a pilot project on this which will inform the SIG-TNE work at a later date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BC110B-1C27-4A5B-8007-E6BF4BB6C5F7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075630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Three to five activities in each </a:t>
            </a:r>
            <a:r>
              <a:rPr lang="en-GB" dirty="0" err="1" smtClean="0"/>
              <a:t>workstream</a:t>
            </a:r>
            <a:r>
              <a:rPr lang="en-GB" dirty="0" smtClean="0"/>
              <a:t> (led by a Steering Committee member) </a:t>
            </a:r>
          </a:p>
          <a:p>
            <a:r>
              <a:rPr lang="en-GB" dirty="0" smtClean="0"/>
              <a:t>Scope of each activity</a:t>
            </a:r>
          </a:p>
          <a:p>
            <a:r>
              <a:rPr lang="en-GB" dirty="0" smtClean="0"/>
              <a:t>What will the activity deliver</a:t>
            </a:r>
          </a:p>
          <a:p>
            <a:r>
              <a:rPr lang="en-GB" dirty="0" smtClean="0"/>
              <a:t>Overlaps and synergies with other areas</a:t>
            </a:r>
          </a:p>
          <a:p>
            <a:r>
              <a:rPr lang="en-GB" dirty="0" smtClean="0"/>
              <a:t>Stakeholders – e.g. Global, National, other SIGS, NRENs, </a:t>
            </a:r>
            <a:r>
              <a:rPr lang="en-GB" dirty="0" err="1" smtClean="0"/>
              <a:t>etc</a:t>
            </a:r>
            <a:endParaRPr lang="en-GB" dirty="0" smtClean="0"/>
          </a:p>
          <a:p>
            <a:r>
              <a:rPr lang="en-GB" dirty="0" smtClean="0"/>
              <a:t>Timescales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BC110B-1C27-4A5B-8007-E6BF4BB6C5F7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467825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Relationship Id="rId3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7.jpe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Relationship Id="rId3" Type="http://schemas.openxmlformats.org/officeDocument/2006/relationships/image" Target="../media/image6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9050" y="3094772"/>
            <a:ext cx="9186861" cy="3779897"/>
          </a:xfrm>
          <a:prstGeom prst="rect">
            <a:avLst/>
          </a:prstGeom>
        </p:spPr>
      </p:pic>
      <p:sp>
        <p:nvSpPr>
          <p:cNvPr id="5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930191" y="2448121"/>
            <a:ext cx="5096933" cy="375289"/>
          </a:xfrm>
        </p:spPr>
        <p:txBody>
          <a:bodyPr/>
          <a:lstStyle>
            <a:lvl1pPr marL="0" indent="0">
              <a:buNone/>
              <a:defRPr b="1" baseline="0"/>
            </a:lvl1pPr>
          </a:lstStyle>
          <a:p>
            <a:pPr lvl="0"/>
            <a:r>
              <a:rPr lang="en-US" dirty="0" smtClean="0"/>
              <a:t>Presenter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930191" y="4552754"/>
            <a:ext cx="5003270" cy="43634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dirty="0" smtClean="0"/>
              <a:t>Event, Location</a:t>
            </a:r>
            <a:endParaRPr lang="en-GB" dirty="0"/>
          </a:p>
        </p:txBody>
      </p:sp>
      <p:sp>
        <p:nvSpPr>
          <p:cNvPr id="14" name="Rectangle 13"/>
          <p:cNvSpPr/>
          <p:nvPr userDrawn="1"/>
        </p:nvSpPr>
        <p:spPr>
          <a:xfrm>
            <a:off x="64168" y="272717"/>
            <a:ext cx="9023685" cy="119513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772258" y="770731"/>
            <a:ext cx="1834330" cy="977860"/>
          </a:xfrm>
          <a:prstGeom prst="rect">
            <a:avLst/>
          </a:prstGeom>
        </p:spPr>
      </p:pic>
      <p:sp>
        <p:nvSpPr>
          <p:cNvPr id="12" name="Text Placeholder 10"/>
          <p:cNvSpPr>
            <a:spLocks noGrp="1"/>
          </p:cNvSpPr>
          <p:nvPr>
            <p:ph type="body" sz="quarter" idx="17" hasCustomPrompt="1"/>
          </p:nvPr>
        </p:nvSpPr>
        <p:spPr>
          <a:xfrm>
            <a:off x="930191" y="1830667"/>
            <a:ext cx="5012795" cy="503459"/>
          </a:xfrm>
        </p:spPr>
        <p:txBody>
          <a:bodyPr>
            <a:normAutofit/>
          </a:bodyPr>
          <a:lstStyle>
            <a:lvl1pPr marL="0" indent="0">
              <a:buNone/>
              <a:defRPr sz="2600"/>
            </a:lvl1pPr>
          </a:lstStyle>
          <a:p>
            <a:pPr lvl="0"/>
            <a:r>
              <a:rPr lang="en-US" dirty="0" smtClean="0"/>
              <a:t>Subtitle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930191" y="1331495"/>
            <a:ext cx="5012795" cy="473242"/>
          </a:xfrm>
        </p:spPr>
        <p:txBody>
          <a:bodyPr>
            <a:noAutofit/>
          </a:bodyPr>
          <a:lstStyle>
            <a:lvl1pPr marL="0" indent="0">
              <a:buNone/>
              <a:defRPr sz="3200" b="1"/>
            </a:lvl1pPr>
          </a:lstStyle>
          <a:p>
            <a:pPr lvl="0"/>
            <a:r>
              <a:rPr lang="en-US" dirty="0" smtClean="0"/>
              <a:t>Title</a:t>
            </a:r>
          </a:p>
        </p:txBody>
      </p:sp>
      <p:sp>
        <p:nvSpPr>
          <p:cNvPr id="13" name="Text Placeholder 6"/>
          <p:cNvSpPr>
            <a:spLocks noGrp="1"/>
          </p:cNvSpPr>
          <p:nvPr>
            <p:ph type="body" sz="quarter" idx="18" hasCustomPrompt="1"/>
          </p:nvPr>
        </p:nvSpPr>
        <p:spPr>
          <a:xfrm>
            <a:off x="930191" y="4921723"/>
            <a:ext cx="5003270" cy="428319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dirty="0" smtClean="0"/>
              <a:t>Date</a:t>
            </a:r>
            <a:endParaRPr lang="en-GB" dirty="0"/>
          </a:p>
        </p:txBody>
      </p:sp>
      <p:sp>
        <p:nvSpPr>
          <p:cNvPr id="16" name="Text Placeholder 4"/>
          <p:cNvSpPr>
            <a:spLocks noGrp="1"/>
          </p:cNvSpPr>
          <p:nvPr>
            <p:ph type="body" sz="quarter" idx="19" hasCustomPrompt="1"/>
          </p:nvPr>
        </p:nvSpPr>
        <p:spPr>
          <a:xfrm>
            <a:off x="930191" y="2821101"/>
            <a:ext cx="5096933" cy="347215"/>
          </a:xfrm>
        </p:spPr>
        <p:txBody>
          <a:bodyPr/>
          <a:lstStyle>
            <a:lvl1pPr marL="0" indent="0">
              <a:buNone/>
              <a:defRPr b="0" baseline="0"/>
            </a:lvl1pPr>
          </a:lstStyle>
          <a:p>
            <a:pPr lvl="0"/>
            <a:r>
              <a:rPr lang="en-US" dirty="0" smtClean="0"/>
              <a:t>Role in Project, GÉANT Project (if applicable)</a:t>
            </a:r>
          </a:p>
        </p:txBody>
      </p:sp>
      <p:sp>
        <p:nvSpPr>
          <p:cNvPr id="18" name="Text Placeholder 4"/>
          <p:cNvSpPr>
            <a:spLocks noGrp="1"/>
          </p:cNvSpPr>
          <p:nvPr>
            <p:ph type="body" sz="quarter" idx="20" hasCustomPrompt="1"/>
          </p:nvPr>
        </p:nvSpPr>
        <p:spPr>
          <a:xfrm>
            <a:off x="930191" y="3166006"/>
            <a:ext cx="6613609" cy="347215"/>
          </a:xfrm>
        </p:spPr>
        <p:txBody>
          <a:bodyPr/>
          <a:lstStyle>
            <a:lvl1pPr marL="0" indent="0">
              <a:buNone/>
              <a:defRPr b="0" baseline="0"/>
            </a:lvl1pPr>
          </a:lstStyle>
          <a:p>
            <a:pPr lvl="0"/>
            <a:r>
              <a:rPr lang="en-US" dirty="0" smtClean="0"/>
              <a:t>Role in Organisation, Organisation Name (if Applicable)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21" hasCustomPrompt="1"/>
          </p:nvPr>
        </p:nvSpPr>
        <p:spPr>
          <a:xfrm>
            <a:off x="1115094" y="3682167"/>
            <a:ext cx="914400" cy="190399"/>
          </a:xfrm>
        </p:spPr>
        <p:txBody>
          <a:bodyPr>
            <a:normAutofit/>
          </a:bodyPr>
          <a:lstStyle>
            <a:lvl1pPr marL="0" indent="0">
              <a:buNone/>
              <a:defRPr sz="800"/>
            </a:lvl1pPr>
          </a:lstStyle>
          <a:p>
            <a:pPr lvl="0"/>
            <a:r>
              <a:rPr lang="en-US" dirty="0" smtClean="0"/>
              <a:t>Logo (optional)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64422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1716834"/>
            <a:ext cx="4629150" cy="4144217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716834"/>
            <a:ext cx="3236119" cy="415215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341733" y="74646"/>
            <a:ext cx="720906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891881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yle Gu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fld id="{6F576E6A-F32A-4612-884C-86870357C6B4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2" name="TextBox 1"/>
          <p:cNvSpPr txBox="1"/>
          <p:nvPr userDrawn="1"/>
        </p:nvSpPr>
        <p:spPr>
          <a:xfrm>
            <a:off x="489285" y="304799"/>
            <a:ext cx="555338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 smtClean="0">
                <a:solidFill>
                  <a:srgbClr val="003F5D"/>
                </a:solidFill>
              </a:rPr>
              <a:t>Style</a:t>
            </a:r>
            <a:r>
              <a:rPr lang="en-GB" sz="2400" b="1" baseline="0" dirty="0" smtClean="0">
                <a:solidFill>
                  <a:srgbClr val="003F5D"/>
                </a:solidFill>
              </a:rPr>
              <a:t> Guide</a:t>
            </a:r>
          </a:p>
          <a:p>
            <a:r>
              <a:rPr lang="en-GB" sz="2400" baseline="0" dirty="0" smtClean="0">
                <a:solidFill>
                  <a:srgbClr val="ED1556"/>
                </a:solidFill>
              </a:rPr>
              <a:t>A Guide to Using the New GÉANT Template</a:t>
            </a:r>
            <a:endParaRPr lang="en-GB" sz="2400" dirty="0">
              <a:solidFill>
                <a:srgbClr val="ED1556"/>
              </a:solidFill>
            </a:endParaRPr>
          </a:p>
        </p:txBody>
      </p:sp>
      <p:sp>
        <p:nvSpPr>
          <p:cNvPr id="4" name="TextBox 3"/>
          <p:cNvSpPr txBox="1"/>
          <p:nvPr userDrawn="1"/>
        </p:nvSpPr>
        <p:spPr>
          <a:xfrm>
            <a:off x="585273" y="1331499"/>
            <a:ext cx="7612243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003F5D"/>
                </a:solidFill>
              </a:rPr>
              <a:t>This template is for use both to</a:t>
            </a:r>
            <a:r>
              <a:rPr lang="en-GB" baseline="0" dirty="0" smtClean="0">
                <a:solidFill>
                  <a:srgbClr val="003F5D"/>
                </a:solidFill>
              </a:rPr>
              <a:t> present information on behalf of the GÉANT Project (GN4-2) and for the organisation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baseline="0" dirty="0" smtClean="0">
              <a:solidFill>
                <a:srgbClr val="003F5D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aseline="0" dirty="0" smtClean="0">
                <a:solidFill>
                  <a:srgbClr val="003F5D"/>
                </a:solidFill>
              </a:rPr>
              <a:t>Font is Calibri and will auto-size. Avoid using a font size less than 18pt.  Main font colour is Teal, </a:t>
            </a:r>
            <a:r>
              <a:rPr lang="en-GB" baseline="0" dirty="0" smtClean="0">
                <a:solidFill>
                  <a:srgbClr val="ED1556"/>
                </a:solidFill>
              </a:rPr>
              <a:t>Subtitle colour is Crimson and should be used sparingly. </a:t>
            </a:r>
            <a:r>
              <a:rPr lang="en-GB" baseline="0" dirty="0" smtClean="0">
                <a:solidFill>
                  <a:srgbClr val="003F5D"/>
                </a:solidFill>
              </a:rPr>
              <a:t>If the colours are not shown in PowerPoint use the colour picker to select the correct colour from the logo or these samples</a:t>
            </a:r>
            <a:endParaRPr lang="en-GB" baseline="0" dirty="0" smtClean="0">
              <a:solidFill>
                <a:srgbClr val="ED1556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baseline="0" dirty="0" smtClean="0">
              <a:solidFill>
                <a:srgbClr val="ED1556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aseline="0" dirty="0" smtClean="0">
                <a:solidFill>
                  <a:srgbClr val="003F5D"/>
                </a:solidFill>
              </a:rPr>
              <a:t>The title slide has space for the speaker’s own organisation logo which should be no larger than the main GÉANT logo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baseline="0" dirty="0" smtClean="0">
              <a:solidFill>
                <a:srgbClr val="003F5D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aseline="0" dirty="0" smtClean="0">
                <a:solidFill>
                  <a:srgbClr val="003F5D"/>
                </a:solidFill>
              </a:rPr>
              <a:t>There are two end slide versions: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baseline="0" dirty="0" smtClean="0">
                <a:solidFill>
                  <a:srgbClr val="003F5D"/>
                </a:solidFill>
              </a:rPr>
              <a:t>One for Project (GN4-2) presentations which includes EU logo, copyright, and funding statement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baseline="0" dirty="0" smtClean="0">
                <a:solidFill>
                  <a:srgbClr val="003F5D"/>
                </a:solidFill>
              </a:rPr>
              <a:t>One for when presenting on behalf of the organisation</a:t>
            </a:r>
          </a:p>
          <a:p>
            <a:pPr marL="457200" lvl="1" indent="0">
              <a:buFont typeface="Arial" panose="020B0604020202020204" pitchFamily="34" charset="0"/>
              <a:buNone/>
            </a:pPr>
            <a:r>
              <a:rPr lang="en-GB" baseline="0" dirty="0" smtClean="0">
                <a:solidFill>
                  <a:srgbClr val="003F5D"/>
                </a:solidFill>
              </a:rPr>
              <a:t> </a:t>
            </a:r>
          </a:p>
          <a:p>
            <a:pPr marL="0" lvl="0" indent="0">
              <a:buFont typeface="Arial" panose="020B0604020202020204" pitchFamily="34" charset="0"/>
              <a:buNone/>
            </a:pPr>
            <a:r>
              <a:rPr lang="en-GB" baseline="0" dirty="0" smtClean="0">
                <a:solidFill>
                  <a:srgbClr val="003F5D"/>
                </a:solidFill>
              </a:rPr>
              <a:t>If in doubt contact your line manager for clarification on which version to use</a:t>
            </a:r>
            <a:endParaRPr lang="en-GB" dirty="0">
              <a:solidFill>
                <a:srgbClr val="003F5D"/>
              </a:solidFill>
            </a:endParaRPr>
          </a:p>
        </p:txBody>
      </p:sp>
      <p:sp>
        <p:nvSpPr>
          <p:cNvPr id="5" name="Oval 4"/>
          <p:cNvSpPr/>
          <p:nvPr userDrawn="1"/>
        </p:nvSpPr>
        <p:spPr>
          <a:xfrm>
            <a:off x="6448923" y="3046373"/>
            <a:ext cx="545432" cy="529390"/>
          </a:xfrm>
          <a:prstGeom prst="ellipse">
            <a:avLst/>
          </a:prstGeom>
          <a:solidFill>
            <a:srgbClr val="003F5D"/>
          </a:solidFill>
          <a:ln>
            <a:solidFill>
              <a:srgbClr val="003F5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Oval 8"/>
          <p:cNvSpPr/>
          <p:nvPr userDrawn="1"/>
        </p:nvSpPr>
        <p:spPr>
          <a:xfrm>
            <a:off x="5694943" y="3046373"/>
            <a:ext cx="545432" cy="529390"/>
          </a:xfrm>
          <a:prstGeom prst="ellipse">
            <a:avLst/>
          </a:prstGeom>
          <a:solidFill>
            <a:srgbClr val="ED1556"/>
          </a:solidFill>
          <a:ln>
            <a:solidFill>
              <a:srgbClr val="ED155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7804534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Slide for GN4 related presenta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7" name="Rectangle 16"/>
          <p:cNvSpPr/>
          <p:nvPr userDrawn="1"/>
        </p:nvSpPr>
        <p:spPr>
          <a:xfrm>
            <a:off x="0" y="-8021"/>
            <a:ext cx="9144000" cy="6858000"/>
          </a:xfrm>
          <a:prstGeom prst="rect">
            <a:avLst/>
          </a:prstGeom>
          <a:solidFill>
            <a:srgbClr val="1C41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 dirty="0"/>
          </a:p>
        </p:txBody>
      </p:sp>
      <p:sp>
        <p:nvSpPr>
          <p:cNvPr id="12" name="Rectangle 11"/>
          <p:cNvSpPr/>
          <p:nvPr userDrawn="1"/>
        </p:nvSpPr>
        <p:spPr>
          <a:xfrm>
            <a:off x="0" y="857250"/>
            <a:ext cx="9144000" cy="5143500"/>
          </a:xfrm>
          <a:prstGeom prst="rect">
            <a:avLst/>
          </a:prstGeom>
          <a:solidFill>
            <a:srgbClr val="1C41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13" name="Rectangle 12"/>
          <p:cNvSpPr/>
          <p:nvPr userDrawn="1"/>
        </p:nvSpPr>
        <p:spPr>
          <a:xfrm>
            <a:off x="1941584" y="1024187"/>
            <a:ext cx="5602848" cy="3984690"/>
          </a:xfrm>
          <a:prstGeom prst="rect">
            <a:avLst/>
          </a:prstGeom>
          <a:blipFill dpi="0" rotWithShape="1">
            <a:blip r:embed="rId2">
              <a:alphaModFix amt="12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14" name="Title 3"/>
          <p:cNvSpPr txBox="1">
            <a:spLocks/>
          </p:cNvSpPr>
          <p:nvPr userDrawn="1"/>
        </p:nvSpPr>
        <p:spPr>
          <a:xfrm>
            <a:off x="0" y="2970258"/>
            <a:ext cx="9144000" cy="589228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000" b="1" kern="1200" baseline="0">
                <a:solidFill>
                  <a:srgbClr val="004361"/>
                </a:solidFill>
                <a:latin typeface="Calibri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algn="ctr"/>
            <a:r>
              <a:rPr lang="en-GB" sz="2100" b="0" dirty="0">
                <a:solidFill>
                  <a:schemeClr val="bg1"/>
                </a:solidFill>
              </a:rPr>
              <a:t>Thank </a:t>
            </a:r>
            <a:r>
              <a:rPr lang="en-GB" sz="2100" b="0" dirty="0" smtClean="0">
                <a:solidFill>
                  <a:schemeClr val="bg1"/>
                </a:solidFill>
              </a:rPr>
              <a:t>you</a:t>
            </a:r>
            <a:endParaRPr lang="en-GB" sz="2100" b="0" dirty="0">
              <a:solidFill>
                <a:schemeClr val="bg1"/>
              </a:solidFill>
            </a:endParaRPr>
          </a:p>
        </p:txBody>
      </p:sp>
      <p:sp>
        <p:nvSpPr>
          <p:cNvPr id="21" name="TextBox 20"/>
          <p:cNvSpPr txBox="1"/>
          <p:nvPr userDrawn="1"/>
        </p:nvSpPr>
        <p:spPr>
          <a:xfrm>
            <a:off x="3002547" y="5294836"/>
            <a:ext cx="31157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dirty="0" smtClean="0">
                <a:solidFill>
                  <a:schemeClr val="bg1"/>
                </a:solidFill>
              </a:rPr>
              <a:t>Networks </a:t>
            </a:r>
            <a:r>
              <a:rPr lang="en-GB" sz="1200" baseline="0" dirty="0" smtClean="0">
                <a:solidFill>
                  <a:schemeClr val="bg1"/>
                </a:solidFill>
              </a:rPr>
              <a:t>∙ Services ∙ People         </a:t>
            </a:r>
          </a:p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0" dirty="0" smtClean="0">
                <a:solidFill>
                  <a:schemeClr val="bg1"/>
                </a:solidFill>
              </a:rPr>
              <a:t>www.geant.org</a:t>
            </a:r>
          </a:p>
          <a:p>
            <a:pPr algn="ctr"/>
            <a:r>
              <a:rPr lang="en-GB" sz="1200" i="0" baseline="0" dirty="0" smtClean="0">
                <a:solidFill>
                  <a:schemeClr val="bg1"/>
                </a:solidFill>
              </a:rPr>
              <a:t> </a:t>
            </a:r>
            <a:endParaRPr lang="en-GB" sz="1200" i="0" dirty="0">
              <a:solidFill>
                <a:schemeClr val="bg1"/>
              </a:solidFill>
            </a:endParaRPr>
          </a:p>
        </p:txBody>
      </p:sp>
      <p:pic>
        <p:nvPicPr>
          <p:cNvPr id="24" name="Picture 2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4799" y="4773547"/>
            <a:ext cx="1219200" cy="529760"/>
          </a:xfrm>
          <a:prstGeom prst="rect">
            <a:avLst/>
          </a:prstGeom>
        </p:spPr>
      </p:pic>
      <p:sp>
        <p:nvSpPr>
          <p:cNvPr id="15" name="Content Placeholder 3"/>
          <p:cNvSpPr>
            <a:spLocks noGrp="1"/>
          </p:cNvSpPr>
          <p:nvPr>
            <p:ph sz="quarter" idx="12" hasCustomPrompt="1"/>
          </p:nvPr>
        </p:nvSpPr>
        <p:spPr>
          <a:xfrm>
            <a:off x="2070100" y="3559174"/>
            <a:ext cx="5003800" cy="428625"/>
          </a:xfrm>
        </p:spPr>
        <p:txBody>
          <a:bodyPr>
            <a:noAutofit/>
          </a:bodyPr>
          <a:lstStyle>
            <a:lvl1pPr marL="0" indent="0" algn="ctr">
              <a:buNone/>
              <a:defRPr sz="21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Optional “Any Questions?” Text here</a:t>
            </a:r>
          </a:p>
        </p:txBody>
      </p:sp>
      <p:sp>
        <p:nvSpPr>
          <p:cNvPr id="16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2674018" y="4222361"/>
            <a:ext cx="3795964" cy="263127"/>
          </a:xfrm>
        </p:spPr>
        <p:txBody>
          <a:bodyPr>
            <a:normAutofit/>
          </a:bodyPr>
          <a:lstStyle>
            <a:lvl1pPr marL="0" indent="0" algn="ctr">
              <a:buNone/>
              <a:defRPr sz="9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dirty="0" smtClean="0"/>
              <a:t>Presenter email</a:t>
            </a:r>
            <a:endParaRPr lang="en-GB" dirty="0"/>
          </a:p>
        </p:txBody>
      </p:sp>
      <p:sp>
        <p:nvSpPr>
          <p:cNvPr id="18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341313" y="241300"/>
            <a:ext cx="8510812" cy="334200"/>
          </a:xfrm>
        </p:spPr>
        <p:txBody>
          <a:bodyPr/>
          <a:lstStyle>
            <a:lvl1pPr marL="0" indent="0">
              <a:buNone/>
              <a:defRPr baseline="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This end slide to be used for all GN4-1 Presentations</a:t>
            </a:r>
            <a:endParaRPr lang="en-GB" dirty="0"/>
          </a:p>
        </p:txBody>
      </p:sp>
      <p:grpSp>
        <p:nvGrpSpPr>
          <p:cNvPr id="2" name="Group 1"/>
          <p:cNvGrpSpPr/>
          <p:nvPr userDrawn="1"/>
        </p:nvGrpSpPr>
        <p:grpSpPr>
          <a:xfrm>
            <a:off x="487364" y="6235404"/>
            <a:ext cx="8169272" cy="294664"/>
            <a:chOff x="245272" y="6235404"/>
            <a:chExt cx="8169272" cy="294664"/>
          </a:xfrm>
        </p:grpSpPr>
        <p:sp>
          <p:nvSpPr>
            <p:cNvPr id="22" name="TextBox 21"/>
            <p:cNvSpPr txBox="1"/>
            <p:nvPr userDrawn="1"/>
          </p:nvSpPr>
          <p:spPr>
            <a:xfrm>
              <a:off x="687414" y="6275014"/>
              <a:ext cx="7727130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GB" sz="800" kern="1200" dirty="0" smtClean="0">
                  <a:solidFill>
                    <a:schemeClr val="bg1"/>
                  </a:solidFill>
                  <a:effectLst/>
                  <a:latin typeface="+mn-lt"/>
                  <a:ea typeface="+mn-ea"/>
                  <a:cs typeface="+mn-cs"/>
                </a:rPr>
                <a:t>This work is part of a project that has received funding from the European Union’s Horizon 2020 research and innovation programme under Grant Agreement No. 731122 (GN4-2).</a:t>
              </a:r>
              <a:endParaRPr lang="en-GB" sz="800" dirty="0">
                <a:solidFill>
                  <a:schemeClr val="bg1"/>
                </a:solidFill>
              </a:endParaRPr>
            </a:p>
          </p:txBody>
        </p:sp>
        <p:pic>
          <p:nvPicPr>
            <p:cNvPr id="19" name="Picture 18"/>
            <p:cNvPicPr>
              <a:picLocks noChangeAspect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45272" y="6235404"/>
              <a:ext cx="433675" cy="29466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11851604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Slide for non project presenta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7" name="Rectangle 16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1C41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 dirty="0"/>
          </a:p>
        </p:txBody>
      </p:sp>
      <p:sp>
        <p:nvSpPr>
          <p:cNvPr id="12" name="Rectangle 11"/>
          <p:cNvSpPr/>
          <p:nvPr userDrawn="1"/>
        </p:nvSpPr>
        <p:spPr>
          <a:xfrm>
            <a:off x="0" y="857250"/>
            <a:ext cx="9144000" cy="5143500"/>
          </a:xfrm>
          <a:prstGeom prst="rect">
            <a:avLst/>
          </a:prstGeom>
          <a:solidFill>
            <a:srgbClr val="1C41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13" name="Rectangle 12"/>
          <p:cNvSpPr/>
          <p:nvPr userDrawn="1"/>
        </p:nvSpPr>
        <p:spPr>
          <a:xfrm>
            <a:off x="1941584" y="1024187"/>
            <a:ext cx="5602848" cy="3984690"/>
          </a:xfrm>
          <a:prstGeom prst="rect">
            <a:avLst/>
          </a:prstGeom>
          <a:blipFill dpi="0" rotWithShape="1">
            <a:blip r:embed="rId2">
              <a:alphaModFix amt="12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14" name="Title 3"/>
          <p:cNvSpPr txBox="1">
            <a:spLocks/>
          </p:cNvSpPr>
          <p:nvPr userDrawn="1"/>
        </p:nvSpPr>
        <p:spPr>
          <a:xfrm>
            <a:off x="0" y="2970258"/>
            <a:ext cx="9144000" cy="589228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000" b="1" kern="1200" baseline="0">
                <a:solidFill>
                  <a:srgbClr val="004361"/>
                </a:solidFill>
                <a:latin typeface="Calibri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algn="ctr"/>
            <a:r>
              <a:rPr lang="en-GB" sz="2100" b="0" dirty="0">
                <a:solidFill>
                  <a:schemeClr val="bg1"/>
                </a:solidFill>
              </a:rPr>
              <a:t>Thank </a:t>
            </a:r>
            <a:r>
              <a:rPr lang="en-GB" sz="2100" b="0" dirty="0" smtClean="0">
                <a:solidFill>
                  <a:schemeClr val="bg1"/>
                </a:solidFill>
              </a:rPr>
              <a:t>you</a:t>
            </a:r>
            <a:endParaRPr lang="en-GB" sz="2100" b="0" dirty="0">
              <a:solidFill>
                <a:schemeClr val="bg1"/>
              </a:solidFill>
            </a:endParaRPr>
          </a:p>
        </p:txBody>
      </p:sp>
      <p:sp>
        <p:nvSpPr>
          <p:cNvPr id="21" name="TextBox 20"/>
          <p:cNvSpPr txBox="1"/>
          <p:nvPr userDrawn="1"/>
        </p:nvSpPr>
        <p:spPr>
          <a:xfrm>
            <a:off x="3002547" y="5623697"/>
            <a:ext cx="31157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dirty="0" smtClean="0">
                <a:solidFill>
                  <a:schemeClr val="bg1"/>
                </a:solidFill>
              </a:rPr>
              <a:t>Networks </a:t>
            </a:r>
            <a:r>
              <a:rPr lang="en-GB" sz="1200" baseline="0" dirty="0" smtClean="0">
                <a:solidFill>
                  <a:schemeClr val="bg1"/>
                </a:solidFill>
              </a:rPr>
              <a:t>∙ Services ∙ People         </a:t>
            </a:r>
          </a:p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0" dirty="0" smtClean="0">
                <a:solidFill>
                  <a:schemeClr val="bg1"/>
                </a:solidFill>
              </a:rPr>
              <a:t>www.geant.org</a:t>
            </a:r>
          </a:p>
          <a:p>
            <a:pPr algn="ctr"/>
            <a:r>
              <a:rPr lang="en-GB" sz="1200" i="0" baseline="0" dirty="0" smtClean="0">
                <a:solidFill>
                  <a:schemeClr val="bg1"/>
                </a:solidFill>
              </a:rPr>
              <a:t> </a:t>
            </a:r>
            <a:endParaRPr lang="en-GB" sz="1200" i="0" dirty="0">
              <a:solidFill>
                <a:schemeClr val="bg1"/>
              </a:solidFill>
            </a:endParaRPr>
          </a:p>
        </p:txBody>
      </p:sp>
      <p:pic>
        <p:nvPicPr>
          <p:cNvPr id="24" name="Picture 2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4799" y="5102408"/>
            <a:ext cx="1219200" cy="529760"/>
          </a:xfrm>
          <a:prstGeom prst="rect">
            <a:avLst/>
          </a:prstGeom>
        </p:spPr>
      </p:pic>
      <p:sp>
        <p:nvSpPr>
          <p:cNvPr id="11" name="Content Placeholder 3"/>
          <p:cNvSpPr>
            <a:spLocks noGrp="1"/>
          </p:cNvSpPr>
          <p:nvPr>
            <p:ph sz="quarter" idx="12" hasCustomPrompt="1"/>
          </p:nvPr>
        </p:nvSpPr>
        <p:spPr>
          <a:xfrm>
            <a:off x="2070100" y="3559174"/>
            <a:ext cx="5003800" cy="428625"/>
          </a:xfrm>
        </p:spPr>
        <p:txBody>
          <a:bodyPr>
            <a:noAutofit/>
          </a:bodyPr>
          <a:lstStyle>
            <a:lvl1pPr marL="0" indent="0" algn="ctr">
              <a:buNone/>
              <a:defRPr sz="21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Optional “Any Questions?” Text here</a:t>
            </a:r>
          </a:p>
        </p:txBody>
      </p:sp>
      <p:sp>
        <p:nvSpPr>
          <p:cNvPr id="15" name="Text Placeholder 4"/>
          <p:cNvSpPr>
            <a:spLocks noGrp="1"/>
          </p:cNvSpPr>
          <p:nvPr>
            <p:ph type="body" sz="quarter" idx="13" hasCustomPrompt="1"/>
          </p:nvPr>
        </p:nvSpPr>
        <p:spPr>
          <a:xfrm>
            <a:off x="2674019" y="4227842"/>
            <a:ext cx="3795964" cy="263127"/>
          </a:xfrm>
        </p:spPr>
        <p:txBody>
          <a:bodyPr>
            <a:normAutofit/>
          </a:bodyPr>
          <a:lstStyle>
            <a:lvl1pPr marL="0" indent="0" algn="ctr">
              <a:buNone/>
              <a:defRPr sz="9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dirty="0" smtClean="0"/>
              <a:t>Presenter email</a:t>
            </a:r>
            <a:endParaRPr lang="en-GB" dirty="0"/>
          </a:p>
        </p:txBody>
      </p:sp>
      <p:sp>
        <p:nvSpPr>
          <p:cNvPr id="16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341313" y="241300"/>
            <a:ext cx="8510812" cy="334200"/>
          </a:xfrm>
        </p:spPr>
        <p:txBody>
          <a:bodyPr/>
          <a:lstStyle>
            <a:lvl1pPr marL="0" indent="0">
              <a:buNone/>
              <a:defRPr baseline="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This end slide to be used for all GÉANT Organisation Presentations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123395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000">
                <a:latin typeface="+mn-lt"/>
              </a:defRPr>
            </a:lvl1pPr>
            <a:lvl2pPr>
              <a:defRPr>
                <a:solidFill>
                  <a:srgbClr val="004361"/>
                </a:solidFill>
                <a:latin typeface="+mn-lt"/>
              </a:defRPr>
            </a:lvl2pPr>
            <a:lvl3pPr>
              <a:defRPr>
                <a:solidFill>
                  <a:srgbClr val="003F5E"/>
                </a:solidFill>
                <a:latin typeface="+mn-lt"/>
              </a:defRPr>
            </a:lvl3pPr>
            <a:lvl4pPr>
              <a:defRPr>
                <a:latin typeface="+mn-lt"/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fld id="{6F576E6A-F32A-4612-884C-86870357C6B4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341733" y="74646"/>
            <a:ext cx="720906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313993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1825625"/>
            <a:ext cx="4171950" cy="4351338"/>
          </a:xfrm>
        </p:spPr>
        <p:txBody>
          <a:bodyPr/>
          <a:lstStyle>
            <a:lvl1pPr>
              <a:defRPr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>
            <a:lvl1pPr>
              <a:defRPr sz="2000"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08776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1951" y="1681163"/>
            <a:ext cx="413623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61951" y="2489201"/>
            <a:ext cx="4164806" cy="37004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341733" y="74646"/>
            <a:ext cx="720906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894822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6:33 Text Imag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3376" y="1524000"/>
            <a:ext cx="5898092" cy="4652963"/>
          </a:xfrm>
        </p:spPr>
        <p:txBody>
          <a:bodyPr/>
          <a:lstStyle>
            <a:lvl1pPr>
              <a:defRPr sz="2000">
                <a:latin typeface="+mn-lt"/>
              </a:defRPr>
            </a:lvl1pPr>
            <a:lvl2pPr>
              <a:defRPr>
                <a:solidFill>
                  <a:srgbClr val="004361"/>
                </a:solidFill>
                <a:latin typeface="+mn-lt"/>
              </a:defRPr>
            </a:lvl2pPr>
            <a:lvl3pPr>
              <a:defRPr>
                <a:solidFill>
                  <a:srgbClr val="003F5E"/>
                </a:solidFill>
                <a:latin typeface="+mn-lt"/>
              </a:defRPr>
            </a:lvl3pPr>
            <a:lvl4pPr>
              <a:defRPr>
                <a:latin typeface="+mn-lt"/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fld id="{6F576E6A-F32A-4612-884C-86870357C6B4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341733" y="74646"/>
            <a:ext cx="720906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cxnSp>
        <p:nvCxnSpPr>
          <p:cNvPr id="4" name="Straight Connector 3"/>
          <p:cNvCxnSpPr/>
          <p:nvPr userDrawn="1"/>
        </p:nvCxnSpPr>
        <p:spPr>
          <a:xfrm>
            <a:off x="6239933" y="1532467"/>
            <a:ext cx="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6451593" y="1532467"/>
            <a:ext cx="2" cy="4682066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36513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6" name="Title Placeholder 1"/>
          <p:cNvSpPr>
            <a:spLocks noGrp="1"/>
          </p:cNvSpPr>
          <p:nvPr>
            <p:ph type="title"/>
          </p:nvPr>
        </p:nvSpPr>
        <p:spPr>
          <a:xfrm>
            <a:off x="341733" y="74646"/>
            <a:ext cx="720906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750773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op Image Bar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5" name="Title Placeholder 1"/>
          <p:cNvSpPr>
            <a:spLocks noGrp="1"/>
          </p:cNvSpPr>
          <p:nvPr>
            <p:ph type="title"/>
          </p:nvPr>
        </p:nvSpPr>
        <p:spPr>
          <a:xfrm>
            <a:off x="341733" y="74646"/>
            <a:ext cx="720906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2" name="Rectangle 1"/>
          <p:cNvSpPr/>
          <p:nvPr userDrawn="1"/>
        </p:nvSpPr>
        <p:spPr>
          <a:xfrm>
            <a:off x="0" y="1676400"/>
            <a:ext cx="9144000" cy="2165684"/>
          </a:xfrm>
          <a:prstGeom prst="rect">
            <a:avLst/>
          </a:prstGeom>
          <a:solidFill>
            <a:srgbClr val="004361"/>
          </a:solidFill>
          <a:ln>
            <a:solidFill>
              <a:srgbClr val="013F5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352928" y="4083050"/>
            <a:ext cx="8406062" cy="2181392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725052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ottom Image Bar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5" name="Title Placeholder 1"/>
          <p:cNvSpPr>
            <a:spLocks noGrp="1"/>
          </p:cNvSpPr>
          <p:nvPr>
            <p:ph type="title"/>
          </p:nvPr>
        </p:nvSpPr>
        <p:spPr>
          <a:xfrm>
            <a:off x="341733" y="74646"/>
            <a:ext cx="720906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6" name="Rectangle 5"/>
          <p:cNvSpPr/>
          <p:nvPr userDrawn="1"/>
        </p:nvSpPr>
        <p:spPr>
          <a:xfrm>
            <a:off x="0" y="3858126"/>
            <a:ext cx="9144000" cy="2165684"/>
          </a:xfrm>
          <a:prstGeom prst="rect">
            <a:avLst/>
          </a:prstGeom>
          <a:solidFill>
            <a:srgbClr val="004361"/>
          </a:solidFill>
          <a:ln>
            <a:solidFill>
              <a:srgbClr val="013F5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336215" y="1524586"/>
            <a:ext cx="8486943" cy="210093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72521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1651518"/>
            <a:ext cx="4629150" cy="4209532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642188"/>
            <a:ext cx="3236119" cy="42268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341733" y="74646"/>
            <a:ext cx="720906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340335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5" Type="http://schemas.openxmlformats.org/officeDocument/2006/relationships/image" Target="../media/image1.jpg"/><Relationship Id="rId16" Type="http://schemas.openxmlformats.org/officeDocument/2006/relationships/image" Target="../media/image2.jp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50201" y="203200"/>
            <a:ext cx="6780516" cy="9277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Slide Title</a:t>
            </a:r>
            <a:br>
              <a:rPr lang="en-US" dirty="0" smtClean="0"/>
            </a:br>
            <a:r>
              <a:rPr lang="en-US" dirty="0" smtClean="0"/>
              <a:t>subtitle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33375" y="1524000"/>
            <a:ext cx="8181975" cy="4652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96359" y="6406016"/>
            <a:ext cx="555766" cy="27487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576E6A-F32A-4612-884C-86870357C6B4}" type="slidenum">
              <a:rPr lang="en-GB" smtClean="0"/>
              <a:pPr/>
              <a:t>‹#›</a:t>
            </a:fld>
            <a:endParaRPr lang="en-GB" dirty="0"/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426875" y="6413247"/>
            <a:ext cx="8362562" cy="0"/>
          </a:xfrm>
          <a:prstGeom prst="line">
            <a:avLst/>
          </a:prstGeom>
          <a:ln w="12700" cap="rnd">
            <a:solidFill>
              <a:srgbClr val="ED155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 userDrawn="1"/>
        </p:nvSpPr>
        <p:spPr>
          <a:xfrm>
            <a:off x="355599" y="6457890"/>
            <a:ext cx="311573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000" dirty="0" smtClean="0">
                <a:solidFill>
                  <a:srgbClr val="003F5E"/>
                </a:solidFill>
              </a:rPr>
              <a:t>Networks </a:t>
            </a:r>
            <a:r>
              <a:rPr lang="en-GB" sz="1000" baseline="0" dirty="0" smtClean="0">
                <a:solidFill>
                  <a:srgbClr val="003F5E"/>
                </a:solidFill>
              </a:rPr>
              <a:t>∙ Services ∙ People           </a:t>
            </a:r>
            <a:r>
              <a:rPr lang="en-GB" sz="1000" b="0" i="1" dirty="0" smtClean="0">
                <a:solidFill>
                  <a:srgbClr val="004361"/>
                </a:solidFill>
              </a:rPr>
              <a:t>www.geant.org</a:t>
            </a:r>
          </a:p>
          <a:p>
            <a:r>
              <a:rPr lang="en-GB" sz="1000" baseline="0" dirty="0" smtClean="0">
                <a:solidFill>
                  <a:srgbClr val="003F5E"/>
                </a:solidFill>
              </a:rPr>
              <a:t> </a:t>
            </a:r>
            <a:endParaRPr lang="en-GB" sz="1000" dirty="0">
              <a:solidFill>
                <a:srgbClr val="003F5E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4987" y="219648"/>
            <a:ext cx="1691439" cy="759922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590" y="1015675"/>
            <a:ext cx="8678778" cy="3140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2331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50" r:id="rId2"/>
    <p:sldLayoutId id="2147483652" r:id="rId3"/>
    <p:sldLayoutId id="2147483653" r:id="rId4"/>
    <p:sldLayoutId id="2147483660" r:id="rId5"/>
    <p:sldLayoutId id="2147483654" r:id="rId6"/>
    <p:sldLayoutId id="2147483655" r:id="rId7"/>
    <p:sldLayoutId id="2147483659" r:id="rId8"/>
    <p:sldLayoutId id="2147483656" r:id="rId9"/>
    <p:sldLayoutId id="2147483657" r:id="rId10"/>
    <p:sldLayoutId id="2147483663" r:id="rId11"/>
    <p:sldLayoutId id="2147483661" r:id="rId12"/>
    <p:sldLayoutId id="2147483662" r:id="rId13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400" b="1" kern="1200">
          <a:solidFill>
            <a:srgbClr val="004361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000" kern="1200">
          <a:solidFill>
            <a:srgbClr val="004360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004361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003F5E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004360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004360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GB" dirty="0" smtClean="0"/>
              <a:t>Esther Wilkinson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GB" dirty="0" smtClean="0"/>
              <a:t>TNC17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 smtClean="0"/>
              <a:t>SIG-Transnational education</a:t>
            </a:r>
          </a:p>
          <a:p>
            <a:r>
              <a:rPr lang="en-GB" dirty="0" smtClean="0"/>
              <a:t>Inaugural meeting </a:t>
            </a:r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en-GB" dirty="0" smtClean="0"/>
              <a:t>31 May 2017</a:t>
            </a:r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9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dirty="0" smtClean="0"/>
              <a:t>Transnational Education lead, NA3 Task 1, GÉANT</a:t>
            </a:r>
            <a:endParaRPr lang="en-GB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20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Head of International, Jisc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40526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lnSpc>
                <a:spcPct val="100000"/>
              </a:lnSpc>
              <a:spcBef>
                <a:spcPts val="600"/>
              </a:spcBef>
              <a:buNone/>
            </a:pPr>
            <a:r>
              <a:rPr lang="en-GB" b="1" dirty="0" smtClean="0">
                <a:solidFill>
                  <a:srgbClr val="ED1556"/>
                </a:solidFill>
              </a:rPr>
              <a:t>Transnational </a:t>
            </a:r>
            <a:r>
              <a:rPr lang="en-GB" b="1" dirty="0">
                <a:solidFill>
                  <a:srgbClr val="ED1556"/>
                </a:solidFill>
              </a:rPr>
              <a:t>education</a:t>
            </a:r>
            <a:r>
              <a:rPr lang="en-GB" dirty="0">
                <a:solidFill>
                  <a:srgbClr val="ED1556"/>
                </a:solidFill>
              </a:rPr>
              <a:t> </a:t>
            </a:r>
            <a:r>
              <a:rPr lang="en-GB" dirty="0"/>
              <a:t>(TNE) is the provision of education for students based in a country other than the one in which the awarding institution is </a:t>
            </a:r>
            <a:r>
              <a:rPr lang="en-GB" dirty="0" smtClean="0"/>
              <a:t>located, e.g. students based in country X studying for a degree from a university in country Y</a:t>
            </a:r>
            <a:endParaRPr lang="en-GB" dirty="0"/>
          </a:p>
          <a:p>
            <a:pPr marL="0" indent="0" algn="ctr">
              <a:lnSpc>
                <a:spcPct val="100000"/>
              </a:lnSpc>
              <a:buNone/>
            </a:pPr>
            <a:endParaRPr lang="en-GB" altLang="en-US" i="1" dirty="0"/>
          </a:p>
          <a:p>
            <a:pPr marL="0" lvl="1" indent="0" defTabSz="914377">
              <a:lnSpc>
                <a:spcPct val="100000"/>
              </a:lnSpc>
              <a:spcBef>
                <a:spcPts val="600"/>
              </a:spcBef>
              <a:buClr>
                <a:srgbClr val="E85E12"/>
              </a:buClr>
              <a:buNone/>
            </a:pPr>
            <a:r>
              <a:rPr lang="en-GB" altLang="en-US" sz="2000" b="1" dirty="0">
                <a:solidFill>
                  <a:srgbClr val="ED1556"/>
                </a:solidFill>
              </a:rPr>
              <a:t>Type of TNE Activity </a:t>
            </a:r>
            <a:endParaRPr lang="en-GB" altLang="en-US" sz="2000" dirty="0">
              <a:solidFill>
                <a:srgbClr val="ED1556"/>
              </a:solidFill>
            </a:endParaRPr>
          </a:p>
          <a:p>
            <a:pPr marL="215995" lvl="1" indent="-215995" defTabSz="914377">
              <a:lnSpc>
                <a:spcPct val="100000"/>
              </a:lnSpc>
              <a:spcBef>
                <a:spcPts val="600"/>
              </a:spcBef>
              <a:buFont typeface="Lucida Grande"/>
              <a:buChar char="»"/>
            </a:pPr>
            <a:r>
              <a:rPr lang="en-GB" altLang="en-US" sz="2000" dirty="0"/>
              <a:t>Overseas branch of UK awarding institution (‘branch campus’)</a:t>
            </a:r>
          </a:p>
          <a:p>
            <a:pPr marL="215995" lvl="1" indent="-215995" defTabSz="914377">
              <a:lnSpc>
                <a:spcPct val="100000"/>
              </a:lnSpc>
              <a:spcBef>
                <a:spcPts val="600"/>
              </a:spcBef>
              <a:buFont typeface="Lucida Grande"/>
              <a:buChar char="»"/>
            </a:pPr>
            <a:r>
              <a:rPr lang="en-GB" altLang="en-US" sz="2000" dirty="0"/>
              <a:t>Overseas partnership </a:t>
            </a:r>
          </a:p>
          <a:p>
            <a:pPr marL="288000" lvl="2" indent="0" defTabSz="914377">
              <a:lnSpc>
                <a:spcPct val="100000"/>
              </a:lnSpc>
              <a:spcBef>
                <a:spcPts val="600"/>
              </a:spcBef>
              <a:buNone/>
            </a:pPr>
            <a:r>
              <a:rPr lang="en-GB" altLang="en-US" sz="2000" dirty="0"/>
              <a:t>- students registered at UK institution</a:t>
            </a:r>
          </a:p>
          <a:p>
            <a:pPr marL="288000" lvl="2" indent="0" defTabSz="914377">
              <a:lnSpc>
                <a:spcPct val="100000"/>
              </a:lnSpc>
              <a:spcBef>
                <a:spcPts val="600"/>
              </a:spcBef>
              <a:buNone/>
            </a:pPr>
            <a:r>
              <a:rPr lang="en-GB" altLang="en-US" sz="2000" dirty="0"/>
              <a:t>- students registered at overseas institution</a:t>
            </a:r>
          </a:p>
          <a:p>
            <a:pPr marL="215995" lvl="1" indent="-215995" defTabSz="914377">
              <a:lnSpc>
                <a:spcPct val="100000"/>
              </a:lnSpc>
              <a:spcBef>
                <a:spcPts val="600"/>
              </a:spcBef>
              <a:buFont typeface="Lucida Grande"/>
              <a:buChar char="»"/>
            </a:pPr>
            <a:r>
              <a:rPr lang="en-GB" altLang="en-US" sz="2000" dirty="0"/>
              <a:t>Distance/online learning (may involve in-country support centre)</a:t>
            </a:r>
            <a:endParaRPr lang="en-GB" sz="2000" dirty="0">
              <a:solidFill>
                <a:srgbClr val="FF0000"/>
              </a:solidFill>
            </a:endParaRPr>
          </a:p>
          <a:p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2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Transnational education and mobility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34620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GÉANT funded </a:t>
            </a:r>
            <a:r>
              <a:rPr lang="en-GB" dirty="0" smtClean="0"/>
              <a:t>area of work – importance of supporting transnational education and mobility with technology requiring global infrastructure and services</a:t>
            </a:r>
          </a:p>
          <a:p>
            <a:r>
              <a:rPr lang="en-GB" dirty="0" smtClean="0"/>
              <a:t>Past sessions at APAN 2016, TNC16, Internet2 Global Summit 2016, China America Network Symposium 2015 and 2016, and ASREN e-Age 2015 to share experiences, best practice and case studies</a:t>
            </a:r>
          </a:p>
          <a:p>
            <a:r>
              <a:rPr lang="en-GB" dirty="0" smtClean="0"/>
              <a:t>Established GÉANT SIG for TNE led by Steering Committee:</a:t>
            </a:r>
          </a:p>
          <a:p>
            <a:pPr lvl="1"/>
            <a:r>
              <a:rPr lang="en-GB" dirty="0" smtClean="0"/>
              <a:t>CERNET (Wan Li)</a:t>
            </a:r>
          </a:p>
          <a:p>
            <a:pPr lvl="1"/>
            <a:r>
              <a:rPr lang="en-GB" dirty="0" smtClean="0"/>
              <a:t>Internet2 (Urszula Chomicka)</a:t>
            </a:r>
          </a:p>
          <a:p>
            <a:pPr lvl="1"/>
            <a:r>
              <a:rPr lang="en-GB" dirty="0" smtClean="0"/>
              <a:t>GARR (Claudio Allocchio)</a:t>
            </a:r>
          </a:p>
          <a:p>
            <a:pPr lvl="1"/>
            <a:r>
              <a:rPr lang="en-GB" dirty="0" smtClean="0"/>
              <a:t>Jisc (Esther Wilkinson)</a:t>
            </a:r>
          </a:p>
          <a:p>
            <a:pPr lvl="1"/>
            <a:r>
              <a:rPr lang="en-GB" dirty="0" err="1" smtClean="0"/>
              <a:t>SURFnet</a:t>
            </a:r>
            <a:r>
              <a:rPr lang="en-GB" dirty="0" smtClean="0"/>
              <a:t> (Alexander van den Hil)</a:t>
            </a:r>
          </a:p>
          <a:p>
            <a:r>
              <a:rPr lang="en-GB" dirty="0" smtClean="0"/>
              <a:t>Workshop held at Internet2 Global Summit (April 2017) to identify key challenges and opportunities for working together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3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Context and session objectives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39507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b="1" dirty="0"/>
              <a:t>TNE data – regional, national and global </a:t>
            </a:r>
            <a:r>
              <a:rPr lang="en-GB" dirty="0"/>
              <a:t>– what exists now and how do we obtain it? </a:t>
            </a:r>
            <a:r>
              <a:rPr lang="en-GB" dirty="0" smtClean="0"/>
              <a:t>What more do we need? </a:t>
            </a:r>
            <a:endParaRPr lang="en-GB" dirty="0"/>
          </a:p>
          <a:p>
            <a:pPr lvl="0"/>
            <a:r>
              <a:rPr lang="en-GB" b="1" dirty="0"/>
              <a:t>Global TNE policies</a:t>
            </a:r>
            <a:r>
              <a:rPr lang="en-GB" dirty="0"/>
              <a:t> (the strategic challenge) – how do we develop consistent policies to support TNE, e.g. connectivity and services, charging models? </a:t>
            </a:r>
          </a:p>
          <a:p>
            <a:pPr lvl="0"/>
            <a:r>
              <a:rPr lang="en-GB" b="1" dirty="0"/>
              <a:t>Technology barriers</a:t>
            </a:r>
            <a:r>
              <a:rPr lang="en-GB" dirty="0"/>
              <a:t> </a:t>
            </a:r>
            <a:r>
              <a:rPr lang="en-GB" b="1" dirty="0"/>
              <a:t>and</a:t>
            </a:r>
            <a:r>
              <a:rPr lang="en-GB" dirty="0"/>
              <a:t> </a:t>
            </a:r>
            <a:r>
              <a:rPr lang="en-GB" b="1" dirty="0"/>
              <a:t>TNE service </a:t>
            </a:r>
            <a:r>
              <a:rPr lang="en-GB" b="1" dirty="0" smtClean="0"/>
              <a:t>development </a:t>
            </a:r>
            <a:r>
              <a:rPr lang="en-GB" dirty="0" smtClean="0"/>
              <a:t>(</a:t>
            </a:r>
            <a:r>
              <a:rPr lang="en-GB" dirty="0"/>
              <a:t>the operational challenge) – interoperability, measurement</a:t>
            </a:r>
            <a:r>
              <a:rPr lang="en-GB" dirty="0" smtClean="0"/>
              <a:t>,</a:t>
            </a:r>
            <a:r>
              <a:rPr lang="en-GB" b="1" dirty="0" smtClean="0"/>
              <a:t> </a:t>
            </a:r>
            <a:r>
              <a:rPr lang="en-GB" dirty="0"/>
              <a:t>what will a service bundle look like, for both NRENs and the institutions we support?</a:t>
            </a:r>
          </a:p>
          <a:p>
            <a:pPr lvl="0"/>
            <a:r>
              <a:rPr lang="en-GB" b="1" dirty="0"/>
              <a:t>Tools, toolkits and resources - </a:t>
            </a:r>
            <a:r>
              <a:rPr lang="en-GB" dirty="0"/>
              <a:t>what is in development/do we need to develop to help us share information and support TNE, for both NRENs and the institutions we support?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4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 ‘Big </a:t>
            </a:r>
            <a:r>
              <a:rPr lang="en-GB" dirty="0"/>
              <a:t>I</a:t>
            </a:r>
            <a:r>
              <a:rPr lang="en-GB" dirty="0" smtClean="0"/>
              <a:t>ssues’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56079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572686" y="1524000"/>
            <a:ext cx="5703352" cy="4652963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5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Issues Bank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12707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88433024"/>
              </p:ext>
            </p:extLst>
          </p:nvPr>
        </p:nvGraphicFramePr>
        <p:xfrm>
          <a:off x="462503" y="1604512"/>
          <a:ext cx="8173616" cy="445402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72627"/>
                <a:gridCol w="1324980"/>
                <a:gridCol w="1963665"/>
                <a:gridCol w="1199179"/>
                <a:gridCol w="1018412"/>
                <a:gridCol w="1042411"/>
                <a:gridCol w="1152342"/>
              </a:tblGrid>
              <a:tr h="64412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Item No</a:t>
                      </a:r>
                      <a:endParaRPr lang="en-GB" sz="1100" dirty="0">
                        <a:effectLst/>
                        <a:latin typeface="Corbel" panose="020B0503020204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848" marR="4184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Activity title</a:t>
                      </a:r>
                      <a:endParaRPr lang="en-GB" sz="1100">
                        <a:effectLst/>
                        <a:latin typeface="Corbel" panose="020B0503020204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848" marR="4184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Activity detail</a:t>
                      </a:r>
                      <a:endParaRPr lang="en-GB" sz="1100">
                        <a:effectLst/>
                        <a:latin typeface="Corbel" panose="020B0503020204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848" marR="4184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Deliverables</a:t>
                      </a:r>
                      <a:endParaRPr lang="en-GB" sz="1100">
                        <a:effectLst/>
                        <a:latin typeface="Corbel" panose="020B0503020204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848" marR="4184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Responsible</a:t>
                      </a:r>
                      <a:endParaRPr lang="en-GB" sz="1100">
                        <a:effectLst/>
                        <a:latin typeface="Corbel" panose="020B0503020204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848" marR="4184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Stakeholders</a:t>
                      </a:r>
                      <a:endParaRPr lang="en-GB" sz="110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(Global, National, other SIGS, NRENs, etc)</a:t>
                      </a:r>
                      <a:endParaRPr lang="en-GB" sz="1100">
                        <a:effectLst/>
                        <a:latin typeface="Corbel" panose="020B0503020204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848" marR="4184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Timescales</a:t>
                      </a:r>
                      <a:r>
                        <a:rPr lang="en-GB" sz="1400" dirty="0" smtClean="0">
                          <a:effectLst/>
                        </a:rPr>
                        <a:t>/ 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effectLst/>
                        </a:rPr>
                        <a:t>milestones</a:t>
                      </a:r>
                      <a:endParaRPr lang="en-GB" sz="1100" dirty="0">
                        <a:effectLst/>
                        <a:latin typeface="Corbel" panose="020B0503020204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848" marR="41848" marT="0" marB="0"/>
                </a:tc>
              </a:tr>
              <a:tr h="66252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700">
                          <a:effectLst/>
                        </a:rPr>
                        <a:t>1.</a:t>
                      </a:r>
                      <a:endParaRPr lang="en-GB" sz="700">
                        <a:effectLst/>
                        <a:latin typeface="Corbel" panose="020B0503020204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848" marR="4184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700">
                          <a:effectLst/>
                        </a:rPr>
                        <a:t> 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700">
                          <a:effectLst/>
                        </a:rPr>
                        <a:t> 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700">
                          <a:effectLst/>
                        </a:rPr>
                        <a:t> 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700">
                          <a:effectLst/>
                        </a:rPr>
                        <a:t> 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700">
                          <a:effectLst/>
                        </a:rPr>
                        <a:t> </a:t>
                      </a:r>
                      <a:endParaRPr lang="en-GB" sz="700">
                        <a:effectLst/>
                        <a:latin typeface="Corbel" panose="020B0503020204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848" marR="4184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700">
                          <a:effectLst/>
                        </a:rPr>
                        <a:t> </a:t>
                      </a:r>
                      <a:endParaRPr lang="en-GB" sz="700">
                        <a:effectLst/>
                        <a:latin typeface="Corbel" panose="020B0503020204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848" marR="4184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700">
                          <a:effectLst/>
                        </a:rPr>
                        <a:t> </a:t>
                      </a:r>
                      <a:endParaRPr lang="en-GB" sz="700">
                        <a:effectLst/>
                        <a:latin typeface="Corbel" panose="020B0503020204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848" marR="4184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700">
                          <a:effectLst/>
                        </a:rPr>
                        <a:t> </a:t>
                      </a:r>
                      <a:endParaRPr lang="en-GB" sz="700">
                        <a:effectLst/>
                        <a:latin typeface="Corbel" panose="020B0503020204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848" marR="4184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700">
                          <a:effectLst/>
                        </a:rPr>
                        <a:t> </a:t>
                      </a:r>
                      <a:endParaRPr lang="en-GB" sz="700">
                        <a:effectLst/>
                        <a:latin typeface="Corbel" panose="020B0503020204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848" marR="4184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700">
                          <a:effectLst/>
                        </a:rPr>
                        <a:t> </a:t>
                      </a:r>
                      <a:endParaRPr lang="en-GB" sz="700">
                        <a:effectLst/>
                        <a:latin typeface="Corbel" panose="020B0503020204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848" marR="41848" marT="0" marB="0"/>
                </a:tc>
              </a:tr>
              <a:tr h="66252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700">
                          <a:effectLst/>
                        </a:rPr>
                        <a:t>2.</a:t>
                      </a:r>
                      <a:endParaRPr lang="en-GB" sz="700">
                        <a:effectLst/>
                        <a:latin typeface="Corbel" panose="020B0503020204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848" marR="4184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700" dirty="0">
                          <a:effectLst/>
                        </a:rPr>
                        <a:t> 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700" dirty="0">
                          <a:effectLst/>
                        </a:rPr>
                        <a:t> 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700" dirty="0">
                          <a:effectLst/>
                        </a:rPr>
                        <a:t> 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GB" sz="700" dirty="0">
                        <a:effectLst/>
                      </a:endParaRPr>
                    </a:p>
                  </a:txBody>
                  <a:tcPr marL="41848" marR="4184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700">
                          <a:effectLst/>
                        </a:rPr>
                        <a:t> </a:t>
                      </a:r>
                      <a:endParaRPr lang="en-GB" sz="700">
                        <a:effectLst/>
                        <a:latin typeface="Corbel" panose="020B0503020204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848" marR="4184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700">
                          <a:effectLst/>
                        </a:rPr>
                        <a:t> </a:t>
                      </a:r>
                      <a:endParaRPr lang="en-GB" sz="700">
                        <a:effectLst/>
                        <a:latin typeface="Corbel" panose="020B0503020204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848" marR="4184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700">
                          <a:effectLst/>
                        </a:rPr>
                        <a:t> </a:t>
                      </a:r>
                      <a:endParaRPr lang="en-GB" sz="700">
                        <a:effectLst/>
                        <a:latin typeface="Corbel" panose="020B0503020204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848" marR="4184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700">
                          <a:effectLst/>
                        </a:rPr>
                        <a:t> </a:t>
                      </a:r>
                      <a:endParaRPr lang="en-GB" sz="700">
                        <a:effectLst/>
                        <a:latin typeface="Corbel" panose="020B0503020204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848" marR="4184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700">
                          <a:effectLst/>
                        </a:rPr>
                        <a:t> </a:t>
                      </a:r>
                      <a:endParaRPr lang="en-GB" sz="700">
                        <a:effectLst/>
                        <a:latin typeface="Corbel" panose="020B0503020204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848" marR="41848" marT="0" marB="0"/>
                </a:tc>
              </a:tr>
              <a:tr h="66252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700">
                          <a:effectLst/>
                        </a:rPr>
                        <a:t>3.</a:t>
                      </a:r>
                      <a:endParaRPr lang="en-GB" sz="700">
                        <a:effectLst/>
                        <a:latin typeface="Corbel" panose="020B0503020204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848" marR="4184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700">
                          <a:effectLst/>
                        </a:rPr>
                        <a:t> 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700">
                          <a:effectLst/>
                        </a:rPr>
                        <a:t> 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700">
                          <a:effectLst/>
                        </a:rPr>
                        <a:t> 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700">
                          <a:effectLst/>
                        </a:rPr>
                        <a:t> 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700">
                          <a:effectLst/>
                        </a:rPr>
                        <a:t> </a:t>
                      </a:r>
                      <a:endParaRPr lang="en-GB" sz="700">
                        <a:effectLst/>
                        <a:latin typeface="Corbel" panose="020B0503020204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848" marR="4184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700">
                          <a:effectLst/>
                        </a:rPr>
                        <a:t> </a:t>
                      </a:r>
                      <a:endParaRPr lang="en-GB" sz="700">
                        <a:effectLst/>
                        <a:latin typeface="Corbel" panose="020B0503020204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848" marR="4184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700">
                          <a:effectLst/>
                        </a:rPr>
                        <a:t> </a:t>
                      </a:r>
                      <a:endParaRPr lang="en-GB" sz="700">
                        <a:effectLst/>
                        <a:latin typeface="Corbel" panose="020B0503020204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848" marR="4184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700">
                          <a:effectLst/>
                        </a:rPr>
                        <a:t> </a:t>
                      </a:r>
                      <a:endParaRPr lang="en-GB" sz="700">
                        <a:effectLst/>
                        <a:latin typeface="Corbel" panose="020B0503020204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848" marR="4184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700">
                          <a:effectLst/>
                        </a:rPr>
                        <a:t> </a:t>
                      </a:r>
                      <a:endParaRPr lang="en-GB" sz="700">
                        <a:effectLst/>
                        <a:latin typeface="Corbel" panose="020B0503020204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848" marR="4184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700">
                          <a:effectLst/>
                        </a:rPr>
                        <a:t> </a:t>
                      </a:r>
                      <a:endParaRPr lang="en-GB" sz="700">
                        <a:effectLst/>
                        <a:latin typeface="Corbel" panose="020B0503020204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848" marR="41848" marT="0" marB="0"/>
                </a:tc>
              </a:tr>
              <a:tr h="66252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700">
                          <a:effectLst/>
                        </a:rPr>
                        <a:t>4.</a:t>
                      </a:r>
                      <a:endParaRPr lang="en-GB" sz="700">
                        <a:effectLst/>
                        <a:latin typeface="Corbel" panose="020B0503020204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848" marR="4184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700">
                          <a:effectLst/>
                        </a:rPr>
                        <a:t> 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700">
                          <a:effectLst/>
                        </a:rPr>
                        <a:t> 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700">
                          <a:effectLst/>
                        </a:rPr>
                        <a:t> 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700">
                          <a:effectLst/>
                        </a:rPr>
                        <a:t> 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700">
                          <a:effectLst/>
                        </a:rPr>
                        <a:t> </a:t>
                      </a:r>
                      <a:endParaRPr lang="en-GB" sz="700">
                        <a:effectLst/>
                        <a:latin typeface="Corbel" panose="020B0503020204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848" marR="4184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700">
                          <a:effectLst/>
                        </a:rPr>
                        <a:t> </a:t>
                      </a:r>
                      <a:endParaRPr lang="en-GB" sz="700">
                        <a:effectLst/>
                        <a:latin typeface="Corbel" panose="020B0503020204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848" marR="4184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700">
                          <a:effectLst/>
                        </a:rPr>
                        <a:t> </a:t>
                      </a:r>
                      <a:endParaRPr lang="en-GB" sz="700">
                        <a:effectLst/>
                        <a:latin typeface="Corbel" panose="020B0503020204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848" marR="4184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700">
                          <a:effectLst/>
                        </a:rPr>
                        <a:t> </a:t>
                      </a:r>
                      <a:endParaRPr lang="en-GB" sz="700">
                        <a:effectLst/>
                        <a:latin typeface="Corbel" panose="020B0503020204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848" marR="4184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700">
                          <a:effectLst/>
                        </a:rPr>
                        <a:t> </a:t>
                      </a:r>
                      <a:endParaRPr lang="en-GB" sz="700">
                        <a:effectLst/>
                        <a:latin typeface="Corbel" panose="020B0503020204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848" marR="4184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700">
                          <a:effectLst/>
                        </a:rPr>
                        <a:t> </a:t>
                      </a:r>
                      <a:endParaRPr lang="en-GB" sz="700">
                        <a:effectLst/>
                        <a:latin typeface="Corbel" panose="020B0503020204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848" marR="41848" marT="0" marB="0"/>
                </a:tc>
              </a:tr>
              <a:tr h="66252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700">
                          <a:effectLst/>
                        </a:rPr>
                        <a:t>5.</a:t>
                      </a:r>
                      <a:endParaRPr lang="en-GB" sz="700">
                        <a:effectLst/>
                        <a:latin typeface="Corbel" panose="020B0503020204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848" marR="4184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700">
                          <a:effectLst/>
                        </a:rPr>
                        <a:t> 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700">
                          <a:effectLst/>
                        </a:rPr>
                        <a:t> 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700">
                          <a:effectLst/>
                        </a:rPr>
                        <a:t> 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700">
                          <a:effectLst/>
                        </a:rPr>
                        <a:t> 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700">
                          <a:effectLst/>
                        </a:rPr>
                        <a:t> </a:t>
                      </a:r>
                      <a:endParaRPr lang="en-GB" sz="700">
                        <a:effectLst/>
                        <a:latin typeface="Corbel" panose="020B0503020204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848" marR="4184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700">
                          <a:effectLst/>
                        </a:rPr>
                        <a:t> </a:t>
                      </a:r>
                      <a:endParaRPr lang="en-GB" sz="700">
                        <a:effectLst/>
                        <a:latin typeface="Corbel" panose="020B0503020204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848" marR="4184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700">
                          <a:effectLst/>
                        </a:rPr>
                        <a:t> </a:t>
                      </a:r>
                      <a:endParaRPr lang="en-GB" sz="700">
                        <a:effectLst/>
                        <a:latin typeface="Corbel" panose="020B0503020204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848" marR="4184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700">
                          <a:effectLst/>
                        </a:rPr>
                        <a:t> </a:t>
                      </a:r>
                      <a:endParaRPr lang="en-GB" sz="700">
                        <a:effectLst/>
                        <a:latin typeface="Corbel" panose="020B0503020204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848" marR="4184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700">
                          <a:effectLst/>
                        </a:rPr>
                        <a:t> </a:t>
                      </a:r>
                      <a:endParaRPr lang="en-GB" sz="700">
                        <a:effectLst/>
                        <a:latin typeface="Corbel" panose="020B0503020204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848" marR="4184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700" dirty="0">
                          <a:effectLst/>
                        </a:rPr>
                        <a:t> </a:t>
                      </a:r>
                      <a:endParaRPr lang="en-GB" sz="700" dirty="0">
                        <a:effectLst/>
                        <a:latin typeface="Corbel" panose="020B0503020204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848" marR="41848" marT="0" marB="0"/>
                </a:tc>
              </a:tr>
            </a:tbl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6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Outputs: SIG-TNE </a:t>
            </a:r>
            <a:r>
              <a:rPr lang="en-GB" dirty="0" err="1" smtClean="0"/>
              <a:t>Workplan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33487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7</a:t>
            </a:fld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4294967295"/>
          </p:nvPr>
        </p:nvSpPr>
        <p:spPr>
          <a:xfrm>
            <a:off x="2674020" y="1086683"/>
            <a:ext cx="3795964" cy="263127"/>
          </a:xfrm>
        </p:spPr>
        <p:txBody>
          <a:bodyPr>
            <a:normAutofit fontScale="77500" lnSpcReduction="20000"/>
          </a:bodyPr>
          <a:lstStyle/>
          <a:p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GB" dirty="0" smtClean="0"/>
              <a:t>Contact: esther.wilkinson@jisc.ac.uk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8288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GEANT Associatio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10D0992E-CCCF-45DB-AB26-A4F50B75E4D6}" vid="{C2252C9B-28CB-4431-8278-C26B15A7694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dlc_DocId xmlns="e2e8627e-9120-4592-bf70-1c86d23ddb27">GN4PROJ-13-15</_dlc_DocId>
    <_dlc_DocIdUrl xmlns="e2e8627e-9120-4592-bf70-1c86d23ddb27">
      <Url>https://intranet.geant.org/help-and-support/_layouts/15/DocIdRedir.aspx?ID=GN4PROJ-13-15</Url>
      <Description>GN4PROJ-13-15</Description>
    </_dlc_DocIdUrl>
    <Document_x0020_ID xmlns="33c70a20-266a-45ad-bf4a-dd457e1766dc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?mso-contentType ?>
<spe:Receivers xmlns:spe="http://schemas.microsoft.com/sharepoint/events"/>
</file>

<file path=customXml/item4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C0D0CCC116D824E94D5197157A71E74" ma:contentTypeVersion="5" ma:contentTypeDescription="Create a new document." ma:contentTypeScope="" ma:versionID="aa9dedfac51dbfaf631187338ad3d64f">
  <xsd:schema xmlns:xsd="http://www.w3.org/2001/XMLSchema" xmlns:xs="http://www.w3.org/2001/XMLSchema" xmlns:p="http://schemas.microsoft.com/office/2006/metadata/properties" xmlns:ns2="e2e8627e-9120-4592-bf70-1c86d23ddb27" xmlns:ns3="33c70a20-266a-45ad-bf4a-dd457e1766dc" targetNamespace="http://schemas.microsoft.com/office/2006/metadata/properties" ma:root="true" ma:fieldsID="f9046fdc503cccefc5fd392c89a9b321" ns2:_="" ns3:_="">
    <xsd:import namespace="e2e8627e-9120-4592-bf70-1c86d23ddb27"/>
    <xsd:import namespace="33c70a20-266a-45ad-bf4a-dd457e1766dc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3:Document_x0020_ID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2e8627e-9120-4592-bf70-1c86d23ddb27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9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3c70a20-266a-45ad-bf4a-dd457e1766dc" elementFormDefault="qualified">
    <xsd:import namespace="http://schemas.microsoft.com/office/2006/documentManagement/types"/>
    <xsd:import namespace="http://schemas.microsoft.com/office/infopath/2007/PartnerControls"/>
    <xsd:element name="Document_x0020_ID" ma:index="11" nillable="true" ma:displayName="Document ID" ma:internalName="Document_x0020_ID">
      <xsd:simpleType>
        <xsd:restriction base="dms:Text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59AA3960-760A-4B61-8C8B-DBF90F37C8C8}">
  <ds:schemaRefs>
    <ds:schemaRef ds:uri="http://purl.org/dc/terms/"/>
    <ds:schemaRef ds:uri="http://purl.org/dc/elements/1.1/"/>
    <ds:schemaRef ds:uri="http://www.w3.org/XML/1998/namespace"/>
    <ds:schemaRef ds:uri="http://purl.org/dc/dcmitype/"/>
    <ds:schemaRef ds:uri="33c70a20-266a-45ad-bf4a-dd457e1766dc"/>
    <ds:schemaRef ds:uri="http://schemas.microsoft.com/office/2006/documentManagement/types"/>
    <ds:schemaRef ds:uri="http://schemas.microsoft.com/office/2006/metadata/properties"/>
    <ds:schemaRef ds:uri="http://schemas.openxmlformats.org/package/2006/metadata/core-properties"/>
    <ds:schemaRef ds:uri="http://schemas.microsoft.com/office/infopath/2007/PartnerControls"/>
    <ds:schemaRef ds:uri="e2e8627e-9120-4592-bf70-1c86d23ddb27"/>
  </ds:schemaRefs>
</ds:datastoreItem>
</file>

<file path=customXml/itemProps2.xml><?xml version="1.0" encoding="utf-8"?>
<ds:datastoreItem xmlns:ds="http://schemas.openxmlformats.org/officeDocument/2006/customXml" ds:itemID="{22C07721-32FF-48B6-9D36-E09F4CC3A69A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586FB52F-68FA-4D38-B89C-F2DE4BFAE51D}">
  <ds:schemaRefs>
    <ds:schemaRef ds:uri="http://schemas.microsoft.com/sharepoint/events"/>
  </ds:schemaRefs>
</ds:datastoreItem>
</file>

<file path=customXml/itemProps4.xml><?xml version="1.0" encoding="utf-8"?>
<ds:datastoreItem xmlns:ds="http://schemas.openxmlformats.org/officeDocument/2006/customXml" ds:itemID="{BE853323-2AF8-40E1-88EA-9BE70959AE2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e2e8627e-9120-4592-bf70-1c86d23ddb27"/>
    <ds:schemaRef ds:uri="33c70a20-266a-45ad-bf4a-dd457e1766d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Final GEANT Association template 16 9 widescreen</Template>
  <TotalTime>2277</TotalTime>
  <Words>660</Words>
  <Application>Microsoft Macintosh PowerPoint</Application>
  <PresentationFormat>On-screen Show (4:3)</PresentationFormat>
  <Paragraphs>130</Paragraphs>
  <Slides>7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4" baseType="lpstr">
      <vt:lpstr>Arial</vt:lpstr>
      <vt:lpstr>Calibri</vt:lpstr>
      <vt:lpstr>Corbel</vt:lpstr>
      <vt:lpstr>Lucida Grande</vt:lpstr>
      <vt:lpstr>Times New Roman</vt:lpstr>
      <vt:lpstr>Verdana</vt:lpstr>
      <vt:lpstr>GEANT Association</vt:lpstr>
      <vt:lpstr>PowerPoint Presentation</vt:lpstr>
      <vt:lpstr>Transnational education and mobility</vt:lpstr>
      <vt:lpstr>Context and session objectives</vt:lpstr>
      <vt:lpstr>The ‘Big Issues’</vt:lpstr>
      <vt:lpstr>Issues Bank</vt:lpstr>
      <vt:lpstr>Outputs: SIG-TNE Workplan</vt:lpstr>
      <vt:lpstr>PowerPoint Presentation</vt:lpstr>
    </vt:vector>
  </TitlesOfParts>
  <Company>DANTE</Company>
  <LinksUpToDate>false</LinksUpToDate>
  <SharedDoc>false</SharedDoc>
  <HyperlinksChanged>false</HyperlinksChanged>
  <AppVersion>15.0036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Karl Meyer</dc:creator>
  <cp:keywords/>
  <dc:description/>
  <cp:lastModifiedBy>Microsoft Office User</cp:lastModifiedBy>
  <cp:revision>102</cp:revision>
  <cp:lastPrinted>2015-05-01T10:30:08Z</cp:lastPrinted>
  <dcterms:created xsi:type="dcterms:W3CDTF">2015-04-29T14:13:57Z</dcterms:created>
  <dcterms:modified xsi:type="dcterms:W3CDTF">2017-09-11T13:57:54Z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0x010100EC0D0CCC116D824E94D5197157A71E74</vt:lpwstr>
  </property>
  <property fmtid="{D5CDD505-2E9C-101B-9397-08002B2CF9AE}" pid="3" name="_dlc_DocIdItemGuid">
    <vt:lpwstr>5dfef42f-72c4-4868-8596-52062fbf522b</vt:lpwstr>
  </property>
</Properties>
</file>