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9"/>
    <p:restoredTop sz="93023"/>
  </p:normalViewPr>
  <p:slideViewPr>
    <p:cSldViewPr snapToGrid="0" snapToObjects="1">
      <p:cViewPr varScale="1">
        <p:scale>
          <a:sx n="64" d="100"/>
          <a:sy n="64" d="100"/>
        </p:scale>
        <p:origin x="21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01E27F-098D-2D49-A075-3106290E2E9B}" type="datetimeFigureOut">
              <a:rPr lang="en-US" smtClean="0"/>
              <a:t>9/11/17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9B03EF-51D5-0142-8E98-C10B341F5D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87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Whats</a:t>
            </a:r>
            <a:r>
              <a:rPr lang="en-GB" dirty="0" smtClean="0"/>
              <a:t> out there that we can share</a:t>
            </a:r>
          </a:p>
          <a:p>
            <a:r>
              <a:rPr lang="en-GB" dirty="0" smtClean="0"/>
              <a:t>What do we need to develop – for you; - for your education</a:t>
            </a:r>
            <a:r>
              <a:rPr lang="en-GB" baseline="0" dirty="0" smtClean="0"/>
              <a:t> sector and stakeholders </a:t>
            </a:r>
          </a:p>
          <a:p>
            <a:endParaRPr lang="en-GB" baseline="0" dirty="0" smtClean="0"/>
          </a:p>
          <a:p>
            <a:r>
              <a:rPr lang="en-GB" baseline="0" dirty="0" smtClean="0"/>
              <a:t>So have some examples on </a:t>
            </a:r>
            <a:r>
              <a:rPr lang="en-GB" baseline="0" dirty="0" err="1" smtClean="0"/>
              <a:t>whats</a:t>
            </a:r>
            <a:r>
              <a:rPr lang="en-GB" baseline="0" dirty="0" smtClean="0"/>
              <a:t> already out there to provoke discussion on what we need to do next</a:t>
            </a:r>
          </a:p>
          <a:p>
            <a:endParaRPr lang="en-GB" baseline="0" dirty="0" smtClean="0"/>
          </a:p>
          <a:p>
            <a:r>
              <a:rPr lang="en-GB" baseline="0" dirty="0" smtClean="0"/>
              <a:t>This is also where audiences become important – what are we developing for who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017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Global Gauge is an interactive higher education policy monitor to be used alongside </a:t>
            </a:r>
            <a:r>
              <a:rPr lang="en-GB" sz="1200" b="0" i="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‘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shape of global higher education’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research reports.  </a:t>
            </a:r>
            <a:b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</a:t>
            </a:r>
            <a:b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study identifies three areas where national governments can provide an enabling environment to their higher education institutions to internationalise and forge collaborations: </a:t>
            </a:r>
            <a:b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a)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Openness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government-level commitment to internationalisation; environment enabling international mobility of students, researchers, academic programmes and university research; </a:t>
            </a:r>
            <a:b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b)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Quality assurance and recognition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regulatory environment to facilitate the international mobility of students, education providers and academic programmes. </a:t>
            </a:r>
            <a:b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c) </a:t>
            </a:r>
            <a:r>
              <a:rPr lang="en-GB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and sustainability</a:t>
            </a:r>
            <a:r>
              <a:rPr lang="en-GB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Promoting student/academic mobility and international research collaboration; consideration of possible unintended consequences of internationalisation.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683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Sector group being established in UK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68862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Simple checklists for an NREN to consider (and for an education institution to consider)</a:t>
            </a:r>
            <a:r>
              <a:rPr lang="en-GB" baseline="0" dirty="0" smtClean="0"/>
              <a:t> when embarking on establishing and supporting TNE </a:t>
            </a:r>
          </a:p>
          <a:p>
            <a:endParaRPr lang="en-GB" baseline="0" dirty="0" smtClean="0"/>
          </a:p>
          <a:p>
            <a:r>
              <a:rPr lang="en-GB" baseline="0" dirty="0" smtClean="0"/>
              <a:t>Country specific info – this is where we can all work together to help develop this.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714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Case studies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58934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An example of efficiencies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661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Made a start on this already</a:t>
            </a:r>
          </a:p>
          <a:p>
            <a:r>
              <a:rPr lang="en-GB" dirty="0" smtClean="0"/>
              <a:t>UK focussed but broaden out more</a:t>
            </a:r>
            <a:r>
              <a:rPr lang="en-GB" baseline="0" dirty="0" smtClean="0"/>
              <a:t> globally </a:t>
            </a:r>
          </a:p>
          <a:p>
            <a:r>
              <a:rPr lang="en-GB" baseline="0" dirty="0" smtClean="0"/>
              <a:t>Needs input from you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3372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Whats</a:t>
            </a:r>
            <a:r>
              <a:rPr lang="en-GB" dirty="0" smtClean="0"/>
              <a:t> out there that we can share</a:t>
            </a:r>
          </a:p>
          <a:p>
            <a:r>
              <a:rPr lang="en-GB" dirty="0" smtClean="0"/>
              <a:t>What do we need to develop – for you; - for your education</a:t>
            </a:r>
            <a:r>
              <a:rPr lang="en-GB" baseline="0" dirty="0" smtClean="0"/>
              <a:t> sector </a:t>
            </a:r>
            <a:r>
              <a:rPr lang="en-GB" baseline="0" smtClean="0"/>
              <a:t>and stakeholders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22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Any further comments or questions?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03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763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750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7989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399" y="3094773"/>
            <a:ext cx="12249148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240255" y="2448122"/>
            <a:ext cx="6795911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240255" y="4552754"/>
            <a:ext cx="6671027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85558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029678" y="770731"/>
            <a:ext cx="2445773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240255" y="1830668"/>
            <a:ext cx="6683727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240255" y="1331495"/>
            <a:ext cx="6683727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1240255" y="4921724"/>
            <a:ext cx="6671027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240255" y="2821102"/>
            <a:ext cx="6795911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240256" y="3166007"/>
            <a:ext cx="8818145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486792" y="3682168"/>
            <a:ext cx="12192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321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2588779" y="1024187"/>
            <a:ext cx="7470464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4003396" y="5294837"/>
            <a:ext cx="4154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399" y="4773547"/>
            <a:ext cx="16256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760134" y="3559175"/>
            <a:ext cx="6671733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4222362"/>
            <a:ext cx="5061285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5084" y="241300"/>
            <a:ext cx="11347749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649819" y="6235404"/>
            <a:ext cx="10892363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received funding from the European Union’s Horizon 2020 research and innovation programme under Grant Agreement No. 731122 (GN4-2).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677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15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17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49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1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9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0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27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7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00B46-9230-8342-AC53-6843744F918F}" type="datetimeFigureOut">
              <a:rPr lang="en-US" smtClean="0"/>
              <a:t>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82C7C-7013-5740-9216-ECC7705699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ritishcouncil.org/education/ihe/knowledge-centre/global-landscape/global-gauge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Esther Wilkinson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TNC17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 smtClean="0"/>
              <a:t>Workstream</a:t>
            </a:r>
            <a:r>
              <a:rPr lang="en-GB" dirty="0" smtClean="0"/>
              <a:t> 4: Tools, toolkits and resources 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31 May 2017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Transnational Education lead, NA3 Task 1, GÉANT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Head of International, Jisc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678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57376" y="1524001"/>
            <a:ext cx="3970735" cy="4652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Steering Committee  to develop SIG-TNE </a:t>
            </a:r>
            <a:r>
              <a:rPr lang="en-GB" dirty="0" err="1" smtClean="0"/>
              <a:t>Workplan</a:t>
            </a:r>
            <a:r>
              <a:rPr lang="en-GB" dirty="0" smtClean="0"/>
              <a:t> based on todays discussions and share on SIG Wiki</a:t>
            </a:r>
          </a:p>
          <a:p>
            <a:r>
              <a:rPr lang="en-GB" dirty="0" smtClean="0"/>
              <a:t>Survey SIG-TNE members on </a:t>
            </a:r>
            <a:r>
              <a:rPr lang="en-GB" dirty="0" err="1" smtClean="0"/>
              <a:t>Workplan</a:t>
            </a:r>
            <a:r>
              <a:rPr lang="en-GB" dirty="0" smtClean="0"/>
              <a:t> contents and call for contributors</a:t>
            </a:r>
          </a:p>
          <a:p>
            <a:r>
              <a:rPr lang="en-GB" dirty="0" smtClean="0"/>
              <a:t>Plan and communicate next meetings of SIG-TNE every six months  (on or around November 2017, then TNC18</a:t>
            </a:r>
          </a:p>
          <a:p>
            <a:r>
              <a:rPr lang="en-GB" dirty="0" smtClean="0"/>
              <a:t>Continue to develop SIG-TNE Wiki site resources</a:t>
            </a:r>
          </a:p>
          <a:p>
            <a:r>
              <a:rPr lang="en-GB" dirty="0" smtClean="0"/>
              <a:t>Continue to communicate!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for SIG-TNE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877" y="1386320"/>
            <a:ext cx="3992249" cy="19435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5994" y="3206123"/>
            <a:ext cx="3992249" cy="2970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565359" y="305910"/>
            <a:ext cx="5061285" cy="350836"/>
          </a:xfrm>
        </p:spPr>
        <p:txBody>
          <a:bodyPr>
            <a:normAutofit fontScale="85000" lnSpcReduction="20000"/>
          </a:bodyPr>
          <a:lstStyle/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 smtClean="0"/>
              <a:t>Contact: esther.wilkinson@jisc.ac.uk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535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</a:t>
            </a:r>
            <a:r>
              <a:rPr lang="en-GB" b="1" dirty="0" smtClean="0"/>
              <a:t>identify tools and resources already in existence </a:t>
            </a:r>
            <a:r>
              <a:rPr lang="en-GB" dirty="0" smtClean="0"/>
              <a:t>to enable NRENs to support TNE, individually and globally </a:t>
            </a:r>
            <a:r>
              <a:rPr lang="en-GB" dirty="0"/>
              <a:t>and enable accessibility</a:t>
            </a:r>
          </a:p>
          <a:p>
            <a:endParaRPr lang="en-GB" dirty="0" smtClean="0"/>
          </a:p>
          <a:p>
            <a:r>
              <a:rPr lang="en-GB" dirty="0" smtClean="0"/>
              <a:t>To </a:t>
            </a:r>
            <a:r>
              <a:rPr lang="en-GB" b="1" dirty="0" smtClean="0"/>
              <a:t>develop a suite of tools and resources</a:t>
            </a:r>
            <a:r>
              <a:rPr lang="en-GB" dirty="0" smtClean="0"/>
              <a:t> </a:t>
            </a:r>
            <a:r>
              <a:rPr lang="en-GB" dirty="0"/>
              <a:t>to enable NRENs to support TNE, individually and </a:t>
            </a:r>
            <a:r>
              <a:rPr lang="en-GB" dirty="0" smtClean="0"/>
              <a:t>globally and enable accessibility</a:t>
            </a:r>
          </a:p>
          <a:p>
            <a:endParaRPr lang="en-GB" dirty="0"/>
          </a:p>
          <a:p>
            <a:r>
              <a:rPr lang="en-GB" dirty="0" smtClean="0"/>
              <a:t>To understand requirements of </a:t>
            </a:r>
            <a:r>
              <a:rPr lang="en-GB" b="1" dirty="0" smtClean="0"/>
              <a:t>tools and resources to more directly support education institutions or </a:t>
            </a:r>
            <a:r>
              <a:rPr lang="en-GB" b="1" dirty="0"/>
              <a:t>policy stakeholders </a:t>
            </a:r>
            <a:r>
              <a:rPr lang="en-GB" dirty="0" smtClean="0"/>
              <a:t>in the NREN country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Scope: Tools, toolkits and resources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081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57375" y="1524001"/>
            <a:ext cx="3432700" cy="4652963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 smtClean="0"/>
              <a:t>Audience: global NRENs, policy stakeholders, education institutions </a:t>
            </a:r>
          </a:p>
          <a:p>
            <a:r>
              <a:rPr lang="en-GB" dirty="0" smtClean="0"/>
              <a:t>Go-live shortly at map.geant.org</a:t>
            </a:r>
          </a:p>
          <a:p>
            <a:r>
              <a:rPr lang="en-GB" dirty="0" smtClean="0"/>
              <a:t>Further development work planned on TNE by Jisc and Global REN CEO Forum</a:t>
            </a:r>
          </a:p>
          <a:p>
            <a:r>
              <a:rPr lang="en-GB" dirty="0" smtClean="0"/>
              <a:t>Overlays to include:</a:t>
            </a:r>
          </a:p>
          <a:p>
            <a:pPr marL="365125" lvl="1" indent="-182563"/>
            <a:r>
              <a:rPr lang="en-GB" dirty="0" smtClean="0"/>
              <a:t>NREN contact details and connection policies</a:t>
            </a:r>
          </a:p>
          <a:p>
            <a:pPr marL="365125" lvl="1" indent="-182563"/>
            <a:r>
              <a:rPr lang="en-GB" dirty="0" smtClean="0"/>
              <a:t>Local ISP connectivity and contact details</a:t>
            </a:r>
          </a:p>
          <a:p>
            <a:pPr marL="365125" lvl="1" indent="-182563"/>
            <a:r>
              <a:rPr lang="en-GB" dirty="0" smtClean="0"/>
              <a:t>TNE activities (both sending and receiving)</a:t>
            </a:r>
          </a:p>
          <a:p>
            <a:pPr marL="365125" lvl="1" indent="-182563"/>
            <a:r>
              <a:rPr lang="en-GB" dirty="0" smtClean="0"/>
              <a:t>Regulatory and policy information including </a:t>
            </a:r>
            <a:r>
              <a:rPr lang="en-GB" dirty="0"/>
              <a:t>British Council ‘</a:t>
            </a:r>
            <a:r>
              <a:rPr lang="en-GB" dirty="0">
                <a:hlinkClick r:id="rId3"/>
              </a:rPr>
              <a:t>Global Gauge</a:t>
            </a:r>
            <a:r>
              <a:rPr lang="en-GB" dirty="0" smtClean="0"/>
              <a:t>’</a:t>
            </a:r>
          </a:p>
          <a:p>
            <a:pPr marL="365125" lvl="1" indent="-182563"/>
            <a:r>
              <a:rPr lang="en-GB" dirty="0" smtClean="0"/>
              <a:t>Quality assurance information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GÉANT Interactive Connectivity Map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0076" y="2278966"/>
            <a:ext cx="5086049" cy="25462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86659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 smtClean="0"/>
              <a:t>Audience: </a:t>
            </a:r>
            <a:r>
              <a:rPr lang="en-GB" b="1" dirty="0"/>
              <a:t>UK </a:t>
            </a:r>
            <a:r>
              <a:rPr lang="en-GB" b="1" dirty="0" smtClean="0"/>
              <a:t>education institutions (both higher and further education)</a:t>
            </a:r>
          </a:p>
          <a:p>
            <a:r>
              <a:rPr lang="en-GB" dirty="0"/>
              <a:t>Established in March 2016, made up of representatives from UK HEIs (including IT, </a:t>
            </a:r>
            <a:r>
              <a:rPr lang="en-GB" dirty="0" smtClean="0"/>
              <a:t>library leads, academic </a:t>
            </a:r>
            <a:r>
              <a:rPr lang="en-GB" dirty="0"/>
              <a:t>leads, coordination roles and </a:t>
            </a:r>
            <a:r>
              <a:rPr lang="en-GB" dirty="0" smtClean="0"/>
              <a:t>international </a:t>
            </a:r>
            <a:r>
              <a:rPr lang="en-GB" dirty="0"/>
              <a:t>departments </a:t>
            </a:r>
            <a:r>
              <a:rPr lang="en-GB" dirty="0" smtClean="0"/>
              <a:t>) as well as TNE policy leads across the sector (Quality Assurance </a:t>
            </a:r>
            <a:r>
              <a:rPr lang="en-GB" dirty="0"/>
              <a:t>A</a:t>
            </a:r>
            <a:r>
              <a:rPr lang="en-GB" dirty="0" smtClean="0"/>
              <a:t>gency, Universities UK international, British Council, Association of Colleges)</a:t>
            </a:r>
            <a:endParaRPr lang="en-GB" dirty="0"/>
          </a:p>
          <a:p>
            <a:r>
              <a:rPr lang="en-GB" dirty="0"/>
              <a:t>Current membership: 34 representatives from 23 </a:t>
            </a:r>
            <a:r>
              <a:rPr lang="en-GB" dirty="0" smtClean="0"/>
              <a:t>HEIs (and expanding)</a:t>
            </a:r>
            <a:endParaRPr lang="en-GB" dirty="0"/>
          </a:p>
          <a:p>
            <a:r>
              <a:rPr lang="en-GB" dirty="0" smtClean="0"/>
              <a:t>Building a network to share best practice, provide peer to peer advice</a:t>
            </a:r>
          </a:p>
          <a:p>
            <a:r>
              <a:rPr lang="en-GB" dirty="0" smtClean="0"/>
              <a:t>Discussion topics have included: the future of TNE/TNE 2.0; support packages for TNE; overseas licensing </a:t>
            </a:r>
          </a:p>
          <a:p>
            <a:r>
              <a:rPr lang="en-GB" dirty="0" smtClean="0"/>
              <a:t>Initially </a:t>
            </a:r>
            <a:r>
              <a:rPr lang="en-GB" dirty="0"/>
              <a:t>tasked with developing a toolkit to support delivery of TNE due to be published </a:t>
            </a:r>
            <a:r>
              <a:rPr lang="en-GB" b="1" dirty="0"/>
              <a:t>summer 2017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Example: UK (Jisc) TNE Tech Special Interest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57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</a:t>
            </a:r>
            <a:r>
              <a:rPr lang="en-GB" dirty="0" smtClean="0"/>
              <a:t>Jisc TNE Toolkit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517"/>
          <a:stretch/>
        </p:blipFill>
        <p:spPr>
          <a:xfrm>
            <a:off x="6327975" y="1400210"/>
            <a:ext cx="3492385" cy="4652963"/>
          </a:xfrm>
          <a:prstGeom prst="rect">
            <a:avLst/>
          </a:prstGeom>
          <a:ln>
            <a:solidFill>
              <a:srgbClr val="9BA7B0"/>
            </a:solidFill>
          </a:ln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1857375" y="1524001"/>
            <a:ext cx="3844487" cy="4652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Audience: UK higher education institutions</a:t>
            </a:r>
          </a:p>
          <a:p>
            <a:r>
              <a:rPr lang="en-GB" dirty="0"/>
              <a:t>Developed in response to community demand</a:t>
            </a:r>
          </a:p>
          <a:p>
            <a:r>
              <a:rPr lang="en-GB" dirty="0"/>
              <a:t>Developed by the Jisc TNE Tech SIG</a:t>
            </a:r>
          </a:p>
          <a:p>
            <a:r>
              <a:rPr lang="en-GB" dirty="0"/>
              <a:t>Launched in summer 2017</a:t>
            </a:r>
          </a:p>
          <a:p>
            <a:r>
              <a:rPr lang="en-GB" sz="1800" dirty="0"/>
              <a:t>Toolkit </a:t>
            </a:r>
            <a:r>
              <a:rPr lang="en-GB" sz="1800" dirty="0"/>
              <a:t>will:</a:t>
            </a:r>
          </a:p>
          <a:p>
            <a:pPr marL="458787" lvl="1" indent="-285750"/>
            <a:r>
              <a:rPr lang="en-GB" dirty="0"/>
              <a:t>Share advice and best practice</a:t>
            </a:r>
          </a:p>
          <a:p>
            <a:pPr marL="458787" lvl="1" indent="-285750"/>
            <a:r>
              <a:rPr lang="en-GB" dirty="0"/>
              <a:t>Highlight common challenges</a:t>
            </a:r>
          </a:p>
          <a:p>
            <a:pPr marL="458787" lvl="1" indent="-285750"/>
            <a:r>
              <a:rPr lang="en-GB" dirty="0"/>
              <a:t>Provide country-specific </a:t>
            </a:r>
            <a:r>
              <a:rPr lang="en-GB" dirty="0"/>
              <a:t>information</a:t>
            </a:r>
          </a:p>
          <a:p>
            <a:r>
              <a:rPr lang="en-GB" dirty="0"/>
              <a:t>Will be developed into online tool and become part of Jisc ‘TNE offer’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089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Audience: global NRENs, policy stakeholders, education institutions </a:t>
            </a:r>
            <a:endParaRPr lang="en-GB" b="1" dirty="0" smtClean="0"/>
          </a:p>
          <a:p>
            <a:r>
              <a:rPr lang="en-GB" dirty="0" smtClean="0"/>
              <a:t>Handful of case studies on TNE – more needed!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</a:t>
            </a:r>
            <a:r>
              <a:rPr lang="en-GB" dirty="0" smtClean="0"/>
              <a:t>‘In the Field’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3714" y="2503542"/>
            <a:ext cx="7209297" cy="379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95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584732" y="1524001"/>
            <a:ext cx="3454619" cy="4652963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 smtClean="0"/>
              <a:t>Audience:  global and regional RENs</a:t>
            </a:r>
          </a:p>
          <a:p>
            <a:r>
              <a:rPr lang="en-GB" dirty="0" smtClean="0"/>
              <a:t>Operational tool for (N)RENs to capture appropriate information and contacts to support and TNE</a:t>
            </a:r>
          </a:p>
          <a:p>
            <a:r>
              <a:rPr lang="en-GB" dirty="0" smtClean="0"/>
              <a:t>Adapted and adopted for HEAnet</a:t>
            </a:r>
          </a:p>
          <a:p>
            <a:r>
              <a:rPr lang="en-GB" dirty="0" smtClean="0"/>
              <a:t>Jisc working on online form to make ‘application’ to </a:t>
            </a:r>
            <a:r>
              <a:rPr lang="en-GB" dirty="0"/>
              <a:t>(N)RENs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Example: </a:t>
            </a:r>
            <a:r>
              <a:rPr lang="en-GB" dirty="0" smtClean="0"/>
              <a:t>TNE Registration Form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734" y="1400210"/>
            <a:ext cx="2650669" cy="3755115"/>
          </a:xfrm>
          <a:prstGeom prst="rect">
            <a:avLst/>
          </a:prstGeom>
          <a:ln w="6350">
            <a:solidFill>
              <a:schemeClr val="tx1"/>
            </a:solidFill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8406" y="2421849"/>
            <a:ext cx="2649677" cy="375511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9111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Audience:  global and regional </a:t>
            </a:r>
            <a:r>
              <a:rPr lang="en-GB" b="1" dirty="0" smtClean="0"/>
              <a:t>RENs, education institutions</a:t>
            </a:r>
            <a:endParaRPr lang="en-GB" b="1" dirty="0"/>
          </a:p>
          <a:p>
            <a:r>
              <a:rPr lang="en-GB" dirty="0" smtClean="0"/>
              <a:t>Access </a:t>
            </a:r>
            <a:r>
              <a:rPr lang="en-GB" dirty="0"/>
              <a:t>to past </a:t>
            </a:r>
            <a:r>
              <a:rPr lang="en-GB" dirty="0" smtClean="0"/>
              <a:t>TNE sessions, reports and presentations </a:t>
            </a:r>
          </a:p>
          <a:p>
            <a:r>
              <a:rPr lang="en-GB" dirty="0" smtClean="0"/>
              <a:t>Resources: articles and blogs, reports and case studies, links and websites, other groups</a:t>
            </a:r>
          </a:p>
          <a:p>
            <a:r>
              <a:rPr lang="en-GB" dirty="0" smtClean="0"/>
              <a:t>Events past and future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SIG-TNE Wiki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5734" y="3566562"/>
            <a:ext cx="8252793" cy="378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62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</a:t>
            </a:r>
            <a:r>
              <a:rPr lang="en-GB" b="1" dirty="0" smtClean="0"/>
              <a:t>identify tools and resources already in existence </a:t>
            </a:r>
            <a:r>
              <a:rPr lang="en-GB" dirty="0" smtClean="0"/>
              <a:t>to enable NRENs to support TNE, individually and globally </a:t>
            </a:r>
            <a:r>
              <a:rPr lang="en-GB" dirty="0"/>
              <a:t>and enable accessibility</a:t>
            </a:r>
          </a:p>
          <a:p>
            <a:endParaRPr lang="en-GB" dirty="0" smtClean="0"/>
          </a:p>
          <a:p>
            <a:r>
              <a:rPr lang="en-GB" dirty="0" smtClean="0"/>
              <a:t>To </a:t>
            </a:r>
            <a:r>
              <a:rPr lang="en-GB" b="1" dirty="0" smtClean="0"/>
              <a:t>develop a suite of tools and resources</a:t>
            </a:r>
            <a:r>
              <a:rPr lang="en-GB" dirty="0" smtClean="0"/>
              <a:t> </a:t>
            </a:r>
            <a:r>
              <a:rPr lang="en-GB" dirty="0"/>
              <a:t>to enable NRENs to support TNE, individually and </a:t>
            </a:r>
            <a:r>
              <a:rPr lang="en-GB" dirty="0" smtClean="0"/>
              <a:t>globally and enable accessibility</a:t>
            </a:r>
          </a:p>
          <a:p>
            <a:endParaRPr lang="en-GB" dirty="0"/>
          </a:p>
          <a:p>
            <a:r>
              <a:rPr lang="en-GB" dirty="0" smtClean="0"/>
              <a:t>To understand requirements of </a:t>
            </a:r>
            <a:r>
              <a:rPr lang="en-GB" b="1" dirty="0" smtClean="0"/>
              <a:t>tools and resources to more directly support education institutions or </a:t>
            </a:r>
            <a:r>
              <a:rPr lang="en-GB" b="1" dirty="0"/>
              <a:t>policy stakeholders </a:t>
            </a:r>
            <a:r>
              <a:rPr lang="en-GB" dirty="0" smtClean="0"/>
              <a:t>in the NREN country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Scope: Tools, toolkits and resources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73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805</Words>
  <Application>Microsoft Macintosh PowerPoint</Application>
  <PresentationFormat>Widescreen</PresentationFormat>
  <Paragraphs>103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Office Theme</vt:lpstr>
      <vt:lpstr>PowerPoint Presentation</vt:lpstr>
      <vt:lpstr>Scope: Tools, toolkits and resources</vt:lpstr>
      <vt:lpstr>Example: GÉANT Interactive Connectivity Map</vt:lpstr>
      <vt:lpstr>Example: UK (Jisc) TNE Tech Special Interest Group</vt:lpstr>
      <vt:lpstr>Example: Jisc TNE Toolkit</vt:lpstr>
      <vt:lpstr>Example: ‘In the Field’</vt:lpstr>
      <vt:lpstr>Example: TNE Registration Form</vt:lpstr>
      <vt:lpstr>GÉANT SIG-TNE Wiki </vt:lpstr>
      <vt:lpstr>Scope: Tools, toolkits and resources</vt:lpstr>
      <vt:lpstr>Next steps for SIG-TNE</vt:lpstr>
      <vt:lpstr>PowerPoint Presentation</vt:lpstr>
    </vt:vector>
  </TitlesOfParts>
  <Company/>
  <LinksUpToDate>false</LinksUpToDate>
  <SharedDoc>false</SharedDoc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2017-09-11T13:57:31Z</dcterms:created>
  <dcterms:modified xsi:type="dcterms:W3CDTF">2017-09-11T13:58:44Z</dcterms:modified>
</cp:coreProperties>
</file>