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  <p:sldMasterId id="2147483675" r:id="rId3"/>
  </p:sldMasterIdLst>
  <p:notesMasterIdLst>
    <p:notesMasterId r:id="rId28"/>
  </p:notesMasterIdLst>
  <p:sldIdLst>
    <p:sldId id="277" r:id="rId4"/>
    <p:sldId id="275" r:id="rId5"/>
    <p:sldId id="276" r:id="rId6"/>
    <p:sldId id="278" r:id="rId7"/>
    <p:sldId id="274" r:id="rId8"/>
    <p:sldId id="279" r:id="rId9"/>
    <p:sldId id="281" r:id="rId10"/>
    <p:sldId id="280" r:id="rId11"/>
    <p:sldId id="271" r:id="rId12"/>
    <p:sldId id="272" r:id="rId13"/>
    <p:sldId id="286" r:id="rId14"/>
    <p:sldId id="282" r:id="rId15"/>
    <p:sldId id="258" r:id="rId16"/>
    <p:sldId id="257" r:id="rId17"/>
    <p:sldId id="287" r:id="rId18"/>
    <p:sldId id="288" r:id="rId19"/>
    <p:sldId id="289" r:id="rId20"/>
    <p:sldId id="262" r:id="rId21"/>
    <p:sldId id="283" r:id="rId22"/>
    <p:sldId id="263" r:id="rId23"/>
    <p:sldId id="260" r:id="rId24"/>
    <p:sldId id="284" r:id="rId25"/>
    <p:sldId id="285" r:id="rId26"/>
    <p:sldId id="273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7"/>
    <p:restoredTop sz="88033"/>
  </p:normalViewPr>
  <p:slideViewPr>
    <p:cSldViewPr snapToGrid="0" snapToObjects="1">
      <p:cViewPr>
        <p:scale>
          <a:sx n="94" d="100"/>
          <a:sy n="94" d="100"/>
        </p:scale>
        <p:origin x="864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notesMaster" Target="notesMasters/notes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D2EA5-4C08-DD4A-A0D6-1DB0F31AF862}" type="datetimeFigureOut">
              <a:rPr lang="en-US" smtClean="0"/>
              <a:t>5/31/17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E823B-9DEB-D34F-8179-15B3661A1D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8173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refer</a:t>
            </a:r>
            <a:r>
              <a:rPr lang="en-US" baseline="0" dirty="0" smtClean="0"/>
              <a:t> to one concept: </a:t>
            </a:r>
            <a:r>
              <a:rPr lang="en-US" dirty="0" smtClean="0"/>
              <a:t>Program/provider </a:t>
            </a:r>
            <a:r>
              <a:rPr lang="en-US" dirty="0" smtClean="0"/>
              <a:t>mobility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E823B-9DEB-D34F-8179-15B3661A1D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887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10" charset="-128"/>
                <a:cs typeface="ＭＳ Ｐゴシック" pitchFamily="-110" charset="-128"/>
              </a:rPr>
              <a:t>Did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pitchFamily="-110" charset="-128"/>
                <a:cs typeface="ＭＳ Ｐゴシック" pitchFamily="-110" charset="-128"/>
              </a:rPr>
              <a:t> this for our Level 1 and Level 2 schools. Level 3 still in progress.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08B306-C8D8-AD48-9325-7FEAE03C69B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235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10" charset="-128"/>
                <a:cs typeface="ＭＳ Ｐゴシック" pitchFamily="-110" charset="-128"/>
              </a:rPr>
              <a:t>Did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pitchFamily="-110" charset="-128"/>
                <a:cs typeface="ＭＳ Ｐゴシック" pitchFamily="-110" charset="-128"/>
              </a:rPr>
              <a:t> this for our Level 1 and Level 2 schools. Level 3 still in progress.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08B306-C8D8-AD48-9325-7FEAE03C69B2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2861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10" charset="-128"/>
                <a:cs typeface="ＭＳ Ｐゴシック" pitchFamily="-110" charset="-128"/>
              </a:rPr>
              <a:t>Did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pitchFamily="-110" charset="-128"/>
                <a:cs typeface="ＭＳ Ｐゴシック" pitchFamily="-110" charset="-128"/>
              </a:rPr>
              <a:t> this for our Level 1 and Level 2 schools. Level 3 still in progress.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08B306-C8D8-AD48-9325-7FEAE03C69B2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349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ＭＳ Ｐゴシック" pitchFamily="-110" charset="-128"/>
                <a:cs typeface="ＭＳ Ｐゴシック" pitchFamily="-110" charset="-128"/>
              </a:rPr>
              <a:t>Did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ＭＳ Ｐゴシック" pitchFamily="-110" charset="-128"/>
                <a:cs typeface="ＭＳ Ｐゴシック" pitchFamily="-110" charset="-128"/>
              </a:rPr>
              <a:t> this for our Level 1 and Level 2 schools. Level 3 still in progress.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08B306-C8D8-AD48-9325-7FEAE03C69B2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29607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http://</a:t>
            </a:r>
            <a:r>
              <a:rPr lang="en-US" dirty="0" err="1" smtClean="0"/>
              <a:t>www.universitiesuk.ac.uk</a:t>
            </a:r>
            <a:r>
              <a:rPr lang="en-US" dirty="0" smtClean="0"/>
              <a:t>/policy-and-analysis/reports/Pages/international-facts-figures-2017.aspx</a:t>
            </a:r>
          </a:p>
          <a:p>
            <a:endParaRPr lang="en-US" dirty="0" smtClean="0"/>
          </a:p>
          <a:p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publication looks at a wide variety of themes, including: international students and academics; transnational education; student and staff mobility; global research collaborations, and </a:t>
            </a:r>
            <a:r>
              <a:rPr lang="en-US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innovatio</a:t>
            </a:r>
            <a:r>
              <a:rPr lang="en-US" sz="1200" b="0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Sources: European Commission, Erasmus+ UK National Agency </a:t>
            </a:r>
            <a:r>
              <a:rPr lang="mr-I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faculty mobility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Source: HESA student record (2015–16) </a:t>
            </a:r>
            <a:r>
              <a:rPr lang="mr-I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student mobility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Source: HESA Aggregate Offshore Record (2015–16) 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for TNE student numbers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Sources: Elsevier and BIS (2013), International Comparative Performance of the UK Research Base – 2013 </a:t>
            </a:r>
            <a:r>
              <a:rPr lang="mr-I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research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collaborations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Source: Top: HESA Finance Record (2009–10 to 2015–16). Bottom: OECD (2016) </a:t>
            </a:r>
            <a:r>
              <a:rPr lang="mr-IN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for research income from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international sources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Source: Elsevier Scopus 2000–2013  - for international research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collaboration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Source: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Source: CORDIS, as of December 2016 - UK RESEARCH COLLABORATION THROUGH HORIZON 2020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E823B-9DEB-D34F-8179-15B3661A1D43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3763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191919"/>
                </a:solidFill>
                <a:latin typeface="BritishCouncilSans" charset="0"/>
              </a:rPr>
              <a:t>To describe</a:t>
            </a:r>
            <a:r>
              <a:rPr lang="en-US" baseline="0" dirty="0" smtClean="0">
                <a:solidFill>
                  <a:srgbClr val="191919"/>
                </a:solidFill>
                <a:latin typeface="BritishCouncilSans" charset="0"/>
              </a:rPr>
              <a:t> </a:t>
            </a:r>
            <a:r>
              <a:rPr lang="en-US" dirty="0" smtClean="0">
                <a:solidFill>
                  <a:srgbClr val="191919"/>
                </a:solidFill>
                <a:latin typeface="BritishCouncilSans" charset="0"/>
              </a:rPr>
              <a:t>the phenomenon of local/foreign collaboration in the joint design and delivery of an academic </a:t>
            </a:r>
            <a:r>
              <a:rPr lang="en-US" dirty="0" err="1" smtClean="0">
                <a:solidFill>
                  <a:srgbClr val="191919"/>
                </a:solidFill>
                <a:latin typeface="BritishCouncilSans" charset="0"/>
              </a:rPr>
              <a:t>programme</a:t>
            </a:r>
            <a:r>
              <a:rPr lang="en-US" dirty="0" smtClean="0">
                <a:solidFill>
                  <a:srgbClr val="191919"/>
                </a:solidFill>
                <a:latin typeface="BritishCouncilSans" charset="0"/>
              </a:rPr>
              <a:t> in a host country, we use these terms: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E823B-9DEB-D34F-8179-15B3661A1D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889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Linguistic; As demonstrated earlier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Cultural: Trust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what are you going to do with the data? Competitiveness.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Regulatory: Not every</a:t>
            </a:r>
            <a:r>
              <a:rPr lang="en-US" baseline="0" dirty="0" smtClean="0"/>
              <a:t> country is required to collect information (and not every institution </a:t>
            </a:r>
            <a:r>
              <a:rPr lang="mr-IN" baseline="0" dirty="0" smtClean="0"/>
              <a:t>–</a:t>
            </a:r>
            <a:r>
              <a:rPr lang="en-US" baseline="0" dirty="0" smtClean="0"/>
              <a:t> it may depend on the status of the host campus)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Methodology of data gathering: Some use numbers provided by HEIs themselves, others do surveys, still others collect the information on their own 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Classification: Not everyone uses the same criteria to distinguish different kinds of programs/initiatives/collaborations.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/>
            </a:r>
            <a:b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E823B-9DEB-D34F-8179-15B3661A1D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35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</a:t>
            </a:r>
            <a:r>
              <a:rPr lang="en-US" baseline="0" dirty="0" smtClean="0"/>
              <a:t> anyway, even if the data existed, is that the kind of data that NRENs specifically need? </a:t>
            </a:r>
          </a:p>
          <a:p>
            <a:r>
              <a:rPr lang="en-US" baseline="0" dirty="0" smtClean="0"/>
              <a:t>Enrollment numbers, graduation rate, </a:t>
            </a:r>
          </a:p>
          <a:p>
            <a:r>
              <a:rPr lang="en-US" baseline="0" dirty="0" smtClean="0"/>
              <a:t>What NRENs need: what kind of users, what kind of programs will use what kind of services, is it R&amp;E or just education? </a:t>
            </a:r>
          </a:p>
          <a:p>
            <a:r>
              <a:rPr lang="en-US" baseline="0" dirty="0" smtClean="0"/>
              <a:t>not just current programs, but planned ones (easier to plan for connectivity needs before a campus is built!)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Today I will name just two examples I’m the most familiar with.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E823B-9DEB-D34F-8179-15B3661A1D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012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HESA Aggregate Offshore record: Updated annually via an online data collection system, where templates are completed and returned by HEIs.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Enrollment data.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QAA: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annual review of TNE activity, which covers a different country every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year</a:t>
            </a: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UK Department for Business, Innovation and Skills produced a report in 2014 that assessed the value of TNE to the UK economy. The report was informed by a census of all publicly funded </a:t>
            </a:r>
            <a:r>
              <a:rPr lang="en-US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HEIs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HEGlobal</a:t>
            </a:r>
            <a:r>
              <a:rPr lang="en-US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Survey: Scale and Scope of TNE : students, countries, delivery methods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E823B-9DEB-D34F-8179-15B3661A1D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5629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DA764-0642-4F60-9158-A96B57746612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923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1200" b="1" dirty="0" smtClean="0"/>
              <a:t>Key issue</a:t>
            </a:r>
            <a:r>
              <a:rPr lang="en-GB" sz="1200" dirty="0" smtClean="0"/>
              <a:t>: communication and coordination between International and IT Offices in TNE planning and delivery </a:t>
            </a:r>
          </a:p>
          <a:p>
            <a:r>
              <a:rPr lang="en-GB" sz="1200" b="1" dirty="0" smtClean="0"/>
              <a:t>Key issue</a:t>
            </a:r>
            <a:r>
              <a:rPr lang="en-GB" sz="1200" dirty="0" smtClean="0"/>
              <a:t>: Network arrangement and management: ‘don’t know’</a:t>
            </a:r>
          </a:p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FDA764-0642-4F60-9158-A96B57746612}" type="slidenum">
              <a:rPr lang="en-GB" smtClean="0">
                <a:solidFill>
                  <a:prstClr val="black"/>
                </a:solidFill>
              </a:rPr>
              <a:pPr/>
              <a:t>10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28/01/2016</a:t>
            </a:r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5737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are our members? What are they doing internationally, and how</a:t>
            </a:r>
            <a:r>
              <a:rPr lang="en-US" baseline="0" dirty="0" smtClean="0"/>
              <a:t> can we help them? </a:t>
            </a:r>
          </a:p>
          <a:p>
            <a:endParaRPr lang="en-US" baseline="0" dirty="0" smtClean="0"/>
          </a:p>
          <a:p>
            <a:r>
              <a:rPr lang="en-US" baseline="0" dirty="0" smtClean="0"/>
              <a:t>US Department of Education is no help!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Some papers/articles published by:</a:t>
            </a:r>
          </a:p>
          <a:p>
            <a:r>
              <a:rPr lang="en-US" dirty="0" smtClean="0"/>
              <a:t> American Council on Education</a:t>
            </a:r>
          </a:p>
          <a:p>
            <a:r>
              <a:rPr lang="en-US" dirty="0" smtClean="0"/>
              <a:t>World</a:t>
            </a:r>
            <a:r>
              <a:rPr lang="en-US" baseline="0" dirty="0" smtClean="0"/>
              <a:t> Education New and reviews</a:t>
            </a:r>
          </a:p>
          <a:p>
            <a:r>
              <a:rPr lang="en-US" baseline="0" dirty="0" smtClean="0"/>
              <a:t>Institute of International Education (on international partnerships).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7E823B-9DEB-D34F-8179-15B3661A1D4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38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708B306-C8D8-AD48-9325-7FEAE03C69B2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739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g"/><Relationship Id="rId3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Relationship Id="rId3" Type="http://schemas.openxmlformats.org/officeDocument/2006/relationships/image" Target="../media/image3.jpe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6.jpg"/><Relationship Id="rId3" Type="http://schemas.openxmlformats.org/officeDocument/2006/relationships/image" Target="../media/image3.jpe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jpg"/><Relationship Id="rId3" Type="http://schemas.openxmlformats.org/officeDocument/2006/relationships/image" Target="../media/image3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418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688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5271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expanded margins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-101600" y="6416675"/>
            <a:ext cx="812800" cy="365125"/>
          </a:xfrm>
          <a:prstGeom prst="rect">
            <a:avLst/>
          </a:prstGeom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sz="1200" smtClean="0">
                <a:solidFill>
                  <a:schemeClr val="bg1"/>
                </a:solidFill>
                <a:ea typeface="ＭＳ Ｐゴシック" pitchFamily="-110" charset="-128"/>
                <a:cs typeface="ＭＳ Ｐゴシック" pitchFamily="-110" charset="-128"/>
              </a:defRPr>
            </a:lvl1pPr>
          </a:lstStyle>
          <a:p>
            <a:pPr algn="ctr">
              <a:defRPr/>
            </a:pPr>
            <a:r>
              <a:rPr lang="en-US"/>
              <a:t>[ </a:t>
            </a:r>
            <a:fld id="{2820970C-1322-3042-AE3D-AE90FD7E094C}" type="slidenum">
              <a:rPr lang="en-US"/>
              <a:pPr algn="ctr">
                <a:defRPr/>
              </a:pPr>
              <a:t>‹#›</a:t>
            </a:fld>
            <a:r>
              <a:rPr lang="en-US"/>
              <a:t> </a:t>
            </a:r>
            <a:r>
              <a:rPr lang="en-US" dirty="0"/>
              <a:t>]</a:t>
            </a:r>
          </a:p>
        </p:txBody>
      </p:sp>
      <p:sp>
        <p:nvSpPr>
          <p:cNvPr id="6" name="Title 3"/>
          <p:cNvSpPr>
            <a:spLocks noGrp="1"/>
          </p:cNvSpPr>
          <p:nvPr>
            <p:ph type="title"/>
          </p:nvPr>
        </p:nvSpPr>
        <p:spPr>
          <a:xfrm>
            <a:off x="914400" y="100920"/>
            <a:ext cx="11277600" cy="658368"/>
          </a:xfrm>
          <a:prstGeom prst="rect">
            <a:avLst/>
          </a:prstGeom>
        </p:spPr>
        <p:txBody>
          <a:bodyPr vert="horz" lIns="91440" bIns="73152" anchor="b" anchorCtr="0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968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640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20000" y="5131330"/>
            <a:ext cx="9960000" cy="258597"/>
          </a:xfrm>
        </p:spPr>
        <p:txBody>
          <a:bodyPr>
            <a:spAutoFit/>
          </a:bodyPr>
          <a:lstStyle>
            <a:lvl1pPr marL="0" marR="0" indent="0" algn="l" defTabSz="609555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DE481C"/>
              </a:buClr>
              <a:buSzPct val="120000"/>
              <a:buFont typeface="Lucida Grande"/>
              <a:buNone/>
              <a:tabLst/>
              <a:defRPr sz="1867" baseline="0">
                <a:solidFill>
                  <a:schemeClr val="bg1"/>
                </a:solidFill>
              </a:defRPr>
            </a:lvl1pPr>
            <a:lvl2pPr marL="609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presentation subtitle</a:t>
            </a:r>
          </a:p>
        </p:txBody>
      </p:sp>
      <p:sp>
        <p:nvSpPr>
          <p:cNvPr id="25" name="Title 24"/>
          <p:cNvSpPr>
            <a:spLocks noGrp="1"/>
          </p:cNvSpPr>
          <p:nvPr>
            <p:ph type="title" hasCustomPrompt="1"/>
          </p:nvPr>
        </p:nvSpPr>
        <p:spPr>
          <a:xfrm>
            <a:off x="1920000" y="4560779"/>
            <a:ext cx="9960000" cy="502701"/>
          </a:xfrm>
        </p:spPr>
        <p:txBody>
          <a:bodyPr anchor="t" anchorCtr="0">
            <a:normAutofit/>
          </a:bodyPr>
          <a:lstStyle>
            <a:lvl1pPr algn="l">
              <a:lnSpc>
                <a:spcPct val="85000"/>
              </a:lnSpc>
              <a:defRPr sz="3733" b="1" i="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presentation title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737600"/>
            <a:ext cx="1372800" cy="244800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fld id="{C750183E-5AE1-DC40-89B1-1CBB18EE30C8}" type="datetime1">
              <a:rPr lang="en-GB" smtClean="0"/>
              <a:t>25/01/2016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332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isc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59648" y="2280010"/>
            <a:ext cx="10320352" cy="574453"/>
          </a:xfrm>
        </p:spPr>
        <p:txBody>
          <a:bodyPr wrap="square" anchor="t">
            <a:spAutoFit/>
          </a:bodyPr>
          <a:lstStyle>
            <a:lvl1pPr algn="l">
              <a:defRPr sz="3733" b="1" cap="none"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section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559648" y="3606721"/>
            <a:ext cx="10320352" cy="332399"/>
          </a:xfrm>
        </p:spPr>
        <p:txBody>
          <a:bodyPr wrap="square" anchor="t" anchorCtr="0">
            <a:spAutoFit/>
          </a:bodyPr>
          <a:lstStyle>
            <a:lvl1pPr marL="0" indent="0">
              <a:buNone/>
              <a:defRPr sz="2400">
                <a:solidFill>
                  <a:srgbClr val="2C3841"/>
                </a:solidFill>
              </a:defRPr>
            </a:lvl1pPr>
            <a:lvl2pPr marL="60955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0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6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21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77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32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688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43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Click to edit section subtitle</a:t>
            </a:r>
          </a:p>
        </p:txBody>
      </p:sp>
      <p:pic>
        <p:nvPicPr>
          <p:cNvPr id="11" name="Picture 10" descr="2013_Jisc_Logo_RGB300(26mm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00" y="0"/>
            <a:ext cx="1247648" cy="72745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20/05/2016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Future of Trans-national Education Depends on Global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1200488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isc Slide (1 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20/05/2016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Future of Trans-national Education Depends on Global Partnership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5300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1 col + Heading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20/05/2016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Future of Trans-national Education Depends on Global Partnership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2000" y="1800000"/>
            <a:ext cx="11568000" cy="4560000"/>
          </a:xfrm>
        </p:spPr>
        <p:txBody>
          <a:bodyPr/>
          <a:lstStyle/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12000" y="1200000"/>
            <a:ext cx="11568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3733" b="1"/>
            </a:lvl1pPr>
            <a:lvl2pPr marL="609555" indent="0">
              <a:buNone/>
              <a:defRPr sz="2667" b="1"/>
            </a:lvl2pPr>
            <a:lvl3pPr marL="1219108" indent="0">
              <a:buNone/>
              <a:defRPr sz="2400" b="1"/>
            </a:lvl3pPr>
            <a:lvl4pPr marL="1828664" indent="0">
              <a:buNone/>
              <a:defRPr sz="2133" b="1"/>
            </a:lvl4pPr>
            <a:lvl5pPr marL="2438218" indent="0">
              <a:buNone/>
              <a:defRPr sz="2133" b="1"/>
            </a:lvl5pPr>
            <a:lvl6pPr marL="3047772" indent="0">
              <a:buNone/>
              <a:defRPr sz="2133" b="1"/>
            </a:lvl6pPr>
            <a:lvl7pPr marL="3657326" indent="0">
              <a:buNone/>
              <a:defRPr sz="2133" b="1"/>
            </a:lvl7pPr>
            <a:lvl8pPr marL="4266880" indent="0">
              <a:buNone/>
              <a:defRPr sz="2133" b="1"/>
            </a:lvl8pPr>
            <a:lvl9pPr marL="4876435" indent="0">
              <a:buNone/>
              <a:defRPr sz="2133" b="1"/>
            </a:lvl9pPr>
          </a:lstStyle>
          <a:p>
            <a:pPr lvl="0"/>
            <a:r>
              <a:rPr lang="en-GB" dirty="0" smtClean="0"/>
              <a:t>Click to edit slide heading</a:t>
            </a:r>
          </a:p>
        </p:txBody>
      </p:sp>
      <p:pic>
        <p:nvPicPr>
          <p:cNvPr id="11" name="Picture 10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3633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Jisc Slide (2 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2000" y="1200151"/>
            <a:ext cx="5520000" cy="5160000"/>
          </a:xfrm>
        </p:spPr>
        <p:txBody>
          <a:bodyPr/>
          <a:lstStyle>
            <a:lvl1pPr>
              <a:defRPr sz="3733">
                <a:solidFill>
                  <a:srgbClr val="2C3841"/>
                </a:solidFill>
              </a:defRPr>
            </a:lvl1pPr>
            <a:lvl2pPr>
              <a:defRPr sz="3733">
                <a:solidFill>
                  <a:srgbClr val="2C3841"/>
                </a:solidFill>
              </a:defRPr>
            </a:lvl2pPr>
            <a:lvl3pPr>
              <a:defRPr sz="3200">
                <a:solidFill>
                  <a:srgbClr val="2C3841"/>
                </a:solidFill>
              </a:defRPr>
            </a:lvl3pPr>
            <a:lvl4pPr>
              <a:defRPr sz="3200">
                <a:solidFill>
                  <a:srgbClr val="2C3841"/>
                </a:solidFill>
              </a:defRPr>
            </a:lvl4pPr>
            <a:lvl5pPr>
              <a:defRPr sz="3200">
                <a:solidFill>
                  <a:srgbClr val="2C384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0001" y="1200151"/>
            <a:ext cx="5520000" cy="5160000"/>
          </a:xfrm>
        </p:spPr>
        <p:txBody>
          <a:bodyPr/>
          <a:lstStyle>
            <a:lvl1pPr>
              <a:defRPr sz="3733"/>
            </a:lvl1pPr>
            <a:lvl2pPr>
              <a:defRPr sz="3733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20/05/2016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Future of Trans-national Education Depends on Global Partnership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736" y="0"/>
            <a:ext cx="1211177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486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isc Slide (2 col + Heading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72000" y="0"/>
            <a:ext cx="10008000" cy="62400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12000" y="1200000"/>
            <a:ext cx="5520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3733" b="1"/>
            </a:lvl1pPr>
            <a:lvl2pPr marL="609555" indent="0">
              <a:buNone/>
              <a:defRPr sz="2667" b="1"/>
            </a:lvl2pPr>
            <a:lvl3pPr marL="1219108" indent="0">
              <a:buNone/>
              <a:defRPr sz="2400" b="1"/>
            </a:lvl3pPr>
            <a:lvl4pPr marL="1828664" indent="0">
              <a:buNone/>
              <a:defRPr sz="2133" b="1"/>
            </a:lvl4pPr>
            <a:lvl5pPr marL="2438218" indent="0">
              <a:buNone/>
              <a:defRPr sz="2133" b="1"/>
            </a:lvl5pPr>
            <a:lvl6pPr marL="3047772" indent="0">
              <a:buNone/>
              <a:defRPr sz="2133" b="1"/>
            </a:lvl6pPr>
            <a:lvl7pPr marL="3657326" indent="0">
              <a:buNone/>
              <a:defRPr sz="2133" b="1"/>
            </a:lvl7pPr>
            <a:lvl8pPr marL="4266880" indent="0">
              <a:buNone/>
              <a:defRPr sz="2133" b="1"/>
            </a:lvl8pPr>
            <a:lvl9pPr marL="4876435" indent="0">
              <a:buNone/>
              <a:defRPr sz="2133" b="1"/>
            </a:lvl9pPr>
          </a:lstStyle>
          <a:p>
            <a:pPr lvl="0"/>
            <a:r>
              <a:rPr lang="en-GB" dirty="0" smtClean="0"/>
              <a:t>Click to edit slide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12009" y="1800000"/>
            <a:ext cx="5519999" cy="4560000"/>
          </a:xfrm>
        </p:spPr>
        <p:txBody>
          <a:bodyPr/>
          <a:lstStyle>
            <a:lvl1pPr>
              <a:defRPr sz="3733"/>
            </a:lvl1pPr>
            <a:lvl2pPr>
              <a:defRPr sz="3733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60001" y="1200000"/>
            <a:ext cx="5520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3733" b="1"/>
            </a:lvl1pPr>
            <a:lvl2pPr marL="609555" indent="0">
              <a:buNone/>
              <a:defRPr sz="2667" b="1"/>
            </a:lvl2pPr>
            <a:lvl3pPr marL="1219108" indent="0">
              <a:buNone/>
              <a:defRPr sz="2400" b="1"/>
            </a:lvl3pPr>
            <a:lvl4pPr marL="1828664" indent="0">
              <a:buNone/>
              <a:defRPr sz="2133" b="1"/>
            </a:lvl4pPr>
            <a:lvl5pPr marL="2438218" indent="0">
              <a:buNone/>
              <a:defRPr sz="2133" b="1"/>
            </a:lvl5pPr>
            <a:lvl6pPr marL="3047772" indent="0">
              <a:buNone/>
              <a:defRPr sz="2133" b="1"/>
            </a:lvl6pPr>
            <a:lvl7pPr marL="3657326" indent="0">
              <a:buNone/>
              <a:defRPr sz="2133" b="1"/>
            </a:lvl7pPr>
            <a:lvl8pPr marL="4266880" indent="0">
              <a:buNone/>
              <a:defRPr sz="2133" b="1"/>
            </a:lvl8pPr>
            <a:lvl9pPr marL="4876435" indent="0">
              <a:buNone/>
              <a:defRPr sz="2133" b="1"/>
            </a:lvl9pPr>
          </a:lstStyle>
          <a:p>
            <a:pPr lvl="0"/>
            <a:r>
              <a:rPr lang="en-GB" dirty="0" smtClean="0"/>
              <a:t>Click to edit slide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60009" y="1800000"/>
            <a:ext cx="5519999" cy="4560000"/>
          </a:xfrm>
        </p:spPr>
        <p:txBody>
          <a:bodyPr/>
          <a:lstStyle>
            <a:lvl1pPr>
              <a:defRPr sz="3733"/>
            </a:lvl1pPr>
            <a:lvl2pPr>
              <a:defRPr sz="3733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20/05/2016 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Future of Trans-national Education Depends on Global Partnership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7958" y="0"/>
            <a:ext cx="1211177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51814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2 col + 2 conten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20/05/2016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Future of Trans-national Education Depends on Global Partnership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2000" y="1200151"/>
            <a:ext cx="5520000" cy="5160000"/>
          </a:xfrm>
        </p:spPr>
        <p:txBody>
          <a:bodyPr/>
          <a:lstStyle>
            <a:lvl1pPr>
              <a:defRPr sz="3733">
                <a:solidFill>
                  <a:srgbClr val="2C3841"/>
                </a:solidFill>
              </a:defRPr>
            </a:lvl1pPr>
            <a:lvl2pPr>
              <a:defRPr sz="3733">
                <a:solidFill>
                  <a:srgbClr val="2C3841"/>
                </a:solidFill>
              </a:defRPr>
            </a:lvl2pPr>
            <a:lvl3pPr>
              <a:defRPr sz="3200">
                <a:solidFill>
                  <a:srgbClr val="2C3841"/>
                </a:solidFill>
              </a:defRPr>
            </a:lvl3pPr>
            <a:lvl4pPr>
              <a:defRPr sz="3200">
                <a:solidFill>
                  <a:srgbClr val="2C3841"/>
                </a:solidFill>
              </a:defRPr>
            </a:lvl4pPr>
            <a:lvl5pPr>
              <a:defRPr sz="3200">
                <a:solidFill>
                  <a:srgbClr val="2C384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0001" y="1200151"/>
            <a:ext cx="5520000" cy="2462400"/>
          </a:xfrm>
        </p:spPr>
        <p:txBody>
          <a:bodyPr/>
          <a:lstStyle>
            <a:lvl1pPr>
              <a:defRPr sz="3733"/>
            </a:lvl1pPr>
            <a:lvl2pPr>
              <a:defRPr sz="3733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2013_Jisc_Logo_RGB300(19.5mm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00" y="0"/>
            <a:ext cx="934720" cy="544576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6360001" y="3897728"/>
            <a:ext cx="5520000" cy="2462400"/>
          </a:xfrm>
        </p:spPr>
        <p:txBody>
          <a:bodyPr/>
          <a:lstStyle>
            <a:lvl1pPr>
              <a:defRPr sz="3733"/>
            </a:lvl1pPr>
            <a:lvl2pPr>
              <a:defRPr sz="3733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00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4085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Pic + Cap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72000" y="0"/>
            <a:ext cx="10008000" cy="624000"/>
          </a:xfrm>
        </p:spPr>
        <p:txBody>
          <a:bodyPr anchor="b">
            <a:normAutofit/>
          </a:bodyPr>
          <a:lstStyle>
            <a:lvl1pPr algn="r">
              <a:defRPr sz="3733" b="1"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48000" y="1200000"/>
            <a:ext cx="9600000" cy="46800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609555" indent="0">
              <a:buNone/>
              <a:defRPr sz="3733"/>
            </a:lvl2pPr>
            <a:lvl3pPr marL="1219108" indent="0">
              <a:buNone/>
              <a:defRPr sz="3200"/>
            </a:lvl3pPr>
            <a:lvl4pPr marL="1828664" indent="0">
              <a:buNone/>
              <a:defRPr sz="2667"/>
            </a:lvl4pPr>
            <a:lvl5pPr marL="2438218" indent="0">
              <a:buNone/>
              <a:defRPr sz="2667"/>
            </a:lvl5pPr>
            <a:lvl6pPr marL="3047772" indent="0">
              <a:buNone/>
              <a:defRPr sz="2667"/>
            </a:lvl6pPr>
            <a:lvl7pPr marL="3657326" indent="0">
              <a:buNone/>
              <a:defRPr sz="2667"/>
            </a:lvl7pPr>
            <a:lvl8pPr marL="4266880" indent="0">
              <a:buNone/>
              <a:defRPr sz="2667"/>
            </a:lvl8pPr>
            <a:lvl9pPr marL="4876435" indent="0">
              <a:buNone/>
              <a:defRPr sz="2667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246720" y="6000000"/>
            <a:ext cx="7200000" cy="360000"/>
          </a:xfrm>
        </p:spPr>
        <p:txBody>
          <a:bodyPr/>
          <a:lstStyle>
            <a:lvl1pPr marL="0" indent="0">
              <a:buNone/>
              <a:defRPr sz="1867"/>
            </a:lvl1pPr>
            <a:lvl2pPr marL="609555" indent="0">
              <a:buNone/>
              <a:defRPr sz="1600"/>
            </a:lvl2pPr>
            <a:lvl3pPr marL="1219108" indent="0">
              <a:buNone/>
              <a:defRPr sz="1333"/>
            </a:lvl3pPr>
            <a:lvl4pPr marL="1828664" indent="0">
              <a:buNone/>
              <a:defRPr sz="1200"/>
            </a:lvl4pPr>
            <a:lvl5pPr marL="2438218" indent="0">
              <a:buNone/>
              <a:defRPr sz="1200"/>
            </a:lvl5pPr>
            <a:lvl6pPr marL="3047772" indent="0">
              <a:buNone/>
              <a:defRPr sz="1200"/>
            </a:lvl6pPr>
            <a:lvl7pPr marL="3657326" indent="0">
              <a:buNone/>
              <a:defRPr sz="1200"/>
            </a:lvl7pPr>
            <a:lvl8pPr marL="4266880" indent="0">
              <a:buNone/>
              <a:defRPr sz="1200"/>
            </a:lvl8pPr>
            <a:lvl9pPr marL="4876435" indent="0">
              <a:buNone/>
              <a:defRPr sz="1200"/>
            </a:lvl9pPr>
          </a:lstStyle>
          <a:p>
            <a:pPr lvl="0"/>
            <a:r>
              <a:rPr lang="en-GB" dirty="0" smtClean="0"/>
              <a:t>Click to edit image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20/05/2016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Future of Trans-national Education Depends on Global Partnership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8446720" y="6000000"/>
            <a:ext cx="2400000" cy="360000"/>
          </a:xfrm>
        </p:spPr>
        <p:txBody>
          <a:bodyPr>
            <a:normAutofit/>
          </a:bodyPr>
          <a:lstStyle>
            <a:lvl1pPr marL="0" indent="0" algn="r">
              <a:buNone/>
              <a:defRPr sz="1067">
                <a:solidFill>
                  <a:srgbClr val="9BA7B0"/>
                </a:solidFill>
              </a:defRPr>
            </a:lvl1pPr>
            <a:lvl2pPr marL="609555" indent="0">
              <a:buNone/>
              <a:defRPr sz="1600"/>
            </a:lvl2pPr>
            <a:lvl3pPr marL="1219108" indent="0">
              <a:buNone/>
              <a:defRPr sz="1333"/>
            </a:lvl3pPr>
            <a:lvl4pPr marL="1828664" indent="0">
              <a:buNone/>
              <a:defRPr sz="1200"/>
            </a:lvl4pPr>
            <a:lvl5pPr marL="2438218" indent="0">
              <a:buNone/>
              <a:defRPr sz="1200"/>
            </a:lvl5pPr>
            <a:lvl6pPr marL="3047772" indent="0">
              <a:buNone/>
              <a:defRPr sz="1200"/>
            </a:lvl6pPr>
            <a:lvl7pPr marL="3657326" indent="0">
              <a:buNone/>
              <a:defRPr sz="1200"/>
            </a:lvl7pPr>
            <a:lvl8pPr marL="4266880" indent="0">
              <a:buNone/>
              <a:defRPr sz="1200"/>
            </a:lvl8pPr>
            <a:lvl9pPr marL="4876435" indent="0">
              <a:buNone/>
              <a:defRPr sz="1200"/>
            </a:lvl9pPr>
          </a:lstStyle>
          <a:p>
            <a:pPr lvl="0"/>
            <a:r>
              <a:rPr lang="en-GB" dirty="0" smtClean="0"/>
              <a:t>Click to edit image attribution</a:t>
            </a:r>
          </a:p>
        </p:txBody>
      </p:sp>
      <p:pic>
        <p:nvPicPr>
          <p:cNvPr id="13" name="Picture 12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22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isc Slide (Title On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20/05/2016 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Future of Trans-national Education Depends on Global Partnership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4934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Jisc Slid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20/05/2016 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Future of Trans-national Education Depends on Global Partnership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435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End Slid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hutterstock_129615650_handphone(tomedit2)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995" y="850423"/>
            <a:ext cx="62550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20/05/2016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Future of Trans-national Education Depends on Global Partnership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Jisc Small 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597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isc Slide (End Slid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elete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1360"/>
            <a:ext cx="9964928" cy="6136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20/05/2016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Future of Trans-national Education Depends on Global Partnership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Jisc Small 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62868" y="4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8822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icture Placeholder 2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640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</a:lstStyle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20000" y="5131330"/>
            <a:ext cx="9960000" cy="258597"/>
          </a:xfrm>
        </p:spPr>
        <p:txBody>
          <a:bodyPr>
            <a:spAutoFit/>
          </a:bodyPr>
          <a:lstStyle>
            <a:lvl1pPr marL="0" marR="0" indent="0" algn="l" defTabSz="609555" rtl="0" eaLnBrk="1" fontAlgn="auto" latinLnBrk="0" hangingPunct="1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rgbClr val="DE481C"/>
              </a:buClr>
              <a:buSzPct val="120000"/>
              <a:buFont typeface="Lucida Grande"/>
              <a:buNone/>
              <a:tabLst/>
              <a:defRPr sz="1867" baseline="0">
                <a:solidFill>
                  <a:schemeClr val="bg1"/>
                </a:solidFill>
              </a:defRPr>
            </a:lvl1pPr>
            <a:lvl2pPr marL="6095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6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4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presentation subtitle</a:t>
            </a:r>
          </a:p>
        </p:txBody>
      </p:sp>
      <p:sp>
        <p:nvSpPr>
          <p:cNvPr id="25" name="Title 24"/>
          <p:cNvSpPr>
            <a:spLocks noGrp="1"/>
          </p:cNvSpPr>
          <p:nvPr>
            <p:ph type="title" hasCustomPrompt="1"/>
          </p:nvPr>
        </p:nvSpPr>
        <p:spPr>
          <a:xfrm>
            <a:off x="1920000" y="4560779"/>
            <a:ext cx="9960000" cy="502701"/>
          </a:xfrm>
        </p:spPr>
        <p:txBody>
          <a:bodyPr anchor="t" anchorCtr="0">
            <a:normAutofit/>
          </a:bodyPr>
          <a:lstStyle>
            <a:lvl1pPr algn="l">
              <a:lnSpc>
                <a:spcPct val="85000"/>
              </a:lnSpc>
              <a:defRPr sz="3733" b="1" i="0">
                <a:solidFill>
                  <a:srgbClr val="FFFFFF"/>
                </a:solidFill>
              </a:defRPr>
            </a:lvl1pPr>
          </a:lstStyle>
          <a:p>
            <a:r>
              <a:rPr lang="en-GB" dirty="0" smtClean="0"/>
              <a:t>Click to edit presentation title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4737600"/>
            <a:ext cx="1372800" cy="244800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bg1"/>
                </a:solidFill>
              </a:defRPr>
            </a:lvl1pPr>
          </a:lstStyle>
          <a:p>
            <a:pPr lvl="0"/>
            <a:fld id="{C750183E-5AE1-DC40-89B1-1CBB18EE30C8}" type="datetime1">
              <a:rPr lang="en-GB" smtClean="0"/>
              <a:t>14/10/2013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0877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Jisc 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59648" y="2280010"/>
            <a:ext cx="10320352" cy="574453"/>
          </a:xfrm>
        </p:spPr>
        <p:txBody>
          <a:bodyPr wrap="square" anchor="t">
            <a:spAutoFit/>
          </a:bodyPr>
          <a:lstStyle>
            <a:lvl1pPr algn="l">
              <a:defRPr sz="3733" b="1" cap="none"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section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559648" y="3606721"/>
            <a:ext cx="10320352" cy="332399"/>
          </a:xfrm>
        </p:spPr>
        <p:txBody>
          <a:bodyPr wrap="square" anchor="t" anchorCtr="0">
            <a:spAutoFit/>
          </a:bodyPr>
          <a:lstStyle>
            <a:lvl1pPr marL="0" indent="0">
              <a:buNone/>
              <a:defRPr sz="2400">
                <a:solidFill>
                  <a:srgbClr val="2C3841"/>
                </a:solidFill>
              </a:defRPr>
            </a:lvl1pPr>
            <a:lvl2pPr marL="60955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0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66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21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772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326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6880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435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 smtClean="0"/>
              <a:t>Click to edit section subtitle</a:t>
            </a:r>
          </a:p>
        </p:txBody>
      </p:sp>
      <p:pic>
        <p:nvPicPr>
          <p:cNvPr id="11" name="Picture 10" descr="2013_Jisc_Logo_RGB300(26mm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00" y="0"/>
            <a:ext cx="1247648" cy="72745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FB03DB-856B-A948-B976-3B3379A34260}" type="datetime1">
              <a:rPr lang="en-GB" smtClean="0"/>
              <a:pPr/>
              <a:t>31/05/2017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Title of presentation (Go to ‘View’ menu &gt; ‘Header and Footer…’ to edit the footers on this slide)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5532491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isc Slide (1 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BE6E-E824-F544-BA33-98F29C164772}" type="datetime1">
              <a:rPr lang="en-GB" smtClean="0"/>
              <a:pPr/>
              <a:t>31/05/2017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Title of presentation (Go to ‘View’ menu &gt; ‘Header and Footer…’ to edit the footers on this slide)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275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1 col + Heading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258E6-B111-9240-B2C8-95F44FCC74E8}" type="datetime1">
              <a:rPr lang="en-GB" smtClean="0"/>
              <a:pPr/>
              <a:t>31/05/2017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Title of presentation (Go to ‘View’ menu &gt; ‘Header and Footer…’ to edit the footers on this slide)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312000" y="1800000"/>
            <a:ext cx="11568000" cy="4560000"/>
          </a:xfrm>
        </p:spPr>
        <p:txBody>
          <a:bodyPr/>
          <a:lstStyle/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312000" y="1200000"/>
            <a:ext cx="11568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3733" b="1"/>
            </a:lvl1pPr>
            <a:lvl2pPr marL="609555" indent="0">
              <a:buNone/>
              <a:defRPr sz="2667" b="1"/>
            </a:lvl2pPr>
            <a:lvl3pPr marL="1219108" indent="0">
              <a:buNone/>
              <a:defRPr sz="2400" b="1"/>
            </a:lvl3pPr>
            <a:lvl4pPr marL="1828664" indent="0">
              <a:buNone/>
              <a:defRPr sz="2133" b="1"/>
            </a:lvl4pPr>
            <a:lvl5pPr marL="2438218" indent="0">
              <a:buNone/>
              <a:defRPr sz="2133" b="1"/>
            </a:lvl5pPr>
            <a:lvl6pPr marL="3047772" indent="0">
              <a:buNone/>
              <a:defRPr sz="2133" b="1"/>
            </a:lvl6pPr>
            <a:lvl7pPr marL="3657326" indent="0">
              <a:buNone/>
              <a:defRPr sz="2133" b="1"/>
            </a:lvl7pPr>
            <a:lvl8pPr marL="4266880" indent="0">
              <a:buNone/>
              <a:defRPr sz="2133" b="1"/>
            </a:lvl8pPr>
            <a:lvl9pPr marL="4876435" indent="0">
              <a:buNone/>
              <a:defRPr sz="2133" b="1"/>
            </a:lvl9pPr>
          </a:lstStyle>
          <a:p>
            <a:pPr lvl="0"/>
            <a:r>
              <a:rPr lang="en-GB" dirty="0" smtClean="0"/>
              <a:t>Click to edit slide heading</a:t>
            </a:r>
          </a:p>
        </p:txBody>
      </p:sp>
      <p:pic>
        <p:nvPicPr>
          <p:cNvPr id="11" name="Picture 10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464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Jisc Slide (2 col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2000" y="1200151"/>
            <a:ext cx="5520000" cy="5160000"/>
          </a:xfrm>
        </p:spPr>
        <p:txBody>
          <a:bodyPr/>
          <a:lstStyle>
            <a:lvl1pPr>
              <a:defRPr sz="3733">
                <a:solidFill>
                  <a:srgbClr val="2C3841"/>
                </a:solidFill>
              </a:defRPr>
            </a:lvl1pPr>
            <a:lvl2pPr>
              <a:defRPr sz="3733">
                <a:solidFill>
                  <a:srgbClr val="2C3841"/>
                </a:solidFill>
              </a:defRPr>
            </a:lvl2pPr>
            <a:lvl3pPr>
              <a:defRPr sz="3200">
                <a:solidFill>
                  <a:srgbClr val="2C3841"/>
                </a:solidFill>
              </a:defRPr>
            </a:lvl3pPr>
            <a:lvl4pPr>
              <a:defRPr sz="3200">
                <a:solidFill>
                  <a:srgbClr val="2C3841"/>
                </a:solidFill>
              </a:defRPr>
            </a:lvl4pPr>
            <a:lvl5pPr>
              <a:defRPr sz="3200">
                <a:solidFill>
                  <a:srgbClr val="2C384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0001" y="1200151"/>
            <a:ext cx="5520000" cy="5160000"/>
          </a:xfrm>
        </p:spPr>
        <p:txBody>
          <a:bodyPr/>
          <a:lstStyle>
            <a:lvl1pPr>
              <a:defRPr sz="3733"/>
            </a:lvl1pPr>
            <a:lvl2pPr>
              <a:defRPr sz="3733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9104F7-927D-2845-B62F-65BDC5BF1E91}" type="datetime1">
              <a:rPr lang="en-GB" smtClean="0"/>
              <a:pPr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Title of presentation (Go to ‘View’ menu &gt; ‘Header and Footer…’ to edit the footers on this slide)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8736" y="0"/>
            <a:ext cx="1211177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148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11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isc Slide (2 col + Heading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72000" y="0"/>
            <a:ext cx="10008000" cy="624000"/>
          </a:xfrm>
        </p:spPr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12000" y="1200000"/>
            <a:ext cx="5520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3733" b="1"/>
            </a:lvl1pPr>
            <a:lvl2pPr marL="609555" indent="0">
              <a:buNone/>
              <a:defRPr sz="2667" b="1"/>
            </a:lvl2pPr>
            <a:lvl3pPr marL="1219108" indent="0">
              <a:buNone/>
              <a:defRPr sz="2400" b="1"/>
            </a:lvl3pPr>
            <a:lvl4pPr marL="1828664" indent="0">
              <a:buNone/>
              <a:defRPr sz="2133" b="1"/>
            </a:lvl4pPr>
            <a:lvl5pPr marL="2438218" indent="0">
              <a:buNone/>
              <a:defRPr sz="2133" b="1"/>
            </a:lvl5pPr>
            <a:lvl6pPr marL="3047772" indent="0">
              <a:buNone/>
              <a:defRPr sz="2133" b="1"/>
            </a:lvl6pPr>
            <a:lvl7pPr marL="3657326" indent="0">
              <a:buNone/>
              <a:defRPr sz="2133" b="1"/>
            </a:lvl7pPr>
            <a:lvl8pPr marL="4266880" indent="0">
              <a:buNone/>
              <a:defRPr sz="2133" b="1"/>
            </a:lvl8pPr>
            <a:lvl9pPr marL="4876435" indent="0">
              <a:buNone/>
              <a:defRPr sz="2133" b="1"/>
            </a:lvl9pPr>
          </a:lstStyle>
          <a:p>
            <a:pPr lvl="0"/>
            <a:r>
              <a:rPr lang="en-GB" dirty="0" smtClean="0"/>
              <a:t>Click to edit slide heading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312009" y="1800000"/>
            <a:ext cx="5519999" cy="4560000"/>
          </a:xfrm>
        </p:spPr>
        <p:txBody>
          <a:bodyPr/>
          <a:lstStyle>
            <a:lvl1pPr>
              <a:defRPr sz="3733"/>
            </a:lvl1pPr>
            <a:lvl2pPr>
              <a:defRPr sz="3733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360001" y="1200000"/>
            <a:ext cx="5520000" cy="6000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3733" b="1"/>
            </a:lvl1pPr>
            <a:lvl2pPr marL="609555" indent="0">
              <a:buNone/>
              <a:defRPr sz="2667" b="1"/>
            </a:lvl2pPr>
            <a:lvl3pPr marL="1219108" indent="0">
              <a:buNone/>
              <a:defRPr sz="2400" b="1"/>
            </a:lvl3pPr>
            <a:lvl4pPr marL="1828664" indent="0">
              <a:buNone/>
              <a:defRPr sz="2133" b="1"/>
            </a:lvl4pPr>
            <a:lvl5pPr marL="2438218" indent="0">
              <a:buNone/>
              <a:defRPr sz="2133" b="1"/>
            </a:lvl5pPr>
            <a:lvl6pPr marL="3047772" indent="0">
              <a:buNone/>
              <a:defRPr sz="2133" b="1"/>
            </a:lvl6pPr>
            <a:lvl7pPr marL="3657326" indent="0">
              <a:buNone/>
              <a:defRPr sz="2133" b="1"/>
            </a:lvl7pPr>
            <a:lvl8pPr marL="4266880" indent="0">
              <a:buNone/>
              <a:defRPr sz="2133" b="1"/>
            </a:lvl8pPr>
            <a:lvl9pPr marL="4876435" indent="0">
              <a:buNone/>
              <a:defRPr sz="2133" b="1"/>
            </a:lvl9pPr>
          </a:lstStyle>
          <a:p>
            <a:pPr lvl="0"/>
            <a:r>
              <a:rPr lang="en-GB" dirty="0" smtClean="0"/>
              <a:t>Click to edit slide heading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360009" y="1800000"/>
            <a:ext cx="5519999" cy="4560000"/>
          </a:xfrm>
        </p:spPr>
        <p:txBody>
          <a:bodyPr/>
          <a:lstStyle>
            <a:lvl1pPr>
              <a:defRPr sz="3733"/>
            </a:lvl1pPr>
            <a:lvl2pPr>
              <a:defRPr sz="3733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9E5DD-4B4F-FA47-871C-795E41BBDF19}" type="datetime1">
              <a:rPr lang="en-GB" smtClean="0"/>
              <a:pPr/>
              <a:t>31/05/2017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Title of presentation (Go to ‘View’ menu &gt; ‘Header and Footer…’ to edit the footers on this slide)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7958" y="0"/>
            <a:ext cx="1211177" cy="51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2819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2 col + 2 conten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9FA47-CEFE-5848-8B40-8E5643E9B367}" type="datetime1">
              <a:rPr lang="en-GB" smtClean="0"/>
              <a:pPr/>
              <a:t>31/05/2017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Title of presentation (Go to ‘View’ menu &gt; ‘Header and Footer…’ to edit the footers on this slide)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312000" y="1200151"/>
            <a:ext cx="5520000" cy="5160000"/>
          </a:xfrm>
        </p:spPr>
        <p:txBody>
          <a:bodyPr/>
          <a:lstStyle>
            <a:lvl1pPr>
              <a:defRPr sz="3733">
                <a:solidFill>
                  <a:srgbClr val="2C3841"/>
                </a:solidFill>
              </a:defRPr>
            </a:lvl1pPr>
            <a:lvl2pPr>
              <a:defRPr sz="3733">
                <a:solidFill>
                  <a:srgbClr val="2C3841"/>
                </a:solidFill>
              </a:defRPr>
            </a:lvl2pPr>
            <a:lvl3pPr>
              <a:defRPr sz="3200">
                <a:solidFill>
                  <a:srgbClr val="2C3841"/>
                </a:solidFill>
              </a:defRPr>
            </a:lvl3pPr>
            <a:lvl4pPr>
              <a:defRPr sz="3200">
                <a:solidFill>
                  <a:srgbClr val="2C3841"/>
                </a:solidFill>
              </a:defRPr>
            </a:lvl4pPr>
            <a:lvl5pPr>
              <a:defRPr sz="3200">
                <a:solidFill>
                  <a:srgbClr val="2C384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60001" y="1200151"/>
            <a:ext cx="5520000" cy="2462400"/>
          </a:xfrm>
        </p:spPr>
        <p:txBody>
          <a:bodyPr/>
          <a:lstStyle>
            <a:lvl1pPr>
              <a:defRPr sz="3733"/>
            </a:lvl1pPr>
            <a:lvl2pPr>
              <a:defRPr sz="3733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2013_Jisc_Logo_RGB300(19.5mm)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00" y="0"/>
            <a:ext cx="934720" cy="544576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half" idx="13" hasCustomPrompt="1"/>
          </p:nvPr>
        </p:nvSpPr>
        <p:spPr>
          <a:xfrm>
            <a:off x="6360001" y="3897728"/>
            <a:ext cx="5520000" cy="2462400"/>
          </a:xfrm>
        </p:spPr>
        <p:txBody>
          <a:bodyPr/>
          <a:lstStyle>
            <a:lvl1pPr>
              <a:defRPr sz="3733"/>
            </a:lvl1pPr>
            <a:lvl2pPr>
              <a:defRPr sz="3733"/>
            </a:lvl2pPr>
            <a:lvl3pPr>
              <a:defRPr sz="3200"/>
            </a:lvl3pPr>
            <a:lvl4pPr>
              <a:defRPr sz="3200"/>
            </a:lvl4pPr>
            <a:lvl5pPr>
              <a:defRPr sz="32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45255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Pic + Capt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872000" y="0"/>
            <a:ext cx="10008000" cy="624000"/>
          </a:xfrm>
        </p:spPr>
        <p:txBody>
          <a:bodyPr anchor="b">
            <a:normAutofit/>
          </a:bodyPr>
          <a:lstStyle>
            <a:lvl1pPr algn="r">
              <a:defRPr sz="3733" b="1"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48000" y="1200000"/>
            <a:ext cx="9600000" cy="468000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609555" indent="0">
              <a:buNone/>
              <a:defRPr sz="3733"/>
            </a:lvl2pPr>
            <a:lvl3pPr marL="1219108" indent="0">
              <a:buNone/>
              <a:defRPr sz="3200"/>
            </a:lvl3pPr>
            <a:lvl4pPr marL="1828664" indent="0">
              <a:buNone/>
              <a:defRPr sz="2667"/>
            </a:lvl4pPr>
            <a:lvl5pPr marL="2438218" indent="0">
              <a:buNone/>
              <a:defRPr sz="2667"/>
            </a:lvl5pPr>
            <a:lvl6pPr marL="3047772" indent="0">
              <a:buNone/>
              <a:defRPr sz="2667"/>
            </a:lvl6pPr>
            <a:lvl7pPr marL="3657326" indent="0">
              <a:buNone/>
              <a:defRPr sz="2667"/>
            </a:lvl7pPr>
            <a:lvl8pPr marL="4266880" indent="0">
              <a:buNone/>
              <a:defRPr sz="2667"/>
            </a:lvl8pPr>
            <a:lvl9pPr marL="4876435" indent="0">
              <a:buNone/>
              <a:defRPr sz="2667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1246720" y="6000000"/>
            <a:ext cx="7200000" cy="360000"/>
          </a:xfrm>
        </p:spPr>
        <p:txBody>
          <a:bodyPr/>
          <a:lstStyle>
            <a:lvl1pPr marL="0" indent="0">
              <a:buNone/>
              <a:defRPr sz="1867"/>
            </a:lvl1pPr>
            <a:lvl2pPr marL="609555" indent="0">
              <a:buNone/>
              <a:defRPr sz="1600"/>
            </a:lvl2pPr>
            <a:lvl3pPr marL="1219108" indent="0">
              <a:buNone/>
              <a:defRPr sz="1333"/>
            </a:lvl3pPr>
            <a:lvl4pPr marL="1828664" indent="0">
              <a:buNone/>
              <a:defRPr sz="1200"/>
            </a:lvl4pPr>
            <a:lvl5pPr marL="2438218" indent="0">
              <a:buNone/>
              <a:defRPr sz="1200"/>
            </a:lvl5pPr>
            <a:lvl6pPr marL="3047772" indent="0">
              <a:buNone/>
              <a:defRPr sz="1200"/>
            </a:lvl6pPr>
            <a:lvl7pPr marL="3657326" indent="0">
              <a:buNone/>
              <a:defRPr sz="1200"/>
            </a:lvl7pPr>
            <a:lvl8pPr marL="4266880" indent="0">
              <a:buNone/>
              <a:defRPr sz="1200"/>
            </a:lvl8pPr>
            <a:lvl9pPr marL="4876435" indent="0">
              <a:buNone/>
              <a:defRPr sz="1200"/>
            </a:lvl9pPr>
          </a:lstStyle>
          <a:p>
            <a:pPr lvl="0"/>
            <a:r>
              <a:rPr lang="en-GB" dirty="0" smtClean="0"/>
              <a:t>Click to edit image caption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BA17E-538F-5C4D-B015-CA77DC137CEC}" type="datetime1">
              <a:rPr lang="en-GB" smtClean="0"/>
              <a:pPr/>
              <a:t>31/05/2017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Title of presentation (Go to ‘View’ menu &gt; ‘Header and Footer…’ to edit the footers on this slide)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" name="Straight Connector 9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 Placeholder 3"/>
          <p:cNvSpPr>
            <a:spLocks noGrp="1"/>
          </p:cNvSpPr>
          <p:nvPr>
            <p:ph type="body" sz="half" idx="13" hasCustomPrompt="1"/>
          </p:nvPr>
        </p:nvSpPr>
        <p:spPr>
          <a:xfrm>
            <a:off x="8446720" y="6000000"/>
            <a:ext cx="2400000" cy="360000"/>
          </a:xfrm>
        </p:spPr>
        <p:txBody>
          <a:bodyPr>
            <a:normAutofit/>
          </a:bodyPr>
          <a:lstStyle>
            <a:lvl1pPr marL="0" indent="0" algn="r">
              <a:buNone/>
              <a:defRPr sz="1067">
                <a:solidFill>
                  <a:srgbClr val="9BA7B0"/>
                </a:solidFill>
              </a:defRPr>
            </a:lvl1pPr>
            <a:lvl2pPr marL="609555" indent="0">
              <a:buNone/>
              <a:defRPr sz="1600"/>
            </a:lvl2pPr>
            <a:lvl3pPr marL="1219108" indent="0">
              <a:buNone/>
              <a:defRPr sz="1333"/>
            </a:lvl3pPr>
            <a:lvl4pPr marL="1828664" indent="0">
              <a:buNone/>
              <a:defRPr sz="1200"/>
            </a:lvl4pPr>
            <a:lvl5pPr marL="2438218" indent="0">
              <a:buNone/>
              <a:defRPr sz="1200"/>
            </a:lvl5pPr>
            <a:lvl6pPr marL="3047772" indent="0">
              <a:buNone/>
              <a:defRPr sz="1200"/>
            </a:lvl6pPr>
            <a:lvl7pPr marL="3657326" indent="0">
              <a:buNone/>
              <a:defRPr sz="1200"/>
            </a:lvl7pPr>
            <a:lvl8pPr marL="4266880" indent="0">
              <a:buNone/>
              <a:defRPr sz="1200"/>
            </a:lvl8pPr>
            <a:lvl9pPr marL="4876435" indent="0">
              <a:buNone/>
              <a:defRPr sz="1200"/>
            </a:lvl9pPr>
          </a:lstStyle>
          <a:p>
            <a:pPr lvl="0"/>
            <a:r>
              <a:rPr lang="en-GB" dirty="0" smtClean="0"/>
              <a:t>Click to edit image attribution</a:t>
            </a:r>
          </a:p>
        </p:txBody>
      </p:sp>
      <p:pic>
        <p:nvPicPr>
          <p:cNvPr id="13" name="Picture 12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189922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isc Slide (Title Onl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9996C-77AF-664C-A7C2-933C39F4284E}" type="datetime1">
              <a:rPr lang="en-GB" smtClean="0"/>
              <a:pPr/>
              <a:t>31/05/2017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Title of presentation (Go to ‘View’ menu &gt; ‘Header and Footer…’ to edit the footers on this slide)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" name="Straight Connector 7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7540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Jisc Slide (Blank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D16AB7-D637-AF40-86DE-4A048ABE7DE9}" type="datetime1">
              <a:rPr lang="en-GB" smtClean="0"/>
              <a:pPr/>
              <a:t>31/05/2017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Title of presentation (Go to ‘View’ menu &gt; ‘Header and Footer…’ to edit the footers on this slide)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5" name="Straight Connector 4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9" name="Picture 8" descr="Jisc Small Logo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62761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isc Slide (End Slide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hutterstock_129615650_handphone(tomedit2)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995" y="850423"/>
            <a:ext cx="625501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accent5"/>
                </a:solidFill>
              </a:defRPr>
            </a:lvl1pPr>
          </a:lstStyle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606D-4A6F-6845-973F-63C08BC09B77}" type="datetime1">
              <a:rPr lang="en-GB" smtClean="0"/>
              <a:pPr/>
              <a:t>31/05/2017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Title of presentation (Go to ‘View’ menu &gt; ‘Header and Footer…’ to edit the footers on this slide)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Jisc Small 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57600" y="0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79439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Jisc Slide (End Slide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eleteme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21360"/>
            <a:ext cx="9964928" cy="61366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FE606D-4A6F-6845-973F-63C08BC09B77}" type="datetime1">
              <a:rPr lang="en-GB" smtClean="0"/>
              <a:pPr/>
              <a:t>31/05/2017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Title of presentation (Go to ‘View’ menu &gt; ‘Header and Footer…’ to edit the footers on this slide)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6" name="Straight Connector 5"/>
          <p:cNvCxnSpPr/>
          <p:nvPr userDrawn="1"/>
        </p:nvCxnSpPr>
        <p:spPr bwMode="auto">
          <a:xfrm>
            <a:off x="312000" y="6528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 userDrawn="1"/>
        </p:nvCxnSpPr>
        <p:spPr bwMode="auto">
          <a:xfrm>
            <a:off x="312001" y="696000"/>
            <a:ext cx="11568000" cy="0"/>
          </a:xfrm>
          <a:prstGeom prst="line">
            <a:avLst/>
          </a:prstGeom>
          <a:solidFill>
            <a:srgbClr val="FFFFFF"/>
          </a:solidFill>
          <a:ln w="6350" cap="flat" cmpd="sng" algn="ctr">
            <a:solidFill>
              <a:srgbClr val="2C384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0" name="Picture 9" descr="Jisc Small 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62868" y="4"/>
            <a:ext cx="1209133" cy="520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61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80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9376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30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9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99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30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A8761-4C44-1845-9EDC-41CD9B0424CD}" type="datetimeFigureOut">
              <a:rPr lang="en-US" smtClean="0"/>
              <a:t>5/31/17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D101D-DC7A-2944-A623-8B4DA37E3C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82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2001" y="3"/>
            <a:ext cx="10008000" cy="624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000" y="1200000"/>
            <a:ext cx="11568000" cy="51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2000" y="6528000"/>
            <a:ext cx="960000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68" b="1" normalizeH="0">
                <a:solidFill>
                  <a:srgbClr val="9BA7B0"/>
                </a:solidFill>
              </a:defRPr>
            </a:lvl1pPr>
          </a:lstStyle>
          <a:p>
            <a:pPr defTabSz="609499"/>
            <a:r>
              <a:rPr lang="en-US" smtClean="0"/>
              <a:t>20/05/2016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20000" y="6528000"/>
            <a:ext cx="9552000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68">
                <a:solidFill>
                  <a:srgbClr val="9BA7B0"/>
                </a:solidFill>
              </a:defRPr>
            </a:lvl1pPr>
          </a:lstStyle>
          <a:p>
            <a:pPr defTabSz="609499"/>
            <a:r>
              <a:rPr lang="en-GB" smtClean="0"/>
              <a:t>The Future of Trans-national Education Depends on Global Partnership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20000" y="6528000"/>
            <a:ext cx="960000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68" b="1">
                <a:solidFill>
                  <a:srgbClr val="9BA7B0"/>
                </a:solidFill>
              </a:defRPr>
            </a:lvl1pPr>
          </a:lstStyle>
          <a:p>
            <a:pPr defTabSz="609499"/>
            <a:fld id="{F0A55F06-C352-544E-8237-6F33909C7E7A}" type="slidenum">
              <a:rPr lang="en-GB" smtClean="0"/>
              <a:pPr defTabSz="609499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02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sldNum="0" hdr="0"/>
  <p:txStyles>
    <p:titleStyle>
      <a:lvl1pPr algn="r" defTabSz="609555" rtl="0" eaLnBrk="1" latinLnBrk="0" hangingPunct="1">
        <a:spcBef>
          <a:spcPct val="0"/>
        </a:spcBef>
        <a:buNone/>
        <a:defRPr sz="3733" b="1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383972" indent="-383972" algn="l" defTabSz="609555" rtl="0" eaLnBrk="1" latinLnBrk="0" hangingPunct="1">
        <a:lnSpc>
          <a:spcPct val="90000"/>
        </a:lnSpc>
        <a:spcBef>
          <a:spcPts val="1600"/>
        </a:spcBef>
        <a:buClr>
          <a:srgbClr val="DE481C"/>
        </a:buClr>
        <a:buSzPct val="120000"/>
        <a:buFont typeface="Lucida Grande"/>
        <a:buChar char="»"/>
        <a:defRPr sz="3733" kern="1200">
          <a:solidFill>
            <a:srgbClr val="2C3841"/>
          </a:solidFill>
          <a:latin typeface="+mn-lt"/>
          <a:ea typeface="+mn-ea"/>
          <a:cs typeface="+mn-cs"/>
        </a:defRPr>
      </a:lvl1pPr>
      <a:lvl2pPr marL="767943" indent="-383972" algn="l" defTabSz="609555" rtl="0" eaLnBrk="1" latinLnBrk="0" hangingPunct="1">
        <a:lnSpc>
          <a:spcPct val="90000"/>
        </a:lnSpc>
        <a:spcBef>
          <a:spcPts val="1067"/>
        </a:spcBef>
        <a:buClr>
          <a:srgbClr val="DE481C"/>
        </a:buClr>
        <a:buSzPct val="120000"/>
        <a:buFont typeface="Lucida Grande"/>
        <a:buChar char="›"/>
        <a:defRPr sz="3733" kern="1200">
          <a:solidFill>
            <a:srgbClr val="2C3841"/>
          </a:solidFill>
          <a:latin typeface="+mn-lt"/>
          <a:ea typeface="+mn-ea"/>
          <a:cs typeface="+mn-cs"/>
        </a:defRPr>
      </a:lvl2pPr>
      <a:lvl3pPr marL="1151914" indent="-383972" algn="l" defTabSz="609555" rtl="0" eaLnBrk="1" latinLnBrk="0" hangingPunct="1">
        <a:lnSpc>
          <a:spcPct val="90000"/>
        </a:lnSpc>
        <a:spcBef>
          <a:spcPts val="533"/>
        </a:spcBef>
        <a:buClr>
          <a:srgbClr val="DE481C"/>
        </a:buClr>
        <a:buSzPct val="120000"/>
        <a:buFont typeface="Lucida Grande"/>
        <a:buChar char="–"/>
        <a:defRPr sz="3200" kern="1200">
          <a:solidFill>
            <a:srgbClr val="2C3841"/>
          </a:solidFill>
          <a:latin typeface="+mn-lt"/>
          <a:ea typeface="+mn-ea"/>
          <a:cs typeface="+mn-cs"/>
        </a:defRPr>
      </a:lvl3pPr>
      <a:lvl4pPr marL="1535884" indent="-383972" algn="l" defTabSz="609555" rtl="0" eaLnBrk="1" latinLnBrk="0" hangingPunct="1">
        <a:lnSpc>
          <a:spcPct val="90000"/>
        </a:lnSpc>
        <a:spcBef>
          <a:spcPts val="533"/>
        </a:spcBef>
        <a:buClr>
          <a:srgbClr val="DE481C"/>
        </a:buClr>
        <a:buSzPct val="120000"/>
        <a:buFont typeface="Lucida Grande"/>
        <a:buChar char="–"/>
        <a:defRPr sz="3200" kern="1200">
          <a:solidFill>
            <a:srgbClr val="2C3841"/>
          </a:solidFill>
          <a:latin typeface="+mn-lt"/>
          <a:ea typeface="+mn-ea"/>
          <a:cs typeface="+mn-cs"/>
        </a:defRPr>
      </a:lvl4pPr>
      <a:lvl5pPr marL="1919856" indent="-383972" algn="l" defTabSz="609555" rtl="0" eaLnBrk="1" latinLnBrk="0" hangingPunct="1">
        <a:lnSpc>
          <a:spcPct val="90000"/>
        </a:lnSpc>
        <a:spcBef>
          <a:spcPts val="533"/>
        </a:spcBef>
        <a:buClr>
          <a:srgbClr val="DE481C"/>
        </a:buClr>
        <a:buSzPct val="120000"/>
        <a:buFont typeface="Lucida Grande"/>
        <a:buChar char="–"/>
        <a:defRPr sz="3200" kern="1200">
          <a:solidFill>
            <a:srgbClr val="2C3841"/>
          </a:solidFill>
          <a:latin typeface="+mn-lt"/>
          <a:ea typeface="+mn-ea"/>
          <a:cs typeface="+mn-cs"/>
        </a:defRPr>
      </a:lvl5pPr>
      <a:lvl6pPr marL="3352548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104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656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212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6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72001" y="3"/>
            <a:ext cx="10008000" cy="624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en-GB" dirty="0" smtClean="0"/>
              <a:t>Click to edit slide 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2000" y="1200000"/>
            <a:ext cx="11568000" cy="5160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dirty="0" smtClean="0"/>
              <a:t>Click to edit slide text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2000" y="6528000"/>
            <a:ext cx="960000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68" b="1" normalizeH="0">
                <a:solidFill>
                  <a:srgbClr val="9BA7B0"/>
                </a:solidFill>
              </a:defRPr>
            </a:lvl1pPr>
          </a:lstStyle>
          <a:p>
            <a:pPr defTabSz="609499"/>
            <a:fld id="{BEFE606D-4A6F-6845-973F-63C08BC09B77}" type="datetime1">
              <a:rPr lang="en-GB" smtClean="0"/>
              <a:pPr defTabSz="609499"/>
              <a:t>31/05/2017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20000" y="6528000"/>
            <a:ext cx="9552000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268">
                <a:solidFill>
                  <a:srgbClr val="9BA7B0"/>
                </a:solidFill>
              </a:defRPr>
            </a:lvl1pPr>
          </a:lstStyle>
          <a:p>
            <a:pPr defTabSz="609499"/>
            <a:r>
              <a:rPr lang="en-GB" smtClean="0"/>
              <a:t>Title of presentation (Go to ‘View’ menu &gt; ‘Header and Footer…’ to edit the footers on this slide)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20000" y="6528000"/>
            <a:ext cx="960000" cy="24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268" b="1">
                <a:solidFill>
                  <a:srgbClr val="9BA7B0"/>
                </a:solidFill>
              </a:defRPr>
            </a:lvl1pPr>
          </a:lstStyle>
          <a:p>
            <a:pPr defTabSz="609499"/>
            <a:fld id="{F0A55F06-C352-544E-8237-6F33909C7E7A}" type="slidenum">
              <a:rPr lang="en-GB" smtClean="0"/>
              <a:pPr defTabSz="609499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4415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hf hdr="0"/>
  <p:txStyles>
    <p:titleStyle>
      <a:lvl1pPr algn="r" defTabSz="609555" rtl="0" eaLnBrk="1" latinLnBrk="0" hangingPunct="1">
        <a:spcBef>
          <a:spcPct val="0"/>
        </a:spcBef>
        <a:buNone/>
        <a:defRPr sz="3733" b="1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383972" indent="-383972" algn="l" defTabSz="609555" rtl="0" eaLnBrk="1" latinLnBrk="0" hangingPunct="1">
        <a:lnSpc>
          <a:spcPct val="90000"/>
        </a:lnSpc>
        <a:spcBef>
          <a:spcPts val="1600"/>
        </a:spcBef>
        <a:buClr>
          <a:srgbClr val="DE481C"/>
        </a:buClr>
        <a:buSzPct val="120000"/>
        <a:buFont typeface="Lucida Grande"/>
        <a:buChar char="»"/>
        <a:defRPr sz="3733" kern="1200">
          <a:solidFill>
            <a:srgbClr val="2C3841"/>
          </a:solidFill>
          <a:latin typeface="+mn-lt"/>
          <a:ea typeface="+mn-ea"/>
          <a:cs typeface="+mn-cs"/>
        </a:defRPr>
      </a:lvl1pPr>
      <a:lvl2pPr marL="767943" indent="-383972" algn="l" defTabSz="609555" rtl="0" eaLnBrk="1" latinLnBrk="0" hangingPunct="1">
        <a:lnSpc>
          <a:spcPct val="90000"/>
        </a:lnSpc>
        <a:spcBef>
          <a:spcPts val="1067"/>
        </a:spcBef>
        <a:buClr>
          <a:srgbClr val="DE481C"/>
        </a:buClr>
        <a:buSzPct val="120000"/>
        <a:buFont typeface="Lucida Grande"/>
        <a:buChar char="›"/>
        <a:defRPr sz="3733" kern="1200">
          <a:solidFill>
            <a:srgbClr val="2C3841"/>
          </a:solidFill>
          <a:latin typeface="+mn-lt"/>
          <a:ea typeface="+mn-ea"/>
          <a:cs typeface="+mn-cs"/>
        </a:defRPr>
      </a:lvl2pPr>
      <a:lvl3pPr marL="1151914" indent="-383972" algn="l" defTabSz="609555" rtl="0" eaLnBrk="1" latinLnBrk="0" hangingPunct="1">
        <a:lnSpc>
          <a:spcPct val="90000"/>
        </a:lnSpc>
        <a:spcBef>
          <a:spcPts val="533"/>
        </a:spcBef>
        <a:buClr>
          <a:srgbClr val="DE481C"/>
        </a:buClr>
        <a:buSzPct val="120000"/>
        <a:buFont typeface="Lucida Grande"/>
        <a:buChar char="–"/>
        <a:defRPr sz="3200" kern="1200">
          <a:solidFill>
            <a:srgbClr val="2C3841"/>
          </a:solidFill>
          <a:latin typeface="+mn-lt"/>
          <a:ea typeface="+mn-ea"/>
          <a:cs typeface="+mn-cs"/>
        </a:defRPr>
      </a:lvl3pPr>
      <a:lvl4pPr marL="1535884" indent="-383972" algn="l" defTabSz="609555" rtl="0" eaLnBrk="1" latinLnBrk="0" hangingPunct="1">
        <a:lnSpc>
          <a:spcPct val="90000"/>
        </a:lnSpc>
        <a:spcBef>
          <a:spcPts val="533"/>
        </a:spcBef>
        <a:buClr>
          <a:srgbClr val="DE481C"/>
        </a:buClr>
        <a:buSzPct val="120000"/>
        <a:buFont typeface="Lucida Grande"/>
        <a:buChar char="–"/>
        <a:defRPr sz="3200" kern="1200">
          <a:solidFill>
            <a:srgbClr val="2C3841"/>
          </a:solidFill>
          <a:latin typeface="+mn-lt"/>
          <a:ea typeface="+mn-ea"/>
          <a:cs typeface="+mn-cs"/>
        </a:defRPr>
      </a:lvl4pPr>
      <a:lvl5pPr marL="1919856" indent="-383972" algn="l" defTabSz="609555" rtl="0" eaLnBrk="1" latinLnBrk="0" hangingPunct="1">
        <a:lnSpc>
          <a:spcPct val="90000"/>
        </a:lnSpc>
        <a:spcBef>
          <a:spcPts val="533"/>
        </a:spcBef>
        <a:buClr>
          <a:srgbClr val="DE481C"/>
        </a:buClr>
        <a:buSzPct val="120000"/>
        <a:buFont typeface="Lucida Grande"/>
        <a:buChar char="–"/>
        <a:defRPr sz="3200" kern="1200">
          <a:solidFill>
            <a:srgbClr val="2C3841"/>
          </a:solidFill>
          <a:latin typeface="+mn-lt"/>
          <a:ea typeface="+mn-ea"/>
          <a:cs typeface="+mn-cs"/>
        </a:defRPr>
      </a:lvl5pPr>
      <a:lvl6pPr marL="3352548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104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656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212" indent="-304776" algn="l" defTabSz="60955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5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0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664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18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772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326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880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435" algn="l" defTabSz="60955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://cbert.org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lhighered.org/" TargetMode="External"/><Relationship Id="rId4" Type="http://schemas.openxmlformats.org/officeDocument/2006/relationships/image" Target="../media/image15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lhighered.org/" TargetMode="External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lhighered.org/" TargetMode="External"/><Relationship Id="rId4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lobalhighered.org/" TargetMode="External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TNE Special Interest Group Meeting - May 31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320119" y="1828801"/>
            <a:ext cx="80248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200" b="1" dirty="0">
                <a:ea typeface="Calibri" charset="0"/>
                <a:cs typeface="Times New Roman" charset="0"/>
              </a:rPr>
              <a:t>TNE </a:t>
            </a:r>
            <a:r>
              <a:rPr lang="en-GB" sz="3200" b="1" dirty="0" smtClean="0">
                <a:ea typeface="Calibri" charset="0"/>
                <a:cs typeface="Times New Roman" charset="0"/>
              </a:rPr>
              <a:t>data: </a:t>
            </a:r>
            <a:r>
              <a:rPr lang="en-GB" sz="3200" b="1" dirty="0">
                <a:ea typeface="Calibri" charset="0"/>
                <a:cs typeface="Times New Roman" charset="0"/>
              </a:rPr>
              <a:t>regional, national and </a:t>
            </a:r>
            <a:r>
              <a:rPr lang="en-GB" sz="3200" b="1" dirty="0" smtClean="0">
                <a:ea typeface="Calibri" charset="0"/>
                <a:cs typeface="Times New Roman" charset="0"/>
              </a:rPr>
              <a:t>global</a:t>
            </a:r>
          </a:p>
          <a:p>
            <a:r>
              <a:rPr lang="en-GB" sz="3200" b="1" dirty="0">
                <a:ea typeface="Calibri" charset="0"/>
                <a:cs typeface="Times New Roman" charset="0"/>
              </a:rPr>
              <a:t>W</a:t>
            </a:r>
            <a:r>
              <a:rPr lang="en-GB" sz="3200" b="1" dirty="0" smtClean="0">
                <a:ea typeface="Calibri" charset="0"/>
                <a:cs typeface="Times New Roman" charset="0"/>
              </a:rPr>
              <a:t>hat </a:t>
            </a:r>
            <a:r>
              <a:rPr lang="en-GB" sz="3200" b="1" dirty="0">
                <a:ea typeface="Calibri" charset="0"/>
                <a:cs typeface="Times New Roman" charset="0"/>
              </a:rPr>
              <a:t>exists </a:t>
            </a:r>
            <a:r>
              <a:rPr lang="en-GB" sz="3200" b="1" dirty="0" smtClean="0">
                <a:ea typeface="Calibri" charset="0"/>
                <a:cs typeface="Times New Roman" charset="0"/>
              </a:rPr>
              <a:t>now</a:t>
            </a:r>
            <a:r>
              <a:rPr lang="mr-IN" sz="3200" b="1" dirty="0" smtClean="0">
                <a:ea typeface="Calibri" charset="0"/>
                <a:cs typeface="Times New Roman" charset="0"/>
              </a:rPr>
              <a:t>…</a:t>
            </a:r>
            <a:r>
              <a:rPr lang="en-GB" sz="3200" b="1" dirty="0" smtClean="0">
                <a:ea typeface="Calibri" charset="0"/>
                <a:cs typeface="Times New Roman" charset="0"/>
              </a:rPr>
              <a:t> </a:t>
            </a:r>
            <a:r>
              <a:rPr lang="en-GB" sz="3200" b="1" dirty="0">
                <a:ea typeface="Calibri" charset="0"/>
                <a:cs typeface="Times New Roman" charset="0"/>
              </a:rPr>
              <a:t>and how do we obtain it?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342906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Market intelligence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23331" y="1655648"/>
            <a:ext cx="7970293" cy="4704352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 smtClean="0">
                <a:ea typeface="MS PGothic" charset="0"/>
                <a:cs typeface="Gill Sans MT" charset="0"/>
              </a:rPr>
              <a:t>For 2 streams: International Relations and Technical Staff of institutions</a:t>
            </a:r>
            <a:endParaRPr lang="en-US" sz="2000" dirty="0">
              <a:ea typeface="MS PGothic" charset="0"/>
              <a:cs typeface="Gill Sans MT" charset="0"/>
            </a:endParaRPr>
          </a:p>
          <a:p>
            <a:pPr lvl="0"/>
            <a:r>
              <a:rPr lang="en-GB" sz="2000" dirty="0" smtClean="0"/>
              <a:t>Current TNE activity (models):</a:t>
            </a:r>
          </a:p>
          <a:p>
            <a:pPr marL="0" lv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a)  </a:t>
            </a:r>
            <a:r>
              <a:rPr lang="en-GB" sz="2000" dirty="0"/>
              <a:t>International Branch </a:t>
            </a:r>
            <a:r>
              <a:rPr lang="en-GB" sz="2000" dirty="0" smtClean="0"/>
              <a:t>campus</a:t>
            </a:r>
            <a:endParaRPr lang="en-US" sz="2000" dirty="0"/>
          </a:p>
          <a:p>
            <a:pPr marL="0" lvl="0" indent="0">
              <a:buNone/>
            </a:pPr>
            <a:r>
              <a:rPr lang="en-US" sz="2000" dirty="0" smtClean="0"/>
              <a:t>	b) </a:t>
            </a:r>
            <a:r>
              <a:rPr lang="en-GB" sz="2000" dirty="0" smtClean="0"/>
              <a:t>International </a:t>
            </a:r>
            <a:r>
              <a:rPr lang="en-GB" sz="2000" dirty="0"/>
              <a:t>Partnership operated jointly with an overseas HEI </a:t>
            </a:r>
            <a:r>
              <a:rPr lang="en-GB" sz="2000" dirty="0" smtClean="0"/>
              <a:t>	partner</a:t>
            </a:r>
            <a:endParaRPr lang="en-US" sz="2000" dirty="0"/>
          </a:p>
          <a:p>
            <a:pPr marL="0" lvl="0" indent="0">
              <a:buNone/>
            </a:pPr>
            <a:r>
              <a:rPr lang="en-GB" sz="2000" dirty="0" smtClean="0"/>
              <a:t>	c) International </a:t>
            </a:r>
            <a:r>
              <a:rPr lang="en-GB" sz="2000" dirty="0"/>
              <a:t>Partnership entirely dependent on infrastructure  </a:t>
            </a:r>
            <a:r>
              <a:rPr lang="en-GB" sz="2000" dirty="0" smtClean="0"/>
              <a:t>provided </a:t>
            </a:r>
            <a:r>
              <a:rPr lang="en-GB" sz="2000" dirty="0"/>
              <a:t>by an overseas HEI partner</a:t>
            </a:r>
            <a:endParaRPr lang="en-US" sz="2000" dirty="0"/>
          </a:p>
          <a:p>
            <a:pPr marL="0" lvl="0" indent="0">
              <a:buNone/>
            </a:pPr>
            <a:r>
              <a:rPr lang="en-GB" sz="2000" dirty="0" smtClean="0"/>
              <a:t>	d) Online </a:t>
            </a:r>
            <a:r>
              <a:rPr lang="en-GB" sz="2000" dirty="0"/>
              <a:t>provision, blended and/or distance learning, including MOOCs</a:t>
            </a:r>
            <a:endParaRPr lang="en-US" sz="2000" dirty="0"/>
          </a:p>
          <a:p>
            <a:pPr marL="0" lvl="0" indent="0">
              <a:buNone/>
            </a:pPr>
            <a:r>
              <a:rPr lang="en-GB" sz="2000" dirty="0"/>
              <a:t>	</a:t>
            </a:r>
            <a:r>
              <a:rPr lang="en-GB" sz="2000" dirty="0" smtClean="0"/>
              <a:t>e) Other____________</a:t>
            </a:r>
            <a:endParaRPr lang="en-GB" sz="2000" dirty="0"/>
          </a:p>
          <a:p>
            <a:r>
              <a:rPr lang="en-GB" sz="2000" dirty="0" smtClean="0"/>
              <a:t>Locations</a:t>
            </a:r>
            <a:endParaRPr lang="en-GB" sz="2000" dirty="0"/>
          </a:p>
          <a:p>
            <a:r>
              <a:rPr lang="en-GB" sz="2000" dirty="0" smtClean="0"/>
              <a:t>Network use</a:t>
            </a:r>
            <a:endParaRPr lang="en-GB" sz="2000" dirty="0"/>
          </a:p>
          <a:p>
            <a:pPr lvl="0"/>
            <a:r>
              <a:rPr lang="en-GB" sz="2000" dirty="0"/>
              <a:t>Network </a:t>
            </a:r>
            <a:r>
              <a:rPr lang="en-GB" sz="2000" dirty="0" smtClean="0"/>
              <a:t>issues</a:t>
            </a:r>
            <a:endParaRPr lang="en-GB" sz="2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/>
              <a:t>Jisc’s TNE support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758001" y="839789"/>
            <a:ext cx="8443275" cy="600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 smtClean="0">
                <a:solidFill>
                  <a:srgbClr val="E85E12"/>
                </a:solidFill>
              </a:rPr>
              <a:t>Survey </a:t>
            </a:r>
            <a:endParaRPr lang="en-GB" sz="2800" b="1" dirty="0">
              <a:solidFill>
                <a:srgbClr val="E85E12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8932658" y="1419418"/>
            <a:ext cx="2537236" cy="3784699"/>
            <a:chOff x="5486955" y="743092"/>
            <a:chExt cx="2455127" cy="366222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36481" y="1913407"/>
              <a:ext cx="1756075" cy="2491905"/>
            </a:xfrm>
            <a:prstGeom prst="rect">
              <a:avLst/>
            </a:prstGeom>
            <a:ln>
              <a:solidFill>
                <a:srgbClr val="000000"/>
              </a:solidFill>
            </a:ln>
            <a:effectLst/>
          </p:spPr>
        </p:pic>
        <p:pic>
          <p:nvPicPr>
            <p:cNvPr id="10" name="Content Placeholder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955" y="743092"/>
              <a:ext cx="2455127" cy="10810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3218310" y="6575784"/>
            <a:ext cx="756000" cy="240000"/>
          </a:xfrm>
        </p:spPr>
        <p:txBody>
          <a:bodyPr/>
          <a:lstStyle/>
          <a:p>
            <a:r>
              <a:rPr lang="en-GB" b="0" dirty="0" smtClean="0"/>
              <a:t>23/08/2016</a:t>
            </a:r>
            <a:endParaRPr lang="en-GB" b="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590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825" y="767425"/>
            <a:ext cx="8043086" cy="552419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7BE6E-E824-F544-BA33-98F29C164772}" type="datetime1">
              <a:rPr lang="en-GB" smtClean="0"/>
              <a:pPr/>
              <a:t>31/05/2017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A55F06-C352-544E-8237-6F33909C7E7A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062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 TNE data sources?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6" t="10065" r="13298" b="8089"/>
          <a:stretch/>
        </p:blipFill>
        <p:spPr>
          <a:xfrm>
            <a:off x="3203621" y="1684537"/>
            <a:ext cx="5189751" cy="39929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33016" y="1188904"/>
            <a:ext cx="83933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Data on branch campuses: </a:t>
            </a:r>
            <a:endParaRPr lang="en-US" b="1" dirty="0"/>
          </a:p>
        </p:txBody>
      </p:sp>
      <p:sp>
        <p:nvSpPr>
          <p:cNvPr id="9" name="Rectangle 8"/>
          <p:cNvSpPr/>
          <p:nvPr/>
        </p:nvSpPr>
        <p:spPr>
          <a:xfrm>
            <a:off x="1055426" y="5803769"/>
            <a:ext cx="81158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en-US" dirty="0"/>
              <a:t>International Branch Campuses - Trends and </a:t>
            </a:r>
            <a:r>
              <a:rPr lang="en-US" smtClean="0"/>
              <a:t>Developments 2016: </a:t>
            </a:r>
            <a:r>
              <a:rPr lang="en-US"/>
              <a:t>The OBHE with SUNY, Albany &amp; Pennsylvania State University</a:t>
            </a:r>
          </a:p>
          <a:p>
            <a:pPr fontAlgn="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8700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-101600" y="6375400"/>
            <a:ext cx="8128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[ </a:t>
            </a:r>
            <a:fld id="{2820970C-1322-3042-AE3D-AE90FD7E094C}" type="slidenum">
              <a:rPr lang="en-US"/>
              <a:pPr algn="ctr">
                <a:defRPr/>
              </a:pPr>
              <a:t>13</a:t>
            </a:fld>
            <a:r>
              <a:rPr lang="en-US"/>
              <a:t> </a:t>
            </a:r>
            <a:r>
              <a:rPr lang="en-US" dirty="0"/>
              <a:t>]</a:t>
            </a:r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848075" y="6555846"/>
            <a:ext cx="3860800" cy="365125"/>
          </a:xfrm>
          <a:prstGeom prst="rect">
            <a:avLst/>
          </a:prstGeom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100" kern="1200" smtClean="0">
                <a:solidFill>
                  <a:schemeClr val="bg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9pPr>
          </a:lstStyle>
          <a:p>
            <a:pPr algn="l">
              <a:defRPr/>
            </a:pPr>
            <a:fld id="{472C2373-1204-FC4A-8AFA-F69FAF5C7E6E}" type="datetime4">
              <a:rPr lang="en-US" sz="1200"/>
              <a:t>May 31, 2017</a:t>
            </a:fld>
            <a:r>
              <a:rPr lang="en-US" sz="1200" dirty="0"/>
              <a:t>    © 2013 Internet2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800" y="27432"/>
            <a:ext cx="11277600" cy="658368"/>
          </a:xfrm>
        </p:spPr>
        <p:txBody>
          <a:bodyPr/>
          <a:lstStyle/>
          <a:p>
            <a:r>
              <a:rPr lang="en-US" sz="3200" b="1" dirty="0"/>
              <a:t>Global Presence </a:t>
            </a:r>
            <a:r>
              <a:rPr lang="en-US" sz="3200" b="1" dirty="0" smtClean="0"/>
              <a:t>Project (completed 2016) </a:t>
            </a:r>
            <a:endParaRPr lang="en-US" sz="2667" b="1" dirty="0"/>
          </a:p>
        </p:txBody>
      </p:sp>
      <p:sp>
        <p:nvSpPr>
          <p:cNvPr id="11" name="Rectangle 10"/>
          <p:cNvSpPr/>
          <p:nvPr/>
        </p:nvSpPr>
        <p:spPr>
          <a:xfrm>
            <a:off x="587022" y="743112"/>
            <a:ext cx="974231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charset="2"/>
              <a:buChar char="v"/>
            </a:pPr>
            <a:r>
              <a:rPr lang="en-US" sz="2000" dirty="0"/>
              <a:t>An ongoing internal market analysis project </a:t>
            </a:r>
            <a:r>
              <a:rPr lang="en-US" sz="2000" dirty="0" smtClean="0"/>
              <a:t>within Internet2</a:t>
            </a:r>
            <a:endParaRPr lang="en-US" sz="2000" dirty="0"/>
          </a:p>
          <a:p>
            <a:pPr marL="800100" lvl="1" indent="-342900">
              <a:buFont typeface="Wingdings" charset="2"/>
              <a:buChar char="v"/>
            </a:pPr>
            <a:r>
              <a:rPr lang="en-US" sz="2000" dirty="0"/>
              <a:t>Goal:  help us identify the extent and location of our members’ research and educational program investments around the world </a:t>
            </a:r>
          </a:p>
          <a:p>
            <a:pPr marL="800100" lvl="1" indent="-342900">
              <a:buFont typeface="Wingdings" charset="2"/>
              <a:buChar char="v"/>
            </a:pPr>
            <a:endParaRPr lang="en-US" sz="2000" dirty="0"/>
          </a:p>
          <a:p>
            <a:pPr marL="342900" indent="-342900">
              <a:buFont typeface="Wingdings" charset="2"/>
              <a:buChar char="v"/>
            </a:pPr>
            <a:r>
              <a:rPr lang="en-US" sz="2000" dirty="0"/>
              <a:t>Different data sources are used:	</a:t>
            </a:r>
          </a:p>
          <a:p>
            <a:pPr marL="800100" lvl="1" indent="-342900">
              <a:buFont typeface="Wingdings" charset="2"/>
              <a:buChar char="v"/>
            </a:pPr>
            <a:r>
              <a:rPr lang="en-US" sz="2000" dirty="0"/>
              <a:t>Internet2 Foundational Database</a:t>
            </a:r>
          </a:p>
          <a:p>
            <a:pPr marL="800100" lvl="1" indent="-342900">
              <a:buFont typeface="Wingdings" charset="2"/>
              <a:buChar char="v"/>
            </a:pPr>
            <a:r>
              <a:rPr lang="en-US" sz="2000" dirty="0"/>
              <a:t>Internet – Universities’ websites</a:t>
            </a:r>
          </a:p>
          <a:p>
            <a:pPr marL="800100" lvl="1" indent="-342900">
              <a:buFont typeface="Wingdings" charset="2"/>
              <a:buChar char="v"/>
            </a:pPr>
            <a:r>
              <a:rPr lang="en-US" sz="2000" dirty="0"/>
              <a:t>Global Higher Education (</a:t>
            </a:r>
            <a:r>
              <a:rPr lang="en-US" sz="2000" dirty="0">
                <a:hlinkClick r:id="rId3"/>
              </a:rPr>
              <a:t>Cross-Border Education Research Team </a:t>
            </a:r>
            <a:r>
              <a:rPr lang="en-US" sz="2000" dirty="0"/>
              <a:t>at SUNY Albany)</a:t>
            </a:r>
          </a:p>
          <a:p>
            <a:pPr marL="800100" lvl="1" indent="-342900">
              <a:buFont typeface="Wingdings" charset="2"/>
              <a:buChar char="v"/>
            </a:pPr>
            <a:endParaRPr lang="en-US" sz="2000" dirty="0"/>
          </a:p>
          <a:p>
            <a:pPr marL="342900" indent="-342900">
              <a:buFont typeface="Wingdings" charset="2"/>
              <a:buChar char="v"/>
            </a:pPr>
            <a:r>
              <a:rPr lang="en-US" sz="2000" dirty="0"/>
              <a:t>Categories:</a:t>
            </a:r>
          </a:p>
          <a:p>
            <a:pPr marL="800100" lvl="1" indent="-342900">
              <a:buFont typeface="Wingdings" charset="2"/>
              <a:buChar char="v"/>
            </a:pPr>
            <a:r>
              <a:rPr lang="en-US" sz="2000" dirty="0"/>
              <a:t>Physical presence: branch campus abroad, regional office, center of research/education</a:t>
            </a:r>
          </a:p>
          <a:p>
            <a:pPr marL="800100" lvl="1" indent="-342900">
              <a:buFont typeface="Wingdings" charset="2"/>
              <a:buChar char="v"/>
            </a:pPr>
            <a:r>
              <a:rPr lang="en-US" sz="2000" dirty="0"/>
              <a:t>Academic collaborations: joint/dual degree programs, other collaborations</a:t>
            </a:r>
          </a:p>
          <a:p>
            <a:pPr marL="800100" lvl="1" indent="-342900">
              <a:buFont typeface="Wingdings" charset="2"/>
              <a:buChar char="v"/>
            </a:pPr>
            <a:r>
              <a:rPr lang="en-US" sz="2000" dirty="0"/>
              <a:t>Scientific research collaborations</a:t>
            </a:r>
          </a:p>
          <a:p>
            <a:pPr marL="800100" lvl="1" indent="-342900">
              <a:buFont typeface="Wingdings" charset="2"/>
              <a:buChar char="v"/>
            </a:pPr>
            <a:r>
              <a:rPr lang="en-US" sz="2000" dirty="0"/>
              <a:t>Other engagement (</a:t>
            </a:r>
            <a:r>
              <a:rPr lang="en-US" sz="2000" dirty="0" err="1"/>
              <a:t>MoUs</a:t>
            </a:r>
            <a:r>
              <a:rPr lang="en-US" sz="2000" dirty="0"/>
              <a:t> signed, US government-funded development program, </a:t>
            </a:r>
            <a:r>
              <a:rPr lang="en-US" sz="2000" dirty="0" err="1"/>
              <a:t>etc</a:t>
            </a:r>
            <a:r>
              <a:rPr lang="en-US" sz="2000" dirty="0"/>
              <a:t>). </a:t>
            </a:r>
          </a:p>
          <a:p>
            <a:pPr marL="800100" lvl="1" indent="-342900">
              <a:buFont typeface="Wingdings" charset="2"/>
              <a:buChar char="v"/>
            </a:pP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265684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-101600" y="6375400"/>
            <a:ext cx="8128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[ </a:t>
            </a:r>
            <a:fld id="{2820970C-1322-3042-AE3D-AE90FD7E094C}" type="slidenum">
              <a:rPr lang="en-US"/>
              <a:pPr algn="ctr">
                <a:defRPr/>
              </a:pPr>
              <a:t>14</a:t>
            </a:fld>
            <a:r>
              <a:rPr lang="en-US"/>
              <a:t> </a:t>
            </a:r>
            <a:r>
              <a:rPr lang="en-US" dirty="0"/>
              <a:t>]</a:t>
            </a:r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848075" y="6555846"/>
            <a:ext cx="3860800" cy="365125"/>
          </a:xfrm>
          <a:prstGeom prst="rect">
            <a:avLst/>
          </a:prstGeom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100" kern="1200" smtClean="0">
                <a:solidFill>
                  <a:schemeClr val="bg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9pPr>
          </a:lstStyle>
          <a:p>
            <a:pPr algn="l">
              <a:defRPr/>
            </a:pPr>
            <a:fld id="{472C2373-1204-FC4A-8AFA-F69FAF5C7E6E}" type="datetime4">
              <a:rPr lang="en-US" sz="1200"/>
              <a:t>May 31, 2017</a:t>
            </a:fld>
            <a:r>
              <a:rPr lang="en-US" sz="1200" dirty="0"/>
              <a:t>    © 2013 Internet2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14153" y="629623"/>
            <a:ext cx="11277600" cy="658368"/>
          </a:xfrm>
        </p:spPr>
        <p:txBody>
          <a:bodyPr>
            <a:noAutofit/>
          </a:bodyPr>
          <a:lstStyle/>
          <a:p>
            <a:r>
              <a:rPr lang="en-US" sz="3200" b="1" dirty="0"/>
              <a:t>Internet2 members global programs by location </a:t>
            </a:r>
            <a:br>
              <a:rPr lang="en-US" sz="3200" b="1" dirty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1800" dirty="0"/>
              <a:t>updated April 18, 2016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-35543" y="5965107"/>
            <a:ext cx="5715259" cy="59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09600" tIns="60960" rIns="121920" bIns="97536" numCol="1" rtlCol="0" anchor="b" anchorCtr="0" compatLnSpc="1">
            <a:prstTxWarp prst="textNoShape">
              <a:avLst/>
            </a:prstTxWarp>
            <a:spAutoFit/>
          </a:bodyPr>
          <a:lstStyle/>
          <a:p>
            <a:r>
              <a:rPr lang="en-US" sz="933" i="1" dirty="0"/>
              <a:t>Sources: </a:t>
            </a:r>
          </a:p>
          <a:p>
            <a:pPr marL="228594" indent="-228594">
              <a:buFont typeface="Arial"/>
              <a:buChar char="•"/>
            </a:pPr>
            <a:r>
              <a:rPr lang="en-US" sz="933" i="1" dirty="0"/>
              <a:t>Internet2’s Foundational Database and research by staff</a:t>
            </a:r>
          </a:p>
          <a:p>
            <a:pPr marL="228594" indent="-228594">
              <a:buFont typeface="Arial"/>
              <a:buChar char="•"/>
            </a:pPr>
            <a:r>
              <a:rPr lang="en-US" sz="933" i="1" u="sng" dirty="0">
                <a:hlinkClick r:id="rId3"/>
              </a:rPr>
              <a:t>Global Higher Education</a:t>
            </a:r>
            <a:r>
              <a:rPr lang="en-US" sz="933" i="1" dirty="0"/>
              <a:t>, Cross-Border Education Research Team (C-BERT) at SUNY Albany. </a:t>
            </a:r>
          </a:p>
        </p:txBody>
      </p:sp>
      <p:sp>
        <p:nvSpPr>
          <p:cNvPr id="10" name="Rectangle 9"/>
          <p:cNvSpPr/>
          <p:nvPr/>
        </p:nvSpPr>
        <p:spPr>
          <a:xfrm>
            <a:off x="291144" y="1397000"/>
            <a:ext cx="4790522" cy="3702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133" dirty="0"/>
              <a:t>DATABASE:</a:t>
            </a:r>
          </a:p>
          <a:p>
            <a:pPr marL="228594" indent="-228594">
              <a:buFont typeface="Arial"/>
              <a:buChar char="•"/>
            </a:pPr>
            <a:r>
              <a:rPr lang="en-US" sz="2133" dirty="0"/>
              <a:t>All 108 Level 1 and 80 Level 2 schools in database</a:t>
            </a:r>
          </a:p>
          <a:p>
            <a:pPr marL="228594" indent="-228594">
              <a:buFont typeface="Arial"/>
              <a:buChar char="•"/>
            </a:pPr>
            <a:r>
              <a:rPr lang="en-US" sz="2133" dirty="0"/>
              <a:t>2558 program initiatives in 130 countries</a:t>
            </a:r>
          </a:p>
          <a:p>
            <a:pPr marL="228594" indent="-228594">
              <a:buFont typeface="Arial"/>
              <a:buChar char="•"/>
            </a:pPr>
            <a:endParaRPr lang="en-US" sz="2133" dirty="0"/>
          </a:p>
          <a:p>
            <a:r>
              <a:rPr lang="en-US" sz="2133" dirty="0"/>
              <a:t>VISUALS:</a:t>
            </a:r>
          </a:p>
          <a:p>
            <a:pPr marL="228594" indent="-228594">
              <a:buFont typeface="Arial"/>
              <a:buChar char="•"/>
            </a:pPr>
            <a:r>
              <a:rPr lang="en-US" sz="2133" dirty="0"/>
              <a:t>All 108 Level 1 and 80 Level 2 schools </a:t>
            </a:r>
          </a:p>
          <a:p>
            <a:pPr marL="228594" indent="-228594">
              <a:buFont typeface="Arial"/>
              <a:buChar char="•"/>
            </a:pPr>
            <a:endParaRPr lang="en-US" sz="2133" dirty="0"/>
          </a:p>
          <a:p>
            <a:r>
              <a:rPr lang="en-US" sz="2133" dirty="0"/>
              <a:t>SCHOOL PROFILES: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133" dirty="0"/>
              <a:t>20 of highest global </a:t>
            </a:r>
            <a:r>
              <a:rPr lang="en-US" sz="2133" dirty="0" smtClean="0"/>
              <a:t>activity</a:t>
            </a:r>
            <a:endParaRPr lang="en-US" sz="2133" dirty="0"/>
          </a:p>
        </p:txBody>
      </p:sp>
      <p:pic>
        <p:nvPicPr>
          <p:cNvPr id="9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0018" y="896599"/>
            <a:ext cx="5472336" cy="545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9230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-101600" y="6375400"/>
            <a:ext cx="8128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[ </a:t>
            </a:r>
            <a:fld id="{2820970C-1322-3042-AE3D-AE90FD7E094C}" type="slidenum">
              <a:rPr lang="en-US"/>
              <a:pPr algn="ctr">
                <a:defRPr/>
              </a:pPr>
              <a:t>15</a:t>
            </a:fld>
            <a:r>
              <a:rPr lang="en-US"/>
              <a:t> </a:t>
            </a:r>
            <a:r>
              <a:rPr lang="en-US" dirty="0"/>
              <a:t>]</a:t>
            </a:r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848075" y="6555846"/>
            <a:ext cx="3860800" cy="365125"/>
          </a:xfrm>
          <a:prstGeom prst="rect">
            <a:avLst/>
          </a:prstGeom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100" kern="1200" smtClean="0">
                <a:solidFill>
                  <a:schemeClr val="bg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9pPr>
          </a:lstStyle>
          <a:p>
            <a:pPr algn="l">
              <a:defRPr/>
            </a:pPr>
            <a:fld id="{472C2373-1204-FC4A-8AFA-F69FAF5C7E6E}" type="datetime4">
              <a:rPr lang="en-US" sz="1200"/>
              <a:t>May 31, 2017</a:t>
            </a:fld>
            <a:r>
              <a:rPr lang="en-US" sz="1200" dirty="0"/>
              <a:t>    © 2013 Internet2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-35543" y="5965107"/>
            <a:ext cx="5715259" cy="59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09600" tIns="60960" rIns="121920" bIns="97536" numCol="1" rtlCol="0" anchor="b" anchorCtr="0" compatLnSpc="1">
            <a:prstTxWarp prst="textNoShape">
              <a:avLst/>
            </a:prstTxWarp>
            <a:spAutoFit/>
          </a:bodyPr>
          <a:lstStyle/>
          <a:p>
            <a:r>
              <a:rPr lang="en-US" sz="933" i="1" dirty="0"/>
              <a:t>Sources: </a:t>
            </a:r>
          </a:p>
          <a:p>
            <a:pPr marL="228594" indent="-228594">
              <a:buFont typeface="Arial"/>
              <a:buChar char="•"/>
            </a:pPr>
            <a:r>
              <a:rPr lang="en-US" sz="933" i="1" dirty="0"/>
              <a:t>Internet2’s Foundational Database and research by staff</a:t>
            </a:r>
          </a:p>
          <a:p>
            <a:pPr marL="228594" indent="-228594">
              <a:buFont typeface="Arial"/>
              <a:buChar char="•"/>
            </a:pPr>
            <a:r>
              <a:rPr lang="en-US" sz="933" i="1" u="sng" dirty="0">
                <a:hlinkClick r:id="rId3"/>
              </a:rPr>
              <a:t>Global Higher Education</a:t>
            </a:r>
            <a:r>
              <a:rPr lang="en-US" sz="933" i="1" dirty="0"/>
              <a:t>, Cross-Border Education Research Team (C-BERT) at SUNY Albany.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Programs by location</a:t>
            </a:r>
            <a:endParaRPr lang="en-US" dirty="0"/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72" b="10428"/>
          <a:stretch/>
        </p:blipFill>
        <p:spPr>
          <a:xfrm>
            <a:off x="1240982" y="639545"/>
            <a:ext cx="9270859" cy="544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4589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-101600" y="6375400"/>
            <a:ext cx="8128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[ </a:t>
            </a:r>
            <a:fld id="{2820970C-1322-3042-AE3D-AE90FD7E094C}" type="slidenum">
              <a:rPr lang="en-US"/>
              <a:pPr algn="ctr">
                <a:defRPr/>
              </a:pPr>
              <a:t>16</a:t>
            </a:fld>
            <a:r>
              <a:rPr lang="en-US"/>
              <a:t> </a:t>
            </a:r>
            <a:r>
              <a:rPr lang="en-US" dirty="0"/>
              <a:t>]</a:t>
            </a:r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848075" y="6555846"/>
            <a:ext cx="3860800" cy="365125"/>
          </a:xfrm>
          <a:prstGeom prst="rect">
            <a:avLst/>
          </a:prstGeom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100" kern="1200" smtClean="0">
                <a:solidFill>
                  <a:schemeClr val="bg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9pPr>
          </a:lstStyle>
          <a:p>
            <a:pPr algn="l">
              <a:defRPr/>
            </a:pPr>
            <a:fld id="{472C2373-1204-FC4A-8AFA-F69FAF5C7E6E}" type="datetime4">
              <a:rPr lang="en-US" sz="1200"/>
              <a:t>May 31, 2017</a:t>
            </a:fld>
            <a:r>
              <a:rPr lang="en-US" sz="1200" dirty="0"/>
              <a:t>    © 2013 Internet2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-35543" y="5965107"/>
            <a:ext cx="5715259" cy="59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09600" tIns="60960" rIns="121920" bIns="97536" numCol="1" rtlCol="0" anchor="b" anchorCtr="0" compatLnSpc="1">
            <a:prstTxWarp prst="textNoShape">
              <a:avLst/>
            </a:prstTxWarp>
            <a:spAutoFit/>
          </a:bodyPr>
          <a:lstStyle/>
          <a:p>
            <a:r>
              <a:rPr lang="en-US" sz="933" i="1" dirty="0"/>
              <a:t>Sources: </a:t>
            </a:r>
          </a:p>
          <a:p>
            <a:pPr marL="228594" indent="-228594">
              <a:buFont typeface="Arial"/>
              <a:buChar char="•"/>
            </a:pPr>
            <a:r>
              <a:rPr lang="en-US" sz="933" i="1" dirty="0"/>
              <a:t>Internet2’s Foundational Database and research by staff</a:t>
            </a:r>
          </a:p>
          <a:p>
            <a:pPr marL="228594" indent="-228594">
              <a:buFont typeface="Arial"/>
              <a:buChar char="•"/>
            </a:pPr>
            <a:r>
              <a:rPr lang="en-US" sz="933" i="1" u="sng" dirty="0">
                <a:hlinkClick r:id="rId3"/>
              </a:rPr>
              <a:t>Global Higher Education</a:t>
            </a:r>
            <a:r>
              <a:rPr lang="en-US" sz="933" i="1" dirty="0"/>
              <a:t>, Cross-Border Education Research Team (C-BERT) at SUNY Albany.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Programs by type</a:t>
            </a:r>
            <a:endParaRPr lang="en-US" dirty="0"/>
          </a:p>
        </p:txBody>
      </p:sp>
      <p:pic>
        <p:nvPicPr>
          <p:cNvPr id="7" name="Picture 6" descr="level 1&amp;2 complete world.pd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09" b="9920"/>
          <a:stretch/>
        </p:blipFill>
        <p:spPr>
          <a:xfrm>
            <a:off x="1518323" y="759288"/>
            <a:ext cx="8322785" cy="5266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0082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-101600" y="6375400"/>
            <a:ext cx="812800" cy="365125"/>
          </a:xfrm>
        </p:spPr>
        <p:txBody>
          <a:bodyPr/>
          <a:lstStyle/>
          <a:p>
            <a:pPr algn="ctr">
              <a:defRPr/>
            </a:pPr>
            <a:r>
              <a:rPr lang="en-US"/>
              <a:t>[ </a:t>
            </a:r>
            <a:fld id="{2820970C-1322-3042-AE3D-AE90FD7E094C}" type="slidenum">
              <a:rPr lang="en-US"/>
              <a:pPr algn="ctr">
                <a:defRPr/>
              </a:pPr>
              <a:t>17</a:t>
            </a:fld>
            <a:r>
              <a:rPr lang="en-US"/>
              <a:t> </a:t>
            </a:r>
            <a:r>
              <a:rPr lang="en-US" dirty="0"/>
              <a:t>]</a:t>
            </a:r>
          </a:p>
        </p:txBody>
      </p:sp>
      <p:sp>
        <p:nvSpPr>
          <p:cNvPr id="5" name="Date Placeholder 3"/>
          <p:cNvSpPr txBox="1">
            <a:spLocks/>
          </p:cNvSpPr>
          <p:nvPr/>
        </p:nvSpPr>
        <p:spPr>
          <a:xfrm>
            <a:off x="848075" y="6555846"/>
            <a:ext cx="3860800" cy="365125"/>
          </a:xfrm>
          <a:prstGeom prst="rect">
            <a:avLst/>
          </a:prstGeom>
        </p:spPr>
        <p:txBody>
          <a:bodyPr wrap="square" numCol="1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1100" kern="1200" smtClean="0">
                <a:solidFill>
                  <a:schemeClr val="bg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defRPr>
            </a:lvl9pPr>
          </a:lstStyle>
          <a:p>
            <a:pPr algn="l">
              <a:defRPr/>
            </a:pPr>
            <a:fld id="{472C2373-1204-FC4A-8AFA-F69FAF5C7E6E}" type="datetime4">
              <a:rPr lang="en-US" sz="1200"/>
              <a:t>May 31, 2017</a:t>
            </a:fld>
            <a:r>
              <a:rPr lang="en-US" sz="1200" dirty="0"/>
              <a:t>    © 2013 Internet2</a:t>
            </a:r>
          </a:p>
        </p:txBody>
      </p:sp>
      <p:sp>
        <p:nvSpPr>
          <p:cNvPr id="6" name="TextBox 5"/>
          <p:cNvSpPr txBox="1"/>
          <p:nvPr/>
        </p:nvSpPr>
        <p:spPr bwMode="auto">
          <a:xfrm>
            <a:off x="-35543" y="5965107"/>
            <a:ext cx="5715259" cy="590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09600" tIns="60960" rIns="121920" bIns="97536" numCol="1" rtlCol="0" anchor="b" anchorCtr="0" compatLnSpc="1">
            <a:prstTxWarp prst="textNoShape">
              <a:avLst/>
            </a:prstTxWarp>
            <a:spAutoFit/>
          </a:bodyPr>
          <a:lstStyle/>
          <a:p>
            <a:r>
              <a:rPr lang="en-US" sz="933" i="1" dirty="0"/>
              <a:t>Sources: </a:t>
            </a:r>
          </a:p>
          <a:p>
            <a:pPr marL="228594" indent="-228594">
              <a:buFont typeface="Arial"/>
              <a:buChar char="•"/>
            </a:pPr>
            <a:r>
              <a:rPr lang="en-US" sz="933" i="1" dirty="0"/>
              <a:t>Internet2’s Foundational Database and research by staff</a:t>
            </a:r>
          </a:p>
          <a:p>
            <a:pPr marL="228594" indent="-228594">
              <a:buFont typeface="Arial"/>
              <a:buChar char="•"/>
            </a:pPr>
            <a:r>
              <a:rPr lang="en-US" sz="933" i="1" u="sng" dirty="0">
                <a:hlinkClick r:id="rId3"/>
              </a:rPr>
              <a:t>Global Higher Education</a:t>
            </a:r>
            <a:r>
              <a:rPr lang="en-US" sz="933" i="1" dirty="0"/>
              <a:t>, Cross-Border Education Research Team (C-BERT) at SUNY Albany.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Program locations in China (by city)</a:t>
            </a:r>
            <a:endParaRPr lang="en-US" dirty="0"/>
          </a:p>
        </p:txBody>
      </p:sp>
      <p:pic>
        <p:nvPicPr>
          <p:cNvPr id="8" name="Content Placeholder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086" y="744013"/>
            <a:ext cx="5236369" cy="5236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19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Program locations in China by city (map)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8" t="12577" r="19201" b="13364"/>
          <a:stretch/>
        </p:blipFill>
        <p:spPr>
          <a:xfrm>
            <a:off x="2349500" y="1789429"/>
            <a:ext cx="6400799" cy="4700017"/>
          </a:xfrm>
        </p:spPr>
      </p:pic>
    </p:spTree>
    <p:extLst>
      <p:ext uri="{BB962C8B-B14F-4D97-AF65-F5344CB8AC3E}">
        <p14:creationId xmlns:p14="http://schemas.microsoft.com/office/powerpoint/2010/main" val="906753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541" y="-71083"/>
            <a:ext cx="11086533" cy="6929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535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TNE data is </a:t>
            </a:r>
            <a:r>
              <a:rPr lang="mr-IN" b="1" dirty="0" smtClean="0"/>
              <a:t>…</a:t>
            </a:r>
            <a:r>
              <a:rPr lang="en-US" b="1" dirty="0" smtClean="0"/>
              <a:t> complicated</a:t>
            </a:r>
            <a:endParaRPr lang="en-US" b="1" dirty="0"/>
          </a:p>
        </p:txBody>
      </p:sp>
      <p:sp>
        <p:nvSpPr>
          <p:cNvPr id="3" name="Rectangle 2"/>
          <p:cNvSpPr/>
          <p:nvPr/>
        </p:nvSpPr>
        <p:spPr>
          <a:xfrm>
            <a:off x="2101755" y="1528549"/>
            <a:ext cx="704224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smtClean="0">
                <a:solidFill>
                  <a:srgbClr val="191919"/>
                </a:solidFill>
                <a:latin typeface="BritishCouncilSans" charset="0"/>
              </a:rPr>
              <a:t>We speak of:</a:t>
            </a:r>
          </a:p>
          <a:p>
            <a:endParaRPr lang="en-US" sz="2400" i="1" dirty="0">
              <a:solidFill>
                <a:srgbClr val="191919"/>
              </a:solidFill>
              <a:latin typeface="BritishCouncilSans" charset="0"/>
            </a:endParaRPr>
          </a:p>
          <a:p>
            <a:r>
              <a:rPr lang="en-US" sz="2400" i="1" dirty="0" smtClean="0">
                <a:solidFill>
                  <a:srgbClr val="191919"/>
                </a:solidFill>
                <a:latin typeface="BritishCouncilSans" charset="0"/>
              </a:rPr>
              <a:t>transnational education</a:t>
            </a:r>
          </a:p>
          <a:p>
            <a:r>
              <a:rPr lang="en-US" sz="2400" i="1" dirty="0" err="1" smtClean="0">
                <a:solidFill>
                  <a:srgbClr val="191919"/>
                </a:solidFill>
                <a:latin typeface="BritishCouncilSans" charset="0"/>
              </a:rPr>
              <a:t>crossborder</a:t>
            </a:r>
            <a:r>
              <a:rPr lang="en-US" sz="2400" i="1" dirty="0" smtClean="0">
                <a:solidFill>
                  <a:srgbClr val="191919"/>
                </a:solidFill>
                <a:latin typeface="BritishCouncilSans" charset="0"/>
              </a:rPr>
              <a:t> education</a:t>
            </a:r>
          </a:p>
          <a:p>
            <a:r>
              <a:rPr lang="en-US" sz="2400" i="1" dirty="0" smtClean="0">
                <a:solidFill>
                  <a:srgbClr val="191919"/>
                </a:solidFill>
                <a:latin typeface="BritishCouncilSans" charset="0"/>
              </a:rPr>
              <a:t>borderless </a:t>
            </a:r>
            <a:r>
              <a:rPr lang="en-US" sz="2400" i="1" dirty="0">
                <a:solidFill>
                  <a:srgbClr val="191919"/>
                </a:solidFill>
                <a:latin typeface="BritishCouncilSans" charset="0"/>
              </a:rPr>
              <a:t>education </a:t>
            </a:r>
          </a:p>
          <a:p>
            <a:r>
              <a:rPr lang="en-US" sz="2400" i="1" dirty="0" smtClean="0">
                <a:solidFill>
                  <a:srgbClr val="191919"/>
                </a:solidFill>
                <a:latin typeface="BritishCouncilSans" charset="0"/>
              </a:rPr>
              <a:t>offshore </a:t>
            </a:r>
            <a:r>
              <a:rPr lang="en-US" sz="2400" i="1" dirty="0">
                <a:solidFill>
                  <a:srgbClr val="191919"/>
                </a:solidFill>
                <a:latin typeface="BritishCouncilSans" charset="0"/>
              </a:rPr>
              <a:t>education 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050" y="942074"/>
            <a:ext cx="3028950" cy="46672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64524" y="6272411"/>
            <a:ext cx="977179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British Council and DAAD </a:t>
            </a:r>
            <a:r>
              <a:rPr lang="en-US" sz="1100" dirty="0" smtClean="0"/>
              <a:t>report “</a:t>
            </a:r>
            <a:r>
              <a:rPr lang="en-US" sz="1200" dirty="0" smtClean="0"/>
              <a:t>Transnational education data collection systems</a:t>
            </a:r>
            <a:r>
              <a:rPr lang="en-US" sz="1100" dirty="0"/>
              <a:t>: awareness, analysis, </a:t>
            </a:r>
            <a:r>
              <a:rPr lang="en-US" sz="1100" dirty="0" smtClean="0"/>
              <a:t>action” </a:t>
            </a:r>
            <a:endParaRPr lang="en-US" sz="1100" dirty="0"/>
          </a:p>
          <a:p>
            <a:r>
              <a:rPr lang="en-US" sz="1100" dirty="0" smtClean="0"/>
              <a:t>https</a:t>
            </a:r>
            <a:r>
              <a:rPr lang="en-US" sz="1100" dirty="0"/>
              <a:t>://</a:t>
            </a:r>
            <a:r>
              <a:rPr lang="en-US" sz="1100" dirty="0" err="1"/>
              <a:t>www.britishcouncil.org</a:t>
            </a:r>
            <a:r>
              <a:rPr lang="en-US" sz="1100" dirty="0"/>
              <a:t>/sites/default/files/1.1_report_tne_data_collection_system.pdf</a:t>
            </a:r>
          </a:p>
        </p:txBody>
      </p:sp>
    </p:spTree>
    <p:extLst>
      <p:ext uri="{BB962C8B-B14F-4D97-AF65-F5344CB8AC3E}">
        <p14:creationId xmlns:p14="http://schemas.microsoft.com/office/powerpoint/2010/main" val="14870539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Programs in China by type</a:t>
            </a:r>
          </a:p>
        </p:txBody>
      </p:sp>
      <p:pic>
        <p:nvPicPr>
          <p:cNvPr id="5" name="Picture 4" descr="level 1&amp;2 complete China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14" b="8720"/>
          <a:stretch/>
        </p:blipFill>
        <p:spPr>
          <a:xfrm>
            <a:off x="2026650" y="1314084"/>
            <a:ext cx="8233485" cy="5265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427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School Profile (Example)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7" t="8345" r="2442" b="9345"/>
          <a:stretch/>
        </p:blipFill>
        <p:spPr>
          <a:xfrm>
            <a:off x="1116077" y="977900"/>
            <a:ext cx="4256023" cy="5384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6350000" y="1593671"/>
            <a:ext cx="38481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Categories include: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2000" dirty="0"/>
              <a:t>Executive Contact Information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2000" dirty="0"/>
              <a:t>Global Activity Overview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2000" dirty="0"/>
              <a:t>Global Presence Visuals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2000" dirty="0"/>
              <a:t>Centers Abroad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2000" dirty="0"/>
              <a:t>Joint/Dual Degree Programs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2000" dirty="0"/>
              <a:t>Study Abroad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2000" dirty="0"/>
              <a:t>Alumni Abroad</a:t>
            </a:r>
          </a:p>
          <a:p>
            <a:pPr marL="285750" indent="-285750">
              <a:buFont typeface="Wingdings" charset="2"/>
              <a:buChar char="v"/>
            </a:pPr>
            <a:r>
              <a:rPr lang="en-US" sz="2000" dirty="0"/>
              <a:t>Other Global Involvement</a:t>
            </a:r>
          </a:p>
          <a:p>
            <a:pPr marL="285750" indent="-285750">
              <a:buFont typeface="Wingdings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79497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Challenges for NRENs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96037" y="1433014"/>
            <a:ext cx="1033135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800" dirty="0"/>
          </a:p>
          <a:p>
            <a:r>
              <a:rPr lang="en-US" sz="2800" dirty="0"/>
              <a:t>	</a:t>
            </a:r>
            <a:r>
              <a:rPr lang="en-US" sz="2800" dirty="0" smtClean="0"/>
              <a:t>-different data sets</a:t>
            </a:r>
          </a:p>
          <a:p>
            <a:r>
              <a:rPr lang="en-US" sz="2800" dirty="0" smtClean="0"/>
              <a:t>	-different needs for TNE data usage (host vs. sending campus)</a:t>
            </a:r>
          </a:p>
          <a:p>
            <a:r>
              <a:rPr lang="en-US" sz="2800" dirty="0"/>
              <a:t>	</a:t>
            </a:r>
            <a:r>
              <a:rPr lang="en-US" sz="2800" dirty="0" smtClean="0"/>
              <a:t>-different stages of TNE </a:t>
            </a:r>
            <a:r>
              <a:rPr lang="en-US" sz="2800" dirty="0" smtClean="0"/>
              <a:t>support program(me</a:t>
            </a:r>
            <a:r>
              <a:rPr lang="en-US" sz="2800" dirty="0" smtClean="0"/>
              <a:t>) development</a:t>
            </a:r>
          </a:p>
          <a:p>
            <a:r>
              <a:rPr lang="en-US" sz="2800" dirty="0" smtClean="0"/>
              <a:t>	-different resources available to tackle this </a:t>
            </a:r>
          </a:p>
        </p:txBody>
      </p:sp>
    </p:spTree>
    <p:extLst>
      <p:ext uri="{BB962C8B-B14F-4D97-AF65-F5344CB8AC3E}">
        <p14:creationId xmlns:p14="http://schemas.microsoft.com/office/powerpoint/2010/main" val="11557857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ideas for moving forward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1514902" y="1187355"/>
            <a:ext cx="8857397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-We have different ways of approaching TNE data. Can we   - as NRENs -consolidate our information into one useful ‘thing’?</a:t>
            </a:r>
          </a:p>
          <a:p>
            <a:endParaRPr lang="en-US" sz="3200" dirty="0"/>
          </a:p>
          <a:p>
            <a:r>
              <a:rPr lang="en-US" sz="3200" dirty="0"/>
              <a:t>-Can we work with </a:t>
            </a:r>
            <a:r>
              <a:rPr lang="en-US" sz="3200" dirty="0" smtClean="0"/>
              <a:t>other national/international organizations on this data? </a:t>
            </a:r>
          </a:p>
          <a:p>
            <a:endParaRPr lang="en-US" sz="3200" dirty="0"/>
          </a:p>
          <a:p>
            <a:r>
              <a:rPr lang="en-US" sz="3200" dirty="0" smtClean="0"/>
              <a:t>-Best practice-sharing among ourselves (wiki?)</a:t>
            </a:r>
          </a:p>
          <a:p>
            <a:endParaRPr lang="en-US" sz="3200" dirty="0"/>
          </a:p>
          <a:p>
            <a:r>
              <a:rPr lang="en-US" sz="3200" dirty="0" smtClean="0"/>
              <a:t>-Your ideas?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130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TNE data sources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7796"/>
            <a:ext cx="5116080" cy="360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18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470245" y="759288"/>
            <a:ext cx="7356143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joint</a:t>
            </a: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double</a:t>
            </a: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dual</a:t>
            </a: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multiple</a:t>
            </a: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tri-national</a:t>
            </a:r>
          </a:p>
          <a:p>
            <a:r>
              <a:rPr lang="en-US" i="1" dirty="0">
                <a:solidFill>
                  <a:srgbClr val="191919"/>
                </a:solidFill>
                <a:latin typeface="BritishCouncilSans" charset="0"/>
              </a:rPr>
              <a:t>c</a:t>
            </a:r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ross-national</a:t>
            </a: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integrated</a:t>
            </a:r>
          </a:p>
          <a:p>
            <a:r>
              <a:rPr lang="en-US" i="1" dirty="0">
                <a:solidFill>
                  <a:srgbClr val="191919"/>
                </a:solidFill>
                <a:latin typeface="BritishCouncilSans" charset="0"/>
              </a:rPr>
              <a:t>c</a:t>
            </a:r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ollaborative</a:t>
            </a: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international</a:t>
            </a: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consecutive</a:t>
            </a: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concurrent</a:t>
            </a: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co-</a:t>
            </a:r>
            <a:r>
              <a:rPr lang="en-US" i="1" dirty="0" err="1" smtClean="0">
                <a:solidFill>
                  <a:srgbClr val="191919"/>
                </a:solidFill>
                <a:latin typeface="BritishCouncilSans" charset="0"/>
              </a:rPr>
              <a:t>tutelle</a:t>
            </a:r>
            <a:endParaRPr lang="en-US" i="1" dirty="0" smtClean="0">
              <a:solidFill>
                <a:srgbClr val="191919"/>
              </a:solidFill>
              <a:latin typeface="BritishCouncilSans" charset="0"/>
            </a:endParaRP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overlapping</a:t>
            </a: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conjoint</a:t>
            </a:r>
          </a:p>
          <a:p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parallel</a:t>
            </a:r>
          </a:p>
          <a:p>
            <a:r>
              <a:rPr lang="en-US" i="1" dirty="0">
                <a:solidFill>
                  <a:srgbClr val="191919"/>
                </a:solidFill>
                <a:latin typeface="BritishCouncilSans" charset="0"/>
              </a:rPr>
              <a:t>s</a:t>
            </a:r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imultaneous</a:t>
            </a:r>
          </a:p>
          <a:p>
            <a:r>
              <a:rPr lang="en-US" i="1" dirty="0">
                <a:solidFill>
                  <a:srgbClr val="191919"/>
                </a:solidFill>
                <a:latin typeface="BritishCouncilSans" charset="0"/>
              </a:rPr>
              <a:t>c</a:t>
            </a:r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ommon</a:t>
            </a:r>
          </a:p>
          <a:p>
            <a:r>
              <a:rPr lang="en-US" i="1" dirty="0">
                <a:solidFill>
                  <a:srgbClr val="191919"/>
                </a:solidFill>
                <a:latin typeface="BritishCouncilSans" charset="0"/>
              </a:rPr>
              <a:t>	</a:t>
            </a:r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	</a:t>
            </a:r>
          </a:p>
          <a:p>
            <a:r>
              <a:rPr lang="en-US" i="1" dirty="0">
                <a:solidFill>
                  <a:srgbClr val="191919"/>
                </a:solidFill>
                <a:latin typeface="BritishCouncilSans" charset="0"/>
              </a:rPr>
              <a:t>	</a:t>
            </a:r>
            <a:r>
              <a:rPr lang="en-US" i="1" dirty="0" smtClean="0">
                <a:solidFill>
                  <a:srgbClr val="191919"/>
                </a:solidFill>
                <a:latin typeface="BritishCouncilSans" charset="0"/>
              </a:rPr>
              <a:t>		 </a:t>
            </a:r>
            <a:r>
              <a:rPr lang="en-US" dirty="0">
                <a:solidFill>
                  <a:srgbClr val="191919"/>
                </a:solidFill>
                <a:latin typeface="BritishCouncilSans" charset="0"/>
              </a:rPr>
              <a:t>degree </a:t>
            </a:r>
            <a:r>
              <a:rPr lang="en-US" dirty="0" err="1" smtClean="0">
                <a:solidFill>
                  <a:srgbClr val="191919"/>
                </a:solidFill>
                <a:latin typeface="BritishCouncilSans" charset="0"/>
              </a:rPr>
              <a:t>programmes</a:t>
            </a:r>
            <a:endParaRPr lang="en-US" dirty="0" smtClean="0">
              <a:solidFill>
                <a:srgbClr val="191919"/>
              </a:solidFill>
              <a:latin typeface="BritishCouncilSans" charset="0"/>
            </a:endParaRPr>
          </a:p>
          <a:p>
            <a:endParaRPr lang="en-US" dirty="0">
              <a:solidFill>
                <a:srgbClr val="191919"/>
              </a:solidFill>
              <a:latin typeface="BritishCouncilSans" charset="0"/>
            </a:endParaRPr>
          </a:p>
          <a:p>
            <a:endParaRPr lang="en-US" dirty="0" smtClean="0">
              <a:solidFill>
                <a:srgbClr val="191919"/>
              </a:solidFill>
              <a:latin typeface="BritishCouncilSans" charset="0"/>
            </a:endParaRPr>
          </a:p>
          <a:p>
            <a:r>
              <a:rPr lang="en-US" dirty="0" smtClean="0">
                <a:solidFill>
                  <a:srgbClr val="191919"/>
                </a:solidFill>
                <a:latin typeface="BritishCouncilSans" charset="0"/>
              </a:rPr>
              <a:t>		</a:t>
            </a:r>
            <a:r>
              <a:rPr lang="en-US" dirty="0">
                <a:solidFill>
                  <a:srgbClr val="191919"/>
                </a:solidFill>
                <a:latin typeface="BritishCouncilSans" charset="0"/>
              </a:rPr>
              <a:t/>
            </a:r>
            <a:br>
              <a:rPr lang="en-US" dirty="0">
                <a:solidFill>
                  <a:srgbClr val="191919"/>
                </a:solidFill>
                <a:latin typeface="BritishCouncilSans" charset="0"/>
              </a:rPr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6411724"/>
            <a:ext cx="977179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British Council and DAAD </a:t>
            </a:r>
            <a:r>
              <a:rPr lang="en-US" sz="1100" dirty="0" smtClean="0"/>
              <a:t>report “</a:t>
            </a:r>
            <a:r>
              <a:rPr lang="en-US" sz="1200" dirty="0" smtClean="0"/>
              <a:t>Transnational education data collection systems</a:t>
            </a:r>
            <a:r>
              <a:rPr lang="en-US" sz="1100" dirty="0"/>
              <a:t>: awareness, analysis, </a:t>
            </a:r>
            <a:r>
              <a:rPr lang="en-US" sz="1100" dirty="0" smtClean="0"/>
              <a:t>action” </a:t>
            </a:r>
            <a:endParaRPr lang="en-US" sz="1100" dirty="0"/>
          </a:p>
          <a:p>
            <a:r>
              <a:rPr lang="en-US" sz="1100" dirty="0" smtClean="0"/>
              <a:t>https</a:t>
            </a:r>
            <a:r>
              <a:rPr lang="en-US" sz="1100" dirty="0"/>
              <a:t>://</a:t>
            </a:r>
            <a:r>
              <a:rPr lang="en-US" sz="1100" dirty="0" err="1"/>
              <a:t>www.britishcouncil.org</a:t>
            </a:r>
            <a:r>
              <a:rPr lang="en-US" sz="1100" dirty="0"/>
              <a:t>/sites/default/files/1.1_report_tne_data_collection_system.pdf</a:t>
            </a:r>
          </a:p>
        </p:txBody>
      </p:sp>
    </p:spTree>
    <p:extLst>
      <p:ext uri="{BB962C8B-B14F-4D97-AF65-F5344CB8AC3E}">
        <p14:creationId xmlns:p14="http://schemas.microsoft.com/office/powerpoint/2010/main" val="10885909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Wait</a:t>
            </a:r>
            <a:r>
              <a:rPr lang="mr-IN" dirty="0" smtClean="0"/>
              <a:t>…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975213" y="2838734"/>
            <a:ext cx="62370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Programme</a:t>
            </a:r>
            <a:r>
              <a:rPr lang="mr-IN" sz="3200" b="1" dirty="0" smtClean="0"/>
              <a:t>…</a:t>
            </a:r>
            <a:r>
              <a:rPr lang="en-US" sz="3200" b="1" dirty="0" smtClean="0"/>
              <a:t> or program??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552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TNE data </a:t>
            </a:r>
            <a:r>
              <a:rPr lang="mr-IN" dirty="0" smtClean="0"/>
              <a:t>–</a:t>
            </a:r>
            <a:r>
              <a:rPr lang="en-US" dirty="0" smtClean="0"/>
              <a:t> why is it so complicated?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937983" y="1978926"/>
            <a:ext cx="7833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	</a:t>
            </a:r>
            <a:r>
              <a:rPr lang="en-US" dirty="0" smtClean="0"/>
              <a:t>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41696" y="4765862"/>
            <a:ext cx="883010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There is no one central body that collects this data, so there is no one universal TNE data system! </a:t>
            </a:r>
            <a:endParaRPr lang="en-US" sz="2800" dirty="0"/>
          </a:p>
        </p:txBody>
      </p:sp>
      <p:sp>
        <p:nvSpPr>
          <p:cNvPr id="7" name="Rectangle 6"/>
          <p:cNvSpPr/>
          <p:nvPr/>
        </p:nvSpPr>
        <p:spPr>
          <a:xfrm>
            <a:off x="1228300" y="1519785"/>
            <a:ext cx="6096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/>
              <a:t>-Linguistic differences </a:t>
            </a:r>
          </a:p>
          <a:p>
            <a:r>
              <a:rPr lang="en-US" sz="2800" dirty="0"/>
              <a:t>-Cultural differences</a:t>
            </a:r>
          </a:p>
          <a:p>
            <a:r>
              <a:rPr lang="en-US" sz="2800" dirty="0"/>
              <a:t>-Regulatory differences </a:t>
            </a:r>
          </a:p>
          <a:p>
            <a:r>
              <a:rPr lang="en-US" sz="2800" dirty="0" smtClean="0"/>
              <a:t>-</a:t>
            </a:r>
            <a:r>
              <a:rPr lang="en-US" sz="2800" dirty="0"/>
              <a:t>Methodology differences </a:t>
            </a:r>
            <a:endParaRPr lang="en-US" sz="2800" dirty="0" smtClean="0"/>
          </a:p>
          <a:p>
            <a:r>
              <a:rPr lang="en-US" sz="2800" dirty="0"/>
              <a:t>-</a:t>
            </a:r>
            <a:r>
              <a:rPr lang="en-US" sz="2800" dirty="0" smtClean="0"/>
              <a:t>Classification differences</a:t>
            </a:r>
          </a:p>
          <a:p>
            <a:r>
              <a:rPr lang="mr-IN" sz="2800" dirty="0" smtClean="0"/>
              <a:t>…</a:t>
            </a:r>
            <a:r>
              <a:rPr lang="en-US" sz="2800" dirty="0" smtClean="0"/>
              <a:t> and many others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29195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000" y="1117600"/>
            <a:ext cx="7874000" cy="46101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2381" y="6496334"/>
            <a:ext cx="5172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err="1"/>
              <a:t>epicpew.com</a:t>
            </a:r>
            <a:r>
              <a:rPr lang="en-US" sz="1200" dirty="0"/>
              <a:t>/how-saints-disappointment/</a:t>
            </a:r>
          </a:p>
        </p:txBody>
      </p:sp>
    </p:spTree>
    <p:extLst>
      <p:ext uri="{BB962C8B-B14F-4D97-AF65-F5344CB8AC3E}">
        <p14:creationId xmlns:p14="http://schemas.microsoft.com/office/powerpoint/2010/main" val="360022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NREN TNE data collection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978926" y="1746914"/>
            <a:ext cx="68648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Just two examples today:</a:t>
            </a:r>
          </a:p>
          <a:p>
            <a:endParaRPr lang="en-US" sz="3200" b="1" dirty="0"/>
          </a:p>
          <a:p>
            <a:r>
              <a:rPr lang="en-US" sz="3200" b="1" dirty="0" smtClean="0"/>
              <a:t>-</a:t>
            </a:r>
            <a:r>
              <a:rPr lang="en-US" sz="3200" b="1" dirty="0" err="1" smtClean="0"/>
              <a:t>Jisc</a:t>
            </a:r>
            <a:r>
              <a:rPr lang="en-US" sz="3200" b="1" dirty="0" smtClean="0"/>
              <a:t> (UK)</a:t>
            </a:r>
          </a:p>
          <a:p>
            <a:r>
              <a:rPr lang="en-US" sz="3200" b="1" dirty="0" smtClean="0"/>
              <a:t>-Internet2 (US)</a:t>
            </a:r>
          </a:p>
        </p:txBody>
      </p:sp>
    </p:spTree>
    <p:extLst>
      <p:ext uri="{BB962C8B-B14F-4D97-AF65-F5344CB8AC3E}">
        <p14:creationId xmlns:p14="http://schemas.microsoft.com/office/powerpoint/2010/main" val="2153419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529" y="0"/>
            <a:ext cx="11277600" cy="65836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UK TNE data sources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866392"/>
              </p:ext>
            </p:extLst>
          </p:nvPr>
        </p:nvGraphicFramePr>
        <p:xfrm>
          <a:off x="469711" y="2292824"/>
          <a:ext cx="11021704" cy="2346960"/>
        </p:xfrm>
        <a:graphic>
          <a:graphicData uri="http://schemas.openxmlformats.org/drawingml/2006/table">
            <a:tbl>
              <a:tblPr/>
              <a:tblGrid>
                <a:gridCol w="5510852"/>
                <a:gridCol w="5510852"/>
              </a:tblGrid>
              <a:tr h="448683">
                <a:tc gridSpan="2">
                  <a:txBody>
                    <a:bodyPr/>
                    <a:lstStyle/>
                    <a:p>
                      <a:endParaRPr lang="en-US" sz="40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>• </a:t>
                      </a:r>
                      <a:r>
                        <a:rPr lang="en-US" sz="1600" b="1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>General higher education data </a:t>
                      </a:r>
                      <a:endParaRPr lang="en-US" sz="40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>Higher Education Statistics Agency (HESA). </a:t>
                      </a:r>
                      <a:endParaRPr lang="en-US" sz="40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72627"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>• </a:t>
                      </a:r>
                      <a:r>
                        <a:rPr lang="en-US" sz="1600" b="1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>TNE data </a:t>
                      </a:r>
                      <a:endParaRPr lang="en-US" sz="4000" dirty="0">
                        <a:effectLst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>HESA Aggregate Offshore </a:t>
                      </a:r>
                      <a:r>
                        <a:rPr lang="en-US" sz="1600" b="0" dirty="0" smtClean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>Record </a:t>
                      </a:r>
                      <a:r>
                        <a:rPr lang="mr-IN" sz="1600" b="0" dirty="0" smtClean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>–</a:t>
                      </a:r>
                      <a:r>
                        <a:rPr lang="en-US" sz="1600" b="0" baseline="0" dirty="0" smtClean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> annual </a:t>
                      </a:r>
                      <a:r>
                        <a:rPr lang="en-US" sz="1600" b="0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/>
                      </a:r>
                      <a:br>
                        <a:rPr lang="en-US" sz="1600" b="0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</a:br>
                      <a:r>
                        <a:rPr lang="en-US" sz="1600" b="0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>Quality Assurance Agency for Higher Education (QAA).</a:t>
                      </a:r>
                      <a:br>
                        <a:rPr lang="en-US" sz="1600" b="0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</a:br>
                      <a:r>
                        <a:rPr lang="en-US" sz="1600" b="0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</a:rPr>
                        <a:t>UK Government – Department for Business, Innovation </a:t>
                      </a:r>
                      <a:r>
                        <a:rPr lang="en-US" sz="1600" b="0" kern="1200" dirty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  <a:ea typeface="+mn-ea"/>
                          <a:cs typeface="+mn-cs"/>
                        </a:rPr>
                        <a:t>and Skills (BIS</a:t>
                      </a:r>
                      <a:r>
                        <a:rPr lang="en-US" sz="1600" b="0" kern="1200" dirty="0" smtClean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  <a:ea typeface="+mn-ea"/>
                          <a:cs typeface="+mn-cs"/>
                        </a:rPr>
                        <a:t>) - 2014</a:t>
                      </a:r>
                    </a:p>
                    <a:p>
                      <a:r>
                        <a:rPr lang="en-US" sz="1600" b="0" kern="1200" dirty="0" err="1" smtClean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  <a:ea typeface="+mn-ea"/>
                          <a:cs typeface="+mn-cs"/>
                        </a:rPr>
                        <a:t>HEGlobal</a:t>
                      </a:r>
                      <a:r>
                        <a:rPr lang="en-US" sz="1600" b="0" kern="1200" dirty="0" smtClean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  <a:ea typeface="+mn-ea"/>
                          <a:cs typeface="+mn-cs"/>
                        </a:rPr>
                        <a:t> Survey:</a:t>
                      </a:r>
                      <a:r>
                        <a:rPr lang="en-US" sz="1600" b="0" kern="1200" baseline="0" dirty="0" smtClean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kern="1200" dirty="0" smtClean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  <a:ea typeface="+mn-ea"/>
                          <a:cs typeface="+mn-cs"/>
                        </a:rPr>
                        <a:t>Scale and Scope of UK TNE</a:t>
                      </a:r>
                      <a:r>
                        <a:rPr lang="en-US" sz="1600" b="0" kern="1200" baseline="0" dirty="0" smtClean="0">
                          <a:solidFill>
                            <a:srgbClr val="191919"/>
                          </a:solidFill>
                          <a:effectLst/>
                          <a:latin typeface="BritishCouncilSans" charset="0"/>
                          <a:ea typeface="+mn-ea"/>
                          <a:cs typeface="+mn-cs"/>
                        </a:rPr>
                        <a:t> - 2016</a:t>
                      </a:r>
                      <a:endParaRPr lang="en-US" sz="1600" b="0" kern="1200" dirty="0">
                        <a:solidFill>
                          <a:srgbClr val="191919"/>
                        </a:solidFill>
                        <a:effectLst/>
                        <a:latin typeface="BritishCouncilSans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7C1A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60529" y="1447585"/>
            <a:ext cx="709707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Table:</a:t>
            </a:r>
            <a:r>
              <a:rPr kumimoji="0" lang="en-US" altLang="en-US" sz="1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r>
              <a:rPr lang="en-US" b="1" dirty="0" smtClean="0">
                <a:latin typeface="BritishCouncilSans" charset="0"/>
              </a:rPr>
              <a:t>Agency </a:t>
            </a:r>
            <a:r>
              <a:rPr lang="en-US" b="1" dirty="0">
                <a:latin typeface="BritishCouncilSans" charset="0"/>
              </a:rPr>
              <a:t>responsible for higher education data collection </a:t>
            </a:r>
            <a:endParaRPr lang="en-US" sz="4400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9682" y="6236227"/>
            <a:ext cx="977179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Source: British Council and DAAD </a:t>
            </a:r>
            <a:r>
              <a:rPr lang="en-US" sz="1100" dirty="0" smtClean="0"/>
              <a:t>report “</a:t>
            </a:r>
            <a:r>
              <a:rPr lang="en-US" sz="1200" dirty="0" smtClean="0"/>
              <a:t>Transnational education data collection systems</a:t>
            </a:r>
            <a:r>
              <a:rPr lang="en-US" sz="1100" dirty="0"/>
              <a:t>: awareness, analysis, </a:t>
            </a:r>
            <a:r>
              <a:rPr lang="en-US" sz="1100" dirty="0" smtClean="0"/>
              <a:t>action” </a:t>
            </a:r>
            <a:endParaRPr lang="en-US" sz="1100" dirty="0"/>
          </a:p>
          <a:p>
            <a:r>
              <a:rPr lang="en-US" sz="1100" dirty="0" smtClean="0"/>
              <a:t>https</a:t>
            </a:r>
            <a:r>
              <a:rPr lang="en-US" sz="1100" dirty="0"/>
              <a:t>://</a:t>
            </a:r>
            <a:r>
              <a:rPr lang="en-US" sz="1100" dirty="0" err="1"/>
              <a:t>www.britishcouncil.org</a:t>
            </a:r>
            <a:r>
              <a:rPr lang="en-US" sz="1100" dirty="0"/>
              <a:t>/sites/default/files/1.1_report_tne_data_collection_system.pdf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04111" y="5234333"/>
            <a:ext cx="6782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But does this data answer NREN TNE questions??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4064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Jisc’s TNE </a:t>
            </a:r>
            <a:r>
              <a:rPr lang="en-GB" dirty="0"/>
              <a:t>s</a:t>
            </a:r>
            <a:r>
              <a:rPr lang="en-GB" dirty="0" smtClean="0"/>
              <a:t>upport programme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9536" y="1539545"/>
            <a:ext cx="8514464" cy="1067178"/>
          </a:xfrm>
        </p:spPr>
        <p:txBody>
          <a:bodyPr>
            <a:normAutofit/>
          </a:bodyPr>
          <a:lstStyle/>
          <a:p>
            <a:r>
              <a:rPr lang="en-US" sz="2200" dirty="0">
                <a:ea typeface="MS PGothic" charset="0"/>
                <a:cs typeface="Gill Sans MT" charset="0"/>
              </a:rPr>
              <a:t>Commissioned Observatory for Borderless Higher Education (OBHE) to survey UK Higher Education Institutions to establish current and future TNE activities technology demands and requirements</a:t>
            </a:r>
          </a:p>
          <a:p>
            <a:endParaRPr lang="en-GB" sz="16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400" dirty="0"/>
              <a:t>Jisc’s TNE support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4294967295"/>
          </p:nvPr>
        </p:nvSpPr>
        <p:spPr>
          <a:xfrm>
            <a:off x="1758001" y="815920"/>
            <a:ext cx="8443275" cy="524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>
                <a:solidFill>
                  <a:srgbClr val="E85E12"/>
                </a:solidFill>
              </a:rPr>
              <a:t>Activities (April 2014-June 2016)</a:t>
            </a:r>
          </a:p>
          <a:p>
            <a:pPr marL="0" indent="0">
              <a:buNone/>
            </a:pPr>
            <a:endParaRPr lang="en-GB" sz="3300" b="1" dirty="0">
              <a:solidFill>
                <a:srgbClr val="E85E12"/>
              </a:solidFill>
            </a:endParaRP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2959003" y="6528000"/>
            <a:ext cx="756000" cy="240000"/>
          </a:xfrm>
        </p:spPr>
        <p:txBody>
          <a:bodyPr/>
          <a:lstStyle/>
          <a:p>
            <a:r>
              <a:rPr lang="en-GB" b="0" dirty="0" smtClean="0"/>
              <a:t>23/08/16</a:t>
            </a:r>
            <a:endParaRPr lang="en-GB" b="0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33" t="27635" r="20308" b="13532"/>
          <a:stretch/>
        </p:blipFill>
        <p:spPr>
          <a:xfrm>
            <a:off x="3166279" y="2696008"/>
            <a:ext cx="5377219" cy="3698543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14746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Jisc Theme">
  <a:themeElements>
    <a:clrScheme name="Jisc 2013 1">
      <a:dk1>
        <a:srgbClr val="2C3841"/>
      </a:dk1>
      <a:lt1>
        <a:srgbClr val="FFFFFF"/>
      </a:lt1>
      <a:dk2>
        <a:srgbClr val="DE481C"/>
      </a:dk2>
      <a:lt2>
        <a:srgbClr val="9F3515"/>
      </a:lt2>
      <a:accent1>
        <a:srgbClr val="E61554"/>
      </a:accent1>
      <a:accent2>
        <a:srgbClr val="F9B000"/>
      </a:accent2>
      <a:accent3>
        <a:srgbClr val="B2BB1C"/>
      </a:accent3>
      <a:accent4>
        <a:srgbClr val="0092CB"/>
      </a:accent4>
      <a:accent5>
        <a:srgbClr val="B71A8B"/>
      </a:accent5>
      <a:accent6>
        <a:srgbClr val="CADCF0"/>
      </a:accent6>
      <a:hlink>
        <a:srgbClr val="DE481C"/>
      </a:hlink>
      <a:folHlink>
        <a:srgbClr val="DE481C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Jisc Theme">
  <a:themeElements>
    <a:clrScheme name="Jisc 2013 1">
      <a:dk1>
        <a:srgbClr val="2C3841"/>
      </a:dk1>
      <a:lt1>
        <a:srgbClr val="FFFFFF"/>
      </a:lt1>
      <a:dk2>
        <a:srgbClr val="DE481C"/>
      </a:dk2>
      <a:lt2>
        <a:srgbClr val="9F3515"/>
      </a:lt2>
      <a:accent1>
        <a:srgbClr val="E61554"/>
      </a:accent1>
      <a:accent2>
        <a:srgbClr val="F9B000"/>
      </a:accent2>
      <a:accent3>
        <a:srgbClr val="B2BB1C"/>
      </a:accent3>
      <a:accent4>
        <a:srgbClr val="0092CB"/>
      </a:accent4>
      <a:accent5>
        <a:srgbClr val="B71A8B"/>
      </a:accent5>
      <a:accent6>
        <a:srgbClr val="CADCF0"/>
      </a:accent6>
      <a:hlink>
        <a:srgbClr val="DE481C"/>
      </a:hlink>
      <a:folHlink>
        <a:srgbClr val="DE481C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1199</Words>
  <Application>Microsoft Macintosh PowerPoint</Application>
  <PresentationFormat>Widescreen</PresentationFormat>
  <Paragraphs>228</Paragraphs>
  <Slides>24</Slides>
  <Notes>14</Notes>
  <HiddenSlides>3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9" baseType="lpstr">
      <vt:lpstr>BritishCouncilSans</vt:lpstr>
      <vt:lpstr>Calibri</vt:lpstr>
      <vt:lpstr>Calibri Light</vt:lpstr>
      <vt:lpstr>Corbel</vt:lpstr>
      <vt:lpstr>Gill Sans MT</vt:lpstr>
      <vt:lpstr>Lucida Grande</vt:lpstr>
      <vt:lpstr>Mangal</vt:lpstr>
      <vt:lpstr>MS PGothic</vt:lpstr>
      <vt:lpstr>ＭＳ Ｐゴシック</vt:lpstr>
      <vt:lpstr>Times New Roman</vt:lpstr>
      <vt:lpstr>Wingdings</vt:lpstr>
      <vt:lpstr>Arial</vt:lpstr>
      <vt:lpstr>Office Theme</vt:lpstr>
      <vt:lpstr>6_Jisc Theme</vt:lpstr>
      <vt:lpstr>2_Jisc Theme</vt:lpstr>
      <vt:lpstr>TNE Special Interest Group Meeting - May 31</vt:lpstr>
      <vt:lpstr>TNE data is … complicated</vt:lpstr>
      <vt:lpstr>Or… </vt:lpstr>
      <vt:lpstr>Wait….</vt:lpstr>
      <vt:lpstr>TNE data – why is it so complicated? </vt:lpstr>
      <vt:lpstr>PowerPoint Presentation</vt:lpstr>
      <vt:lpstr>NREN TNE data collection</vt:lpstr>
      <vt:lpstr>UK TNE data sources</vt:lpstr>
      <vt:lpstr>Jisc’s TNE support programme</vt:lpstr>
      <vt:lpstr>Market intelligence</vt:lpstr>
      <vt:lpstr>PowerPoint Presentation</vt:lpstr>
      <vt:lpstr>US TNE data sources? </vt:lpstr>
      <vt:lpstr>Global Presence Project (completed 2016) </vt:lpstr>
      <vt:lpstr>Internet2 members global programs by location   updated April 18, 2016</vt:lpstr>
      <vt:lpstr>Global Programs by location</vt:lpstr>
      <vt:lpstr>Global Programs by type</vt:lpstr>
      <vt:lpstr>Program locations in China (by city)</vt:lpstr>
      <vt:lpstr>Program locations in China by city (map) </vt:lpstr>
      <vt:lpstr>PowerPoint Presentation</vt:lpstr>
      <vt:lpstr>Programs in China by type</vt:lpstr>
      <vt:lpstr>School Profile (Example)</vt:lpstr>
      <vt:lpstr>Challenges for NRENs</vt:lpstr>
      <vt:lpstr>Some ideas for moving forward </vt:lpstr>
      <vt:lpstr>Some TNE data sources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Case studies: China and India</dc:title>
  <dc:creator>Urszula Chomicka</dc:creator>
  <cp:lastModifiedBy>Urszula Chomicka</cp:lastModifiedBy>
  <cp:revision>46</cp:revision>
  <cp:lastPrinted>2016-04-19T18:49:43Z</cp:lastPrinted>
  <dcterms:created xsi:type="dcterms:W3CDTF">2016-04-05T18:30:22Z</dcterms:created>
  <dcterms:modified xsi:type="dcterms:W3CDTF">2017-05-31T15:14:11Z</dcterms:modified>
</cp:coreProperties>
</file>