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rels" ContentType="application/vnd.openxmlformats-package.relationships+xml"/>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4" r:id="rId2"/>
  </p:sldMasterIdLst>
  <p:notesMasterIdLst>
    <p:notesMasterId r:id="rId25"/>
  </p:notesMasterIdLst>
  <p:sldIdLst>
    <p:sldId id="256" r:id="rId3"/>
    <p:sldId id="428" r:id="rId4"/>
    <p:sldId id="399" r:id="rId5"/>
    <p:sldId id="420" r:id="rId6"/>
    <p:sldId id="333" r:id="rId7"/>
    <p:sldId id="410" r:id="rId8"/>
    <p:sldId id="426" r:id="rId9"/>
    <p:sldId id="431" r:id="rId10"/>
    <p:sldId id="415" r:id="rId11"/>
    <p:sldId id="430" r:id="rId12"/>
    <p:sldId id="374" r:id="rId13"/>
    <p:sldId id="429" r:id="rId14"/>
    <p:sldId id="384" r:id="rId15"/>
    <p:sldId id="432" r:id="rId16"/>
    <p:sldId id="417" r:id="rId17"/>
    <p:sldId id="418" r:id="rId18"/>
    <p:sldId id="421" r:id="rId19"/>
    <p:sldId id="422" r:id="rId20"/>
    <p:sldId id="423" r:id="rId21"/>
    <p:sldId id="424" r:id="rId22"/>
    <p:sldId id="425" r:id="rId23"/>
    <p:sldId id="409" r:id="rId24"/>
  </p:sldIdLst>
  <p:sldSz cx="9144000" cy="5143500" type="screen16x9"/>
  <p:notesSz cx="6858000" cy="9144000"/>
  <p:defaultTextStyle>
    <a:defPPr>
      <a:defRPr lang="en-US"/>
    </a:defPPr>
    <a:lvl1pPr algn="l" defTabSz="457200" rtl="0" fontAlgn="base">
      <a:spcBef>
        <a:spcPct val="0"/>
      </a:spcBef>
      <a:spcAft>
        <a:spcPct val="0"/>
      </a:spcAft>
      <a:defRPr kern="1200">
        <a:solidFill>
          <a:schemeClr val="tx1"/>
        </a:solidFill>
        <a:latin typeface="Arial" pitchFamily="-110" charset="0"/>
        <a:ea typeface="ＭＳ Ｐゴシック" pitchFamily="-110" charset="-128"/>
        <a:cs typeface="ＭＳ Ｐゴシック" pitchFamily="-110" charset="-128"/>
      </a:defRPr>
    </a:lvl1pPr>
    <a:lvl2pPr marL="457200" algn="l" defTabSz="457200" rtl="0" fontAlgn="base">
      <a:spcBef>
        <a:spcPct val="0"/>
      </a:spcBef>
      <a:spcAft>
        <a:spcPct val="0"/>
      </a:spcAft>
      <a:defRPr kern="1200">
        <a:solidFill>
          <a:schemeClr val="tx1"/>
        </a:solidFill>
        <a:latin typeface="Arial" pitchFamily="-110" charset="0"/>
        <a:ea typeface="ＭＳ Ｐゴシック" pitchFamily="-110" charset="-128"/>
        <a:cs typeface="ＭＳ Ｐゴシック" pitchFamily="-110" charset="-128"/>
      </a:defRPr>
    </a:lvl2pPr>
    <a:lvl3pPr marL="914400" algn="l" defTabSz="457200" rtl="0" fontAlgn="base">
      <a:spcBef>
        <a:spcPct val="0"/>
      </a:spcBef>
      <a:spcAft>
        <a:spcPct val="0"/>
      </a:spcAft>
      <a:defRPr kern="1200">
        <a:solidFill>
          <a:schemeClr val="tx1"/>
        </a:solidFill>
        <a:latin typeface="Arial" pitchFamily="-110" charset="0"/>
        <a:ea typeface="ＭＳ Ｐゴシック" pitchFamily="-110" charset="-128"/>
        <a:cs typeface="ＭＳ Ｐゴシック" pitchFamily="-110" charset="-128"/>
      </a:defRPr>
    </a:lvl3pPr>
    <a:lvl4pPr marL="1371600" algn="l" defTabSz="457200" rtl="0" fontAlgn="base">
      <a:spcBef>
        <a:spcPct val="0"/>
      </a:spcBef>
      <a:spcAft>
        <a:spcPct val="0"/>
      </a:spcAft>
      <a:defRPr kern="1200">
        <a:solidFill>
          <a:schemeClr val="tx1"/>
        </a:solidFill>
        <a:latin typeface="Arial" pitchFamily="-110" charset="0"/>
        <a:ea typeface="ＭＳ Ｐゴシック" pitchFamily="-110" charset="-128"/>
        <a:cs typeface="ＭＳ Ｐゴシック" pitchFamily="-110" charset="-128"/>
      </a:defRPr>
    </a:lvl4pPr>
    <a:lvl5pPr marL="1828800" algn="l" defTabSz="457200" rtl="0" fontAlgn="base">
      <a:spcBef>
        <a:spcPct val="0"/>
      </a:spcBef>
      <a:spcAft>
        <a:spcPct val="0"/>
      </a:spcAft>
      <a:defRPr kern="1200">
        <a:solidFill>
          <a:schemeClr val="tx1"/>
        </a:solidFill>
        <a:latin typeface="Arial" pitchFamily="-110" charset="0"/>
        <a:ea typeface="ＭＳ Ｐゴシック" pitchFamily="-110" charset="-128"/>
        <a:cs typeface="ＭＳ Ｐゴシック" pitchFamily="-110" charset="-128"/>
      </a:defRPr>
    </a:lvl5pPr>
    <a:lvl6pPr marL="2286000" algn="l" defTabSz="457200" rtl="0" eaLnBrk="1" latinLnBrk="0" hangingPunct="1">
      <a:defRPr kern="1200">
        <a:solidFill>
          <a:schemeClr val="tx1"/>
        </a:solidFill>
        <a:latin typeface="Arial" pitchFamily="-110" charset="0"/>
        <a:ea typeface="ＭＳ Ｐゴシック" pitchFamily="-110" charset="-128"/>
        <a:cs typeface="ＭＳ Ｐゴシック" pitchFamily="-110" charset="-128"/>
      </a:defRPr>
    </a:lvl6pPr>
    <a:lvl7pPr marL="2743200" algn="l" defTabSz="457200" rtl="0" eaLnBrk="1" latinLnBrk="0" hangingPunct="1">
      <a:defRPr kern="1200">
        <a:solidFill>
          <a:schemeClr val="tx1"/>
        </a:solidFill>
        <a:latin typeface="Arial" pitchFamily="-110" charset="0"/>
        <a:ea typeface="ＭＳ Ｐゴシック" pitchFamily="-110" charset="-128"/>
        <a:cs typeface="ＭＳ Ｐゴシック" pitchFamily="-110" charset="-128"/>
      </a:defRPr>
    </a:lvl7pPr>
    <a:lvl8pPr marL="3200400" algn="l" defTabSz="457200" rtl="0" eaLnBrk="1" latinLnBrk="0" hangingPunct="1">
      <a:defRPr kern="1200">
        <a:solidFill>
          <a:schemeClr val="tx1"/>
        </a:solidFill>
        <a:latin typeface="Arial" pitchFamily="-110" charset="0"/>
        <a:ea typeface="ＭＳ Ｐゴシック" pitchFamily="-110" charset="-128"/>
        <a:cs typeface="ＭＳ Ｐゴシック" pitchFamily="-110" charset="-128"/>
      </a:defRPr>
    </a:lvl8pPr>
    <a:lvl9pPr marL="3657600" algn="l" defTabSz="457200" rtl="0" eaLnBrk="1" latinLnBrk="0" hangingPunct="1">
      <a:defRPr kern="1200">
        <a:solidFill>
          <a:schemeClr val="tx1"/>
        </a:solidFill>
        <a:latin typeface="Arial" pitchFamily="-110" charset="0"/>
        <a:ea typeface="ＭＳ Ｐゴシック" pitchFamily="-110" charset="-128"/>
        <a:cs typeface="ＭＳ Ｐゴシック" pitchFamily="-110" charset="-128"/>
      </a:defRPr>
    </a:lvl9pPr>
  </p:defaultTextStyle>
  <p:extLst>
    <p:ext uri="{521415D9-36F7-43E2-AB2F-B90AF26B5E84}">
      <p14:sectionLst xmlns:p14="http://schemas.microsoft.com/office/powerpoint/2010/main">
        <p14:section name="Main Section" id="{D99245B4-AF1C-294A-A349-3E0F306D5415}">
          <p14:sldIdLst>
            <p14:sldId id="256"/>
            <p14:sldId id="428"/>
            <p14:sldId id="399"/>
            <p14:sldId id="420"/>
            <p14:sldId id="333"/>
            <p14:sldId id="410"/>
            <p14:sldId id="426"/>
            <p14:sldId id="431"/>
            <p14:sldId id="415"/>
            <p14:sldId id="430"/>
            <p14:sldId id="374"/>
            <p14:sldId id="429"/>
            <p14:sldId id="384"/>
            <p14:sldId id="432"/>
            <p14:sldId id="417"/>
            <p14:sldId id="418"/>
            <p14:sldId id="421"/>
            <p14:sldId id="422"/>
            <p14:sldId id="423"/>
            <p14:sldId id="424"/>
            <p14:sldId id="425"/>
            <p14:sldId id="409"/>
          </p14:sldIdLst>
        </p14:section>
        <p14:section name="Extra Slides" id="{1B784D0C-4C6F-D84A-A02F-4928C8D27064}">
          <p14:sldIdLst/>
        </p14:section>
      </p14:sectionLst>
    </p:ext>
    <p:ext uri="{EFAFB233-063F-42B5-8137-9DF3F51BA10A}">
      <p15:sldGuideLst xmlns:p15="http://schemas.microsoft.com/office/powerpoint/2012/main">
        <p15:guide id="1" orient="horz" pos="228" userDrawn="1">
          <p15:clr>
            <a:srgbClr val="A4A3A4"/>
          </p15:clr>
        </p15:guide>
        <p15:guide id="2" pos="288" userDrawn="1">
          <p15:clr>
            <a:srgbClr val="A4A3A4"/>
          </p15:clr>
        </p15:guide>
        <p15:guide id="3" pos="5688" userDrawn="1">
          <p15:clr>
            <a:srgbClr val="A4A3A4"/>
          </p15:clr>
        </p15:guide>
        <p15:guide id="4" orient="horz" pos="3084" userDrawn="1">
          <p15:clr>
            <a:srgbClr val="A4A3A4"/>
          </p15:clr>
        </p15:guide>
        <p15:guide id="5"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5233"/>
    <a:srgbClr val="FF9300"/>
    <a:srgbClr val="000000"/>
    <a:srgbClr val="48484A"/>
    <a:srgbClr val="404140"/>
    <a:srgbClr val="FFFFFF"/>
    <a:srgbClr val="AEE4EC"/>
    <a:srgbClr val="379A98"/>
    <a:srgbClr val="54717E"/>
    <a:srgbClr val="56727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582" autoAdjust="0"/>
    <p:restoredTop sz="86314"/>
  </p:normalViewPr>
  <p:slideViewPr>
    <p:cSldViewPr snapToGrid="0" snapToObjects="1">
      <p:cViewPr>
        <p:scale>
          <a:sx n="137" d="100"/>
          <a:sy n="137" d="100"/>
        </p:scale>
        <p:origin x="696" y="344"/>
      </p:cViewPr>
      <p:guideLst>
        <p:guide orient="horz" pos="228"/>
        <p:guide pos="288"/>
        <p:guide pos="5688"/>
        <p:guide orient="horz" pos="3084"/>
        <p:guide pos="2880"/>
      </p:guideLst>
    </p:cSldViewPr>
  </p:slideViewPr>
  <p:outlineViewPr>
    <p:cViewPr>
      <p:scale>
        <a:sx n="33" d="100"/>
        <a:sy n="33" d="100"/>
      </p:scale>
      <p:origin x="0" y="-608"/>
    </p:cViewPr>
  </p:outlineViewPr>
  <p:notesTextViewPr>
    <p:cViewPr>
      <p:scale>
        <a:sx n="100" d="100"/>
        <a:sy n="100" d="100"/>
      </p:scale>
      <p:origin x="0" y="0"/>
    </p:cViewPr>
  </p:notesTextViewPr>
  <p:sorterViewPr>
    <p:cViewPr>
      <p:scale>
        <a:sx n="200" d="100"/>
        <a:sy n="20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notesMaster" Target="notesMasters/notesMaster1.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F7F6D0-6A59-A44E-9408-EE464501943E}" type="datetimeFigureOut">
              <a:rPr lang="en-US" smtClean="0"/>
              <a:t>8/8/17</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308323-C2CD-624A-9D56-1E87346A8443}" type="slidenum">
              <a:rPr lang="en-US" smtClean="0"/>
              <a:t>‹#›</a:t>
            </a:fld>
            <a:endParaRPr lang="en-US" dirty="0"/>
          </a:p>
        </p:txBody>
      </p:sp>
    </p:spTree>
    <p:extLst>
      <p:ext uri="{BB962C8B-B14F-4D97-AF65-F5344CB8AC3E}">
        <p14:creationId xmlns:p14="http://schemas.microsoft.com/office/powerpoint/2010/main" val="212479156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308323-C2CD-624A-9D56-1E87346A8443}" type="slidenum">
              <a:rPr lang="en-US" smtClean="0"/>
              <a:t>1</a:t>
            </a:fld>
            <a:endParaRPr lang="en-US" dirty="0"/>
          </a:p>
        </p:txBody>
      </p:sp>
    </p:spTree>
    <p:extLst>
      <p:ext uri="{BB962C8B-B14F-4D97-AF65-F5344CB8AC3E}">
        <p14:creationId xmlns:p14="http://schemas.microsoft.com/office/powerpoint/2010/main" val="29294360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In a March 2015 member survey on Internet2 Collaborative Innovation Opportunities, 66%</a:t>
            </a:r>
            <a:r>
              <a:rPr lang="en-US" sz="1200" baseline="0" dirty="0" smtClean="0"/>
              <a:t> of survey respondents identified E2ET&amp;S </a:t>
            </a:r>
            <a:r>
              <a:rPr lang="en-US" sz="1200" dirty="0" smtClean="0"/>
              <a:t>as</a:t>
            </a:r>
            <a:r>
              <a:rPr lang="en-US" sz="1200" baseline="0" dirty="0" smtClean="0"/>
              <a:t> a top innovation area for open collaborative innovation;</a:t>
            </a:r>
            <a:r>
              <a:rPr lang="en-US" sz="1200" dirty="0" smtClean="0"/>
              <a:t> 45% for DBDA; </a:t>
            </a:r>
            <a:r>
              <a:rPr lang="en-US" sz="1200" baseline="0" dirty="0" smtClean="0"/>
              <a:t>45% for IoT.</a:t>
            </a:r>
            <a:r>
              <a:rPr lang="en-US" sz="1200" dirty="0" smtClean="0"/>
              <a:t> The Innovation Working Groups were announced at the Global Summit 2015, based on the March 2015 member survey.</a:t>
            </a:r>
          </a:p>
        </p:txBody>
      </p:sp>
      <p:sp>
        <p:nvSpPr>
          <p:cNvPr id="4" name="Slide Number Placeholder 3"/>
          <p:cNvSpPr>
            <a:spLocks noGrp="1"/>
          </p:cNvSpPr>
          <p:nvPr>
            <p:ph type="sldNum" sz="quarter" idx="10"/>
          </p:nvPr>
        </p:nvSpPr>
        <p:spPr/>
        <p:txBody>
          <a:bodyPr/>
          <a:lstStyle/>
          <a:p>
            <a:pPr>
              <a:defRPr/>
            </a:pPr>
            <a:fld id="{0708B306-C8D8-AD48-9325-7FEAE03C69B2}" type="slidenum">
              <a:rPr lang="en-US" smtClean="0"/>
              <a:pPr>
                <a:defRPr/>
              </a:pPr>
              <a:t>2</a:t>
            </a:fld>
            <a:endParaRPr lang="en-US" dirty="0"/>
          </a:p>
        </p:txBody>
      </p:sp>
    </p:spTree>
    <p:extLst>
      <p:ext uri="{BB962C8B-B14F-4D97-AF65-F5344CB8AC3E}">
        <p14:creationId xmlns:p14="http://schemas.microsoft.com/office/powerpoint/2010/main" val="2439791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Shape 7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4" name="Shape 7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18981893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In a March 2015 member survey on Internet2 Collaborative Innovation Opportunities, 66%</a:t>
            </a:r>
            <a:r>
              <a:rPr lang="en-US" sz="1200" baseline="0" dirty="0" smtClean="0"/>
              <a:t> of survey respondents identified E2ET&amp;S </a:t>
            </a:r>
            <a:r>
              <a:rPr lang="en-US" sz="1200" dirty="0" smtClean="0"/>
              <a:t>as</a:t>
            </a:r>
            <a:r>
              <a:rPr lang="en-US" sz="1200" baseline="0" dirty="0" smtClean="0"/>
              <a:t> a top innovation area for open collaborative innovation;</a:t>
            </a:r>
            <a:r>
              <a:rPr lang="en-US" sz="1200" dirty="0" smtClean="0"/>
              <a:t> 45% for DBDA; </a:t>
            </a:r>
            <a:r>
              <a:rPr lang="en-US" sz="1200" baseline="0" dirty="0" smtClean="0"/>
              <a:t>45% for IoT.</a:t>
            </a:r>
            <a:r>
              <a:rPr lang="en-US" sz="1200" dirty="0" smtClean="0"/>
              <a:t> The </a:t>
            </a:r>
            <a:r>
              <a:rPr lang="en-US" sz="1200" dirty="0" err="1" smtClean="0"/>
              <a:t>Innov</a:t>
            </a:r>
            <a:endParaRPr lang="en-US" sz="1200" dirty="0" smtClean="0"/>
          </a:p>
          <a:p>
            <a:endParaRPr lang="en-US" sz="1200" dirty="0" smtClean="0"/>
          </a:p>
          <a:p>
            <a:pPr marL="285750" indent="-285750">
              <a:lnSpc>
                <a:spcPts val="2380"/>
              </a:lnSpc>
              <a:buFont typeface="Arial" charset="0"/>
              <a:buChar char="•"/>
            </a:pPr>
            <a:r>
              <a:rPr lang="en-US" sz="1200" dirty="0" smtClean="0"/>
              <a:t>Have we already solved the IoT security challenge for scientific devices and e-infrastructures, and if so can we share those best practices with R&amp;E Enterprise IoT / smart campus efforts?</a:t>
            </a:r>
          </a:p>
          <a:p>
            <a:pPr marL="285750" indent="-285750">
              <a:lnSpc>
                <a:spcPts val="2380"/>
              </a:lnSpc>
              <a:buFont typeface="Arial" charset="0"/>
              <a:buChar char="•"/>
            </a:pPr>
            <a:r>
              <a:rPr lang="en-US" sz="1200" dirty="0" smtClean="0"/>
              <a:t>Do we need an IoT security maturity model for research &amp; education, and/or for e-infrastructures?</a:t>
            </a:r>
          </a:p>
          <a:p>
            <a:r>
              <a:rPr lang="en-US" sz="1200" dirty="0" err="1" smtClean="0"/>
              <a:t>ation</a:t>
            </a:r>
            <a:r>
              <a:rPr lang="en-US" sz="1200" dirty="0" smtClean="0"/>
              <a:t> </a:t>
            </a:r>
            <a:r>
              <a:rPr lang="en-US" sz="1200" dirty="0" smtClean="0"/>
              <a:t>Working Groups were announced at the Global Summit 2015, based on the March 2015 member survey.</a:t>
            </a:r>
          </a:p>
        </p:txBody>
      </p:sp>
      <p:sp>
        <p:nvSpPr>
          <p:cNvPr id="4" name="Slide Number Placeholder 3"/>
          <p:cNvSpPr>
            <a:spLocks noGrp="1"/>
          </p:cNvSpPr>
          <p:nvPr>
            <p:ph type="sldNum" sz="quarter" idx="10"/>
          </p:nvPr>
        </p:nvSpPr>
        <p:spPr/>
        <p:txBody>
          <a:bodyPr/>
          <a:lstStyle/>
          <a:p>
            <a:pPr>
              <a:defRPr/>
            </a:pPr>
            <a:fld id="{0708B306-C8D8-AD48-9325-7FEAE03C69B2}" type="slidenum">
              <a:rPr lang="en-US" smtClean="0"/>
              <a:pPr>
                <a:defRPr/>
              </a:pPr>
              <a:t>5</a:t>
            </a:fld>
            <a:endParaRPr lang="en-US" dirty="0"/>
          </a:p>
        </p:txBody>
      </p:sp>
    </p:spTree>
    <p:extLst>
      <p:ext uri="{BB962C8B-B14F-4D97-AF65-F5344CB8AC3E}">
        <p14:creationId xmlns:p14="http://schemas.microsoft.com/office/powerpoint/2010/main" val="9891855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Across elements of a connected ecosystem:</a:t>
            </a:r>
          </a:p>
          <a:p>
            <a:pPr marL="285750" indent="-285750">
              <a:buFont typeface="Arial" charset="0"/>
              <a:buChar char="•"/>
            </a:pPr>
            <a:r>
              <a:rPr lang="en-US" dirty="0" smtClean="0"/>
              <a:t>Users</a:t>
            </a:r>
          </a:p>
          <a:p>
            <a:pPr marL="285750" indent="-285750">
              <a:buFont typeface="Arial" charset="0"/>
              <a:buChar char="•"/>
            </a:pPr>
            <a:r>
              <a:rPr lang="en-US" dirty="0" smtClean="0"/>
              <a:t>Devices</a:t>
            </a:r>
          </a:p>
          <a:p>
            <a:pPr marL="285750" indent="-285750">
              <a:buFont typeface="Arial" charset="0"/>
              <a:buChar char="•"/>
            </a:pPr>
            <a:r>
              <a:rPr lang="en-US" dirty="0" smtClean="0"/>
              <a:t>Gateways</a:t>
            </a:r>
          </a:p>
          <a:p>
            <a:pPr marL="285750" indent="-285750">
              <a:buFont typeface="Arial" charset="0"/>
              <a:buChar char="•"/>
            </a:pPr>
            <a:r>
              <a:rPr lang="en-US" dirty="0" smtClean="0"/>
              <a:t>Communications</a:t>
            </a:r>
          </a:p>
          <a:p>
            <a:pPr marL="285750" indent="-285750">
              <a:buFont typeface="Arial" charset="0"/>
              <a:buChar char="•"/>
            </a:pPr>
            <a:r>
              <a:rPr lang="en-US" dirty="0" smtClean="0"/>
              <a:t>Clouds</a:t>
            </a:r>
          </a:p>
          <a:p>
            <a:pPr marL="285750" indent="-285750">
              <a:buFont typeface="Arial" charset="0"/>
              <a:buChar char="•"/>
            </a:pPr>
            <a:r>
              <a:rPr lang="en-US" dirty="0" smtClean="0"/>
              <a:t>Software</a:t>
            </a:r>
          </a:p>
          <a:p>
            <a:pPr marL="285750" indent="-285750">
              <a:buFont typeface="Arial" charset="0"/>
              <a:buChar char="•"/>
            </a:pPr>
            <a:r>
              <a:rPr lang="en-US" dirty="0" smtClean="0"/>
              <a:t>Services</a:t>
            </a:r>
          </a:p>
          <a:p>
            <a:pPr marL="285750" indent="-285750">
              <a:buFont typeface="Arial" charset="0"/>
              <a:buChar char="•"/>
            </a:pPr>
            <a:r>
              <a:rPr lang="en-US" dirty="0" smtClean="0"/>
              <a:t>Data</a:t>
            </a:r>
          </a:p>
          <a:p>
            <a:pPr marL="285750" indent="-285750">
              <a:buFont typeface="Arial" charset="0"/>
              <a:buChar char="•"/>
            </a:pPr>
            <a:r>
              <a:rPr lang="en-US" dirty="0" smtClean="0"/>
              <a:t>Hardware</a:t>
            </a:r>
          </a:p>
          <a:p>
            <a:pPr marL="285750" indent="-285750">
              <a:buFont typeface="Arial" charset="0"/>
              <a:buChar char="•"/>
            </a:pPr>
            <a:r>
              <a:rPr lang="en-US" dirty="0" smtClean="0"/>
              <a:t>Firmware</a:t>
            </a:r>
          </a:p>
          <a:p>
            <a:endParaRPr lang="en-US" dirty="0"/>
          </a:p>
        </p:txBody>
      </p:sp>
      <p:sp>
        <p:nvSpPr>
          <p:cNvPr id="4" name="Slide Number Placeholder 3"/>
          <p:cNvSpPr>
            <a:spLocks noGrp="1"/>
          </p:cNvSpPr>
          <p:nvPr>
            <p:ph type="sldNum" sz="quarter" idx="10"/>
          </p:nvPr>
        </p:nvSpPr>
        <p:spPr/>
        <p:txBody>
          <a:bodyPr/>
          <a:lstStyle/>
          <a:p>
            <a:pPr>
              <a:defRPr/>
            </a:pPr>
            <a:fld id="{0708B306-C8D8-AD48-9325-7FEAE03C69B2}" type="slidenum">
              <a:rPr lang="en-US" smtClean="0"/>
              <a:pPr>
                <a:defRPr/>
              </a:pPr>
              <a:t>6</a:t>
            </a:fld>
            <a:endParaRPr lang="en-US" dirty="0"/>
          </a:p>
        </p:txBody>
      </p:sp>
    </p:spTree>
    <p:extLst>
      <p:ext uri="{BB962C8B-B14F-4D97-AF65-F5344CB8AC3E}">
        <p14:creationId xmlns:p14="http://schemas.microsoft.com/office/powerpoint/2010/main" val="15232593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708B306-C8D8-AD48-9325-7FEAE03C69B2}" type="slidenum">
              <a:rPr lang="en-US" smtClean="0"/>
              <a:pPr>
                <a:defRPr/>
              </a:pPr>
              <a:t>11</a:t>
            </a:fld>
            <a:endParaRPr lang="en-US" dirty="0"/>
          </a:p>
        </p:txBody>
      </p:sp>
    </p:spTree>
    <p:extLst>
      <p:ext uri="{BB962C8B-B14F-4D97-AF65-F5344CB8AC3E}">
        <p14:creationId xmlns:p14="http://schemas.microsoft.com/office/powerpoint/2010/main" val="2223123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708B306-C8D8-AD48-9325-7FEAE03C69B2}" type="slidenum">
              <a:rPr lang="en-US" smtClean="0"/>
              <a:pPr>
                <a:defRPr/>
              </a:pPr>
              <a:t>14</a:t>
            </a:fld>
            <a:endParaRPr lang="en-US" dirty="0"/>
          </a:p>
        </p:txBody>
      </p:sp>
    </p:spTree>
    <p:extLst>
      <p:ext uri="{BB962C8B-B14F-4D97-AF65-F5344CB8AC3E}">
        <p14:creationId xmlns:p14="http://schemas.microsoft.com/office/powerpoint/2010/main" val="18522396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resentation title scree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itle 10"/>
          <p:cNvSpPr>
            <a:spLocks noGrp="1"/>
          </p:cNvSpPr>
          <p:nvPr>
            <p:ph type="title"/>
          </p:nvPr>
        </p:nvSpPr>
        <p:spPr>
          <a:xfrm>
            <a:off x="1737360" y="3721608"/>
            <a:ext cx="6410739" cy="381000"/>
          </a:xfrm>
          <a:prstGeom prst="rect">
            <a:avLst/>
          </a:prstGeom>
        </p:spPr>
        <p:txBody>
          <a:bodyPr anchor="t" anchorCtr="0"/>
          <a:lstStyle>
            <a:lvl1pPr algn="l">
              <a:defRPr sz="1800" b="1" cap="all">
                <a:solidFill>
                  <a:schemeClr val="bg1"/>
                </a:solidFill>
              </a:defRPr>
            </a:lvl1pPr>
          </a:lstStyle>
          <a:p>
            <a:r>
              <a:rPr lang="en-US" dirty="0"/>
              <a:t>Click to edit Master title style</a:t>
            </a:r>
          </a:p>
        </p:txBody>
      </p:sp>
      <p:sp>
        <p:nvSpPr>
          <p:cNvPr id="17" name="Text Placeholder 16"/>
          <p:cNvSpPr>
            <a:spLocks noGrp="1"/>
          </p:cNvSpPr>
          <p:nvPr>
            <p:ph type="body" sz="quarter" idx="10" hasCustomPrompt="1"/>
          </p:nvPr>
        </p:nvSpPr>
        <p:spPr>
          <a:xfrm>
            <a:off x="2907791" y="4279392"/>
            <a:ext cx="5240307" cy="321632"/>
          </a:xfrm>
          <a:prstGeom prst="rect">
            <a:avLst/>
          </a:prstGeom>
        </p:spPr>
        <p:txBody>
          <a:bodyPr anchor="t" anchorCtr="0"/>
          <a:lstStyle>
            <a:lvl1pPr marL="0" indent="0" algn="l">
              <a:buNone/>
              <a:defRPr sz="1100" b="0" cap="none" baseline="0">
                <a:solidFill>
                  <a:srgbClr val="FFFFFF"/>
                </a:solidFill>
              </a:defRPr>
            </a:lvl1pPr>
          </a:lstStyle>
          <a:p>
            <a:pPr lvl="0"/>
            <a:r>
              <a:rPr lang="en-US" sz="1400" cap="none" dirty="0"/>
              <a:t>PRESENTER NAME</a:t>
            </a:r>
            <a:endParaRPr lang="en-US" dirty="0"/>
          </a:p>
        </p:txBody>
      </p:sp>
    </p:spTree>
    <p:extLst>
      <p:ext uri="{BB962C8B-B14F-4D97-AF65-F5344CB8AC3E}">
        <p14:creationId xmlns:p14="http://schemas.microsoft.com/office/powerpoint/2010/main" val="833672263"/>
      </p:ext>
    </p:extLst>
  </p:cSld>
  <p:clrMapOvr>
    <a:masterClrMapping/>
  </p:clrMapOvr>
  <mc:AlternateContent xmlns:mc="http://schemas.openxmlformats.org/markup-compatibility/2006" xmlns:p14="http://schemas.microsoft.com/office/powerpoint/2010/main">
    <mc:Choice Requires="p14">
      <p:transition p14:dur="200" advClick="0" advTm="20000"/>
    </mc:Choice>
    <mc:Fallback xmlns="">
      <p:transition xmlns:p14="http://schemas.microsoft.com/office/powerpoint/2010/main" advClick="0" advTm="2000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secHead">
  <p:cSld name="Presentation titl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3305177"/>
            <a:ext cx="7772400" cy="1495425"/>
          </a:xfrm>
          <a:prstGeom prst="rect">
            <a:avLst/>
          </a:prstGeom>
        </p:spPr>
        <p:txBody>
          <a:bodyPr anchor="t"/>
          <a:lstStyle>
            <a:lvl1pPr algn="l">
              <a:defRPr sz="3000" b="1" cap="none" baseline="0"/>
            </a:lvl1pPr>
          </a:lstStyle>
          <a:p>
            <a:r>
              <a:rPr lang="en-US" dirty="0"/>
              <a:t>Presentation Title</a:t>
            </a:r>
          </a:p>
        </p:txBody>
      </p:sp>
      <p:sp>
        <p:nvSpPr>
          <p:cNvPr id="3" name="Text Placeholder 2"/>
          <p:cNvSpPr>
            <a:spLocks noGrp="1"/>
          </p:cNvSpPr>
          <p:nvPr>
            <p:ph type="body" idx="1" hasCustomPrompt="1"/>
          </p:nvPr>
        </p:nvSpPr>
        <p:spPr>
          <a:xfrm>
            <a:off x="722313" y="2180035"/>
            <a:ext cx="7772400" cy="1125140"/>
          </a:xfrm>
          <a:prstGeom prst="rect">
            <a:avLst/>
          </a:prstGeom>
        </p:spPr>
        <p:txBody>
          <a:bodyPr anchor="b"/>
          <a:lstStyle>
            <a:lvl1pPr marL="0" indent="0">
              <a:buNone/>
              <a:defRPr sz="1500" baseline="0">
                <a:solidFill>
                  <a:srgbClr val="C0504D"/>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dirty="0" smtClean="0"/>
              <a:t>Date, Event</a:t>
            </a:r>
            <a:br>
              <a:rPr lang="en-US" dirty="0" smtClean="0"/>
            </a:br>
            <a:r>
              <a:rPr lang="en-US" dirty="0" smtClean="0"/>
              <a:t>Presenter and title</a:t>
            </a:r>
          </a:p>
        </p:txBody>
      </p:sp>
      <p:sp>
        <p:nvSpPr>
          <p:cNvPr id="4" name="Date Placeholder 3"/>
          <p:cNvSpPr>
            <a:spLocks noGrp="1"/>
          </p:cNvSpPr>
          <p:nvPr>
            <p:ph type="dt" sz="half" idx="10"/>
          </p:nvPr>
        </p:nvSpPr>
        <p:spPr>
          <a:xfrm>
            <a:off x="457200" y="4767265"/>
            <a:ext cx="2895600" cy="273844"/>
          </a:xfrm>
          <a:prstGeom prst="rect">
            <a:avLst/>
          </a:prstGeom>
        </p:spPr>
        <p:txBody>
          <a:bodyPr/>
          <a:lstStyle/>
          <a:p>
            <a:fld id="{CE0A6653-BA6F-374E-8FED-26791DC109A2}" type="datetimeFigureOut">
              <a:rPr lang="en-US" smtClean="0"/>
              <a:t>8/8/17</a:t>
            </a:fld>
            <a:endParaRPr lang="en-US" dirty="0"/>
          </a:p>
        </p:txBody>
      </p:sp>
    </p:spTree>
    <p:extLst>
      <p:ext uri="{BB962C8B-B14F-4D97-AF65-F5344CB8AC3E}">
        <p14:creationId xmlns:p14="http://schemas.microsoft.com/office/powerpoint/2010/main" val="143674965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60"/>
        <p:cNvGrpSpPr/>
        <p:nvPr/>
      </p:nvGrpSpPr>
      <p:grpSpPr>
        <a:xfrm>
          <a:off x="0" y="0"/>
          <a:ext cx="0" cy="0"/>
          <a:chOff x="0" y="0"/>
          <a:chExt cx="0" cy="0"/>
        </a:xfrm>
      </p:grpSpPr>
      <p:sp>
        <p:nvSpPr>
          <p:cNvPr id="61" name="Shape 61"/>
          <p:cNvSpPr txBox="1">
            <a:spLocks noGrp="1"/>
          </p:cNvSpPr>
          <p:nvPr>
            <p:ph type="ctrTitle"/>
          </p:nvPr>
        </p:nvSpPr>
        <p:spPr>
          <a:xfrm>
            <a:off x="685800" y="1597818"/>
            <a:ext cx="7772400" cy="1102518"/>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2" name="Shape 62"/>
          <p:cNvSpPr txBox="1">
            <a:spLocks noGrp="1"/>
          </p:cNvSpPr>
          <p:nvPr>
            <p:ph type="subTitle" idx="1"/>
          </p:nvPr>
        </p:nvSpPr>
        <p:spPr>
          <a:xfrm>
            <a:off x="1371600" y="2914650"/>
            <a:ext cx="6400799" cy="1314450"/>
          </a:xfrm>
          <a:prstGeom prst="rect">
            <a:avLst/>
          </a:prstGeom>
          <a:noFill/>
          <a:ln>
            <a:noFill/>
          </a:ln>
        </p:spPr>
        <p:txBody>
          <a:bodyPr lIns="91425" tIns="91425" rIns="91425" bIns="91425" anchor="t" anchorCtr="0"/>
          <a:lstStyle>
            <a:lvl1pPr marL="0" marR="0" lvl="0" indent="0" algn="ctr" rtl="0">
              <a:spcBef>
                <a:spcPts val="640"/>
              </a:spcBef>
              <a:buClr>
                <a:srgbClr val="888888"/>
              </a:buClr>
              <a:buFont typeface="Arial"/>
              <a:buNone/>
              <a:defRPr sz="3200" b="0" i="0" u="none" strike="noStrike" cap="none">
                <a:solidFill>
                  <a:srgbClr val="888888"/>
                </a:solidFill>
                <a:latin typeface="Calibri"/>
                <a:ea typeface="Calibri"/>
                <a:cs typeface="Calibri"/>
                <a:sym typeface="Calibri"/>
              </a:defRPr>
            </a:lvl1pPr>
            <a:lvl2pPr marL="457200" marR="0" lvl="1" indent="0" algn="ctr" rtl="0">
              <a:spcBef>
                <a:spcPts val="560"/>
              </a:spcBef>
              <a:buClr>
                <a:srgbClr val="888888"/>
              </a:buClr>
              <a:buFont typeface="Arial"/>
              <a:buNone/>
              <a:defRPr sz="2800" b="0" i="0" u="none" strike="noStrike" cap="none">
                <a:solidFill>
                  <a:srgbClr val="888888"/>
                </a:solidFill>
                <a:latin typeface="Calibri"/>
                <a:ea typeface="Calibri"/>
                <a:cs typeface="Calibri"/>
                <a:sym typeface="Calibri"/>
              </a:defRPr>
            </a:lvl2pPr>
            <a:lvl3pPr marL="914400" marR="0" lvl="2" indent="0" algn="ctr" rtl="0">
              <a:spcBef>
                <a:spcPts val="480"/>
              </a:spcBef>
              <a:buClr>
                <a:srgbClr val="888888"/>
              </a:buClr>
              <a:buFont typeface="Arial"/>
              <a:buNone/>
              <a:defRPr sz="2400" b="0" i="0" u="none" strike="noStrike" cap="none">
                <a:solidFill>
                  <a:srgbClr val="888888"/>
                </a:solidFill>
                <a:latin typeface="Calibri"/>
                <a:ea typeface="Calibri"/>
                <a:cs typeface="Calibri"/>
                <a:sym typeface="Calibri"/>
              </a:defRPr>
            </a:lvl3pPr>
            <a:lvl4pPr marL="1371600" marR="0" lvl="3"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4pPr>
            <a:lvl5pPr marL="1828800" marR="0" lvl="4"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5pPr>
            <a:lvl6pPr marL="2286000" marR="0" lvl="5"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6pPr>
            <a:lvl7pPr marL="2743200" marR="0" lvl="6"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7pPr>
            <a:lvl8pPr marL="3200400" marR="0" lvl="7"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8pPr>
            <a:lvl9pPr marL="3657600" marR="0" lvl="8"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65760" y="265176"/>
            <a:ext cx="6781800" cy="429491"/>
          </a:xfrm>
          <a:prstGeom prst="rect">
            <a:avLst/>
          </a:prstGeom>
          <a:effectLst/>
        </p:spPr>
        <p:txBody>
          <a:bodyPr lIns="91440" anchor="b" anchorCtr="0">
            <a:normAutofit/>
          </a:bodyPr>
          <a:lstStyle>
            <a:lvl1pPr algn="l">
              <a:defRPr sz="1800" b="1" i="0" cap="none" spc="0" baseline="0">
                <a:solidFill>
                  <a:srgbClr val="404140"/>
                </a:solidFill>
                <a:effectLst/>
                <a:latin typeface="Arial"/>
                <a:cs typeface="Arial"/>
              </a:defRPr>
            </a:lvl1pPr>
          </a:lstStyle>
          <a:p>
            <a:r>
              <a:rPr lang="en-US" dirty="0" smtClean="0"/>
              <a:t>Click to edit Master title style</a:t>
            </a:r>
            <a:endParaRPr lang="en-US" dirty="0"/>
          </a:p>
        </p:txBody>
      </p:sp>
    </p:spTree>
    <p:extLst>
      <p:ext uri="{BB962C8B-B14F-4D97-AF65-F5344CB8AC3E}">
        <p14:creationId xmlns:p14="http://schemas.microsoft.com/office/powerpoint/2010/main" val="573398522"/>
      </p:ext>
    </p:extLst>
  </p:cSld>
  <p:clrMapOvr>
    <a:masterClrMapping/>
  </p:clrMapOvr>
  <mc:AlternateContent xmlns:mc="http://schemas.openxmlformats.org/markup-compatibility/2006" xmlns:p14="http://schemas.microsoft.com/office/powerpoint/2010/main">
    <mc:Choice Requires="p14">
      <p:transition p14:dur="200" advClick="0" advTm="20000"/>
    </mc:Choice>
    <mc:Fallback xmlns="">
      <p:transition xmlns:p14="http://schemas.microsoft.com/office/powerpoint/2010/main" advClick="0" advTm="20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bulleted text">
    <p:spTree>
      <p:nvGrpSpPr>
        <p:cNvPr id="1" name=""/>
        <p:cNvGrpSpPr/>
        <p:nvPr/>
      </p:nvGrpSpPr>
      <p:grpSpPr>
        <a:xfrm>
          <a:off x="0" y="0"/>
          <a:ext cx="0" cy="0"/>
          <a:chOff x="0" y="0"/>
          <a:chExt cx="0" cy="0"/>
        </a:xfrm>
      </p:grpSpPr>
      <p:sp>
        <p:nvSpPr>
          <p:cNvPr id="10" name="Text Placeholder 2"/>
          <p:cNvSpPr>
            <a:spLocks noGrp="1"/>
          </p:cNvSpPr>
          <p:nvPr>
            <p:ph idx="11"/>
          </p:nvPr>
        </p:nvSpPr>
        <p:spPr bwMode="auto">
          <a:xfrm>
            <a:off x="540327" y="919595"/>
            <a:ext cx="8063923" cy="36212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228600">
              <a:spcBef>
                <a:spcPts val="400"/>
              </a:spcBef>
              <a:spcAft>
                <a:spcPts val="400"/>
              </a:spcAft>
              <a:buFont typeface="Arial"/>
              <a:buChar char="•"/>
              <a:defRPr sz="1400">
                <a:solidFill>
                  <a:srgbClr val="404140"/>
                </a:solidFill>
              </a:defRPr>
            </a:lvl1pPr>
            <a:lvl2pPr marL="457200" indent="-228600">
              <a:spcBef>
                <a:spcPts val="400"/>
              </a:spcBef>
              <a:spcAft>
                <a:spcPts val="400"/>
              </a:spcAft>
              <a:buClr>
                <a:schemeClr val="accent1"/>
              </a:buClr>
              <a:buFont typeface="Arial"/>
              <a:buChar char="•"/>
              <a:defRPr sz="1400">
                <a:solidFill>
                  <a:srgbClr val="404140"/>
                </a:solidFill>
              </a:defRPr>
            </a:lvl2pPr>
          </a:lstStyle>
          <a:p>
            <a:pPr lvl="0"/>
            <a:r>
              <a:rPr lang="en-US" dirty="0" smtClean="0"/>
              <a:t>Click to edit Master text styles</a:t>
            </a:r>
          </a:p>
          <a:p>
            <a:pPr lvl="1"/>
            <a:r>
              <a:rPr lang="en-US" dirty="0" smtClean="0"/>
              <a:t>Second level</a:t>
            </a:r>
          </a:p>
        </p:txBody>
      </p:sp>
      <p:sp>
        <p:nvSpPr>
          <p:cNvPr id="6" name="Title 1"/>
          <p:cNvSpPr>
            <a:spLocks noGrp="1"/>
          </p:cNvSpPr>
          <p:nvPr>
            <p:ph type="title"/>
          </p:nvPr>
        </p:nvSpPr>
        <p:spPr>
          <a:xfrm>
            <a:off x="365760" y="265176"/>
            <a:ext cx="8238490" cy="429491"/>
          </a:xfrm>
          <a:prstGeom prst="rect">
            <a:avLst/>
          </a:prstGeom>
          <a:effectLst/>
        </p:spPr>
        <p:txBody>
          <a:bodyPr lIns="91440" anchor="b" anchorCtr="0">
            <a:normAutofit/>
          </a:bodyPr>
          <a:lstStyle>
            <a:lvl1pPr algn="l">
              <a:defRPr sz="1800" b="1" i="0" cap="none" spc="0" baseline="0">
                <a:solidFill>
                  <a:srgbClr val="404140"/>
                </a:solidFill>
                <a:effectLst/>
                <a:latin typeface="Arial"/>
                <a:cs typeface="Arial"/>
              </a:defRPr>
            </a:lvl1pPr>
          </a:lstStyle>
          <a:p>
            <a:r>
              <a:rPr lang="en-US" dirty="0" smtClean="0"/>
              <a:t>Click to edit Master title style</a:t>
            </a:r>
            <a:endParaRPr lang="en-US" dirty="0"/>
          </a:p>
        </p:txBody>
      </p:sp>
    </p:spTree>
  </p:cSld>
  <p:clrMapOvr>
    <a:masterClrMapping/>
  </p:clrMapOvr>
  <mc:AlternateContent xmlns:mc="http://schemas.openxmlformats.org/markup-compatibility/2006" xmlns:p14="http://schemas.microsoft.com/office/powerpoint/2010/main">
    <mc:Choice Requires="p14">
      <p:transition p14:dur="200" advClick="0" advTm="20000"/>
    </mc:Choice>
    <mc:Fallback xmlns="">
      <p:transition xmlns:p14="http://schemas.microsoft.com/office/powerpoint/2010/main" advClick="0" advTm="20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tmplLst>
          <p:tmpl>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1000"/>
                        <p:tgtEl>
                          <p:spTgt spid="10"/>
                        </p:tgtEl>
                      </p:cBhvr>
                    </p:animEffect>
                  </p:childTnLst>
                </p:cTn>
              </p:par>
            </p:tnLst>
          </p:tmpl>
        </p:tmplLst>
      </p:bldP>
      <p:bldP spid="6"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text (no bullets)">
    <p:spTree>
      <p:nvGrpSpPr>
        <p:cNvPr id="1" name=""/>
        <p:cNvGrpSpPr/>
        <p:nvPr/>
      </p:nvGrpSpPr>
      <p:grpSpPr>
        <a:xfrm>
          <a:off x="0" y="0"/>
          <a:ext cx="0" cy="0"/>
          <a:chOff x="0" y="0"/>
          <a:chExt cx="0" cy="0"/>
        </a:xfrm>
      </p:grpSpPr>
      <p:sp>
        <p:nvSpPr>
          <p:cNvPr id="10" name="Text Placeholder 2"/>
          <p:cNvSpPr>
            <a:spLocks noGrp="1"/>
          </p:cNvSpPr>
          <p:nvPr>
            <p:ph idx="11"/>
          </p:nvPr>
        </p:nvSpPr>
        <p:spPr bwMode="auto">
          <a:xfrm>
            <a:off x="365761" y="794903"/>
            <a:ext cx="8238490" cy="371475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spcBef>
                <a:spcPts val="400"/>
              </a:spcBef>
              <a:spcAft>
                <a:spcPts val="400"/>
              </a:spcAft>
              <a:buFontTx/>
              <a:buNone/>
              <a:defRPr sz="1400">
                <a:solidFill>
                  <a:srgbClr val="404140"/>
                </a:solidFill>
              </a:defRPr>
            </a:lvl1pPr>
            <a:lvl2pPr marL="457200" indent="0">
              <a:buFontTx/>
              <a:buNone/>
              <a:defRPr sz="1400">
                <a:solidFill>
                  <a:srgbClr val="404140"/>
                </a:solidFill>
              </a:defRPr>
            </a:lvl2pPr>
          </a:lstStyle>
          <a:p>
            <a:pPr lvl="0"/>
            <a:r>
              <a:rPr lang="en-US" dirty="0" smtClean="0"/>
              <a:t>Click to edit Master text styles</a:t>
            </a:r>
          </a:p>
        </p:txBody>
      </p:sp>
      <p:sp>
        <p:nvSpPr>
          <p:cNvPr id="6" name="Title 1"/>
          <p:cNvSpPr>
            <a:spLocks noGrp="1"/>
          </p:cNvSpPr>
          <p:nvPr>
            <p:ph type="title"/>
          </p:nvPr>
        </p:nvSpPr>
        <p:spPr>
          <a:xfrm>
            <a:off x="365760" y="265176"/>
            <a:ext cx="8238490" cy="429491"/>
          </a:xfrm>
          <a:prstGeom prst="rect">
            <a:avLst/>
          </a:prstGeom>
          <a:effectLst/>
        </p:spPr>
        <p:txBody>
          <a:bodyPr lIns="91440" anchor="b" anchorCtr="0">
            <a:normAutofit/>
          </a:bodyPr>
          <a:lstStyle>
            <a:lvl1pPr algn="l">
              <a:defRPr sz="1800" b="1" i="0" cap="none" spc="0" baseline="0">
                <a:solidFill>
                  <a:srgbClr val="404140"/>
                </a:solidFill>
                <a:effectLst/>
                <a:latin typeface="Arial"/>
                <a:cs typeface="Aria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966127471"/>
      </p:ext>
    </p:extLst>
  </p:cSld>
  <p:clrMapOvr>
    <a:masterClrMapping/>
  </p:clrMapOvr>
  <mc:AlternateContent xmlns:mc="http://schemas.openxmlformats.org/markup-compatibility/2006" xmlns:p14="http://schemas.microsoft.com/office/powerpoint/2010/main">
    <mc:Choice Requires="p14">
      <p:transition p14:dur="200" advClick="0" advTm="20000"/>
    </mc:Choice>
    <mc:Fallback xmlns="">
      <p:transition xmlns:p14="http://schemas.microsoft.com/office/powerpoint/2010/main" advClick="0" advTm="20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tmplLst>
          <p:tmpl>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1000"/>
                        <p:tgtEl>
                          <p:spTgt spid="10"/>
                        </p:tgtEl>
                      </p:cBhvr>
                    </p:animEffect>
                  </p:childTnLst>
                </p:cTn>
              </p:par>
            </p:tnLst>
          </p:tmpl>
        </p:tmplLst>
      </p:bldP>
      <p:bldP spid="6"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with footer">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200" advClick="0" advTm="20000"/>
    </mc:Choice>
    <mc:Fallback xmlns="">
      <p:transition xmlns:p14="http://schemas.microsoft.com/office/powerpoint/2010/main" advClick="0" advTm="20000"/>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6" name="Date Placeholder 3"/>
          <p:cNvSpPr txBox="1">
            <a:spLocks/>
          </p:cNvSpPr>
          <p:nvPr userDrawn="1"/>
        </p:nvSpPr>
        <p:spPr>
          <a:xfrm>
            <a:off x="8604250" y="4869656"/>
            <a:ext cx="457200" cy="273844"/>
          </a:xfrm>
          <a:prstGeom prst="rect">
            <a:avLst/>
          </a:prstGeom>
        </p:spPr>
        <p:txBody>
          <a:bodyPr wrap="square" numCol="1" anchorCtr="0" compatLnSpc="1">
            <a:prstTxWarp prst="textNoShape">
              <a:avLst/>
            </a:prstTxWarp>
          </a:bodyPr>
          <a:lstStyle>
            <a:defPPr>
              <a:defRPr lang="en-US"/>
            </a:defPPr>
            <a:lvl1pPr algn="l" defTabSz="457200" rtl="0" fontAlgn="base">
              <a:spcBef>
                <a:spcPct val="0"/>
              </a:spcBef>
              <a:spcAft>
                <a:spcPct val="0"/>
              </a:spcAft>
              <a:defRPr sz="900" kern="1200" smtClean="0">
                <a:solidFill>
                  <a:schemeClr val="bg1"/>
                </a:solidFill>
                <a:latin typeface="Arial" pitchFamily="-110" charset="0"/>
                <a:ea typeface="ＭＳ Ｐゴシック" pitchFamily="-110" charset="-128"/>
                <a:cs typeface="ＭＳ Ｐゴシック" pitchFamily="-110" charset="-128"/>
              </a:defRPr>
            </a:lvl1pPr>
            <a:lvl2pPr marL="457200" algn="l" defTabSz="457200" rtl="0" fontAlgn="base">
              <a:spcBef>
                <a:spcPct val="0"/>
              </a:spcBef>
              <a:spcAft>
                <a:spcPct val="0"/>
              </a:spcAft>
              <a:defRPr kern="1200">
                <a:solidFill>
                  <a:schemeClr val="tx1"/>
                </a:solidFill>
                <a:latin typeface="Arial" pitchFamily="-110" charset="0"/>
                <a:ea typeface="ＭＳ Ｐゴシック" pitchFamily="-110" charset="-128"/>
                <a:cs typeface="ＭＳ Ｐゴシック" pitchFamily="-110" charset="-128"/>
              </a:defRPr>
            </a:lvl2pPr>
            <a:lvl3pPr marL="914400" algn="l" defTabSz="457200" rtl="0" fontAlgn="base">
              <a:spcBef>
                <a:spcPct val="0"/>
              </a:spcBef>
              <a:spcAft>
                <a:spcPct val="0"/>
              </a:spcAft>
              <a:defRPr kern="1200">
                <a:solidFill>
                  <a:schemeClr val="tx1"/>
                </a:solidFill>
                <a:latin typeface="Arial" pitchFamily="-110" charset="0"/>
                <a:ea typeface="ＭＳ Ｐゴシック" pitchFamily="-110" charset="-128"/>
                <a:cs typeface="ＭＳ Ｐゴシック" pitchFamily="-110" charset="-128"/>
              </a:defRPr>
            </a:lvl3pPr>
            <a:lvl4pPr marL="1371600" algn="l" defTabSz="457200" rtl="0" fontAlgn="base">
              <a:spcBef>
                <a:spcPct val="0"/>
              </a:spcBef>
              <a:spcAft>
                <a:spcPct val="0"/>
              </a:spcAft>
              <a:defRPr kern="1200">
                <a:solidFill>
                  <a:schemeClr val="tx1"/>
                </a:solidFill>
                <a:latin typeface="Arial" pitchFamily="-110" charset="0"/>
                <a:ea typeface="ＭＳ Ｐゴシック" pitchFamily="-110" charset="-128"/>
                <a:cs typeface="ＭＳ Ｐゴシック" pitchFamily="-110" charset="-128"/>
              </a:defRPr>
            </a:lvl4pPr>
            <a:lvl5pPr marL="1828800" algn="l" defTabSz="457200" rtl="0" fontAlgn="base">
              <a:spcBef>
                <a:spcPct val="0"/>
              </a:spcBef>
              <a:spcAft>
                <a:spcPct val="0"/>
              </a:spcAft>
              <a:defRPr kern="1200">
                <a:solidFill>
                  <a:schemeClr val="tx1"/>
                </a:solidFill>
                <a:latin typeface="Arial" pitchFamily="-110" charset="0"/>
                <a:ea typeface="ＭＳ Ｐゴシック" pitchFamily="-110" charset="-128"/>
                <a:cs typeface="ＭＳ Ｐゴシック" pitchFamily="-110" charset="-128"/>
              </a:defRPr>
            </a:lvl5pPr>
            <a:lvl6pPr marL="2286000" algn="l" defTabSz="457200" rtl="0" eaLnBrk="1" latinLnBrk="0" hangingPunct="1">
              <a:defRPr kern="1200">
                <a:solidFill>
                  <a:schemeClr val="tx1"/>
                </a:solidFill>
                <a:latin typeface="Arial" pitchFamily="-110" charset="0"/>
                <a:ea typeface="ＭＳ Ｐゴシック" pitchFamily="-110" charset="-128"/>
                <a:cs typeface="ＭＳ Ｐゴシック" pitchFamily="-110" charset="-128"/>
              </a:defRPr>
            </a:lvl6pPr>
            <a:lvl7pPr marL="2743200" algn="l" defTabSz="457200" rtl="0" eaLnBrk="1" latinLnBrk="0" hangingPunct="1">
              <a:defRPr kern="1200">
                <a:solidFill>
                  <a:schemeClr val="tx1"/>
                </a:solidFill>
                <a:latin typeface="Arial" pitchFamily="-110" charset="0"/>
                <a:ea typeface="ＭＳ Ｐゴシック" pitchFamily="-110" charset="-128"/>
                <a:cs typeface="ＭＳ Ｐゴシック" pitchFamily="-110" charset="-128"/>
              </a:defRPr>
            </a:lvl7pPr>
            <a:lvl8pPr marL="3200400" algn="l" defTabSz="457200" rtl="0" eaLnBrk="1" latinLnBrk="0" hangingPunct="1">
              <a:defRPr kern="1200">
                <a:solidFill>
                  <a:schemeClr val="tx1"/>
                </a:solidFill>
                <a:latin typeface="Arial" pitchFamily="-110" charset="0"/>
                <a:ea typeface="ＭＳ Ｐゴシック" pitchFamily="-110" charset="-128"/>
                <a:cs typeface="ＭＳ Ｐゴシック" pitchFamily="-110" charset="-128"/>
              </a:defRPr>
            </a:lvl8pPr>
            <a:lvl9pPr marL="3657600" algn="l" defTabSz="457200" rtl="0" eaLnBrk="1" latinLnBrk="0" hangingPunct="1">
              <a:defRPr kern="1200">
                <a:solidFill>
                  <a:schemeClr val="tx1"/>
                </a:solidFill>
                <a:latin typeface="Arial" pitchFamily="-110" charset="0"/>
                <a:ea typeface="ＭＳ Ｐゴシック" pitchFamily="-110" charset="-128"/>
                <a:cs typeface="ＭＳ Ｐゴシック" pitchFamily="-110" charset="-128"/>
              </a:defRPr>
            </a:lvl9pPr>
          </a:lstStyle>
          <a:p>
            <a:pPr algn="ctr">
              <a:defRPr/>
            </a:pPr>
            <a:r>
              <a:rPr lang="en-US" sz="800" b="1" i="0" dirty="0" smtClean="0">
                <a:solidFill>
                  <a:srgbClr val="404140"/>
                </a:solidFill>
                <a:latin typeface="Arial"/>
                <a:cs typeface="Arial"/>
              </a:rPr>
              <a:t>[ </a:t>
            </a:r>
            <a:fld id="{2820970C-1322-3042-AE3D-AE90FD7E094C}" type="slidenum">
              <a:rPr lang="en-US" sz="800" b="1" i="0" smtClean="0">
                <a:solidFill>
                  <a:srgbClr val="404140"/>
                </a:solidFill>
                <a:latin typeface="Arial"/>
                <a:cs typeface="Arial"/>
              </a:rPr>
              <a:pPr algn="ctr">
                <a:defRPr/>
              </a:pPr>
              <a:t>‹#›</a:t>
            </a:fld>
            <a:r>
              <a:rPr lang="en-US" sz="800" b="1" i="0" dirty="0" smtClean="0">
                <a:solidFill>
                  <a:srgbClr val="404140"/>
                </a:solidFill>
                <a:latin typeface="Arial"/>
                <a:cs typeface="Arial"/>
              </a:rPr>
              <a:t> ]</a:t>
            </a:r>
            <a:endParaRPr lang="en-US" sz="800" b="1" i="0" dirty="0">
              <a:solidFill>
                <a:srgbClr val="404140"/>
              </a:solidFill>
              <a:latin typeface="Arial"/>
              <a:cs typeface="Arial"/>
            </a:endParaRPr>
          </a:p>
        </p:txBody>
      </p:sp>
      <p:sp>
        <p:nvSpPr>
          <p:cNvPr id="2" name="Rectangle 1"/>
          <p:cNvSpPr/>
          <p:nvPr userDrawn="1"/>
        </p:nvSpPr>
        <p:spPr>
          <a:xfrm>
            <a:off x="0" y="4551218"/>
            <a:ext cx="9144000" cy="59228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66775731"/>
      </p:ext>
    </p:extLst>
  </p:cSld>
  <p:clrMapOvr>
    <a:masterClrMapping/>
  </p:clrMapOvr>
  <mc:AlternateContent xmlns:mc="http://schemas.openxmlformats.org/markup-compatibility/2006" xmlns:p14="http://schemas.microsoft.com/office/powerpoint/2010/main">
    <mc:Choice Requires="p14">
      <p:transition p14:dur="200" advClick="0" advTm="20000"/>
    </mc:Choice>
    <mc:Fallback xmlns="">
      <p:transition xmlns:p14="http://schemas.microsoft.com/office/powerpoint/2010/main" advClick="0" advTm="20000"/>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0800" y="114300"/>
            <a:ext cx="5944772" cy="4572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79474" y="971551"/>
            <a:ext cx="8229600" cy="339447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5D1515FE-86DA-46E8-97A8-F979ED4F2AC8}" type="datetimeFigureOut">
              <a:rPr lang="en-US" smtClean="0">
                <a:solidFill>
                  <a:prstClr val="black">
                    <a:tint val="75000"/>
                  </a:prstClr>
                </a:solidFill>
              </a:rPr>
              <a:pPr/>
              <a:t>8/8/17</a:t>
            </a:fld>
            <a:endParaRPr lang="en-US" dirty="0">
              <a:solidFill>
                <a:prstClr val="black">
                  <a:tint val="75000"/>
                </a:prstClr>
              </a:solidFill>
            </a:endParaRPr>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B70CD605-7E30-478A-B494-E42CC6F5E88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4416970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ext, LH bullets">
    <p:spTree>
      <p:nvGrpSpPr>
        <p:cNvPr id="1" name=""/>
        <p:cNvGrpSpPr/>
        <p:nvPr/>
      </p:nvGrpSpPr>
      <p:grpSpPr>
        <a:xfrm>
          <a:off x="0" y="0"/>
          <a:ext cx="0" cy="0"/>
          <a:chOff x="0" y="0"/>
          <a:chExt cx="0" cy="0"/>
        </a:xfrm>
      </p:grpSpPr>
      <p:sp>
        <p:nvSpPr>
          <p:cNvPr id="10" name="Text Placeholder 2"/>
          <p:cNvSpPr>
            <a:spLocks noGrp="1"/>
          </p:cNvSpPr>
          <p:nvPr>
            <p:ph idx="11"/>
          </p:nvPr>
        </p:nvSpPr>
        <p:spPr bwMode="auto">
          <a:xfrm>
            <a:off x="914400" y="1085853"/>
            <a:ext cx="4585730" cy="33718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p:txBody>
      </p:sp>
      <p:sp>
        <p:nvSpPr>
          <p:cNvPr id="4" name="Title 3"/>
          <p:cNvSpPr>
            <a:spLocks noGrp="1"/>
          </p:cNvSpPr>
          <p:nvPr>
            <p:ph type="title"/>
          </p:nvPr>
        </p:nvSpPr>
        <p:spPr>
          <a:xfrm>
            <a:off x="457200" y="459486"/>
            <a:ext cx="8458200" cy="493776"/>
          </a:xfrm>
          <a:prstGeom prst="rect">
            <a:avLst/>
          </a:prstGeom>
        </p:spPr>
        <p:txBody>
          <a:bodyPr vert="horz" lIns="457200" bIns="73152" anchor="b" anchorCtr="0"/>
          <a:lstStyle/>
          <a:p>
            <a:r>
              <a:rPr lang="en-US"/>
              <a:t>Click to edit Master title style</a:t>
            </a:r>
          </a:p>
        </p:txBody>
      </p:sp>
    </p:spTree>
    <p:extLst>
      <p:ext uri="{BB962C8B-B14F-4D97-AF65-F5344CB8AC3E}">
        <p14:creationId xmlns:p14="http://schemas.microsoft.com/office/powerpoint/2010/main" val="1364250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ext, full screen bullets">
    <p:spTree>
      <p:nvGrpSpPr>
        <p:cNvPr id="1" name=""/>
        <p:cNvGrpSpPr/>
        <p:nvPr/>
      </p:nvGrpSpPr>
      <p:grpSpPr>
        <a:xfrm>
          <a:off x="0" y="0"/>
          <a:ext cx="0" cy="0"/>
          <a:chOff x="0" y="0"/>
          <a:chExt cx="0" cy="0"/>
        </a:xfrm>
      </p:grpSpPr>
      <p:sp>
        <p:nvSpPr>
          <p:cNvPr id="10" name="Text Placeholder 2"/>
          <p:cNvSpPr>
            <a:spLocks noGrp="1"/>
          </p:cNvSpPr>
          <p:nvPr>
            <p:ph idx="11" hasCustomPrompt="1"/>
          </p:nvPr>
        </p:nvSpPr>
        <p:spPr bwMode="auto">
          <a:xfrm>
            <a:off x="155274" y="560718"/>
            <a:ext cx="8988725" cy="35087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30188" marR="0" indent="-230188" algn="l" defTabSz="457200" rtl="0" eaLnBrk="0" fontAlgn="base" latinLnBrk="0" hangingPunct="0">
              <a:lnSpc>
                <a:spcPct val="100000"/>
              </a:lnSpc>
              <a:spcBef>
                <a:spcPct val="0"/>
              </a:spcBef>
              <a:spcAft>
                <a:spcPct val="0"/>
              </a:spcAft>
              <a:buClr>
                <a:srgbClr val="FF0000"/>
              </a:buClr>
              <a:buSzTx/>
              <a:buFont typeface="Arial"/>
              <a:buChar char="•"/>
              <a:tabLst/>
              <a:defRPr sz="1800" b="0">
                <a:latin typeface="Arial"/>
                <a:cs typeface="Arial"/>
              </a:defRPr>
            </a:lvl1pPr>
            <a:lvl2pPr>
              <a:defRPr sz="1600">
                <a:latin typeface="Arial"/>
                <a:cs typeface="Arial"/>
              </a:defRPr>
            </a:lvl2pPr>
            <a:lvl4pPr marL="0" indent="0">
              <a:buNone/>
              <a:defRPr sz="1600">
                <a:latin typeface="Arial"/>
                <a:cs typeface="Arial"/>
              </a:defRPr>
            </a:lvl4pPr>
          </a:lstStyle>
          <a:p>
            <a:pPr lvl="0"/>
            <a:r>
              <a:rPr lang="en-US" dirty="0"/>
              <a:t>Click to edit Master text style</a:t>
            </a:r>
          </a:p>
          <a:p>
            <a:pPr lvl="0"/>
            <a:endParaRPr lang="en-US" dirty="0"/>
          </a:p>
          <a:p>
            <a:pPr lvl="0"/>
            <a:endParaRPr lang="en-US" dirty="0"/>
          </a:p>
          <a:p>
            <a:pPr marL="0" marR="0" lvl="3" indent="-347472" algn="l" defTabSz="457200" rtl="0" eaLnBrk="0" fontAlgn="base" latinLnBrk="0" hangingPunct="0">
              <a:lnSpc>
                <a:spcPct val="100000"/>
              </a:lnSpc>
              <a:spcBef>
                <a:spcPct val="0"/>
              </a:spcBef>
              <a:spcAft>
                <a:spcPct val="0"/>
              </a:spcAft>
              <a:buClr>
                <a:srgbClr val="FF0000"/>
              </a:buClr>
              <a:buSzTx/>
              <a:buFont typeface="Arial"/>
              <a:buChar char="•"/>
              <a:tabLst/>
              <a:defRPr/>
            </a:pPr>
            <a:endParaRPr lang="en-US" dirty="0"/>
          </a:p>
          <a:p>
            <a:pPr lvl="0"/>
            <a:endParaRPr lang="en-US" dirty="0"/>
          </a:p>
          <a:p>
            <a:pPr lvl="1"/>
            <a:endParaRPr lang="en-US" dirty="0"/>
          </a:p>
          <a:p>
            <a:pPr lvl="0"/>
            <a:endParaRPr lang="en-US" dirty="0"/>
          </a:p>
        </p:txBody>
      </p:sp>
      <p:sp>
        <p:nvSpPr>
          <p:cNvPr id="6" name="Title 3"/>
          <p:cNvSpPr>
            <a:spLocks noGrp="1"/>
          </p:cNvSpPr>
          <p:nvPr>
            <p:ph type="title"/>
          </p:nvPr>
        </p:nvSpPr>
        <p:spPr>
          <a:xfrm>
            <a:off x="0" y="114429"/>
            <a:ext cx="9049109" cy="493776"/>
          </a:xfrm>
          <a:prstGeom prst="rect">
            <a:avLst/>
          </a:prstGeom>
        </p:spPr>
        <p:txBody>
          <a:bodyPr vert="horz" lIns="457200" bIns="73152" anchor="b" anchorCtr="0"/>
          <a:lstStyle>
            <a:lvl1pPr marL="7938" indent="0">
              <a:tabLst/>
              <a:defRPr/>
            </a:lvl1pPr>
          </a:lstStyle>
          <a:p>
            <a:r>
              <a:rPr lang="en-US"/>
              <a:t>Click to edit Master title style</a:t>
            </a:r>
          </a:p>
        </p:txBody>
      </p:sp>
    </p:spTree>
    <p:extLst>
      <p:ext uri="{BB962C8B-B14F-4D97-AF65-F5344CB8AC3E}">
        <p14:creationId xmlns:p14="http://schemas.microsoft.com/office/powerpoint/2010/main" val="15379931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theme" Target="../theme/theme2.xml"/><Relationship Id="rId3" Type="http://schemas.openxmlformats.org/officeDocument/2006/relationships/image" Target="../media/image4.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p:cNvSpPr txBox="1">
            <a:spLocks/>
          </p:cNvSpPr>
          <p:nvPr userDrawn="1"/>
        </p:nvSpPr>
        <p:spPr>
          <a:xfrm>
            <a:off x="8764858" y="4914280"/>
            <a:ext cx="377190" cy="273824"/>
          </a:xfrm>
          <a:prstGeom prst="rect">
            <a:avLst/>
          </a:prstGeom>
        </p:spPr>
        <p:txBody>
          <a:bodyPr/>
          <a:lstStyle>
            <a:defPPr>
              <a:defRPr lang="en-US"/>
            </a:defPPr>
            <a:lvl1pPr algn="l" defTabSz="457200" rtl="0" fontAlgn="base">
              <a:spcBef>
                <a:spcPct val="0"/>
              </a:spcBef>
              <a:spcAft>
                <a:spcPct val="0"/>
              </a:spcAft>
              <a:defRPr kern="1200">
                <a:solidFill>
                  <a:schemeClr val="tx1"/>
                </a:solidFill>
                <a:latin typeface="Arial" pitchFamily="-110" charset="0"/>
                <a:ea typeface="ＭＳ Ｐゴシック" pitchFamily="-110" charset="-128"/>
                <a:cs typeface="ＭＳ Ｐゴシック" pitchFamily="-110" charset="-128"/>
              </a:defRPr>
            </a:lvl1pPr>
            <a:lvl2pPr marL="457200" algn="l" defTabSz="457200" rtl="0" fontAlgn="base">
              <a:spcBef>
                <a:spcPct val="0"/>
              </a:spcBef>
              <a:spcAft>
                <a:spcPct val="0"/>
              </a:spcAft>
              <a:defRPr kern="1200">
                <a:solidFill>
                  <a:schemeClr val="tx1"/>
                </a:solidFill>
                <a:latin typeface="Arial" pitchFamily="-110" charset="0"/>
                <a:ea typeface="ＭＳ Ｐゴシック" pitchFamily="-110" charset="-128"/>
                <a:cs typeface="ＭＳ Ｐゴシック" pitchFamily="-110" charset="-128"/>
              </a:defRPr>
            </a:lvl2pPr>
            <a:lvl3pPr marL="914400" algn="l" defTabSz="457200" rtl="0" fontAlgn="base">
              <a:spcBef>
                <a:spcPct val="0"/>
              </a:spcBef>
              <a:spcAft>
                <a:spcPct val="0"/>
              </a:spcAft>
              <a:defRPr kern="1200">
                <a:solidFill>
                  <a:schemeClr val="tx1"/>
                </a:solidFill>
                <a:latin typeface="Arial" pitchFamily="-110" charset="0"/>
                <a:ea typeface="ＭＳ Ｐゴシック" pitchFamily="-110" charset="-128"/>
                <a:cs typeface="ＭＳ Ｐゴシック" pitchFamily="-110" charset="-128"/>
              </a:defRPr>
            </a:lvl3pPr>
            <a:lvl4pPr marL="1371600" algn="l" defTabSz="457200" rtl="0" fontAlgn="base">
              <a:spcBef>
                <a:spcPct val="0"/>
              </a:spcBef>
              <a:spcAft>
                <a:spcPct val="0"/>
              </a:spcAft>
              <a:defRPr kern="1200">
                <a:solidFill>
                  <a:schemeClr val="tx1"/>
                </a:solidFill>
                <a:latin typeface="Arial" pitchFamily="-110" charset="0"/>
                <a:ea typeface="ＭＳ Ｐゴシック" pitchFamily="-110" charset="-128"/>
                <a:cs typeface="ＭＳ Ｐゴシック" pitchFamily="-110" charset="-128"/>
              </a:defRPr>
            </a:lvl4pPr>
            <a:lvl5pPr marL="1828800" algn="l" defTabSz="457200" rtl="0" fontAlgn="base">
              <a:spcBef>
                <a:spcPct val="0"/>
              </a:spcBef>
              <a:spcAft>
                <a:spcPct val="0"/>
              </a:spcAft>
              <a:defRPr kern="1200">
                <a:solidFill>
                  <a:schemeClr val="tx1"/>
                </a:solidFill>
                <a:latin typeface="Arial" pitchFamily="-110" charset="0"/>
                <a:ea typeface="ＭＳ Ｐゴシック" pitchFamily="-110" charset="-128"/>
                <a:cs typeface="ＭＳ Ｐゴシック" pitchFamily="-110" charset="-128"/>
              </a:defRPr>
            </a:lvl5pPr>
            <a:lvl6pPr marL="2286000" algn="l" defTabSz="457200" rtl="0" eaLnBrk="1" latinLnBrk="0" hangingPunct="1">
              <a:defRPr kern="1200">
                <a:solidFill>
                  <a:schemeClr val="tx1"/>
                </a:solidFill>
                <a:latin typeface="Arial" pitchFamily="-110" charset="0"/>
                <a:ea typeface="ＭＳ Ｐゴシック" pitchFamily="-110" charset="-128"/>
                <a:cs typeface="ＭＳ Ｐゴシック" pitchFamily="-110" charset="-128"/>
              </a:defRPr>
            </a:lvl6pPr>
            <a:lvl7pPr marL="2743200" algn="l" defTabSz="457200" rtl="0" eaLnBrk="1" latinLnBrk="0" hangingPunct="1">
              <a:defRPr kern="1200">
                <a:solidFill>
                  <a:schemeClr val="tx1"/>
                </a:solidFill>
                <a:latin typeface="Arial" pitchFamily="-110" charset="0"/>
                <a:ea typeface="ＭＳ Ｐゴシック" pitchFamily="-110" charset="-128"/>
                <a:cs typeface="ＭＳ Ｐゴシック" pitchFamily="-110" charset="-128"/>
              </a:defRPr>
            </a:lvl7pPr>
            <a:lvl8pPr marL="3200400" algn="l" defTabSz="457200" rtl="0" eaLnBrk="1" latinLnBrk="0" hangingPunct="1">
              <a:defRPr kern="1200">
                <a:solidFill>
                  <a:schemeClr val="tx1"/>
                </a:solidFill>
                <a:latin typeface="Arial" pitchFamily="-110" charset="0"/>
                <a:ea typeface="ＭＳ Ｐゴシック" pitchFamily="-110" charset="-128"/>
                <a:cs typeface="ＭＳ Ｐゴシック" pitchFamily="-110" charset="-128"/>
              </a:defRPr>
            </a:lvl8pPr>
            <a:lvl9pPr marL="3657600" algn="l" defTabSz="457200" rtl="0" eaLnBrk="1" latinLnBrk="0" hangingPunct="1">
              <a:defRPr kern="1200">
                <a:solidFill>
                  <a:schemeClr val="tx1"/>
                </a:solidFill>
                <a:latin typeface="Arial" pitchFamily="-110" charset="0"/>
                <a:ea typeface="ＭＳ Ｐゴシック" pitchFamily="-110" charset="-128"/>
                <a:cs typeface="ＭＳ Ｐゴシック" pitchFamily="-110" charset="-128"/>
              </a:defRPr>
            </a:lvl9pPr>
          </a:lstStyle>
          <a:p>
            <a:pPr algn="r">
              <a:buSzPct val="25000"/>
            </a:pPr>
            <a:fld id="{00000000-1234-1234-1234-123412341234}" type="slidenum">
              <a:rPr lang="en-US" sz="800" smtClean="0">
                <a:solidFill>
                  <a:srgbClr val="000000"/>
                </a:solidFill>
              </a:rPr>
              <a:pPr algn="r">
                <a:buSzPct val="25000"/>
              </a:pPr>
              <a:t>‹#›</a:t>
            </a:fld>
            <a:endParaRPr lang="en-US" sz="800" dirty="0">
              <a:solidFill>
                <a:srgbClr val="000000"/>
              </a:solidFill>
            </a:endParaRPr>
          </a:p>
        </p:txBody>
      </p:sp>
    </p:spTree>
  </p:cSld>
  <p:clrMap bg1="lt1" tx1="dk1" bg2="lt2" tx2="dk2" accent1="accent1" accent2="accent2" accent3="accent3" accent4="accent4" accent5="accent5" accent6="accent6" hlink="hlink" folHlink="folHlink"/>
  <p:sldLayoutIdLst>
    <p:sldLayoutId id="2147483663" r:id="rId1"/>
    <p:sldLayoutId id="2147483661" r:id="rId2"/>
    <p:sldLayoutId id="2147483652" r:id="rId3"/>
    <p:sldLayoutId id="2147483664" r:id="rId4"/>
    <p:sldLayoutId id="2147483658" r:id="rId5"/>
    <p:sldLayoutId id="2147483665" r:id="rId6"/>
    <p:sldLayoutId id="2147483669" r:id="rId7"/>
    <p:sldLayoutId id="2147483672" r:id="rId8"/>
    <p:sldLayoutId id="2147483673" r:id="rId9"/>
    <p:sldLayoutId id="2147483677" r:id="rId10"/>
  </p:sldLayoutIdLst>
  <mc:AlternateContent xmlns:mc="http://schemas.openxmlformats.org/markup-compatibility/2006" xmlns:p14="http://schemas.microsoft.com/office/powerpoint/2010/main">
    <mc:Choice Requires="p14">
      <p:transition p14:dur="200" advClick="0" advTm="20000"/>
    </mc:Choice>
    <mc:Fallback xmlns="">
      <p:transition xmlns:p14="http://schemas.microsoft.com/office/powerpoint/2010/main" advClick="0" advTm="20000"/>
    </mc:Fallback>
  </mc:AlternateContent>
  <p:timing>
    <p:tnLst>
      <p:par>
        <p:cTn id="1" dur="indefinite" restart="never" nodeType="tmRoot"/>
      </p:par>
    </p:tnLst>
  </p:timing>
  <p:hf hdr="0"/>
  <p:txStyles>
    <p:titleStyle>
      <a:lvl1pPr algn="l" defTabSz="457200" rtl="0" eaLnBrk="1" fontAlgn="base" hangingPunct="1">
        <a:spcBef>
          <a:spcPct val="0"/>
        </a:spcBef>
        <a:spcAft>
          <a:spcPct val="0"/>
        </a:spcAft>
        <a:defRPr sz="2600" b="1" i="0" kern="1200" spc="0">
          <a:solidFill>
            <a:schemeClr val="tx1"/>
          </a:solidFill>
          <a:latin typeface="Arial"/>
          <a:ea typeface="ＭＳ Ｐゴシック" pitchFamily="-110" charset="-128"/>
          <a:cs typeface="Arial"/>
        </a:defRPr>
      </a:lvl1pPr>
      <a:lvl2pPr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1" fontAlgn="base" hangingPunct="1">
        <a:spcBef>
          <a:spcPct val="20000"/>
        </a:spcBef>
        <a:spcAft>
          <a:spcPct val="0"/>
        </a:spcAft>
        <a:buClr>
          <a:srgbClr val="EF3E33"/>
        </a:buClr>
        <a:buFont typeface="Arial" pitchFamily="-110" charset="0"/>
        <a:buChar char="•"/>
        <a:defRPr sz="1800" kern="1200">
          <a:solidFill>
            <a:schemeClr val="tx1"/>
          </a:solidFill>
          <a:latin typeface="Arial"/>
          <a:ea typeface="ＭＳ Ｐゴシック" pitchFamily="-110" charset="-128"/>
          <a:cs typeface="Arial"/>
        </a:defRPr>
      </a:lvl1pPr>
      <a:lvl2pPr marL="742950" indent="-285750" algn="l" defTabSz="457200" rtl="0" eaLnBrk="1" fontAlgn="base" hangingPunct="1">
        <a:spcBef>
          <a:spcPct val="20000"/>
        </a:spcBef>
        <a:spcAft>
          <a:spcPct val="0"/>
        </a:spcAft>
        <a:buClr>
          <a:srgbClr val="EF3E33"/>
        </a:buClr>
        <a:buFont typeface="Arial" pitchFamily="-110" charset="0"/>
        <a:buChar char="–"/>
        <a:defRPr sz="1600" kern="1200">
          <a:solidFill>
            <a:schemeClr val="tx1"/>
          </a:solidFill>
          <a:latin typeface="Arial"/>
          <a:ea typeface="ＭＳ Ｐゴシック" pitchFamily="-110" charset="-128"/>
          <a:cs typeface="Arial"/>
        </a:defRPr>
      </a:lvl2pPr>
      <a:lvl3pPr marL="914400" indent="0" algn="l" defTabSz="457200" rtl="0" eaLnBrk="1" fontAlgn="base" hangingPunct="1">
        <a:spcBef>
          <a:spcPct val="20000"/>
        </a:spcBef>
        <a:spcAft>
          <a:spcPct val="0"/>
        </a:spcAft>
        <a:buClr>
          <a:srgbClr val="EF3E33"/>
        </a:buClr>
        <a:buFont typeface="Arial" pitchFamily="-110" charset="0"/>
        <a:buNone/>
        <a:defRPr sz="1600" kern="1200">
          <a:solidFill>
            <a:schemeClr val="tx1"/>
          </a:solidFill>
          <a:latin typeface="Arial"/>
          <a:ea typeface="ＭＳ Ｐゴシック" pitchFamily="-110" charset="-128"/>
          <a:cs typeface="Arial"/>
        </a:defRPr>
      </a:lvl3pPr>
      <a:lvl4pPr marL="1371600" indent="0" algn="l" defTabSz="457200" rtl="0" eaLnBrk="1" fontAlgn="base" hangingPunct="1">
        <a:spcBef>
          <a:spcPct val="20000"/>
        </a:spcBef>
        <a:spcAft>
          <a:spcPct val="0"/>
        </a:spcAft>
        <a:buFont typeface="Arial" pitchFamily="-110" charset="0"/>
        <a:buNone/>
        <a:defRPr sz="1600" kern="1200">
          <a:solidFill>
            <a:schemeClr val="tx1"/>
          </a:solidFill>
          <a:latin typeface="Helvetica"/>
          <a:ea typeface="ＭＳ Ｐゴシック" pitchFamily="-110" charset="-128"/>
          <a:cs typeface="Helvetica"/>
        </a:defRPr>
      </a:lvl4pPr>
      <a:lvl5pPr marL="1828800" indent="0" algn="l" defTabSz="457200" rtl="0" eaLnBrk="1" fontAlgn="base" hangingPunct="1">
        <a:spcBef>
          <a:spcPct val="20000"/>
        </a:spcBef>
        <a:spcAft>
          <a:spcPct val="0"/>
        </a:spcAft>
        <a:buFont typeface="Arial" pitchFamily="-110" charset="0"/>
        <a:buNone/>
        <a:defRPr sz="1600" kern="1200">
          <a:solidFill>
            <a:schemeClr val="tx1"/>
          </a:solidFill>
          <a:latin typeface="Helvetica"/>
          <a:ea typeface="ＭＳ Ｐゴシック" pitchFamily="-110" charset="-128"/>
          <a:cs typeface="Helvetic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Shape 51"/>
          <p:cNvSpPr txBox="1"/>
          <p:nvPr/>
        </p:nvSpPr>
        <p:spPr>
          <a:xfrm>
            <a:off x="0" y="4926806"/>
            <a:ext cx="9144000" cy="216693"/>
          </a:xfrm>
          <a:prstGeom prst="rect">
            <a:avLst/>
          </a:prstGeom>
          <a:solidFill>
            <a:srgbClr val="FFCC00"/>
          </a:solidFill>
          <a:ln>
            <a:noFill/>
          </a:ln>
        </p:spPr>
        <p:txBody>
          <a:bodyPr lIns="91425" tIns="45700" rIns="91425" bIns="45700" anchor="ctr" anchorCtr="0">
            <a:noAutofit/>
          </a:bodyPr>
          <a:lstStyle/>
          <a:p>
            <a:pPr defTabSz="914400" fontAlgn="auto">
              <a:spcBef>
                <a:spcPts val="0"/>
              </a:spcBef>
              <a:spcAft>
                <a:spcPts val="0"/>
              </a:spcAft>
            </a:pPr>
            <a:endParaRPr kern="0">
              <a:solidFill>
                <a:srgbClr val="000000"/>
              </a:solidFill>
              <a:latin typeface="Calibri"/>
              <a:ea typeface="Calibri"/>
              <a:cs typeface="Calibri"/>
              <a:sym typeface="Calibri"/>
            </a:endParaRPr>
          </a:p>
        </p:txBody>
      </p:sp>
      <p:sp>
        <p:nvSpPr>
          <p:cNvPr id="52" name="Shape 52"/>
          <p:cNvSpPr txBox="1"/>
          <p:nvPr/>
        </p:nvSpPr>
        <p:spPr>
          <a:xfrm>
            <a:off x="0" y="0"/>
            <a:ext cx="9144000" cy="623887"/>
          </a:xfrm>
          <a:prstGeom prst="rect">
            <a:avLst/>
          </a:prstGeom>
          <a:solidFill>
            <a:schemeClr val="dk1"/>
          </a:solidFill>
          <a:ln>
            <a:noFill/>
          </a:ln>
        </p:spPr>
        <p:txBody>
          <a:bodyPr lIns="91425" tIns="45700" rIns="91425" bIns="45700" anchor="ctr" anchorCtr="0">
            <a:noAutofit/>
          </a:bodyPr>
          <a:lstStyle/>
          <a:p>
            <a:pPr defTabSz="914400" fontAlgn="auto">
              <a:spcBef>
                <a:spcPts val="0"/>
              </a:spcBef>
              <a:spcAft>
                <a:spcPts val="0"/>
              </a:spcAft>
            </a:pPr>
            <a:endParaRPr kern="0">
              <a:solidFill>
                <a:srgbClr val="000000"/>
              </a:solidFill>
              <a:latin typeface="Calibri"/>
              <a:ea typeface="Calibri"/>
              <a:cs typeface="Calibri"/>
              <a:sym typeface="Calibri"/>
            </a:endParaRPr>
          </a:p>
        </p:txBody>
      </p:sp>
      <p:sp>
        <p:nvSpPr>
          <p:cNvPr id="54" name="Shape 54"/>
          <p:cNvSpPr txBox="1"/>
          <p:nvPr/>
        </p:nvSpPr>
        <p:spPr>
          <a:xfrm>
            <a:off x="7181850" y="4906565"/>
            <a:ext cx="1822449" cy="230981"/>
          </a:xfrm>
          <a:prstGeom prst="rect">
            <a:avLst/>
          </a:prstGeom>
          <a:noFill/>
          <a:ln>
            <a:noFill/>
          </a:ln>
        </p:spPr>
        <p:txBody>
          <a:bodyPr lIns="91425" tIns="45700" rIns="91425" bIns="45700" anchor="t" anchorCtr="0">
            <a:noAutofit/>
          </a:bodyPr>
          <a:lstStyle/>
          <a:p>
            <a:pPr algn="r" defTabSz="914400" fontAlgn="auto">
              <a:spcBef>
                <a:spcPts val="0"/>
              </a:spcBef>
              <a:spcAft>
                <a:spcPts val="0"/>
              </a:spcAft>
              <a:buClr>
                <a:srgbClr val="000000"/>
              </a:buClr>
              <a:buSzPct val="25000"/>
              <a:buFont typeface="Arial"/>
              <a:buNone/>
            </a:pPr>
            <a:r>
              <a:rPr lang="en" sz="1400" kern="0" dirty="0">
                <a:solidFill>
                  <a:srgbClr val="000000"/>
                </a:solidFill>
                <a:latin typeface="Arial"/>
                <a:ea typeface="Arial"/>
                <a:cs typeface="Arial"/>
                <a:sym typeface="Arial"/>
              </a:rPr>
              <a:t>www.umbc.edu</a:t>
            </a:r>
          </a:p>
        </p:txBody>
      </p:sp>
      <p:sp>
        <p:nvSpPr>
          <p:cNvPr id="55" name="Shape 55"/>
          <p:cNvSpPr txBox="1">
            <a:spLocks noGrp="1"/>
          </p:cNvSpPr>
          <p:nvPr>
            <p:ph type="title"/>
          </p:nvPr>
        </p:nvSpPr>
        <p:spPr>
          <a:xfrm>
            <a:off x="457200" y="869156"/>
            <a:ext cx="8229600" cy="85725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56" name="Shape 56"/>
          <p:cNvSpPr txBox="1">
            <a:spLocks noGrp="1"/>
          </p:cNvSpPr>
          <p:nvPr>
            <p:ph type="body" idx="1"/>
          </p:nvPr>
        </p:nvSpPr>
        <p:spPr>
          <a:xfrm>
            <a:off x="457200" y="1839515"/>
            <a:ext cx="8229600" cy="2755106"/>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pic>
        <p:nvPicPr>
          <p:cNvPr id="8" name="Picture 9" descr="UMBClogo_offset_cmyk-W.eps"/>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68275" y="0"/>
            <a:ext cx="3316288"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Slide Number Placeholder 1"/>
          <p:cNvSpPr txBox="1">
            <a:spLocks/>
          </p:cNvSpPr>
          <p:nvPr userDrawn="1"/>
        </p:nvSpPr>
        <p:spPr>
          <a:xfrm>
            <a:off x="0" y="4897108"/>
            <a:ext cx="377190" cy="273824"/>
          </a:xfrm>
          <a:prstGeom prst="rect">
            <a:avLst/>
          </a:prstGeom>
        </p:spPr>
        <p:txBody>
          <a:bodyPr/>
          <a:lstStyle>
            <a:defPPr>
              <a:defRPr lang="en-US"/>
            </a:defPPr>
            <a:lvl1pPr algn="l" defTabSz="457200" rtl="0" fontAlgn="base">
              <a:spcBef>
                <a:spcPct val="0"/>
              </a:spcBef>
              <a:spcAft>
                <a:spcPct val="0"/>
              </a:spcAft>
              <a:defRPr kern="1200">
                <a:solidFill>
                  <a:schemeClr val="tx1"/>
                </a:solidFill>
                <a:latin typeface="Arial" pitchFamily="-110" charset="0"/>
                <a:ea typeface="ＭＳ Ｐゴシック" pitchFamily="-110" charset="-128"/>
                <a:cs typeface="ＭＳ Ｐゴシック" pitchFamily="-110" charset="-128"/>
              </a:defRPr>
            </a:lvl1pPr>
            <a:lvl2pPr marL="457200" algn="l" defTabSz="457200" rtl="0" fontAlgn="base">
              <a:spcBef>
                <a:spcPct val="0"/>
              </a:spcBef>
              <a:spcAft>
                <a:spcPct val="0"/>
              </a:spcAft>
              <a:defRPr kern="1200">
                <a:solidFill>
                  <a:schemeClr val="tx1"/>
                </a:solidFill>
                <a:latin typeface="Arial" pitchFamily="-110" charset="0"/>
                <a:ea typeface="ＭＳ Ｐゴシック" pitchFamily="-110" charset="-128"/>
                <a:cs typeface="ＭＳ Ｐゴシック" pitchFamily="-110" charset="-128"/>
              </a:defRPr>
            </a:lvl2pPr>
            <a:lvl3pPr marL="914400" algn="l" defTabSz="457200" rtl="0" fontAlgn="base">
              <a:spcBef>
                <a:spcPct val="0"/>
              </a:spcBef>
              <a:spcAft>
                <a:spcPct val="0"/>
              </a:spcAft>
              <a:defRPr kern="1200">
                <a:solidFill>
                  <a:schemeClr val="tx1"/>
                </a:solidFill>
                <a:latin typeface="Arial" pitchFamily="-110" charset="0"/>
                <a:ea typeface="ＭＳ Ｐゴシック" pitchFamily="-110" charset="-128"/>
                <a:cs typeface="ＭＳ Ｐゴシック" pitchFamily="-110" charset="-128"/>
              </a:defRPr>
            </a:lvl3pPr>
            <a:lvl4pPr marL="1371600" algn="l" defTabSz="457200" rtl="0" fontAlgn="base">
              <a:spcBef>
                <a:spcPct val="0"/>
              </a:spcBef>
              <a:spcAft>
                <a:spcPct val="0"/>
              </a:spcAft>
              <a:defRPr kern="1200">
                <a:solidFill>
                  <a:schemeClr val="tx1"/>
                </a:solidFill>
                <a:latin typeface="Arial" pitchFamily="-110" charset="0"/>
                <a:ea typeface="ＭＳ Ｐゴシック" pitchFamily="-110" charset="-128"/>
                <a:cs typeface="ＭＳ Ｐゴシック" pitchFamily="-110" charset="-128"/>
              </a:defRPr>
            </a:lvl4pPr>
            <a:lvl5pPr marL="1828800" algn="l" defTabSz="457200" rtl="0" fontAlgn="base">
              <a:spcBef>
                <a:spcPct val="0"/>
              </a:spcBef>
              <a:spcAft>
                <a:spcPct val="0"/>
              </a:spcAft>
              <a:defRPr kern="1200">
                <a:solidFill>
                  <a:schemeClr val="tx1"/>
                </a:solidFill>
                <a:latin typeface="Arial" pitchFamily="-110" charset="0"/>
                <a:ea typeface="ＭＳ Ｐゴシック" pitchFamily="-110" charset="-128"/>
                <a:cs typeface="ＭＳ Ｐゴシック" pitchFamily="-110" charset="-128"/>
              </a:defRPr>
            </a:lvl5pPr>
            <a:lvl6pPr marL="2286000" algn="l" defTabSz="457200" rtl="0" eaLnBrk="1" latinLnBrk="0" hangingPunct="1">
              <a:defRPr kern="1200">
                <a:solidFill>
                  <a:schemeClr val="tx1"/>
                </a:solidFill>
                <a:latin typeface="Arial" pitchFamily="-110" charset="0"/>
                <a:ea typeface="ＭＳ Ｐゴシック" pitchFamily="-110" charset="-128"/>
                <a:cs typeface="ＭＳ Ｐゴシック" pitchFamily="-110" charset="-128"/>
              </a:defRPr>
            </a:lvl6pPr>
            <a:lvl7pPr marL="2743200" algn="l" defTabSz="457200" rtl="0" eaLnBrk="1" latinLnBrk="0" hangingPunct="1">
              <a:defRPr kern="1200">
                <a:solidFill>
                  <a:schemeClr val="tx1"/>
                </a:solidFill>
                <a:latin typeface="Arial" pitchFamily="-110" charset="0"/>
                <a:ea typeface="ＭＳ Ｐゴシック" pitchFamily="-110" charset="-128"/>
                <a:cs typeface="ＭＳ Ｐゴシック" pitchFamily="-110" charset="-128"/>
              </a:defRPr>
            </a:lvl7pPr>
            <a:lvl8pPr marL="3200400" algn="l" defTabSz="457200" rtl="0" eaLnBrk="1" latinLnBrk="0" hangingPunct="1">
              <a:defRPr kern="1200">
                <a:solidFill>
                  <a:schemeClr val="tx1"/>
                </a:solidFill>
                <a:latin typeface="Arial" pitchFamily="-110" charset="0"/>
                <a:ea typeface="ＭＳ Ｐゴシック" pitchFamily="-110" charset="-128"/>
                <a:cs typeface="ＭＳ Ｐゴシック" pitchFamily="-110" charset="-128"/>
              </a:defRPr>
            </a:lvl8pPr>
            <a:lvl9pPr marL="3657600" algn="l" defTabSz="457200" rtl="0" eaLnBrk="1" latinLnBrk="0" hangingPunct="1">
              <a:defRPr kern="1200">
                <a:solidFill>
                  <a:schemeClr val="tx1"/>
                </a:solidFill>
                <a:latin typeface="Arial" pitchFamily="-110" charset="0"/>
                <a:ea typeface="ＭＳ Ｐゴシック" pitchFamily="-110" charset="-128"/>
                <a:cs typeface="ＭＳ Ｐゴシック" pitchFamily="-110" charset="-128"/>
              </a:defRPr>
            </a:lvl9pPr>
          </a:lstStyle>
          <a:p>
            <a:pPr algn="r">
              <a:buSzPct val="25000"/>
            </a:pPr>
            <a:fld id="{00000000-1234-1234-1234-123412341234}" type="slidenum">
              <a:rPr lang="en-US" sz="1000" smtClean="0">
                <a:solidFill>
                  <a:srgbClr val="000000"/>
                </a:solidFill>
              </a:rPr>
              <a:pPr algn="r">
                <a:buSzPct val="25000"/>
              </a:pPr>
              <a:t>‹#›</a:t>
            </a:fld>
            <a:endParaRPr lang="en-US" sz="1000" dirty="0">
              <a:solidFill>
                <a:srgbClr val="000000"/>
              </a:solidFill>
            </a:endParaRPr>
          </a:p>
        </p:txBody>
      </p:sp>
    </p:spTree>
    <p:extLst>
      <p:ext uri="{BB962C8B-B14F-4D97-AF65-F5344CB8AC3E}">
        <p14:creationId xmlns:p14="http://schemas.microsoft.com/office/powerpoint/2010/main" val="1504650471"/>
      </p:ext>
    </p:extLst>
  </p:cSld>
  <p:clrMap bg1="lt1" tx1="dk1" bg2="dk2" tx2="lt2" accent1="accent1" accent2="accent2" accent3="accent3" accent4="accent4" accent5="accent5" accent6="accent6" hlink="hlink" folHlink="folHlink"/>
  <p:sldLayoutIdLst>
    <p:sldLayoutId id="2147483675"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1" Type="http://schemas.openxmlformats.org/officeDocument/2006/relationships/image" Target="../media/image34.png"/><Relationship Id="rId12" Type="http://schemas.openxmlformats.org/officeDocument/2006/relationships/image" Target="../media/image35.png"/><Relationship Id="rId13" Type="http://schemas.openxmlformats.org/officeDocument/2006/relationships/image" Target="../media/image36.png"/><Relationship Id="rId14" Type="http://schemas.openxmlformats.org/officeDocument/2006/relationships/image" Target="../media/image37.png"/><Relationship Id="rId15" Type="http://schemas.openxmlformats.org/officeDocument/2006/relationships/image" Target="../media/image38.png"/><Relationship Id="rId16" Type="http://schemas.openxmlformats.org/officeDocument/2006/relationships/hyperlink" Target="mailto:fhudson@Internet2.edu" TargetMode="External"/><Relationship Id="rId17" Type="http://schemas.openxmlformats.org/officeDocument/2006/relationships/hyperlink" Target="mailto:kjk@internet2.edu" TargetMode="External"/><Relationship Id="rId1" Type="http://schemas.openxmlformats.org/officeDocument/2006/relationships/slideLayout" Target="../slideLayouts/slideLayout8.xml"/><Relationship Id="rId2" Type="http://schemas.openxmlformats.org/officeDocument/2006/relationships/notesSlide" Target="../notesSlides/notesSlide6.xml"/><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28.png"/><Relationship Id="rId6" Type="http://schemas.openxmlformats.org/officeDocument/2006/relationships/image" Target="../media/image29.png"/><Relationship Id="rId7" Type="http://schemas.openxmlformats.org/officeDocument/2006/relationships/image" Target="../media/image30.png"/><Relationship Id="rId8" Type="http://schemas.openxmlformats.org/officeDocument/2006/relationships/image" Target="../media/image31.png"/><Relationship Id="rId9" Type="http://schemas.openxmlformats.org/officeDocument/2006/relationships/image" Target="../media/image32.png"/><Relationship Id="rId10" Type="http://schemas.openxmlformats.org/officeDocument/2006/relationships/image" Target="../media/image3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40.png"/><Relationship Id="rId4" Type="http://schemas.openxmlformats.org/officeDocument/2006/relationships/hyperlink" Target="http://bit.ly/ShodanCensys" TargetMode="External"/><Relationship Id="rId1" Type="http://schemas.openxmlformats.org/officeDocument/2006/relationships/slideLayout" Target="../slideLayouts/slideLayout7.xml"/><Relationship Id="rId2" Type="http://schemas.openxmlformats.org/officeDocument/2006/relationships/image" Target="../media/image3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hyperlink" Target="http://bit.ly/IoTsysvendreq"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4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hyperlink" Target="https://spaces.internet2.edu/pages/viewpage.action?pageId=98306986&amp;preview=/98306986/110334355/I2GS17-VendorManagementDoc041717-FINAL.pdf"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hyperlink" Target="https://www.ntia.doc.gov/files/ntia/publications/presentation-capabilities_iot_wg_0426_final_for_meeting.pdf" TargetMode="External"/><Relationship Id="rId4" Type="http://schemas.openxmlformats.org/officeDocument/2006/relationships/hyperlink" Target="https://www.ntia.doc.gov/files/ntia/publications/handout-capabilitiestable_0426.pdf" TargetMode="External"/><Relationship Id="rId5" Type="http://schemas.openxmlformats.org/officeDocument/2006/relationships/hyperlink" Target="https://www.ntia.doc.gov/files/ntia/publications/draft-iotsecuritystandardscatalog-0426.pdf" TargetMode="External"/><Relationship Id="rId6" Type="http://schemas.openxmlformats.org/officeDocument/2006/relationships/hyperlink" Target="https://www.ntia.doc.gov/files/ntia/publications/draft-communicating_iot_security_update_0426.pdf" TargetMode="External"/><Relationship Id="rId7" Type="http://schemas.openxmlformats.org/officeDocument/2006/relationships/hyperlink" Target="https://www.ntia.doc.gov/files/ntia/publications/presentation-incentiveswg_0426.pdf" TargetMode="External"/><Relationship Id="rId8" Type="http://schemas.openxmlformats.org/officeDocument/2006/relationships/hyperlink" Target="https://www.ntia.doc.gov/other-publication/2016/multistakeholder-process-iot-security" TargetMode="External"/><Relationship Id="rId1" Type="http://schemas.openxmlformats.org/officeDocument/2006/relationships/slideLayout" Target="../slideLayouts/slideLayout9.xml"/><Relationship Id="rId2" Type="http://schemas.openxmlformats.org/officeDocument/2006/relationships/image" Target="../media/image42.tif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9" Type="http://schemas.openxmlformats.org/officeDocument/2006/relationships/image" Target="../media/image13.png"/><Relationship Id="rId20" Type="http://schemas.openxmlformats.org/officeDocument/2006/relationships/image" Target="../media/image24.emf"/><Relationship Id="rId21" Type="http://schemas.openxmlformats.org/officeDocument/2006/relationships/image" Target="../media/image25.jpeg"/><Relationship Id="rId10" Type="http://schemas.openxmlformats.org/officeDocument/2006/relationships/image" Target="../media/image14.png"/><Relationship Id="rId11" Type="http://schemas.openxmlformats.org/officeDocument/2006/relationships/image" Target="../media/image15.jpeg"/><Relationship Id="rId12" Type="http://schemas.openxmlformats.org/officeDocument/2006/relationships/image" Target="../media/image16.jpg"/><Relationship Id="rId13" Type="http://schemas.openxmlformats.org/officeDocument/2006/relationships/image" Target="../media/image17.jpg"/><Relationship Id="rId14" Type="http://schemas.openxmlformats.org/officeDocument/2006/relationships/image" Target="../media/image18.tiff"/><Relationship Id="rId15" Type="http://schemas.openxmlformats.org/officeDocument/2006/relationships/image" Target="../media/image19.jpg"/><Relationship Id="rId16" Type="http://schemas.openxmlformats.org/officeDocument/2006/relationships/image" Target="../media/image20.JPG"/><Relationship Id="rId17" Type="http://schemas.openxmlformats.org/officeDocument/2006/relationships/image" Target="../media/image21.jpg"/><Relationship Id="rId18" Type="http://schemas.openxmlformats.org/officeDocument/2006/relationships/image" Target="../media/image22.jpg"/><Relationship Id="rId19" Type="http://schemas.openxmlformats.org/officeDocument/2006/relationships/image" Target="../media/image23.jpg"/><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7.jpeg"/><Relationship Id="rId4" Type="http://schemas.openxmlformats.org/officeDocument/2006/relationships/image" Target="../media/image8.jpeg"/><Relationship Id="rId5" Type="http://schemas.openxmlformats.org/officeDocument/2006/relationships/image" Target="../media/image9.jpg"/><Relationship Id="rId6" Type="http://schemas.openxmlformats.org/officeDocument/2006/relationships/image" Target="../media/image10.jpg"/><Relationship Id="rId7" Type="http://schemas.openxmlformats.org/officeDocument/2006/relationships/image" Target="../media/image11.jpeg"/><Relationship Id="rId8" Type="http://schemas.openxmlformats.org/officeDocument/2006/relationships/image" Target="../media/image12.jpg"/></Relationships>
</file>

<file path=ppt/slides/_rels/slide7.xml.rels><?xml version="1.0" encoding="UTF-8" standalone="yes"?>
<Relationships xmlns="http://schemas.openxmlformats.org/package/2006/relationships"><Relationship Id="rId3" Type="http://schemas.openxmlformats.org/officeDocument/2006/relationships/hyperlink" Target="http://bit.ly/IoTsysvendreq" TargetMode="External"/><Relationship Id="rId4" Type="http://schemas.openxmlformats.org/officeDocument/2006/relationships/hyperlink" Target="https://docs.google.com/document/d/100mjiAu9k3Al6JEUhO-w1JEKx3pjvXnMq7sEWXLCYhk/edit" TargetMode="External"/><Relationship Id="rId5" Type="http://schemas.openxmlformats.org/officeDocument/2006/relationships/hyperlink" Target="https://www.ntia.doc.gov/other-publication/2016/multistakeholder-process-iot-security" TargetMode="External"/><Relationship Id="rId1" Type="http://schemas.openxmlformats.org/officeDocument/2006/relationships/slideLayout" Target="../slideLayouts/slideLayout9.xml"/><Relationship Id="rId2" Type="http://schemas.openxmlformats.org/officeDocument/2006/relationships/hyperlink" Target="http://bit.ly/ShodanCensys"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a:off x="325927" y="3426636"/>
            <a:ext cx="8510255" cy="31788"/>
          </a:xfrm>
          <a:prstGeom prst="line">
            <a:avLst/>
          </a:prstGeom>
          <a:ln w="12700">
            <a:solidFill>
              <a:srgbClr val="48484A"/>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278767" y="3565695"/>
            <a:ext cx="8750933" cy="936003"/>
          </a:xfrm>
        </p:spPr>
        <p:txBody>
          <a:bodyPr/>
          <a:lstStyle/>
          <a:p>
            <a:r>
              <a:rPr lang="en-US" sz="2000" cap="none" dirty="0" smtClean="0">
                <a:solidFill>
                  <a:srgbClr val="000000"/>
                </a:solidFill>
              </a:rPr>
              <a:t>WISE Internet of Things Working Group – Concept discussion</a:t>
            </a:r>
            <a:br>
              <a:rPr lang="en-US" sz="2000" cap="none" dirty="0" smtClean="0">
                <a:solidFill>
                  <a:srgbClr val="000000"/>
                </a:solidFill>
              </a:rPr>
            </a:br>
            <a:r>
              <a:rPr lang="en-US" sz="2000" cap="none" dirty="0" smtClean="0">
                <a:solidFill>
                  <a:srgbClr val="000000"/>
                </a:solidFill>
              </a:rPr>
              <a:t/>
            </a:r>
            <a:br>
              <a:rPr lang="en-US" sz="2000" cap="none" dirty="0" smtClean="0">
                <a:solidFill>
                  <a:srgbClr val="000000"/>
                </a:solidFill>
              </a:rPr>
            </a:br>
            <a:r>
              <a:rPr lang="en-US" sz="1400" b="0" cap="none" dirty="0" smtClean="0">
                <a:solidFill>
                  <a:srgbClr val="000000"/>
                </a:solidFill>
              </a:rPr>
              <a:t>August 15, 2017 - Washington, DC</a:t>
            </a:r>
            <a:br>
              <a:rPr lang="en-US" sz="1400" b="0" cap="none" dirty="0" smtClean="0">
                <a:solidFill>
                  <a:srgbClr val="000000"/>
                </a:solidFill>
              </a:rPr>
            </a:br>
            <a:r>
              <a:rPr lang="en-US" sz="1400" b="0" cap="none" dirty="0">
                <a:solidFill>
                  <a:srgbClr val="000000"/>
                </a:solidFill>
              </a:rPr>
              <a:t/>
            </a:r>
            <a:br>
              <a:rPr lang="en-US" sz="1400" b="0" cap="none" dirty="0">
                <a:solidFill>
                  <a:srgbClr val="000000"/>
                </a:solidFill>
              </a:rPr>
            </a:br>
            <a:r>
              <a:rPr lang="en-US" sz="1400" b="0" cap="none" dirty="0">
                <a:solidFill>
                  <a:srgbClr val="000000"/>
                </a:solidFill>
              </a:rPr>
              <a:t>Florence D. Hudson, Senior Vice President and Chief Innovation Officer, Internet2</a:t>
            </a:r>
            <a:br>
              <a:rPr lang="en-US" sz="1400" b="0" cap="none" dirty="0">
                <a:solidFill>
                  <a:srgbClr val="000000"/>
                </a:solidFill>
              </a:rPr>
            </a:br>
            <a:endParaRPr lang="en-US" sz="1400" b="0" cap="none" dirty="0">
              <a:solidFill>
                <a:srgbClr val="000000"/>
              </a:solidFill>
            </a:endParaRPr>
          </a:p>
        </p:txBody>
      </p:sp>
    </p:spTree>
    <p:extLst>
      <p:ext uri="{BB962C8B-B14F-4D97-AF65-F5344CB8AC3E}">
        <p14:creationId xmlns:p14="http://schemas.microsoft.com/office/powerpoint/2010/main" val="1598860478"/>
      </p:ext>
    </p:extLst>
  </p:cSld>
  <p:clrMapOvr>
    <a:masterClrMapping/>
  </p:clrMapOvr>
  <mc:AlternateContent xmlns:mc="http://schemas.openxmlformats.org/markup-compatibility/2006" xmlns:p14="http://schemas.microsoft.com/office/powerpoint/2010/main">
    <mc:Choice Requires="p14">
      <p:transition p14:dur="200" advClick="0" advTm="20000"/>
    </mc:Choice>
    <mc:Fallback xmlns="">
      <p:transition xmlns:p14="http://schemas.microsoft.com/office/powerpoint/2010/main" advClick="0" advTm="2000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1"/>
          </p:nvPr>
        </p:nvSpPr>
        <p:spPr>
          <a:xfrm>
            <a:off x="181070" y="608205"/>
            <a:ext cx="8868039" cy="4796714"/>
          </a:xfrm>
        </p:spPr>
        <p:txBody>
          <a:bodyPr/>
          <a:lstStyle/>
          <a:p>
            <a:r>
              <a:rPr lang="en-US" sz="1400" dirty="0" smtClean="0"/>
              <a:t>Mandate?</a:t>
            </a:r>
          </a:p>
          <a:p>
            <a:pPr lvl="1"/>
            <a:r>
              <a:rPr lang="en-US" sz="1400" dirty="0" smtClean="0"/>
              <a:t>Enable e-infrastructure managers to assess their security risks due to IoT devices connected to the e-infrastructure and its facilities, and improve their security posture, protecting the data and devices in the e-infrastructure and associated research systems. </a:t>
            </a:r>
          </a:p>
          <a:p>
            <a:r>
              <a:rPr lang="en-US" sz="1400" dirty="0" smtClean="0"/>
              <a:t>How to </a:t>
            </a:r>
            <a:r>
              <a:rPr lang="en-US" sz="1400" dirty="0"/>
              <a:t>scope </a:t>
            </a:r>
            <a:r>
              <a:rPr lang="en-US" sz="1400" dirty="0" smtClean="0"/>
              <a:t>an IoT </a:t>
            </a:r>
            <a:r>
              <a:rPr lang="en-US" sz="1400" dirty="0"/>
              <a:t>WG </a:t>
            </a:r>
            <a:r>
              <a:rPr lang="en-US" sz="1400" dirty="0" smtClean="0"/>
              <a:t>for research/e-Infrastructures?</a:t>
            </a:r>
          </a:p>
          <a:p>
            <a:pPr lvl="1"/>
            <a:r>
              <a:rPr lang="en-US" sz="1400" dirty="0" smtClean="0"/>
              <a:t>How to assess and manage device security risks connected to e-infrastructures:</a:t>
            </a:r>
          </a:p>
          <a:p>
            <a:pPr marL="1200150" lvl="2" indent="-285750">
              <a:buFont typeface="Arial" charset="0"/>
              <a:buChar char="•"/>
            </a:pPr>
            <a:r>
              <a:rPr lang="en-US" sz="1400" dirty="0"/>
              <a:t>S</a:t>
            </a:r>
            <a:r>
              <a:rPr lang="en-US" sz="1400" dirty="0" smtClean="0"/>
              <a:t>cientific instruments which connect to e-infrastructures</a:t>
            </a:r>
          </a:p>
          <a:p>
            <a:pPr marL="1200150" lvl="2" indent="-285750">
              <a:buFont typeface="Arial" charset="0"/>
              <a:buChar char="•"/>
            </a:pPr>
            <a:r>
              <a:rPr lang="en-US" sz="1400" dirty="0"/>
              <a:t>S</a:t>
            </a:r>
            <a:r>
              <a:rPr lang="en-US" sz="1400" dirty="0" smtClean="0"/>
              <a:t>tudent and lab devices which connect to scientific facilities and e-infrastructure</a:t>
            </a:r>
          </a:p>
          <a:p>
            <a:pPr marL="1200150" lvl="2" indent="-285750">
              <a:buFont typeface="Arial" charset="0"/>
              <a:buChar char="•"/>
            </a:pPr>
            <a:r>
              <a:rPr lang="en-US" sz="1400" dirty="0" smtClean="0"/>
              <a:t>IoT devices in buildings, cameras, personal devices, etc. connected to e-infrastructures</a:t>
            </a:r>
          </a:p>
          <a:p>
            <a:pPr lvl="1"/>
            <a:r>
              <a:rPr lang="en-US" sz="1400" dirty="0" smtClean="0"/>
              <a:t>It just takes one </a:t>
            </a:r>
            <a:r>
              <a:rPr lang="en-US" sz="1400" dirty="0" smtClean="0"/>
              <a:t>connection to an exposed device</a:t>
            </a:r>
            <a:r>
              <a:rPr lang="is-IS" sz="1400" dirty="0" smtClean="0"/>
              <a:t>…that’s </a:t>
            </a:r>
            <a:r>
              <a:rPr lang="is-IS" sz="1400" dirty="0" smtClean="0"/>
              <a:t>all you need to communicate a breach</a:t>
            </a:r>
            <a:endParaRPr lang="en-US" sz="1400" dirty="0"/>
          </a:p>
          <a:p>
            <a:r>
              <a:rPr lang="en-US" sz="1400" dirty="0" smtClean="0"/>
              <a:t>Deliverables?</a:t>
            </a:r>
          </a:p>
          <a:p>
            <a:pPr lvl="1"/>
            <a:r>
              <a:rPr lang="en-US" sz="1400" dirty="0" smtClean="0"/>
              <a:t>Develop process document for assessment of security or TIPPSS risks for e-infrastructures and the devices to which they connect</a:t>
            </a:r>
          </a:p>
          <a:p>
            <a:pPr lvl="1"/>
            <a:r>
              <a:rPr lang="en-US" sz="1400" dirty="0" smtClean="0"/>
              <a:t>Develop vendor management checklist for scientific instruments connected to e-infrastructures</a:t>
            </a:r>
          </a:p>
          <a:p>
            <a:pPr marL="1200150" lvl="2" indent="-285750">
              <a:buFont typeface="Arial" charset="0"/>
              <a:buChar char="•"/>
            </a:pPr>
            <a:r>
              <a:rPr lang="en-US" sz="1400" dirty="0" smtClean="0">
                <a:solidFill>
                  <a:srgbClr val="000000"/>
                </a:solidFill>
                <a:latin typeface="Arial" charset="0"/>
                <a:ea typeface="Arial" charset="0"/>
                <a:cs typeface="Arial" charset="0"/>
              </a:rPr>
              <a:t>Rules re: passwords, data feeds, who has access to the device, what service has access, etc.</a:t>
            </a:r>
          </a:p>
          <a:p>
            <a:pPr marL="1200150" lvl="2" indent="-285750">
              <a:buFont typeface="Arial" charset="0"/>
              <a:buChar char="•"/>
            </a:pPr>
            <a:r>
              <a:rPr lang="en-US" sz="1400" dirty="0" smtClean="0">
                <a:solidFill>
                  <a:srgbClr val="000000"/>
                </a:solidFill>
                <a:latin typeface="Arial" charset="0"/>
                <a:ea typeface="Arial" charset="0"/>
                <a:cs typeface="Arial" charset="0"/>
              </a:rPr>
              <a:t>Leverage Internet2/ITANA IoT WG deliverables, customize and extend for e-infrastructures</a:t>
            </a:r>
          </a:p>
          <a:p>
            <a:pPr marL="1200150" lvl="2" indent="-285750">
              <a:buFont typeface="Arial" charset="0"/>
              <a:buChar char="•"/>
            </a:pPr>
            <a:r>
              <a:rPr lang="en-US" sz="1400" dirty="0"/>
              <a:t>Add </a:t>
            </a:r>
            <a:r>
              <a:rPr lang="en-US" sz="1400" dirty="0" smtClean="0"/>
              <a:t>e-infrastructure things </a:t>
            </a:r>
            <a:r>
              <a:rPr lang="en-US" sz="1400" dirty="0"/>
              <a:t>to </a:t>
            </a:r>
            <a:r>
              <a:rPr lang="en-US" sz="1400" dirty="0" smtClean="0"/>
              <a:t>Enterprise </a:t>
            </a:r>
            <a:r>
              <a:rPr lang="en-US" sz="1400" dirty="0"/>
              <a:t>IoT Working Group checklist for ITANA/Internet2 effort </a:t>
            </a:r>
            <a:endParaRPr lang="en-US" sz="1400" dirty="0" smtClean="0">
              <a:solidFill>
                <a:srgbClr val="000000"/>
              </a:solidFill>
              <a:latin typeface="Arial" charset="0"/>
              <a:ea typeface="Arial" charset="0"/>
              <a:cs typeface="Arial" charset="0"/>
            </a:endParaRPr>
          </a:p>
          <a:p>
            <a:pPr marL="1028700" lvl="1">
              <a:buFont typeface="Arial" charset="0"/>
              <a:buChar char="•"/>
            </a:pPr>
            <a:endParaRPr lang="en-US" sz="1400" dirty="0"/>
          </a:p>
          <a:p>
            <a:pPr lvl="1">
              <a:lnSpc>
                <a:spcPts val="2460"/>
              </a:lnSpc>
            </a:pPr>
            <a:endParaRPr lang="en-US" sz="1400" dirty="0" smtClean="0"/>
          </a:p>
          <a:p>
            <a:pPr lvl="1">
              <a:lnSpc>
                <a:spcPts val="2460"/>
              </a:lnSpc>
            </a:pPr>
            <a:endParaRPr lang="en-US" sz="1400" dirty="0"/>
          </a:p>
        </p:txBody>
      </p:sp>
      <p:sp>
        <p:nvSpPr>
          <p:cNvPr id="3" name="Title 2"/>
          <p:cNvSpPr>
            <a:spLocks noGrp="1"/>
          </p:cNvSpPr>
          <p:nvPr>
            <p:ph type="title"/>
          </p:nvPr>
        </p:nvSpPr>
        <p:spPr/>
        <p:txBody>
          <a:bodyPr/>
          <a:lstStyle/>
          <a:p>
            <a:r>
              <a:rPr lang="en-US" sz="2000" dirty="0" smtClean="0"/>
              <a:t>If we were to create a WISE IoT Working Group</a:t>
            </a:r>
            <a:r>
              <a:rPr lang="is-IS" sz="2000" smtClean="0"/>
              <a:t>…DRAFT CONCEPT</a:t>
            </a:r>
            <a:endParaRPr lang="en-US" sz="2000" dirty="0"/>
          </a:p>
        </p:txBody>
      </p:sp>
    </p:spTree>
    <p:extLst>
      <p:ext uri="{BB962C8B-B14F-4D97-AF65-F5344CB8AC3E}">
        <p14:creationId xmlns:p14="http://schemas.microsoft.com/office/powerpoint/2010/main" val="20220886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Windmill@Low.png"/>
          <p:cNvPicPr>
            <a:picLocks noChangeAspect="1"/>
          </p:cNvPicPr>
          <p:nvPr/>
        </p:nvPicPr>
        <p:blipFill>
          <a:blip r:embed="rId3">
            <a:alphaModFix amt="31000"/>
            <a:extLst>
              <a:ext uri="{28A0092B-C50C-407E-A947-70E740481C1C}">
                <a14:useLocalDpi xmlns:a14="http://schemas.microsoft.com/office/drawing/2010/main" val="0"/>
              </a:ext>
            </a:extLst>
          </a:blip>
          <a:stretch>
            <a:fillRect/>
          </a:stretch>
        </p:blipFill>
        <p:spPr>
          <a:xfrm>
            <a:off x="4572000" y="3560966"/>
            <a:ext cx="1106424" cy="1005840"/>
          </a:xfrm>
          <a:prstGeom prst="rect">
            <a:avLst/>
          </a:prstGeom>
        </p:spPr>
      </p:pic>
      <p:pic>
        <p:nvPicPr>
          <p:cNvPr id="23" name="Picture 22" descr="Saturn@Low.png"/>
          <p:cNvPicPr>
            <a:picLocks noChangeAspect="1"/>
          </p:cNvPicPr>
          <p:nvPr/>
        </p:nvPicPr>
        <p:blipFill>
          <a:blip r:embed="rId4">
            <a:alphaModFix amt="31000"/>
            <a:extLst>
              <a:ext uri="{28A0092B-C50C-407E-A947-70E740481C1C}">
                <a14:useLocalDpi xmlns:a14="http://schemas.microsoft.com/office/drawing/2010/main" val="0"/>
              </a:ext>
            </a:extLst>
          </a:blip>
          <a:stretch>
            <a:fillRect/>
          </a:stretch>
        </p:blipFill>
        <p:spPr>
          <a:xfrm>
            <a:off x="5867408" y="299606"/>
            <a:ext cx="1381013" cy="1188720"/>
          </a:xfrm>
          <a:prstGeom prst="rect">
            <a:avLst/>
          </a:prstGeom>
        </p:spPr>
      </p:pic>
      <p:pic>
        <p:nvPicPr>
          <p:cNvPr id="9" name="Picture 8" descr="Atom@Low.png"/>
          <p:cNvPicPr>
            <a:picLocks noChangeAspect="1"/>
          </p:cNvPicPr>
          <p:nvPr/>
        </p:nvPicPr>
        <p:blipFill>
          <a:blip r:embed="rId5">
            <a:alphaModFix amt="31000"/>
            <a:extLst>
              <a:ext uri="{28A0092B-C50C-407E-A947-70E740481C1C}">
                <a14:useLocalDpi xmlns:a14="http://schemas.microsoft.com/office/drawing/2010/main" val="0"/>
              </a:ext>
            </a:extLst>
          </a:blip>
          <a:stretch>
            <a:fillRect/>
          </a:stretch>
        </p:blipFill>
        <p:spPr>
          <a:xfrm>
            <a:off x="6096008" y="2509406"/>
            <a:ext cx="1947233" cy="1645920"/>
          </a:xfrm>
          <a:prstGeom prst="rect">
            <a:avLst/>
          </a:prstGeom>
        </p:spPr>
      </p:pic>
      <p:pic>
        <p:nvPicPr>
          <p:cNvPr id="22" name="Picture 21" descr="Satellite@Low.png"/>
          <p:cNvPicPr>
            <a:picLocks noChangeAspect="1"/>
          </p:cNvPicPr>
          <p:nvPr/>
        </p:nvPicPr>
        <p:blipFill>
          <a:blip r:embed="rId6">
            <a:alphaModFix amt="31000"/>
            <a:extLst>
              <a:ext uri="{28A0092B-C50C-407E-A947-70E740481C1C}">
                <a14:useLocalDpi xmlns:a14="http://schemas.microsoft.com/office/drawing/2010/main" val="0"/>
              </a:ext>
            </a:extLst>
          </a:blip>
          <a:stretch>
            <a:fillRect/>
          </a:stretch>
        </p:blipFill>
        <p:spPr>
          <a:xfrm>
            <a:off x="3581400" y="2255725"/>
            <a:ext cx="1396538" cy="1280160"/>
          </a:xfrm>
          <a:prstGeom prst="rect">
            <a:avLst/>
          </a:prstGeom>
        </p:spPr>
      </p:pic>
      <p:pic>
        <p:nvPicPr>
          <p:cNvPr id="21" name="Picture 20" descr="PaperScript@Low.png"/>
          <p:cNvPicPr>
            <a:picLocks noChangeAspect="1"/>
          </p:cNvPicPr>
          <p:nvPr/>
        </p:nvPicPr>
        <p:blipFill>
          <a:blip r:embed="rId7">
            <a:alphaModFix amt="31000"/>
            <a:extLst>
              <a:ext uri="{28A0092B-C50C-407E-A947-70E740481C1C}">
                <a14:useLocalDpi xmlns:a14="http://schemas.microsoft.com/office/drawing/2010/main" val="0"/>
              </a:ext>
            </a:extLst>
          </a:blip>
          <a:stretch>
            <a:fillRect/>
          </a:stretch>
        </p:blipFill>
        <p:spPr>
          <a:xfrm>
            <a:off x="3525766" y="6962"/>
            <a:ext cx="1525067" cy="1371600"/>
          </a:xfrm>
          <a:prstGeom prst="rect">
            <a:avLst/>
          </a:prstGeom>
        </p:spPr>
      </p:pic>
      <p:pic>
        <p:nvPicPr>
          <p:cNvPr id="14" name="Picture 13" descr="Lightbulb@Low.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29673" y="680611"/>
            <a:ext cx="2066914" cy="3611879"/>
          </a:xfrm>
          <a:prstGeom prst="rect">
            <a:avLst/>
          </a:prstGeom>
        </p:spPr>
      </p:pic>
      <p:pic>
        <p:nvPicPr>
          <p:cNvPr id="10" name="Picture 9" descr="Beaker@Low.png"/>
          <p:cNvPicPr>
            <a:picLocks noChangeAspect="1"/>
          </p:cNvPicPr>
          <p:nvPr/>
        </p:nvPicPr>
        <p:blipFill>
          <a:blip r:embed="rId9">
            <a:alphaModFix amt="31000"/>
            <a:extLst>
              <a:ext uri="{28A0092B-C50C-407E-A947-70E740481C1C}">
                <a14:useLocalDpi xmlns:a14="http://schemas.microsoft.com/office/drawing/2010/main" val="0"/>
              </a:ext>
            </a:extLst>
          </a:blip>
          <a:stretch>
            <a:fillRect/>
          </a:stretch>
        </p:blipFill>
        <p:spPr>
          <a:xfrm>
            <a:off x="5105404" y="909206"/>
            <a:ext cx="373695" cy="365760"/>
          </a:xfrm>
          <a:prstGeom prst="rect">
            <a:avLst/>
          </a:prstGeom>
        </p:spPr>
      </p:pic>
      <p:pic>
        <p:nvPicPr>
          <p:cNvPr id="16" name="Picture 15" descr="DNA@Low.png"/>
          <p:cNvPicPr>
            <a:picLocks noChangeAspect="1"/>
          </p:cNvPicPr>
          <p:nvPr/>
        </p:nvPicPr>
        <p:blipFill>
          <a:blip r:embed="rId10">
            <a:alphaModFix amt="31000"/>
            <a:extLst>
              <a:ext uri="{28A0092B-C50C-407E-A947-70E740481C1C}">
                <a14:useLocalDpi xmlns:a14="http://schemas.microsoft.com/office/drawing/2010/main" val="0"/>
              </a:ext>
            </a:extLst>
          </a:blip>
          <a:stretch>
            <a:fillRect/>
          </a:stretch>
        </p:blipFill>
        <p:spPr>
          <a:xfrm>
            <a:off x="3733807" y="4292486"/>
            <a:ext cx="539951" cy="457200"/>
          </a:xfrm>
          <a:prstGeom prst="rect">
            <a:avLst/>
          </a:prstGeom>
        </p:spPr>
      </p:pic>
      <p:pic>
        <p:nvPicPr>
          <p:cNvPr id="17" name="Picture 16" descr="Fish@Low.png"/>
          <p:cNvPicPr>
            <a:picLocks noChangeAspect="1"/>
          </p:cNvPicPr>
          <p:nvPr/>
        </p:nvPicPr>
        <p:blipFill>
          <a:blip r:embed="rId11">
            <a:alphaModFix amt="31000"/>
            <a:extLst>
              <a:ext uri="{28A0092B-C50C-407E-A947-70E740481C1C}">
                <a14:useLocalDpi xmlns:a14="http://schemas.microsoft.com/office/drawing/2010/main" val="0"/>
              </a:ext>
            </a:extLst>
          </a:blip>
          <a:stretch>
            <a:fillRect/>
          </a:stretch>
        </p:blipFill>
        <p:spPr>
          <a:xfrm>
            <a:off x="5366911" y="2357006"/>
            <a:ext cx="731924" cy="548640"/>
          </a:xfrm>
          <a:prstGeom prst="rect">
            <a:avLst/>
          </a:prstGeom>
        </p:spPr>
      </p:pic>
      <p:pic>
        <p:nvPicPr>
          <p:cNvPr id="18" name="Picture 17" descr="Justice@Low.png"/>
          <p:cNvPicPr>
            <a:picLocks noChangeAspect="1"/>
          </p:cNvPicPr>
          <p:nvPr/>
        </p:nvPicPr>
        <p:blipFill>
          <a:blip r:embed="rId12">
            <a:alphaModFix amt="31000"/>
            <a:extLst>
              <a:ext uri="{28A0092B-C50C-407E-A947-70E740481C1C}">
                <a14:useLocalDpi xmlns:a14="http://schemas.microsoft.com/office/drawing/2010/main" val="0"/>
              </a:ext>
            </a:extLst>
          </a:blip>
          <a:stretch>
            <a:fillRect/>
          </a:stretch>
        </p:blipFill>
        <p:spPr>
          <a:xfrm>
            <a:off x="820438" y="375806"/>
            <a:ext cx="779762" cy="640080"/>
          </a:xfrm>
          <a:prstGeom prst="rect">
            <a:avLst/>
          </a:prstGeom>
        </p:spPr>
      </p:pic>
      <p:pic>
        <p:nvPicPr>
          <p:cNvPr id="19" name="Picture 18" descr="Microscope@Low.png"/>
          <p:cNvPicPr>
            <a:picLocks noChangeAspect="1"/>
          </p:cNvPicPr>
          <p:nvPr/>
        </p:nvPicPr>
        <p:blipFill>
          <a:blip r:embed="rId13">
            <a:alphaModFix amt="31000"/>
            <a:extLst>
              <a:ext uri="{28A0092B-C50C-407E-A947-70E740481C1C}">
                <a14:useLocalDpi xmlns:a14="http://schemas.microsoft.com/office/drawing/2010/main" val="0"/>
              </a:ext>
            </a:extLst>
          </a:blip>
          <a:stretch>
            <a:fillRect/>
          </a:stretch>
        </p:blipFill>
        <p:spPr>
          <a:xfrm>
            <a:off x="1295408" y="2631326"/>
            <a:ext cx="811459" cy="731520"/>
          </a:xfrm>
          <a:prstGeom prst="rect">
            <a:avLst/>
          </a:prstGeom>
        </p:spPr>
      </p:pic>
      <p:pic>
        <p:nvPicPr>
          <p:cNvPr id="20" name="Picture 19" descr="MusicStaff@Low.png"/>
          <p:cNvPicPr>
            <a:picLocks noChangeAspect="1"/>
          </p:cNvPicPr>
          <p:nvPr/>
        </p:nvPicPr>
        <p:blipFill>
          <a:blip r:embed="rId14">
            <a:alphaModFix amt="31000"/>
            <a:extLst>
              <a:ext uri="{28A0092B-C50C-407E-A947-70E740481C1C}">
                <a14:useLocalDpi xmlns:a14="http://schemas.microsoft.com/office/drawing/2010/main" val="0"/>
              </a:ext>
            </a:extLst>
          </a:blip>
          <a:stretch>
            <a:fillRect/>
          </a:stretch>
        </p:blipFill>
        <p:spPr>
          <a:xfrm>
            <a:off x="7722578" y="2204606"/>
            <a:ext cx="881094" cy="822960"/>
          </a:xfrm>
          <a:prstGeom prst="rect">
            <a:avLst/>
          </a:prstGeom>
        </p:spPr>
      </p:pic>
      <p:pic>
        <p:nvPicPr>
          <p:cNvPr id="24" name="Picture 23" descr="Telescope@Low.png"/>
          <p:cNvPicPr>
            <a:picLocks noChangeAspect="1"/>
          </p:cNvPicPr>
          <p:nvPr/>
        </p:nvPicPr>
        <p:blipFill>
          <a:blip r:embed="rId15">
            <a:alphaModFix amt="31000"/>
            <a:extLst>
              <a:ext uri="{28A0092B-C50C-407E-A947-70E740481C1C}">
                <a14:useLocalDpi xmlns:a14="http://schemas.microsoft.com/office/drawing/2010/main" val="0"/>
              </a:ext>
            </a:extLst>
          </a:blip>
          <a:stretch>
            <a:fillRect/>
          </a:stretch>
        </p:blipFill>
        <p:spPr>
          <a:xfrm>
            <a:off x="197367" y="1366406"/>
            <a:ext cx="1326641" cy="1097280"/>
          </a:xfrm>
          <a:prstGeom prst="rect">
            <a:avLst/>
          </a:prstGeom>
        </p:spPr>
      </p:pic>
      <p:pic>
        <p:nvPicPr>
          <p:cNvPr id="29" name="Picture 28" descr="Beaker@Low.png"/>
          <p:cNvPicPr>
            <a:picLocks noChangeAspect="1"/>
          </p:cNvPicPr>
          <p:nvPr/>
        </p:nvPicPr>
        <p:blipFill>
          <a:blip r:embed="rId9">
            <a:alphaModFix amt="31000"/>
            <a:extLst>
              <a:ext uri="{28A0092B-C50C-407E-A947-70E740481C1C}">
                <a14:useLocalDpi xmlns:a14="http://schemas.microsoft.com/office/drawing/2010/main" val="0"/>
              </a:ext>
            </a:extLst>
          </a:blip>
          <a:stretch>
            <a:fillRect/>
          </a:stretch>
        </p:blipFill>
        <p:spPr>
          <a:xfrm>
            <a:off x="446751" y="3363263"/>
            <a:ext cx="1229657" cy="1203547"/>
          </a:xfrm>
          <a:prstGeom prst="rect">
            <a:avLst/>
          </a:prstGeom>
        </p:spPr>
      </p:pic>
      <p:sp>
        <p:nvSpPr>
          <p:cNvPr id="7" name="TextBox 6"/>
          <p:cNvSpPr txBox="1"/>
          <p:nvPr/>
        </p:nvSpPr>
        <p:spPr bwMode="auto">
          <a:xfrm>
            <a:off x="4091903" y="694021"/>
            <a:ext cx="4478508" cy="4090351"/>
          </a:xfrm>
          <a:prstGeom prst="rect">
            <a:avLst/>
          </a:prstGeom>
          <a:noFill/>
          <a:ln w="9525">
            <a:noFill/>
            <a:miter lim="800000"/>
            <a:headEnd/>
            <a:tailEnd/>
          </a:ln>
        </p:spPr>
        <p:txBody>
          <a:bodyPr vert="horz" wrap="square" lIns="91440" tIns="45720" rIns="91440" bIns="73152" numCol="1" rtlCol="0" anchor="b" anchorCtr="0" compatLnSpc="1">
            <a:prstTxWarp prst="textNoShape">
              <a:avLst/>
            </a:prstTxWarp>
            <a:spAutoFit/>
          </a:bodyPr>
          <a:lstStyle/>
          <a:p>
            <a:endParaRPr lang="en-US" sz="1000" b="1" dirty="0"/>
          </a:p>
          <a:p>
            <a:pPr algn="ctr"/>
            <a:endParaRPr lang="en-US" sz="2400" b="1" dirty="0" smtClean="0">
              <a:solidFill>
                <a:srgbClr val="053244"/>
              </a:solidFill>
              <a:latin typeface=""/>
            </a:endParaRPr>
          </a:p>
          <a:p>
            <a:pPr algn="ctr"/>
            <a:r>
              <a:rPr lang="en-US" sz="3200" b="1" dirty="0" smtClean="0">
                <a:solidFill>
                  <a:srgbClr val="053244"/>
                </a:solidFill>
                <a:latin typeface=""/>
              </a:rPr>
              <a:t>Discussion </a:t>
            </a:r>
          </a:p>
          <a:p>
            <a:pPr algn="ctr"/>
            <a:endParaRPr lang="en-US" sz="2400" b="1" dirty="0">
              <a:solidFill>
                <a:srgbClr val="053244"/>
              </a:solidFill>
              <a:latin typeface=""/>
            </a:endParaRPr>
          </a:p>
          <a:p>
            <a:pPr algn="ctr"/>
            <a:r>
              <a:rPr lang="en-US" sz="2000" b="1" dirty="0" smtClean="0">
                <a:solidFill>
                  <a:srgbClr val="053244"/>
                </a:solidFill>
                <a:latin typeface=""/>
              </a:rPr>
              <a:t>Florence Hudson</a:t>
            </a:r>
          </a:p>
          <a:p>
            <a:pPr algn="ctr"/>
            <a:r>
              <a:rPr lang="en-US" sz="2000" b="1" dirty="0" smtClean="0">
                <a:hlinkClick r:id="rId16"/>
              </a:rPr>
              <a:t>fhudson@Internet2.edu</a:t>
            </a:r>
            <a:endParaRPr lang="en-US" sz="2000" b="1" dirty="0" smtClean="0"/>
          </a:p>
          <a:p>
            <a:pPr algn="ctr"/>
            <a:r>
              <a:rPr lang="en-US" sz="2000" b="1" dirty="0">
                <a:solidFill>
                  <a:srgbClr val="053244"/>
                </a:solidFill>
                <a:latin typeface=""/>
              </a:rPr>
              <a:t>@FloInternet2</a:t>
            </a:r>
          </a:p>
          <a:p>
            <a:pPr algn="ctr"/>
            <a:endParaRPr lang="en-US" sz="2000" dirty="0" smtClean="0"/>
          </a:p>
          <a:p>
            <a:pPr algn="ctr"/>
            <a:r>
              <a:rPr lang="en-US" sz="2000" b="1" dirty="0" smtClean="0"/>
              <a:t>Ken Klingenstein</a:t>
            </a:r>
          </a:p>
          <a:p>
            <a:pPr algn="ctr"/>
            <a:r>
              <a:rPr lang="en-US" sz="2000" b="1" dirty="0" smtClean="0">
                <a:hlinkClick r:id="rId17"/>
              </a:rPr>
              <a:t>kjk@internet2.edu</a:t>
            </a:r>
            <a:endParaRPr lang="en-US" sz="2000" b="1" dirty="0" smtClean="0"/>
          </a:p>
          <a:p>
            <a:pPr algn="ctr"/>
            <a:endParaRPr lang="en-US" sz="2400" dirty="0"/>
          </a:p>
          <a:p>
            <a:pPr algn="ctr"/>
            <a:r>
              <a:rPr lang="en-US" sz="2400" b="1" dirty="0" smtClean="0"/>
              <a:t> </a:t>
            </a:r>
            <a:endParaRPr lang="en-US" sz="2400" b="1" dirty="0" smtClean="0">
              <a:solidFill>
                <a:srgbClr val="053244"/>
              </a:solidFill>
              <a:latin typeface=""/>
            </a:endParaRPr>
          </a:p>
        </p:txBody>
      </p:sp>
    </p:spTree>
    <p:extLst>
      <p:ext uri="{BB962C8B-B14F-4D97-AF65-F5344CB8AC3E}">
        <p14:creationId xmlns:p14="http://schemas.microsoft.com/office/powerpoint/2010/main" val="3230746305"/>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xmlns:p14="http://schemas.microsoft.com/office/powerpoint/2010/main" advTm="1000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Back-up – TNC17 materials for Securing the Things</a:t>
            </a:r>
            <a:endParaRPr lang="en-US" dirty="0"/>
          </a:p>
        </p:txBody>
      </p:sp>
    </p:spTree>
    <p:extLst>
      <p:ext uri="{BB962C8B-B14F-4D97-AF65-F5344CB8AC3E}">
        <p14:creationId xmlns:p14="http://schemas.microsoft.com/office/powerpoint/2010/main" val="4387667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120045" y="250448"/>
            <a:ext cx="9023955" cy="857250"/>
          </a:xfrm>
        </p:spPr>
        <p:txBody>
          <a:bodyPr/>
          <a:lstStyle/>
          <a:p>
            <a:r>
              <a:rPr lang="en-US" sz="1900" b="1" dirty="0">
                <a:solidFill>
                  <a:srgbClr val="000000"/>
                </a:solidFill>
              </a:rPr>
              <a:t>Internet2 IoT Systems Risk Management Task Force: </a:t>
            </a:r>
            <a:r>
              <a:rPr lang="en-US" sz="1900" b="1" dirty="0" smtClean="0">
                <a:solidFill>
                  <a:srgbClr val="000000"/>
                </a:solidFill>
              </a:rPr>
              <a:t/>
            </a:r>
            <a:br>
              <a:rPr lang="en-US" sz="1900" b="1" dirty="0" smtClean="0">
                <a:solidFill>
                  <a:srgbClr val="000000"/>
                </a:solidFill>
              </a:rPr>
            </a:br>
            <a:r>
              <a:rPr lang="en-US" sz="1900" b="1" dirty="0" smtClean="0">
                <a:solidFill>
                  <a:srgbClr val="000000"/>
                </a:solidFill>
              </a:rPr>
              <a:t>Recommends </a:t>
            </a:r>
            <a:r>
              <a:rPr lang="en-US" sz="1900" b="1" dirty="0">
                <a:solidFill>
                  <a:srgbClr val="000000"/>
                </a:solidFill>
              </a:rPr>
              <a:t>Initial Exposure </a:t>
            </a:r>
            <a:r>
              <a:rPr lang="en-US" sz="1900" b="1" dirty="0" smtClean="0">
                <a:solidFill>
                  <a:srgbClr val="000000"/>
                </a:solidFill>
              </a:rPr>
              <a:t>Baselining </a:t>
            </a:r>
            <a:r>
              <a:rPr lang="en-US" sz="1900" b="1" dirty="0">
                <a:solidFill>
                  <a:srgbClr val="000000"/>
                </a:solidFill>
              </a:rPr>
              <a:t>via Shodan &amp; </a:t>
            </a:r>
            <a:r>
              <a:rPr lang="en-US" sz="1900" b="1" dirty="0" smtClean="0">
                <a:solidFill>
                  <a:srgbClr val="000000"/>
                </a:solidFill>
              </a:rPr>
              <a:t>Censys </a:t>
            </a:r>
            <a:r>
              <a:rPr lang="en-US" sz="1900" b="1" dirty="0">
                <a:solidFill>
                  <a:srgbClr val="000000"/>
                </a:solidFill>
              </a:rPr>
              <a:t>tools. </a:t>
            </a:r>
          </a:p>
        </p:txBody>
      </p:sp>
      <p:pic>
        <p:nvPicPr>
          <p:cNvPr id="7" name="Picture 6"/>
          <p:cNvPicPr>
            <a:picLocks noChangeAspect="1"/>
          </p:cNvPicPr>
          <p:nvPr/>
        </p:nvPicPr>
        <p:blipFill rotWithShape="1">
          <a:blip r:embed="rId2"/>
          <a:srcRect r="66957" b="14855"/>
          <a:stretch/>
        </p:blipFill>
        <p:spPr>
          <a:xfrm>
            <a:off x="403412" y="935049"/>
            <a:ext cx="2536509" cy="3840480"/>
          </a:xfrm>
          <a:prstGeom prst="rect">
            <a:avLst/>
          </a:prstGeom>
        </p:spPr>
      </p:pic>
      <p:pic>
        <p:nvPicPr>
          <p:cNvPr id="8" name="Picture 7"/>
          <p:cNvPicPr>
            <a:picLocks noChangeAspect="1"/>
          </p:cNvPicPr>
          <p:nvPr/>
        </p:nvPicPr>
        <p:blipFill rotWithShape="1">
          <a:blip r:embed="rId2"/>
          <a:srcRect l="68311" b="41566"/>
          <a:stretch/>
        </p:blipFill>
        <p:spPr>
          <a:xfrm>
            <a:off x="3102771" y="935049"/>
            <a:ext cx="2953825" cy="3200400"/>
          </a:xfrm>
          <a:prstGeom prst="rect">
            <a:avLst/>
          </a:prstGeom>
        </p:spPr>
      </p:pic>
      <p:pic>
        <p:nvPicPr>
          <p:cNvPr id="9" name="Picture 8"/>
          <p:cNvPicPr>
            <a:picLocks noChangeAspect="1"/>
          </p:cNvPicPr>
          <p:nvPr/>
        </p:nvPicPr>
        <p:blipFill rotWithShape="1">
          <a:blip r:embed="rId3"/>
          <a:srcRect l="68208" b="20015"/>
          <a:stretch/>
        </p:blipFill>
        <p:spPr>
          <a:xfrm>
            <a:off x="6177956" y="935049"/>
            <a:ext cx="2597711" cy="3840480"/>
          </a:xfrm>
          <a:prstGeom prst="rect">
            <a:avLst/>
          </a:prstGeom>
        </p:spPr>
      </p:pic>
      <p:sp>
        <p:nvSpPr>
          <p:cNvPr id="10" name="TextBox 9"/>
          <p:cNvSpPr txBox="1"/>
          <p:nvPr/>
        </p:nvSpPr>
        <p:spPr bwMode="auto">
          <a:xfrm>
            <a:off x="2994108" y="4309488"/>
            <a:ext cx="2857513" cy="550920"/>
          </a:xfrm>
          <a:prstGeom prst="rect">
            <a:avLst/>
          </a:prstGeom>
          <a:noFill/>
          <a:ln w="9525">
            <a:noFill/>
            <a:miter lim="800000"/>
            <a:headEnd/>
            <a:tailEnd/>
          </a:ln>
        </p:spPr>
        <p:txBody>
          <a:bodyPr vert="horz" wrap="none" lIns="457200" tIns="45720" rIns="91440" bIns="73152" numCol="1" rtlCol="0" anchor="b" anchorCtr="0" compatLnSpc="1">
            <a:prstTxWarp prst="textNoShape">
              <a:avLst/>
            </a:prstTxWarp>
            <a:spAutoFit/>
          </a:bodyPr>
          <a:lstStyle/>
          <a:p>
            <a:pPr algn="ctr"/>
            <a:r>
              <a:rPr lang="en-US" sz="1400" b="1" dirty="0" smtClean="0"/>
              <a:t>Full </a:t>
            </a:r>
            <a:r>
              <a:rPr lang="en-US" sz="1400" b="1" dirty="0"/>
              <a:t>document available: </a:t>
            </a:r>
            <a:endParaRPr lang="en-US" sz="1400" b="1" dirty="0" smtClean="0"/>
          </a:p>
          <a:p>
            <a:pPr algn="ctr"/>
            <a:r>
              <a:rPr lang="en-US" sz="1400" b="1" dirty="0" smtClean="0">
                <a:hlinkClick r:id="rId4"/>
              </a:rPr>
              <a:t>http</a:t>
            </a:r>
            <a:r>
              <a:rPr lang="en-US" sz="1400" b="1" dirty="0">
                <a:hlinkClick r:id="rId4"/>
              </a:rPr>
              <a:t>://</a:t>
            </a:r>
            <a:r>
              <a:rPr lang="en-US" sz="1400" b="1" dirty="0" smtClean="0">
                <a:hlinkClick r:id="rId4"/>
              </a:rPr>
              <a:t>bit.ly/ShodanCensys</a:t>
            </a:r>
            <a:r>
              <a:rPr lang="en-US" sz="1400" b="1" dirty="0" smtClean="0"/>
              <a:t> </a:t>
            </a:r>
            <a:endParaRPr lang="en-US" sz="1400" b="1" dirty="0"/>
          </a:p>
        </p:txBody>
      </p:sp>
    </p:spTree>
    <p:extLst>
      <p:ext uri="{BB962C8B-B14F-4D97-AF65-F5344CB8AC3E}">
        <p14:creationId xmlns:p14="http://schemas.microsoft.com/office/powerpoint/2010/main" val="102908922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4734" y="1002106"/>
            <a:ext cx="8095628" cy="3539430"/>
          </a:xfrm>
          <a:prstGeom prst="rect">
            <a:avLst/>
          </a:prstGeom>
        </p:spPr>
        <p:txBody>
          <a:bodyPr wrap="square">
            <a:spAutoFit/>
          </a:bodyPr>
          <a:lstStyle/>
          <a:p>
            <a:pPr marL="228600" indent="-228600" defTabSz="685800" fontAlgn="auto">
              <a:spcBef>
                <a:spcPts val="0"/>
              </a:spcBef>
              <a:spcAft>
                <a:spcPts val="0"/>
              </a:spcAft>
              <a:buClr>
                <a:schemeClr val="accent6"/>
              </a:buClr>
              <a:buFont typeface="Arial" panose="020B0604020202020204" pitchFamily="34" charset="0"/>
              <a:buChar char="•"/>
            </a:pPr>
            <a:r>
              <a:rPr lang="en-US" sz="1400" dirty="0" smtClean="0">
                <a:latin typeface="Arial" charset="0"/>
                <a:ea typeface="Arial" charset="0"/>
                <a:cs typeface="Arial" charset="0"/>
              </a:rPr>
              <a:t>This document is intended to provide different organizations within Higher Education institutions with items to consider as they engage with IoT systems vendors at the different phases of selection, procurement, deployment and management. </a:t>
            </a:r>
          </a:p>
          <a:p>
            <a:pPr marL="228600" indent="-228600" defTabSz="685800" fontAlgn="auto">
              <a:spcBef>
                <a:spcPts val="0"/>
              </a:spcBef>
              <a:spcAft>
                <a:spcPts val="0"/>
              </a:spcAft>
              <a:buClr>
                <a:schemeClr val="accent6"/>
              </a:buClr>
              <a:buFont typeface="Arial" panose="020B0604020202020204" pitchFamily="34" charset="0"/>
              <a:buChar char="•"/>
            </a:pPr>
            <a:endParaRPr lang="en-US" sz="1400" dirty="0">
              <a:latin typeface="Arial" charset="0"/>
              <a:ea typeface="Arial" charset="0"/>
              <a:cs typeface="Arial" charset="0"/>
            </a:endParaRPr>
          </a:p>
          <a:p>
            <a:pPr marL="228600" indent="-228600" defTabSz="685800" fontAlgn="auto">
              <a:spcBef>
                <a:spcPts val="0"/>
              </a:spcBef>
              <a:spcAft>
                <a:spcPts val="0"/>
              </a:spcAft>
              <a:buClr>
                <a:schemeClr val="accent6"/>
              </a:buClr>
              <a:buFont typeface="Arial" panose="020B0604020202020204" pitchFamily="34" charset="0"/>
              <a:buChar char="•"/>
            </a:pPr>
            <a:r>
              <a:rPr lang="en-US" sz="1400" dirty="0" smtClean="0">
                <a:latin typeface="Arial" charset="0"/>
                <a:ea typeface="Arial" charset="0"/>
                <a:cs typeface="Arial" charset="0"/>
              </a:rPr>
              <a:t>IoT systems are selected, acquired and deployed by higher ed institutions through multiple paths. </a:t>
            </a:r>
          </a:p>
          <a:p>
            <a:pPr marL="228600" indent="-228600" defTabSz="685800" fontAlgn="auto">
              <a:spcBef>
                <a:spcPts val="0"/>
              </a:spcBef>
              <a:spcAft>
                <a:spcPts val="0"/>
              </a:spcAft>
              <a:buClr>
                <a:schemeClr val="accent6"/>
              </a:buClr>
              <a:buFont typeface="Arial" panose="020B0604020202020204" pitchFamily="34" charset="0"/>
              <a:buChar char="•"/>
            </a:pPr>
            <a:endParaRPr lang="en-US" sz="1400" dirty="0">
              <a:latin typeface="Arial" charset="0"/>
              <a:ea typeface="Arial" charset="0"/>
              <a:cs typeface="Arial" charset="0"/>
            </a:endParaRPr>
          </a:p>
          <a:p>
            <a:pPr marL="228600" indent="-228600" defTabSz="685800" fontAlgn="auto">
              <a:spcBef>
                <a:spcPts val="0"/>
              </a:spcBef>
              <a:spcAft>
                <a:spcPts val="0"/>
              </a:spcAft>
              <a:buClr>
                <a:schemeClr val="accent6"/>
              </a:buClr>
              <a:buFont typeface="Arial" panose="020B0604020202020204" pitchFamily="34" charset="0"/>
              <a:buChar char="•"/>
            </a:pPr>
            <a:r>
              <a:rPr lang="en-US" sz="1400" dirty="0" smtClean="0">
                <a:latin typeface="Arial" charset="0"/>
                <a:ea typeface="Arial" charset="0"/>
                <a:cs typeface="Arial" charset="0"/>
              </a:rPr>
              <a:t>The historical acquisition approach of selection, acquisition, deployment and management of traditional enterprise IT systems through central IT is not sufficient for IoT systems. </a:t>
            </a:r>
          </a:p>
          <a:p>
            <a:pPr marL="228600" indent="-228600" defTabSz="685800" fontAlgn="auto">
              <a:spcBef>
                <a:spcPts val="0"/>
              </a:spcBef>
              <a:spcAft>
                <a:spcPts val="0"/>
              </a:spcAft>
              <a:buClr>
                <a:schemeClr val="accent6"/>
              </a:buClr>
              <a:buFont typeface="Arial" panose="020B0604020202020204" pitchFamily="34" charset="0"/>
              <a:buChar char="•"/>
            </a:pPr>
            <a:endParaRPr lang="en-US" sz="1400" dirty="0">
              <a:latin typeface="Arial" charset="0"/>
              <a:ea typeface="Arial" charset="0"/>
              <a:cs typeface="Arial" charset="0"/>
            </a:endParaRPr>
          </a:p>
          <a:p>
            <a:pPr marL="228600" indent="-228600" defTabSz="685800" fontAlgn="auto">
              <a:spcBef>
                <a:spcPts val="0"/>
              </a:spcBef>
              <a:spcAft>
                <a:spcPts val="0"/>
              </a:spcAft>
              <a:buClr>
                <a:schemeClr val="accent6"/>
              </a:buClr>
              <a:buFont typeface="Arial" panose="020B0604020202020204" pitchFamily="34" charset="0"/>
              <a:buChar char="•"/>
            </a:pPr>
            <a:r>
              <a:rPr lang="en-US" sz="1400" dirty="0" smtClean="0">
                <a:latin typeface="Arial" charset="0"/>
                <a:ea typeface="Arial" charset="0"/>
                <a:cs typeface="Arial" charset="0"/>
              </a:rPr>
              <a:t>Questions to consider in organizational approaches to IoT systems and vendor management.</a:t>
            </a:r>
          </a:p>
          <a:p>
            <a:pPr marL="685800" lvl="1" indent="-228600" defTabSz="685800" fontAlgn="auto">
              <a:spcBef>
                <a:spcPts val="0"/>
              </a:spcBef>
              <a:spcAft>
                <a:spcPts val="0"/>
              </a:spcAft>
              <a:buClr>
                <a:schemeClr val="accent6"/>
              </a:buClr>
              <a:buFont typeface="Arial" panose="020B0604020202020204" pitchFamily="34" charset="0"/>
              <a:buChar char="•"/>
            </a:pPr>
            <a:r>
              <a:rPr lang="en-US" sz="1400" dirty="0" smtClean="0">
                <a:latin typeface="Arial" charset="0"/>
                <a:ea typeface="Arial" charset="0"/>
                <a:cs typeface="Arial" charset="0"/>
              </a:rPr>
              <a:t>Who will monitor and manage the device?</a:t>
            </a:r>
          </a:p>
          <a:p>
            <a:pPr marL="685800" lvl="1" indent="-228600" defTabSz="685800" fontAlgn="auto">
              <a:spcBef>
                <a:spcPts val="0"/>
              </a:spcBef>
              <a:spcAft>
                <a:spcPts val="0"/>
              </a:spcAft>
              <a:buClr>
                <a:schemeClr val="accent6"/>
              </a:buClr>
              <a:buFont typeface="Arial" panose="020B0604020202020204" pitchFamily="34" charset="0"/>
              <a:buChar char="•"/>
            </a:pPr>
            <a:r>
              <a:rPr lang="en-US" sz="1400" dirty="0" smtClean="0">
                <a:latin typeface="Arial" charset="0"/>
                <a:ea typeface="Arial" charset="0"/>
                <a:cs typeface="Arial" charset="0"/>
              </a:rPr>
              <a:t>Is there a data feed to the device? Who will create and support it? Who will secure it?</a:t>
            </a:r>
          </a:p>
          <a:p>
            <a:pPr marL="685800" lvl="1" indent="-228600" defTabSz="685800" fontAlgn="auto">
              <a:spcBef>
                <a:spcPts val="0"/>
              </a:spcBef>
              <a:spcAft>
                <a:spcPts val="0"/>
              </a:spcAft>
              <a:buClr>
                <a:schemeClr val="accent6"/>
              </a:buClr>
              <a:buFont typeface="Arial" panose="020B0604020202020204" pitchFamily="34" charset="0"/>
              <a:buChar char="•"/>
            </a:pPr>
            <a:r>
              <a:rPr lang="en-US" sz="1400" dirty="0" smtClean="0">
                <a:latin typeface="Arial" charset="0"/>
                <a:ea typeface="Arial" charset="0"/>
                <a:cs typeface="Arial" charset="0"/>
              </a:rPr>
              <a:t>Are there trust, identity, privacy, protection, safety and/or security considerations?</a:t>
            </a:r>
          </a:p>
          <a:p>
            <a:pPr marL="685800" lvl="1" indent="-228600" defTabSz="685800" fontAlgn="auto">
              <a:spcBef>
                <a:spcPts val="0"/>
              </a:spcBef>
              <a:spcAft>
                <a:spcPts val="0"/>
              </a:spcAft>
              <a:buClr>
                <a:schemeClr val="accent6"/>
              </a:buClr>
              <a:buFont typeface="Arial" panose="020B0604020202020204" pitchFamily="34" charset="0"/>
              <a:buChar char="•"/>
            </a:pPr>
            <a:r>
              <a:rPr lang="en-US" sz="1400" dirty="0" smtClean="0">
                <a:latin typeface="Arial" charset="0"/>
                <a:ea typeface="Arial" charset="0"/>
                <a:cs typeface="Arial" charset="0"/>
              </a:rPr>
              <a:t>Is there a patch and upgrade plan? Who will do the patching? Who manages the plan? </a:t>
            </a:r>
          </a:p>
          <a:p>
            <a:pPr marL="685800" lvl="1" indent="-228600" defTabSz="685800" fontAlgn="auto">
              <a:spcBef>
                <a:spcPts val="0"/>
              </a:spcBef>
              <a:spcAft>
                <a:spcPts val="0"/>
              </a:spcAft>
              <a:buClr>
                <a:schemeClr val="accent6"/>
              </a:buClr>
              <a:buFont typeface="Arial" panose="020B0604020202020204" pitchFamily="34" charset="0"/>
              <a:buChar char="•"/>
            </a:pPr>
            <a:r>
              <a:rPr lang="en-US" sz="1400" dirty="0" smtClean="0">
                <a:latin typeface="Arial" charset="0"/>
                <a:ea typeface="Arial" charset="0"/>
                <a:cs typeface="Arial" charset="0"/>
              </a:rPr>
              <a:t>Are there interdependencies between any of these IoT systems? Who manages that?</a:t>
            </a:r>
          </a:p>
          <a:p>
            <a:pPr marL="685800" lvl="1" indent="-228600" defTabSz="685800" fontAlgn="auto">
              <a:spcBef>
                <a:spcPts val="0"/>
              </a:spcBef>
              <a:spcAft>
                <a:spcPts val="0"/>
              </a:spcAft>
              <a:buClr>
                <a:schemeClr val="accent6"/>
              </a:buClr>
              <a:buFont typeface="Arial" panose="020B0604020202020204" pitchFamily="34" charset="0"/>
              <a:buChar char="•"/>
            </a:pPr>
            <a:r>
              <a:rPr lang="en-US" sz="1400" dirty="0" smtClean="0">
                <a:latin typeface="Arial" charset="0"/>
                <a:ea typeface="Arial" charset="0"/>
                <a:cs typeface="Arial" charset="0"/>
              </a:rPr>
              <a:t>Is there a separate network segment for the IoT devices? Is it air gapped? </a:t>
            </a:r>
            <a:endParaRPr lang="en-US" sz="1400" dirty="0">
              <a:latin typeface="Arial" charset="0"/>
              <a:ea typeface="Arial" charset="0"/>
              <a:cs typeface="Arial" charset="0"/>
            </a:endParaRPr>
          </a:p>
        </p:txBody>
      </p:sp>
      <p:sp>
        <p:nvSpPr>
          <p:cNvPr id="8" name="Title 2"/>
          <p:cNvSpPr>
            <a:spLocks noGrp="1"/>
          </p:cNvSpPr>
          <p:nvPr>
            <p:ph type="title"/>
          </p:nvPr>
        </p:nvSpPr>
        <p:spPr>
          <a:xfrm>
            <a:off x="194734" y="265176"/>
            <a:ext cx="8680544" cy="635252"/>
          </a:xfrm>
        </p:spPr>
        <p:txBody>
          <a:bodyPr/>
          <a:lstStyle/>
          <a:p>
            <a:pPr defTabSz="685800" fontAlgn="auto">
              <a:spcBef>
                <a:spcPts val="0"/>
              </a:spcBef>
              <a:spcAft>
                <a:spcPts val="0"/>
              </a:spcAft>
            </a:pPr>
            <a:r>
              <a:rPr lang="en-US" sz="1800" dirty="0">
                <a:solidFill>
                  <a:srgbClr val="000000"/>
                </a:solidFill>
                <a:latin typeface="Arial" charset="0"/>
                <a:ea typeface="Arial" charset="0"/>
                <a:cs typeface="Arial" charset="0"/>
              </a:rPr>
              <a:t>Internet2 IoT Systems Risk Management Task Force: </a:t>
            </a:r>
            <a:r>
              <a:rPr lang="en-US" sz="1800" dirty="0" smtClean="0">
                <a:solidFill>
                  <a:srgbClr val="000000"/>
                </a:solidFill>
                <a:latin typeface="Arial" charset="0"/>
                <a:ea typeface="Arial" charset="0"/>
                <a:cs typeface="Arial" charset="0"/>
              </a:rPr>
              <a:t/>
            </a:r>
            <a:br>
              <a:rPr lang="en-US" sz="1800" dirty="0" smtClean="0">
                <a:solidFill>
                  <a:srgbClr val="000000"/>
                </a:solidFill>
                <a:latin typeface="Arial" charset="0"/>
                <a:ea typeface="Arial" charset="0"/>
                <a:cs typeface="Arial" charset="0"/>
              </a:rPr>
            </a:br>
            <a:r>
              <a:rPr lang="en-US" sz="1800" dirty="0" smtClean="0">
                <a:solidFill>
                  <a:srgbClr val="000000"/>
                </a:solidFill>
                <a:latin typeface="Arial" charset="0"/>
                <a:ea typeface="Arial" charset="0"/>
                <a:cs typeface="Arial" charset="0"/>
              </a:rPr>
              <a:t>Developed IoT Systems Vendor Management Considerations Document.</a:t>
            </a:r>
            <a:r>
              <a:rPr lang="en-US" sz="1800" dirty="0">
                <a:solidFill>
                  <a:srgbClr val="000000"/>
                </a:solidFill>
                <a:latin typeface="Arial" charset="0"/>
                <a:ea typeface="Arial" charset="0"/>
                <a:cs typeface="Arial" charset="0"/>
              </a:rPr>
              <a:t/>
            </a:r>
            <a:br>
              <a:rPr lang="en-US" sz="1800" dirty="0">
                <a:solidFill>
                  <a:srgbClr val="000000"/>
                </a:solidFill>
                <a:latin typeface="Arial" charset="0"/>
                <a:ea typeface="Arial" charset="0"/>
                <a:cs typeface="Arial" charset="0"/>
              </a:rPr>
            </a:br>
            <a:endParaRPr lang="en-US" sz="1800" dirty="0">
              <a:solidFill>
                <a:srgbClr val="000000"/>
              </a:solidFill>
            </a:endParaRPr>
          </a:p>
        </p:txBody>
      </p:sp>
      <p:sp>
        <p:nvSpPr>
          <p:cNvPr id="3" name="TextBox 2"/>
          <p:cNvSpPr txBox="1"/>
          <p:nvPr/>
        </p:nvSpPr>
        <p:spPr bwMode="auto">
          <a:xfrm>
            <a:off x="1456596" y="4471060"/>
            <a:ext cx="6230808" cy="397032"/>
          </a:xfrm>
          <a:prstGeom prst="rect">
            <a:avLst/>
          </a:prstGeom>
          <a:noFill/>
          <a:ln w="9525">
            <a:noFill/>
            <a:miter lim="800000"/>
            <a:headEnd/>
            <a:tailEnd/>
          </a:ln>
        </p:spPr>
        <p:txBody>
          <a:bodyPr vert="horz" wrap="none" lIns="457200" tIns="45720" rIns="91440" bIns="73152" numCol="1" rtlCol="0" anchor="b" anchorCtr="0" compatLnSpc="1">
            <a:prstTxWarp prst="textNoShape">
              <a:avLst/>
            </a:prstTxWarp>
            <a:spAutoFit/>
          </a:bodyPr>
          <a:lstStyle/>
          <a:p>
            <a:r>
              <a:rPr lang="en-US" b="1" dirty="0" smtClean="0"/>
              <a:t>Full </a:t>
            </a:r>
            <a:r>
              <a:rPr lang="en-US" b="1" dirty="0"/>
              <a:t>document available: </a:t>
            </a:r>
            <a:r>
              <a:rPr lang="en-US" b="1" dirty="0">
                <a:hlinkClick r:id="rId3"/>
              </a:rPr>
              <a:t>http://</a:t>
            </a:r>
            <a:r>
              <a:rPr lang="en-US" b="1" dirty="0" smtClean="0">
                <a:hlinkClick r:id="rId3"/>
              </a:rPr>
              <a:t>bit.ly/IoTsysvendreq</a:t>
            </a:r>
            <a:r>
              <a:rPr lang="en-US" b="1" dirty="0" smtClean="0"/>
              <a:t> </a:t>
            </a:r>
            <a:endParaRPr lang="en-US" b="1" dirty="0"/>
          </a:p>
        </p:txBody>
      </p:sp>
    </p:spTree>
    <p:extLst>
      <p:ext uri="{BB962C8B-B14F-4D97-AF65-F5344CB8AC3E}">
        <p14:creationId xmlns:p14="http://schemas.microsoft.com/office/powerpoint/2010/main" val="10106681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7044" y="2158975"/>
            <a:ext cx="6366304" cy="1422266"/>
          </a:xfrm>
        </p:spPr>
        <p:txBody>
          <a:bodyPr>
            <a:normAutofit/>
          </a:bodyPr>
          <a:lstStyle/>
          <a:p>
            <a:r>
              <a:rPr lang="en-US" dirty="0" smtClean="0"/>
              <a:t>Enterprise Managed IoT</a:t>
            </a:r>
            <a:endParaRPr lang="en-US" sz="2325" dirty="0"/>
          </a:p>
        </p:txBody>
      </p:sp>
      <p:sp>
        <p:nvSpPr>
          <p:cNvPr id="3" name="Text Placeholder 2"/>
          <p:cNvSpPr>
            <a:spLocks noGrp="1"/>
          </p:cNvSpPr>
          <p:nvPr>
            <p:ph type="body" idx="1"/>
          </p:nvPr>
        </p:nvSpPr>
        <p:spPr>
          <a:xfrm>
            <a:off x="3310661" y="3581240"/>
            <a:ext cx="4830188" cy="686856"/>
          </a:xfrm>
        </p:spPr>
        <p:txBody>
          <a:bodyPr/>
          <a:lstStyle/>
          <a:p>
            <a:r>
              <a:rPr lang="en-US" dirty="0" smtClean="0"/>
              <a:t>Ken Klingenstein</a:t>
            </a:r>
            <a:endParaRPr lang="en-US" dirty="0"/>
          </a:p>
        </p:txBody>
      </p:sp>
    </p:spTree>
    <p:extLst>
      <p:ext uri="{BB962C8B-B14F-4D97-AF65-F5344CB8AC3E}">
        <p14:creationId xmlns:p14="http://schemas.microsoft.com/office/powerpoint/2010/main" val="11453919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4294967295"/>
          </p:nvPr>
        </p:nvSpPr>
        <p:spPr>
          <a:xfrm>
            <a:off x="685800" y="891778"/>
            <a:ext cx="8001000" cy="3394472"/>
          </a:xfrm>
          <a:prstGeom prst="rect">
            <a:avLst/>
          </a:prstGeom>
        </p:spPr>
        <p:txBody>
          <a:bodyPr>
            <a:normAutofit/>
          </a:bodyPr>
          <a:lstStyle/>
          <a:p>
            <a:r>
              <a:rPr lang="en-US" dirty="0" smtClean="0"/>
              <a:t>Distinctive R&amp;E Use cases</a:t>
            </a:r>
          </a:p>
          <a:p>
            <a:r>
              <a:rPr lang="en-US" dirty="0" smtClean="0"/>
              <a:t>Enterprise Management of IoT</a:t>
            </a:r>
          </a:p>
          <a:p>
            <a:r>
              <a:rPr lang="en-US" dirty="0" smtClean="0"/>
              <a:t>The middleware layer of enterprise IoT management</a:t>
            </a:r>
          </a:p>
          <a:p>
            <a:r>
              <a:rPr lang="en-US" dirty="0" smtClean="0"/>
              <a:t>A vendor checklist and next steps</a:t>
            </a:r>
          </a:p>
          <a:p>
            <a:endParaRPr lang="en-US" dirty="0" smtClean="0"/>
          </a:p>
          <a:p>
            <a:pPr lvl="1"/>
            <a:endParaRPr lang="en-US" dirty="0" smtClean="0"/>
          </a:p>
          <a:p>
            <a:endParaRPr lang="en-US" dirty="0" smtClean="0"/>
          </a:p>
          <a:p>
            <a:endParaRPr lang="en-US" dirty="0" smtClean="0"/>
          </a:p>
        </p:txBody>
      </p:sp>
      <p:sp>
        <p:nvSpPr>
          <p:cNvPr id="5" name="Title 4"/>
          <p:cNvSpPr>
            <a:spLocks noGrp="1"/>
          </p:cNvSpPr>
          <p:nvPr>
            <p:ph type="title"/>
          </p:nvPr>
        </p:nvSpPr>
        <p:spPr/>
        <p:txBody>
          <a:bodyPr/>
          <a:lstStyle/>
          <a:p>
            <a:r>
              <a:rPr lang="en-US" dirty="0" smtClean="0"/>
              <a:t>Topics</a:t>
            </a:r>
            <a:endParaRPr lang="en-US" dirty="0"/>
          </a:p>
        </p:txBody>
      </p:sp>
    </p:spTree>
    <p:extLst>
      <p:ext uri="{BB962C8B-B14F-4D97-AF65-F5344CB8AC3E}">
        <p14:creationId xmlns:p14="http://schemas.microsoft.com/office/powerpoint/2010/main" val="5590079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One Layered View</a:t>
            </a:r>
            <a:endParaRPr lang="en-US" dirty="0"/>
          </a:p>
        </p:txBody>
      </p:sp>
      <p:pic>
        <p:nvPicPr>
          <p:cNvPr id="1026" name="Picture 2" descr="imon_ford_arm_and_the_open_internet_of_things12"/>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1644196" y="891778"/>
            <a:ext cx="6084208" cy="3394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66514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685800" y="891778"/>
            <a:ext cx="8001000" cy="3394472"/>
          </a:xfrm>
          <a:prstGeom prst="rect">
            <a:avLst/>
          </a:prstGeom>
        </p:spPr>
        <p:txBody>
          <a:bodyPr/>
          <a:lstStyle/>
          <a:p>
            <a:r>
              <a:rPr lang="en-US" dirty="0" smtClean="0"/>
              <a:t>Where and how to put management?</a:t>
            </a:r>
          </a:p>
          <a:p>
            <a:pPr lvl="1"/>
            <a:r>
              <a:rPr lang="en-US" dirty="0" smtClean="0"/>
              <a:t>The IP network? </a:t>
            </a:r>
            <a:endParaRPr lang="en-US" dirty="0"/>
          </a:p>
          <a:p>
            <a:pPr lvl="1"/>
            <a:r>
              <a:rPr lang="en-US" dirty="0" smtClean="0"/>
              <a:t>Data link layer controls?</a:t>
            </a:r>
          </a:p>
          <a:p>
            <a:pPr lvl="1"/>
            <a:r>
              <a:rPr lang="en-US" dirty="0" smtClean="0"/>
              <a:t>REST AP</a:t>
            </a:r>
            <a:r>
              <a:rPr lang="en-US" dirty="0" smtClean="0">
                <a:sym typeface="Wingdings"/>
              </a:rPr>
              <a:t>I’s</a:t>
            </a:r>
          </a:p>
          <a:p>
            <a:r>
              <a:rPr lang="en-US" dirty="0" smtClean="0">
                <a:sym typeface="Wingdings"/>
              </a:rPr>
              <a:t>Who does management?</a:t>
            </a:r>
          </a:p>
          <a:p>
            <a:pPr lvl="1"/>
            <a:r>
              <a:rPr lang="en-US" dirty="0" smtClean="0">
                <a:sym typeface="Wingdings"/>
              </a:rPr>
              <a:t>Facilities</a:t>
            </a:r>
          </a:p>
          <a:p>
            <a:pPr lvl="1"/>
            <a:r>
              <a:rPr lang="en-US" dirty="0" smtClean="0">
                <a:sym typeface="Wingdings"/>
              </a:rPr>
              <a:t>Campus IT</a:t>
            </a:r>
          </a:p>
          <a:p>
            <a:pPr lvl="1"/>
            <a:r>
              <a:rPr lang="en-US" dirty="0" smtClean="0">
                <a:sym typeface="Wingdings"/>
              </a:rPr>
              <a:t>Purchasing</a:t>
            </a:r>
          </a:p>
          <a:p>
            <a:r>
              <a:rPr lang="en-US" dirty="0" smtClean="0">
                <a:sym typeface="Wingdings"/>
              </a:rPr>
              <a:t>What’s the business model</a:t>
            </a:r>
          </a:p>
          <a:p>
            <a:pPr lvl="1"/>
            <a:r>
              <a:rPr lang="en-US" dirty="0" smtClean="0">
                <a:sym typeface="Wingdings"/>
              </a:rPr>
              <a:t>Governance</a:t>
            </a:r>
          </a:p>
          <a:p>
            <a:pPr lvl="1"/>
            <a:r>
              <a:rPr lang="en-US" dirty="0" smtClean="0">
                <a:sym typeface="Wingdings"/>
              </a:rPr>
              <a:t>Funding</a:t>
            </a:r>
            <a:endParaRPr lang="en-US" dirty="0" smtClean="0"/>
          </a:p>
          <a:p>
            <a:endParaRPr lang="en-US" dirty="0"/>
          </a:p>
        </p:txBody>
      </p:sp>
      <p:sp>
        <p:nvSpPr>
          <p:cNvPr id="3" name="Title 2"/>
          <p:cNvSpPr>
            <a:spLocks noGrp="1"/>
          </p:cNvSpPr>
          <p:nvPr>
            <p:ph type="title"/>
          </p:nvPr>
        </p:nvSpPr>
        <p:spPr/>
        <p:txBody>
          <a:bodyPr/>
          <a:lstStyle/>
          <a:p>
            <a:r>
              <a:rPr lang="en-US" dirty="0" smtClean="0"/>
              <a:t>Where can the enterprise help manage IoT?</a:t>
            </a:r>
            <a:endParaRPr lang="en-US" dirty="0"/>
          </a:p>
        </p:txBody>
      </p:sp>
    </p:spTree>
    <p:extLst>
      <p:ext uri="{BB962C8B-B14F-4D97-AF65-F5344CB8AC3E}">
        <p14:creationId xmlns:p14="http://schemas.microsoft.com/office/powerpoint/2010/main" val="6266384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4294967295"/>
          </p:nvPr>
        </p:nvSpPr>
        <p:spPr>
          <a:xfrm>
            <a:off x="685800" y="891778"/>
            <a:ext cx="8001000" cy="3394472"/>
          </a:xfrm>
          <a:prstGeom prst="rect">
            <a:avLst/>
          </a:prstGeom>
        </p:spPr>
        <p:txBody>
          <a:bodyPr/>
          <a:lstStyle/>
          <a:p>
            <a:r>
              <a:rPr lang="en-US" dirty="0" smtClean="0"/>
              <a:t>How do our central middleware concepts- authentication, authorization, delegation, etc. add value to IoT?</a:t>
            </a:r>
          </a:p>
          <a:p>
            <a:r>
              <a:rPr lang="en-US" dirty="0" smtClean="0"/>
              <a:t>Registries </a:t>
            </a:r>
            <a:r>
              <a:rPr lang="mr-IN" dirty="0" smtClean="0"/>
              <a:t>–</a:t>
            </a:r>
            <a:r>
              <a:rPr lang="en-US" dirty="0" smtClean="0"/>
              <a:t> what’s needed for things?</a:t>
            </a:r>
          </a:p>
          <a:p>
            <a:pPr lvl="1"/>
            <a:r>
              <a:rPr lang="en-US" dirty="0" smtClean="0"/>
              <a:t>May feed into TIER activities</a:t>
            </a:r>
          </a:p>
          <a:p>
            <a:r>
              <a:rPr lang="en-US" dirty="0" smtClean="0"/>
              <a:t>Is the work within IETF useful and ready?</a:t>
            </a:r>
          </a:p>
          <a:p>
            <a:pPr lvl="1"/>
            <a:r>
              <a:rPr lang="en-US" dirty="0"/>
              <a:t>CORE - </a:t>
            </a:r>
            <a:r>
              <a:rPr lang="en-US" dirty="0" smtClean="0"/>
              <a:t>Constrained </a:t>
            </a:r>
            <a:r>
              <a:rPr lang="en-US" dirty="0"/>
              <a:t>RESTful Environments</a:t>
            </a:r>
            <a:endParaRPr lang="en-US" dirty="0" smtClean="0"/>
          </a:p>
          <a:p>
            <a:pPr lvl="1"/>
            <a:r>
              <a:rPr lang="en-US" dirty="0" smtClean="0"/>
              <a:t>ACE </a:t>
            </a:r>
            <a:r>
              <a:rPr lang="en-US" dirty="0"/>
              <a:t>- Authentication and Authorization for Constrained </a:t>
            </a:r>
            <a:r>
              <a:rPr lang="en-US" dirty="0" smtClean="0"/>
              <a:t>Environments</a:t>
            </a:r>
          </a:p>
          <a:p>
            <a:r>
              <a:rPr lang="en-US" dirty="0" smtClean="0"/>
              <a:t>Lots of interest in checklists for vendors and purchasing</a:t>
            </a:r>
          </a:p>
          <a:p>
            <a:endParaRPr lang="en-US" dirty="0"/>
          </a:p>
          <a:p>
            <a:endParaRPr lang="en-US" dirty="0"/>
          </a:p>
        </p:txBody>
      </p:sp>
      <p:sp>
        <p:nvSpPr>
          <p:cNvPr id="4" name="Title 3"/>
          <p:cNvSpPr>
            <a:spLocks noGrp="1"/>
          </p:cNvSpPr>
          <p:nvPr>
            <p:ph type="title"/>
          </p:nvPr>
        </p:nvSpPr>
        <p:spPr/>
        <p:txBody>
          <a:bodyPr/>
          <a:lstStyle/>
          <a:p>
            <a:r>
              <a:rPr lang="en-US" dirty="0" smtClean="0"/>
              <a:t>What Can the Middleware Layer Provide</a:t>
            </a:r>
            <a:endParaRPr lang="en-US" dirty="0"/>
          </a:p>
        </p:txBody>
      </p:sp>
    </p:spTree>
    <p:extLst>
      <p:ext uri="{BB962C8B-B14F-4D97-AF65-F5344CB8AC3E}">
        <p14:creationId xmlns:p14="http://schemas.microsoft.com/office/powerpoint/2010/main" val="6527251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73399"/>
            <a:ext cx="9361282" cy="531496"/>
          </a:xfrm>
        </p:spPr>
        <p:txBody>
          <a:bodyPr anchor="t">
            <a:noAutofit/>
          </a:bodyPr>
          <a:lstStyle/>
          <a:p>
            <a:r>
              <a:rPr lang="en-US" sz="2000" dirty="0" smtClean="0">
                <a:solidFill>
                  <a:srgbClr val="000000"/>
                </a:solidFill>
              </a:rPr>
              <a:t>IoT security is an important area for Research &amp; Education </a:t>
            </a:r>
            <a:endParaRPr lang="en-US" sz="1400" dirty="0">
              <a:solidFill>
                <a:srgbClr val="00B0F0"/>
              </a:solidFill>
            </a:endParaRPr>
          </a:p>
        </p:txBody>
      </p:sp>
      <p:sp>
        <p:nvSpPr>
          <p:cNvPr id="5" name="Text Placeholder 9"/>
          <p:cNvSpPr txBox="1">
            <a:spLocks/>
          </p:cNvSpPr>
          <p:nvPr/>
        </p:nvSpPr>
        <p:spPr>
          <a:xfrm>
            <a:off x="5867401" y="3112237"/>
            <a:ext cx="2972260" cy="870603"/>
          </a:xfrm>
          <a:prstGeom prst="rect">
            <a:avLst/>
          </a:prstGeom>
          <a:noFill/>
        </p:spPr>
        <p:txBody>
          <a:bodyPr/>
          <a:lstStyle>
            <a:lvl1pPr marL="342900" indent="-342900" algn="l" defTabSz="457200" rtl="0" eaLnBrk="0" fontAlgn="base" hangingPunct="0">
              <a:spcBef>
                <a:spcPct val="20000"/>
              </a:spcBef>
              <a:spcAft>
                <a:spcPct val="0"/>
              </a:spcAft>
              <a:buClr>
                <a:srgbClr val="EF3E33"/>
              </a:buClr>
              <a:buFont typeface="Arial" pitchFamily="-110" charset="0"/>
              <a:buChar char="•"/>
              <a:defRPr sz="1800" kern="1200">
                <a:solidFill>
                  <a:schemeClr val="tx1"/>
                </a:solidFill>
                <a:latin typeface="Arial"/>
                <a:ea typeface="ＭＳ Ｐゴシック" pitchFamily="-110" charset="-128"/>
                <a:cs typeface="Arial"/>
              </a:defRPr>
            </a:lvl1pPr>
            <a:lvl2pPr marL="742950" indent="-285750" algn="l" defTabSz="457200" rtl="0" eaLnBrk="0" fontAlgn="base" hangingPunct="0">
              <a:spcBef>
                <a:spcPct val="20000"/>
              </a:spcBef>
              <a:spcAft>
                <a:spcPct val="0"/>
              </a:spcAft>
              <a:buClr>
                <a:srgbClr val="EF3E33"/>
              </a:buClr>
              <a:buFont typeface="Arial" pitchFamily="-110" charset="0"/>
              <a:buChar char="–"/>
              <a:defRPr sz="1600" kern="1200">
                <a:solidFill>
                  <a:schemeClr val="tx1"/>
                </a:solidFill>
                <a:latin typeface="Arial"/>
                <a:ea typeface="ＭＳ Ｐゴシック" pitchFamily="-110" charset="-128"/>
                <a:cs typeface="Arial"/>
              </a:defRPr>
            </a:lvl2pPr>
            <a:lvl3pPr marL="914400" indent="0" algn="l" defTabSz="457200" rtl="0" eaLnBrk="0" fontAlgn="base" hangingPunct="0">
              <a:spcBef>
                <a:spcPct val="20000"/>
              </a:spcBef>
              <a:spcAft>
                <a:spcPct val="0"/>
              </a:spcAft>
              <a:buClr>
                <a:srgbClr val="EF3E33"/>
              </a:buClr>
              <a:buFont typeface="Arial" pitchFamily="-110" charset="0"/>
              <a:buNone/>
              <a:defRPr sz="1600" kern="1200">
                <a:solidFill>
                  <a:schemeClr val="tx1"/>
                </a:solidFill>
                <a:latin typeface="Arial"/>
                <a:ea typeface="ＭＳ Ｐゴシック" pitchFamily="-110" charset="-128"/>
                <a:cs typeface="Arial"/>
              </a:defRPr>
            </a:lvl3pPr>
            <a:lvl4pPr marL="1371600" indent="0" algn="l" defTabSz="457200" rtl="0" eaLnBrk="0" fontAlgn="base" hangingPunct="0">
              <a:spcBef>
                <a:spcPct val="20000"/>
              </a:spcBef>
              <a:spcAft>
                <a:spcPct val="0"/>
              </a:spcAft>
              <a:buFont typeface="Arial" pitchFamily="-110" charset="0"/>
              <a:buNone/>
              <a:defRPr sz="1600" kern="1200">
                <a:solidFill>
                  <a:schemeClr val="tx1"/>
                </a:solidFill>
                <a:latin typeface="Helvetica"/>
                <a:ea typeface="ＭＳ Ｐゴシック" pitchFamily="-110" charset="-128"/>
                <a:cs typeface="Helvetica"/>
              </a:defRPr>
            </a:lvl4pPr>
            <a:lvl5pPr marL="1828800" indent="0" algn="l" defTabSz="457200" rtl="0" eaLnBrk="0" fontAlgn="base" hangingPunct="0">
              <a:spcBef>
                <a:spcPct val="20000"/>
              </a:spcBef>
              <a:spcAft>
                <a:spcPct val="0"/>
              </a:spcAft>
              <a:buFont typeface="Arial" pitchFamily="-110" charset="0"/>
              <a:buNone/>
              <a:defRPr sz="1600" kern="1200">
                <a:solidFill>
                  <a:schemeClr val="tx1"/>
                </a:solidFill>
                <a:latin typeface="Helvetica"/>
                <a:ea typeface="ＭＳ Ｐゴシック" pitchFamily="-110" charset="-128"/>
                <a:cs typeface="Helvetic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Clr>
                <a:srgbClr val="BBE0E3"/>
              </a:buClr>
              <a:buFont typeface="Arial" pitchFamily="-110" charset="0"/>
              <a:buNone/>
            </a:pPr>
            <a:r>
              <a:rPr lang="en-US" sz="1400" b="1" dirty="0">
                <a:solidFill>
                  <a:srgbClr val="000000"/>
                </a:solidFill>
              </a:rPr>
              <a:t>Internet of </a:t>
            </a:r>
            <a:r>
              <a:rPr lang="en-US" sz="1400" b="1" dirty="0" smtClean="0">
                <a:solidFill>
                  <a:srgbClr val="000000"/>
                </a:solidFill>
              </a:rPr>
              <a:t>Things (IoT) </a:t>
            </a:r>
            <a:endParaRPr lang="en-US" sz="1400" b="1" dirty="0">
              <a:solidFill>
                <a:srgbClr val="000000"/>
              </a:solidFill>
            </a:endParaRPr>
          </a:p>
          <a:p>
            <a:pPr marL="176213" indent="-176213" eaLnBrk="1" fontAlgn="auto" hangingPunct="1">
              <a:spcAft>
                <a:spcPts val="0"/>
              </a:spcAft>
              <a:buClr>
                <a:srgbClr val="C00000"/>
              </a:buClr>
              <a:buSzPct val="80000"/>
              <a:buFont typeface="Wingdings" panose="05000000000000000000" pitchFamily="2" charset="2"/>
              <a:buChar char="§"/>
            </a:pPr>
            <a:r>
              <a:rPr lang="en-US" sz="1400" b="1" dirty="0">
                <a:solidFill>
                  <a:srgbClr val="48484A"/>
                </a:solidFill>
              </a:rPr>
              <a:t>IoT Sandbox </a:t>
            </a:r>
          </a:p>
          <a:p>
            <a:pPr marL="176213" indent="-176213" eaLnBrk="1" fontAlgn="auto" hangingPunct="1">
              <a:spcAft>
                <a:spcPts val="0"/>
              </a:spcAft>
              <a:buClr>
                <a:srgbClr val="C00000"/>
              </a:buClr>
              <a:buSzPct val="80000"/>
              <a:buFont typeface="Wingdings" panose="05000000000000000000" pitchFamily="2" charset="2"/>
              <a:buChar char="§"/>
            </a:pPr>
            <a:r>
              <a:rPr lang="en-US" sz="1400" b="1" dirty="0">
                <a:solidFill>
                  <a:srgbClr val="48484A"/>
                </a:solidFill>
              </a:rPr>
              <a:t>Smart </a:t>
            </a:r>
            <a:r>
              <a:rPr lang="en-US" sz="1400" b="1" dirty="0" smtClean="0">
                <a:solidFill>
                  <a:srgbClr val="48484A"/>
                </a:solidFill>
              </a:rPr>
              <a:t>Campuses and Cities</a:t>
            </a:r>
            <a:endParaRPr lang="en-US" sz="1400" b="1" dirty="0">
              <a:solidFill>
                <a:srgbClr val="48484A"/>
              </a:solidFill>
            </a:endParaRPr>
          </a:p>
          <a:p>
            <a:pPr marL="176213" indent="-176213" eaLnBrk="1" fontAlgn="auto" hangingPunct="1">
              <a:spcAft>
                <a:spcPts val="0"/>
              </a:spcAft>
              <a:buClr>
                <a:srgbClr val="C00000"/>
              </a:buClr>
              <a:buSzPct val="80000"/>
              <a:buFont typeface="Wingdings" panose="05000000000000000000" pitchFamily="2" charset="2"/>
              <a:buChar char="§"/>
            </a:pPr>
            <a:r>
              <a:rPr lang="en-US" sz="1400" b="1" dirty="0">
                <a:solidFill>
                  <a:srgbClr val="48484A"/>
                </a:solidFill>
              </a:rPr>
              <a:t>Smart Grid Testbed</a:t>
            </a:r>
          </a:p>
        </p:txBody>
      </p:sp>
      <p:sp>
        <p:nvSpPr>
          <p:cNvPr id="7" name="Text Placeholder 9"/>
          <p:cNvSpPr txBox="1">
            <a:spLocks/>
          </p:cNvSpPr>
          <p:nvPr/>
        </p:nvSpPr>
        <p:spPr>
          <a:xfrm>
            <a:off x="1617617" y="1612848"/>
            <a:ext cx="6508897" cy="1042580"/>
          </a:xfrm>
          <a:prstGeom prst="rect">
            <a:avLst/>
          </a:prstGeom>
          <a:noFill/>
        </p:spPr>
        <p:txBody>
          <a:bodyPr/>
          <a:lstStyle>
            <a:lvl1pPr marL="342900" indent="-342900" algn="l" defTabSz="457200" rtl="0" eaLnBrk="0" fontAlgn="base" hangingPunct="0">
              <a:spcBef>
                <a:spcPct val="20000"/>
              </a:spcBef>
              <a:spcAft>
                <a:spcPct val="0"/>
              </a:spcAft>
              <a:buClr>
                <a:srgbClr val="EF3E33"/>
              </a:buClr>
              <a:buFont typeface="Arial" pitchFamily="-110" charset="0"/>
              <a:buChar char="•"/>
              <a:defRPr sz="1800" kern="1200">
                <a:solidFill>
                  <a:schemeClr val="tx1"/>
                </a:solidFill>
                <a:latin typeface="Arial"/>
                <a:ea typeface="ＭＳ Ｐゴシック" pitchFamily="-110" charset="-128"/>
                <a:cs typeface="Arial"/>
              </a:defRPr>
            </a:lvl1pPr>
            <a:lvl2pPr marL="742950" indent="-285750" algn="l" defTabSz="457200" rtl="0" eaLnBrk="0" fontAlgn="base" hangingPunct="0">
              <a:spcBef>
                <a:spcPct val="20000"/>
              </a:spcBef>
              <a:spcAft>
                <a:spcPct val="0"/>
              </a:spcAft>
              <a:buClr>
                <a:srgbClr val="EF3E33"/>
              </a:buClr>
              <a:buFont typeface="Arial" pitchFamily="-110" charset="0"/>
              <a:buChar char="–"/>
              <a:defRPr sz="1600" kern="1200">
                <a:solidFill>
                  <a:schemeClr val="tx1"/>
                </a:solidFill>
                <a:latin typeface="Arial"/>
                <a:ea typeface="ＭＳ Ｐゴシック" pitchFamily="-110" charset="-128"/>
                <a:cs typeface="Arial"/>
              </a:defRPr>
            </a:lvl2pPr>
            <a:lvl3pPr marL="914400" indent="0" algn="l" defTabSz="457200" rtl="0" eaLnBrk="0" fontAlgn="base" hangingPunct="0">
              <a:spcBef>
                <a:spcPct val="20000"/>
              </a:spcBef>
              <a:spcAft>
                <a:spcPct val="0"/>
              </a:spcAft>
              <a:buClr>
                <a:srgbClr val="EF3E33"/>
              </a:buClr>
              <a:buFont typeface="Arial" pitchFamily="-110" charset="0"/>
              <a:buNone/>
              <a:defRPr sz="1600" kern="1200">
                <a:solidFill>
                  <a:schemeClr val="tx1"/>
                </a:solidFill>
                <a:latin typeface="Arial"/>
                <a:ea typeface="ＭＳ Ｐゴシック" pitchFamily="-110" charset="-128"/>
                <a:cs typeface="Arial"/>
              </a:defRPr>
            </a:lvl3pPr>
            <a:lvl4pPr marL="1371600" indent="0" algn="l" defTabSz="457200" rtl="0" eaLnBrk="0" fontAlgn="base" hangingPunct="0">
              <a:spcBef>
                <a:spcPct val="20000"/>
              </a:spcBef>
              <a:spcAft>
                <a:spcPct val="0"/>
              </a:spcAft>
              <a:buFont typeface="Arial" pitchFamily="-110" charset="0"/>
              <a:buNone/>
              <a:defRPr sz="1600" kern="1200">
                <a:solidFill>
                  <a:schemeClr val="tx1"/>
                </a:solidFill>
                <a:latin typeface="Helvetica"/>
                <a:ea typeface="ＭＳ Ｐゴシック" pitchFamily="-110" charset="-128"/>
                <a:cs typeface="Helvetica"/>
              </a:defRPr>
            </a:lvl4pPr>
            <a:lvl5pPr marL="1828800" indent="0" algn="l" defTabSz="457200" rtl="0" eaLnBrk="0" fontAlgn="base" hangingPunct="0">
              <a:spcBef>
                <a:spcPct val="20000"/>
              </a:spcBef>
              <a:spcAft>
                <a:spcPct val="0"/>
              </a:spcAft>
              <a:buFont typeface="Arial" pitchFamily="-110" charset="0"/>
              <a:buNone/>
              <a:defRPr sz="1600" kern="1200">
                <a:solidFill>
                  <a:schemeClr val="tx1"/>
                </a:solidFill>
                <a:latin typeface="Helvetica"/>
                <a:ea typeface="ＭＳ Ｐゴシック" pitchFamily="-110" charset="-128"/>
                <a:cs typeface="Helvetic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Clr>
                <a:srgbClr val="BBE0E3"/>
              </a:buClr>
              <a:buFont typeface="Arial" pitchFamily="-110" charset="0"/>
              <a:buNone/>
            </a:pPr>
            <a:r>
              <a:rPr lang="en-US" sz="1400" b="1" dirty="0">
                <a:solidFill>
                  <a:srgbClr val="000000"/>
                </a:solidFill>
              </a:rPr>
              <a:t>E2E Trust &amp; </a:t>
            </a:r>
            <a:r>
              <a:rPr lang="en-US" sz="1400" b="1" dirty="0" smtClean="0">
                <a:solidFill>
                  <a:srgbClr val="000000"/>
                </a:solidFill>
              </a:rPr>
              <a:t>Security (E2ET&amp;S)</a:t>
            </a:r>
            <a:endParaRPr lang="en-US" sz="1400" b="1" dirty="0">
              <a:solidFill>
                <a:srgbClr val="000000"/>
              </a:solidFill>
            </a:endParaRPr>
          </a:p>
          <a:p>
            <a:pPr marL="176213" indent="-176213" eaLnBrk="1" fontAlgn="auto" hangingPunct="1">
              <a:spcAft>
                <a:spcPts val="0"/>
              </a:spcAft>
              <a:buClr>
                <a:srgbClr val="C00000"/>
              </a:buClr>
              <a:buSzPct val="80000"/>
              <a:buFont typeface="Wingdings" panose="05000000000000000000" pitchFamily="2" charset="2"/>
              <a:buChar char="§"/>
            </a:pPr>
            <a:r>
              <a:rPr lang="en-US" sz="1400" b="1" dirty="0" smtClean="0"/>
              <a:t>TIPPSS for IoT </a:t>
            </a:r>
            <a:r>
              <a:rPr lang="en-US" sz="1400" b="1" dirty="0"/>
              <a:t>– Trust, Identity, </a:t>
            </a:r>
            <a:r>
              <a:rPr lang="en-US" sz="1400" b="1" dirty="0" smtClean="0"/>
              <a:t>Privacy, Protection, Safety, Security</a:t>
            </a:r>
          </a:p>
          <a:p>
            <a:pPr marL="176213" indent="-176213" eaLnBrk="1" fontAlgn="auto" hangingPunct="1">
              <a:spcAft>
                <a:spcPts val="0"/>
              </a:spcAft>
              <a:buClr>
                <a:srgbClr val="C00000"/>
              </a:buClr>
              <a:buSzPct val="80000"/>
              <a:buFont typeface="Wingdings" panose="05000000000000000000" pitchFamily="2" charset="2"/>
              <a:buChar char="§"/>
            </a:pPr>
            <a:r>
              <a:rPr lang="en-US" sz="1400" b="1" dirty="0" smtClean="0">
                <a:solidFill>
                  <a:srgbClr val="48484A"/>
                </a:solidFill>
              </a:rPr>
              <a:t>NSF EAGER Cybersecurity Transition to Practice Acceleration</a:t>
            </a:r>
          </a:p>
          <a:p>
            <a:pPr marL="176213" indent="-176213" eaLnBrk="1" fontAlgn="auto" hangingPunct="1">
              <a:spcAft>
                <a:spcPts val="0"/>
              </a:spcAft>
              <a:buClr>
                <a:srgbClr val="C00000"/>
              </a:buClr>
              <a:buSzPct val="80000"/>
              <a:buFont typeface="Wingdings" panose="05000000000000000000" pitchFamily="2" charset="2"/>
              <a:buChar char="§"/>
            </a:pPr>
            <a:r>
              <a:rPr lang="en-US" sz="1400" b="1" dirty="0" smtClean="0">
                <a:solidFill>
                  <a:srgbClr val="48484A"/>
                </a:solidFill>
              </a:rPr>
              <a:t>SDP (Software Defined Perimeter), Network Segmentation for IoT</a:t>
            </a:r>
            <a:endParaRPr lang="en-US" sz="1400" b="1" dirty="0">
              <a:solidFill>
                <a:srgbClr val="48484A"/>
              </a:solidFill>
            </a:endParaRPr>
          </a:p>
        </p:txBody>
      </p:sp>
      <p:sp>
        <p:nvSpPr>
          <p:cNvPr id="8" name="Text Placeholder 9"/>
          <p:cNvSpPr txBox="1">
            <a:spLocks/>
          </p:cNvSpPr>
          <p:nvPr/>
        </p:nvSpPr>
        <p:spPr>
          <a:xfrm>
            <a:off x="0" y="2997079"/>
            <a:ext cx="3685118" cy="1100921"/>
          </a:xfrm>
          <a:prstGeom prst="rect">
            <a:avLst/>
          </a:prstGeom>
          <a:noFill/>
        </p:spPr>
        <p:txBody>
          <a:bodyPr/>
          <a:lstStyle>
            <a:lvl1pPr marL="342900" indent="-342900" algn="l" defTabSz="457200" rtl="0" eaLnBrk="0" fontAlgn="base" hangingPunct="0">
              <a:spcBef>
                <a:spcPct val="20000"/>
              </a:spcBef>
              <a:spcAft>
                <a:spcPct val="0"/>
              </a:spcAft>
              <a:buClr>
                <a:srgbClr val="EF3E33"/>
              </a:buClr>
              <a:buFont typeface="Arial" pitchFamily="-110" charset="0"/>
              <a:buChar char="•"/>
              <a:defRPr sz="1800" kern="1200">
                <a:solidFill>
                  <a:schemeClr val="tx1"/>
                </a:solidFill>
                <a:latin typeface="Arial"/>
                <a:ea typeface="ＭＳ Ｐゴシック" pitchFamily="-110" charset="-128"/>
                <a:cs typeface="Arial"/>
              </a:defRPr>
            </a:lvl1pPr>
            <a:lvl2pPr marL="742950" indent="-285750" algn="l" defTabSz="457200" rtl="0" eaLnBrk="0" fontAlgn="base" hangingPunct="0">
              <a:spcBef>
                <a:spcPct val="20000"/>
              </a:spcBef>
              <a:spcAft>
                <a:spcPct val="0"/>
              </a:spcAft>
              <a:buClr>
                <a:srgbClr val="EF3E33"/>
              </a:buClr>
              <a:buFont typeface="Arial" pitchFamily="-110" charset="0"/>
              <a:buChar char="–"/>
              <a:defRPr sz="1600" kern="1200">
                <a:solidFill>
                  <a:schemeClr val="tx1"/>
                </a:solidFill>
                <a:latin typeface="Arial"/>
                <a:ea typeface="ＭＳ Ｐゴシック" pitchFamily="-110" charset="-128"/>
                <a:cs typeface="Arial"/>
              </a:defRPr>
            </a:lvl2pPr>
            <a:lvl3pPr marL="914400" indent="0" algn="l" defTabSz="457200" rtl="0" eaLnBrk="0" fontAlgn="base" hangingPunct="0">
              <a:spcBef>
                <a:spcPct val="20000"/>
              </a:spcBef>
              <a:spcAft>
                <a:spcPct val="0"/>
              </a:spcAft>
              <a:buClr>
                <a:srgbClr val="EF3E33"/>
              </a:buClr>
              <a:buFont typeface="Arial" pitchFamily="-110" charset="0"/>
              <a:buNone/>
              <a:defRPr sz="1600" kern="1200">
                <a:solidFill>
                  <a:schemeClr val="tx1"/>
                </a:solidFill>
                <a:latin typeface="Arial"/>
                <a:ea typeface="ＭＳ Ｐゴシック" pitchFamily="-110" charset="-128"/>
                <a:cs typeface="Arial"/>
              </a:defRPr>
            </a:lvl3pPr>
            <a:lvl4pPr marL="1371600" indent="0" algn="l" defTabSz="457200" rtl="0" eaLnBrk="0" fontAlgn="base" hangingPunct="0">
              <a:spcBef>
                <a:spcPct val="20000"/>
              </a:spcBef>
              <a:spcAft>
                <a:spcPct val="0"/>
              </a:spcAft>
              <a:buFont typeface="Arial" pitchFamily="-110" charset="0"/>
              <a:buNone/>
              <a:defRPr sz="1600" kern="1200">
                <a:solidFill>
                  <a:schemeClr val="tx1"/>
                </a:solidFill>
                <a:latin typeface="Helvetica"/>
                <a:ea typeface="ＭＳ Ｐゴシック" pitchFamily="-110" charset="-128"/>
                <a:cs typeface="Helvetica"/>
              </a:defRPr>
            </a:lvl4pPr>
            <a:lvl5pPr marL="1828800" indent="0" algn="l" defTabSz="457200" rtl="0" eaLnBrk="0" fontAlgn="base" hangingPunct="0">
              <a:spcBef>
                <a:spcPct val="20000"/>
              </a:spcBef>
              <a:spcAft>
                <a:spcPct val="0"/>
              </a:spcAft>
              <a:buFont typeface="Arial" pitchFamily="-110" charset="0"/>
              <a:buNone/>
              <a:defRPr sz="1600" kern="1200">
                <a:solidFill>
                  <a:schemeClr val="tx1"/>
                </a:solidFill>
                <a:latin typeface="Helvetica"/>
                <a:ea typeface="ＭＳ Ｐゴシック" pitchFamily="-110" charset="-128"/>
                <a:cs typeface="Helvetic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Clr>
                <a:srgbClr val="BBE0E3"/>
              </a:buClr>
              <a:buFont typeface="Arial" pitchFamily="-110" charset="0"/>
              <a:buNone/>
            </a:pPr>
            <a:r>
              <a:rPr lang="en-US" sz="1400" b="1" dirty="0">
                <a:solidFill>
                  <a:srgbClr val="000000"/>
                </a:solidFill>
              </a:rPr>
              <a:t>Distributed Big Data &amp; </a:t>
            </a:r>
            <a:r>
              <a:rPr lang="en-US" sz="1400" b="1" dirty="0" smtClean="0">
                <a:solidFill>
                  <a:srgbClr val="000000"/>
                </a:solidFill>
              </a:rPr>
              <a:t>Analytics (DBDA)</a:t>
            </a:r>
            <a:endParaRPr lang="en-US" sz="1400" b="1" dirty="0">
              <a:solidFill>
                <a:srgbClr val="000000"/>
              </a:solidFill>
            </a:endParaRPr>
          </a:p>
          <a:p>
            <a:pPr marL="176213" indent="-176213" eaLnBrk="1" fontAlgn="auto" hangingPunct="1">
              <a:spcAft>
                <a:spcPts val="0"/>
              </a:spcAft>
              <a:buClr>
                <a:srgbClr val="C00000"/>
              </a:buClr>
              <a:buSzPct val="80000"/>
              <a:buFont typeface="Wingdings" panose="05000000000000000000" pitchFamily="2" charset="2"/>
              <a:buChar char="§"/>
            </a:pPr>
            <a:r>
              <a:rPr lang="en-US" sz="1400" b="1" dirty="0">
                <a:solidFill>
                  <a:srgbClr val="48484A"/>
                </a:solidFill>
              </a:rPr>
              <a:t>Health &amp; Life Sciences </a:t>
            </a:r>
            <a:r>
              <a:rPr lang="en-US" sz="1400" b="1" dirty="0" smtClean="0">
                <a:solidFill>
                  <a:srgbClr val="48484A"/>
                </a:solidFill>
              </a:rPr>
              <a:t>/ Genomics</a:t>
            </a:r>
            <a:endParaRPr lang="en-US" sz="1400" b="1" dirty="0">
              <a:solidFill>
                <a:srgbClr val="48484A"/>
              </a:solidFill>
            </a:endParaRPr>
          </a:p>
          <a:p>
            <a:pPr marL="176213" indent="-176213" eaLnBrk="1" fontAlgn="auto" hangingPunct="1">
              <a:spcAft>
                <a:spcPts val="0"/>
              </a:spcAft>
              <a:buClr>
                <a:srgbClr val="C00000"/>
              </a:buClr>
              <a:buSzPct val="80000"/>
              <a:buFont typeface="Wingdings" panose="05000000000000000000" pitchFamily="2" charset="2"/>
              <a:buChar char="§"/>
            </a:pPr>
            <a:r>
              <a:rPr lang="en-US" sz="1400" b="1" dirty="0" smtClean="0">
                <a:solidFill>
                  <a:srgbClr val="48484A"/>
                </a:solidFill>
              </a:rPr>
              <a:t>Smart Campuses and Cities</a:t>
            </a:r>
            <a:endParaRPr lang="en-US" sz="1400" b="1" dirty="0">
              <a:solidFill>
                <a:srgbClr val="48484A"/>
              </a:solidFill>
            </a:endParaRPr>
          </a:p>
          <a:p>
            <a:pPr marL="176213" indent="-176213" eaLnBrk="1" fontAlgn="auto" hangingPunct="1">
              <a:spcAft>
                <a:spcPts val="0"/>
              </a:spcAft>
              <a:buClr>
                <a:srgbClr val="C00000"/>
              </a:buClr>
              <a:buSzPct val="80000"/>
              <a:buFont typeface="Wingdings" panose="05000000000000000000" pitchFamily="2" charset="2"/>
              <a:buChar char="§"/>
            </a:pPr>
            <a:r>
              <a:rPr lang="en-US" sz="1400" b="1" dirty="0" smtClean="0">
                <a:solidFill>
                  <a:srgbClr val="48484A"/>
                </a:solidFill>
              </a:rPr>
              <a:t>NSF Big Data Hub Collaboration</a:t>
            </a:r>
            <a:endParaRPr lang="en-US" sz="1400" b="1" dirty="0">
              <a:solidFill>
                <a:srgbClr val="48484A"/>
              </a:solidFill>
            </a:endParaRPr>
          </a:p>
          <a:p>
            <a:pPr marL="216694" indent="-173831">
              <a:buClr>
                <a:srgbClr val="BBE0E3"/>
              </a:buClr>
            </a:pPr>
            <a:endParaRPr lang="en-US" sz="1400" b="1" dirty="0">
              <a:solidFill>
                <a:srgbClr val="000000"/>
              </a:solidFill>
            </a:endParaRPr>
          </a:p>
          <a:p>
            <a:pPr>
              <a:buClr>
                <a:srgbClr val="BBE0E3"/>
              </a:buClr>
            </a:pPr>
            <a:endParaRPr lang="en-US" sz="1400" b="1" dirty="0">
              <a:solidFill>
                <a:srgbClr val="000000"/>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6601" y="2458627"/>
            <a:ext cx="2590800" cy="2389632"/>
          </a:xfrm>
          <a:prstGeom prst="rect">
            <a:avLst/>
          </a:prstGeom>
        </p:spPr>
      </p:pic>
      <p:sp>
        <p:nvSpPr>
          <p:cNvPr id="3" name="TextBox 2"/>
          <p:cNvSpPr txBox="1"/>
          <p:nvPr/>
        </p:nvSpPr>
        <p:spPr bwMode="auto">
          <a:xfrm>
            <a:off x="-128613" y="460216"/>
            <a:ext cx="9197798" cy="981807"/>
          </a:xfrm>
          <a:prstGeom prst="rect">
            <a:avLst/>
          </a:prstGeom>
          <a:noFill/>
          <a:ln w="9525">
            <a:noFill/>
            <a:miter lim="800000"/>
            <a:headEnd/>
            <a:tailEnd/>
          </a:ln>
        </p:spPr>
        <p:txBody>
          <a:bodyPr vert="horz" wrap="square" lIns="457200" tIns="45720" rIns="91440" bIns="73152" numCol="1" rtlCol="0" anchor="b" anchorCtr="0" compatLnSpc="1">
            <a:prstTxWarp prst="textNoShape">
              <a:avLst/>
            </a:prstTxWarp>
            <a:spAutoFit/>
          </a:bodyPr>
          <a:lstStyle/>
          <a:p>
            <a:pPr marL="285750" indent="-285750">
              <a:buFont typeface="Arial" charset="0"/>
              <a:buChar char="•"/>
            </a:pPr>
            <a:r>
              <a:rPr lang="en-US" sz="1400" b="1" dirty="0">
                <a:solidFill>
                  <a:srgbClr val="FF0000"/>
                </a:solidFill>
              </a:rPr>
              <a:t>End-to-End Trust &amp; Security for IoT </a:t>
            </a:r>
            <a:r>
              <a:rPr lang="en-US" sz="1400" b="1" dirty="0" smtClean="0">
                <a:solidFill>
                  <a:srgbClr val="FF0000"/>
                </a:solidFill>
              </a:rPr>
              <a:t>a </a:t>
            </a:r>
            <a:r>
              <a:rPr lang="en-US" sz="1400" b="1" dirty="0">
                <a:solidFill>
                  <a:srgbClr val="FF0000"/>
                </a:solidFill>
              </a:rPr>
              <a:t>top Innovation </a:t>
            </a:r>
            <a:r>
              <a:rPr lang="en-US" sz="1400" b="1" dirty="0" smtClean="0">
                <a:solidFill>
                  <a:srgbClr val="FF0000"/>
                </a:solidFill>
              </a:rPr>
              <a:t>focus area in </a:t>
            </a:r>
            <a:r>
              <a:rPr lang="en-US" sz="1400" b="1" dirty="0">
                <a:solidFill>
                  <a:srgbClr val="FF0000"/>
                </a:solidFill>
              </a:rPr>
              <a:t>2015 Internet2 member </a:t>
            </a:r>
            <a:r>
              <a:rPr lang="en-US" sz="1400" b="1" dirty="0" smtClean="0">
                <a:solidFill>
                  <a:srgbClr val="FF0000"/>
                </a:solidFill>
              </a:rPr>
              <a:t>survey.</a:t>
            </a:r>
          </a:p>
          <a:p>
            <a:pPr marL="285750" indent="-285750">
              <a:buFont typeface="Arial" charset="0"/>
              <a:buChar char="•"/>
            </a:pPr>
            <a:endParaRPr lang="is-IS" sz="1400" b="1" dirty="0" smtClean="0">
              <a:solidFill>
                <a:srgbClr val="FF0000"/>
              </a:solidFill>
            </a:endParaRPr>
          </a:p>
          <a:p>
            <a:pPr marL="285750" indent="-285750">
              <a:buFont typeface="Arial" charset="0"/>
              <a:buChar char="•"/>
            </a:pPr>
            <a:r>
              <a:rPr lang="is-IS" sz="1400" b="1" dirty="0" smtClean="0">
                <a:solidFill>
                  <a:srgbClr val="FF0000"/>
                </a:solidFill>
              </a:rPr>
              <a:t>TIPPSS </a:t>
            </a:r>
            <a:r>
              <a:rPr lang="is-IS" sz="1400" b="1" dirty="0">
                <a:solidFill>
                  <a:srgbClr val="FF0000"/>
                </a:solidFill>
              </a:rPr>
              <a:t>for IoT </a:t>
            </a:r>
            <a:r>
              <a:rPr lang="is-IS" sz="1400" b="1" dirty="0" smtClean="0">
                <a:solidFill>
                  <a:srgbClr val="FF0000"/>
                </a:solidFill>
              </a:rPr>
              <a:t>need identified via </a:t>
            </a:r>
            <a:r>
              <a:rPr lang="is-IS" sz="1400" b="1" dirty="0">
                <a:solidFill>
                  <a:srgbClr val="FF0000"/>
                </a:solidFill>
              </a:rPr>
              <a:t>IEEE, Internet2, NSF “E2ET&amp;S for IOT” </a:t>
            </a:r>
            <a:r>
              <a:rPr lang="is-IS" sz="1400" b="1" dirty="0" smtClean="0">
                <a:solidFill>
                  <a:srgbClr val="FF0000"/>
                </a:solidFill>
              </a:rPr>
              <a:t>workshop in 2016 due to risk in research and </a:t>
            </a:r>
            <a:r>
              <a:rPr lang="is-IS" sz="1400" b="1" dirty="0" smtClean="0">
                <a:solidFill>
                  <a:srgbClr val="FF0000"/>
                </a:solidFill>
              </a:rPr>
              <a:t>education </a:t>
            </a:r>
            <a:r>
              <a:rPr lang="is-IS" sz="1400" b="1" dirty="0" smtClean="0">
                <a:solidFill>
                  <a:srgbClr val="FF0000"/>
                </a:solidFill>
              </a:rPr>
              <a:t>– Financial, Reputational, Physical, Data, Operational </a:t>
            </a:r>
          </a:p>
        </p:txBody>
      </p:sp>
    </p:spTree>
    <p:extLst>
      <p:ext uri="{BB962C8B-B14F-4D97-AF65-F5344CB8AC3E}">
        <p14:creationId xmlns:p14="http://schemas.microsoft.com/office/powerpoint/2010/main" val="155041414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685800" y="891778"/>
            <a:ext cx="8001000" cy="3394472"/>
          </a:xfrm>
          <a:prstGeom prst="rect">
            <a:avLst/>
          </a:prstGeom>
        </p:spPr>
        <p:txBody>
          <a:bodyPr>
            <a:normAutofit fontScale="92500" lnSpcReduction="10000"/>
          </a:bodyPr>
          <a:lstStyle/>
          <a:p>
            <a:r>
              <a:rPr lang="en-US" dirty="0" smtClean="0"/>
              <a:t>Aimed at providing assistance to a decentralized academic environment in managing IoT acquisitions and deployments.</a:t>
            </a:r>
          </a:p>
          <a:p>
            <a:pPr lvl="1"/>
            <a:r>
              <a:rPr lang="en-US" dirty="0" smtClean="0"/>
              <a:t>Reflect enterprise needs and risks in distributed acquisitions</a:t>
            </a:r>
          </a:p>
          <a:p>
            <a:pPr lvl="1"/>
            <a:r>
              <a:rPr lang="en-US" dirty="0" smtClean="0"/>
              <a:t>Several potential audiences: Institutional Leadership and Risk Management, Central IT, purchasing, departmental managers, etc.</a:t>
            </a:r>
          </a:p>
          <a:p>
            <a:pPr lvl="1"/>
            <a:r>
              <a:rPr lang="en-US" dirty="0" smtClean="0"/>
              <a:t>Key touchpoints include</a:t>
            </a:r>
          </a:p>
          <a:p>
            <a:pPr lvl="2"/>
            <a:r>
              <a:rPr lang="en-US" dirty="0" smtClean="0"/>
              <a:t>Network needs/loads/port requirements etc.</a:t>
            </a:r>
          </a:p>
          <a:p>
            <a:pPr lvl="2"/>
            <a:r>
              <a:rPr lang="en-US" dirty="0" smtClean="0"/>
              <a:t>Data feeds</a:t>
            </a:r>
          </a:p>
          <a:p>
            <a:pPr lvl="2"/>
            <a:r>
              <a:rPr lang="en-US" dirty="0" smtClean="0"/>
              <a:t>Security: Access control to devices and data; software patch plans, etc.</a:t>
            </a:r>
          </a:p>
          <a:p>
            <a:pPr lvl="2"/>
            <a:r>
              <a:rPr lang="en-US" dirty="0" smtClean="0"/>
              <a:t>Contract monitoring and performance, Risk management, etc.</a:t>
            </a:r>
            <a:endParaRPr lang="en-US" u="sng" dirty="0" smtClean="0">
              <a:hlinkClick r:id=""/>
            </a:endParaRPr>
          </a:p>
          <a:p>
            <a:r>
              <a:rPr lang="en-US" u="sng" dirty="0" smtClean="0">
                <a:hlinkClick r:id=""/>
              </a:rPr>
              <a:t>https</a:t>
            </a:r>
            <a:r>
              <a:rPr lang="en-US" u="sng" dirty="0">
                <a:hlinkClick r:id="rId2"/>
              </a:rPr>
              <a:t>://spaces.internet2.edu/pages/viewpage.action?pageId=98306986&amp;preview=/98306986/110334355/I2GS17-VendorManagementDoc041717-FINAL.pdf</a:t>
            </a:r>
            <a:r>
              <a:rPr lang="en-US" u="sng" dirty="0"/>
              <a:t>.</a:t>
            </a:r>
            <a:endParaRPr lang="en-US" dirty="0"/>
          </a:p>
        </p:txBody>
      </p:sp>
      <p:sp>
        <p:nvSpPr>
          <p:cNvPr id="3" name="Title 2"/>
          <p:cNvSpPr>
            <a:spLocks noGrp="1"/>
          </p:cNvSpPr>
          <p:nvPr>
            <p:ph type="title"/>
          </p:nvPr>
        </p:nvSpPr>
        <p:spPr/>
        <p:txBody>
          <a:bodyPr/>
          <a:lstStyle/>
          <a:p>
            <a:r>
              <a:rPr lang="en-US" dirty="0" smtClean="0"/>
              <a:t>A Vendor Checklist for R&amp;E IoT</a:t>
            </a:r>
            <a:endParaRPr lang="en-US" dirty="0"/>
          </a:p>
        </p:txBody>
      </p:sp>
    </p:spTree>
    <p:extLst>
      <p:ext uri="{BB962C8B-B14F-4D97-AF65-F5344CB8AC3E}">
        <p14:creationId xmlns:p14="http://schemas.microsoft.com/office/powerpoint/2010/main" val="10043540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685800" y="891778"/>
            <a:ext cx="8001000" cy="3394472"/>
          </a:xfrm>
          <a:prstGeom prst="rect">
            <a:avLst/>
          </a:prstGeom>
        </p:spPr>
        <p:txBody>
          <a:bodyPr/>
          <a:lstStyle/>
          <a:p>
            <a:r>
              <a:rPr lang="en-US" dirty="0" smtClean="0"/>
              <a:t>Convening a group to evolve the vendor checklist</a:t>
            </a:r>
          </a:p>
          <a:p>
            <a:pPr lvl="1"/>
            <a:r>
              <a:rPr lang="en-US" dirty="0" smtClean="0"/>
              <a:t>Update some of the existing materials</a:t>
            </a:r>
          </a:p>
          <a:p>
            <a:pPr lvl="1"/>
            <a:r>
              <a:rPr lang="en-US" dirty="0" smtClean="0"/>
              <a:t>Expand management dimensions</a:t>
            </a:r>
          </a:p>
          <a:p>
            <a:pPr lvl="1"/>
            <a:r>
              <a:rPr lang="en-US" dirty="0" smtClean="0"/>
              <a:t>Investigate growing vendor use of Oauth and evaluate enterprise issues</a:t>
            </a:r>
          </a:p>
          <a:p>
            <a:endParaRPr lang="en-US" dirty="0"/>
          </a:p>
          <a:p>
            <a:r>
              <a:rPr lang="en-US" dirty="0" smtClean="0"/>
              <a:t>Enterprise-IoT @ internet2.edu</a:t>
            </a:r>
          </a:p>
          <a:p>
            <a:pPr lvl="1"/>
            <a:r>
              <a:rPr lang="en-US" dirty="0" smtClean="0"/>
              <a:t>Emily Nichols of Internet2 </a:t>
            </a:r>
            <a:r>
              <a:rPr lang="en-US" dirty="0"/>
              <a:t>can help </a:t>
            </a:r>
            <a:r>
              <a:rPr lang="en-US" dirty="0" smtClean="0"/>
              <a:t>&lt;</a:t>
            </a:r>
            <a:r>
              <a:rPr lang="en-US" dirty="0"/>
              <a:t>enichols@internet2.edu&gt;</a:t>
            </a:r>
          </a:p>
        </p:txBody>
      </p:sp>
      <p:sp>
        <p:nvSpPr>
          <p:cNvPr id="3" name="Title 2"/>
          <p:cNvSpPr>
            <a:spLocks noGrp="1"/>
          </p:cNvSpPr>
          <p:nvPr>
            <p:ph type="title"/>
          </p:nvPr>
        </p:nvSpPr>
        <p:spPr/>
        <p:txBody>
          <a:bodyPr/>
          <a:lstStyle/>
          <a:p>
            <a:r>
              <a:rPr lang="en-US" dirty="0" smtClean="0"/>
              <a:t>Next steps on Vendor Checklist	</a:t>
            </a:r>
            <a:endParaRPr lang="en-US" dirty="0"/>
          </a:p>
        </p:txBody>
      </p:sp>
    </p:spTree>
    <p:extLst>
      <p:ext uri="{BB962C8B-B14F-4D97-AF65-F5344CB8AC3E}">
        <p14:creationId xmlns:p14="http://schemas.microsoft.com/office/powerpoint/2010/main" val="9570865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1"/>
          </p:nvPr>
        </p:nvPicPr>
        <p:blipFill>
          <a:blip r:embed="rId2"/>
          <a:stretch>
            <a:fillRect/>
          </a:stretch>
        </p:blipFill>
        <p:spPr>
          <a:xfrm>
            <a:off x="7831248" y="-45265"/>
            <a:ext cx="1312752" cy="1312752"/>
          </a:xfrm>
          <a:prstGeom prst="rect">
            <a:avLst/>
          </a:prstGeom>
        </p:spPr>
      </p:pic>
      <p:sp>
        <p:nvSpPr>
          <p:cNvPr id="3" name="Title 2"/>
          <p:cNvSpPr>
            <a:spLocks noGrp="1"/>
          </p:cNvSpPr>
          <p:nvPr>
            <p:ph type="title"/>
          </p:nvPr>
        </p:nvSpPr>
        <p:spPr>
          <a:xfrm>
            <a:off x="1" y="153909"/>
            <a:ext cx="7930836" cy="900585"/>
          </a:xfrm>
        </p:spPr>
        <p:txBody>
          <a:bodyPr/>
          <a:lstStyle/>
          <a:p>
            <a:r>
              <a:rPr lang="en-US" sz="2000" dirty="0" smtClean="0"/>
              <a:t>U.S. National Telecommunications &amp; Information Administration, U.S. Department of Commerce Efforts</a:t>
            </a:r>
            <a:endParaRPr lang="en-US" sz="2000" dirty="0"/>
          </a:p>
        </p:txBody>
      </p:sp>
      <p:sp>
        <p:nvSpPr>
          <p:cNvPr id="6" name="Content Placeholder 1"/>
          <p:cNvSpPr txBox="1">
            <a:spLocks/>
          </p:cNvSpPr>
          <p:nvPr/>
        </p:nvSpPr>
        <p:spPr bwMode="auto">
          <a:xfrm>
            <a:off x="562681" y="1267487"/>
            <a:ext cx="8467019" cy="35087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30188" marR="0" indent="-230188" algn="l" defTabSz="457200" rtl="0" eaLnBrk="0" fontAlgn="base" latinLnBrk="0" hangingPunct="0">
              <a:lnSpc>
                <a:spcPct val="100000"/>
              </a:lnSpc>
              <a:spcBef>
                <a:spcPct val="0"/>
              </a:spcBef>
              <a:spcAft>
                <a:spcPct val="0"/>
              </a:spcAft>
              <a:buClr>
                <a:srgbClr val="FF0000"/>
              </a:buClr>
              <a:buSzTx/>
              <a:buFont typeface="Arial"/>
              <a:buChar char="•"/>
              <a:tabLst/>
              <a:defRPr sz="1800" b="0" kern="1200">
                <a:solidFill>
                  <a:schemeClr val="tx1"/>
                </a:solidFill>
                <a:latin typeface="Arial"/>
                <a:ea typeface="ＭＳ Ｐゴシック" pitchFamily="-110" charset="-128"/>
                <a:cs typeface="Arial"/>
              </a:defRPr>
            </a:lvl1pPr>
            <a:lvl2pPr marL="742950" indent="-285750" algn="l" defTabSz="457200" rtl="0" eaLnBrk="1" fontAlgn="base" hangingPunct="1">
              <a:spcBef>
                <a:spcPct val="20000"/>
              </a:spcBef>
              <a:spcAft>
                <a:spcPct val="0"/>
              </a:spcAft>
              <a:buClr>
                <a:srgbClr val="EF3E33"/>
              </a:buClr>
              <a:buFont typeface="Arial" pitchFamily="-110" charset="0"/>
              <a:buChar char="–"/>
              <a:defRPr sz="1600" kern="1200">
                <a:solidFill>
                  <a:schemeClr val="tx1"/>
                </a:solidFill>
                <a:latin typeface="Arial"/>
                <a:ea typeface="ＭＳ Ｐゴシック" pitchFamily="-110" charset="-128"/>
                <a:cs typeface="Arial"/>
              </a:defRPr>
            </a:lvl2pPr>
            <a:lvl3pPr marL="914400" indent="0" algn="l" defTabSz="457200" rtl="0" eaLnBrk="1" fontAlgn="base" hangingPunct="1">
              <a:spcBef>
                <a:spcPct val="20000"/>
              </a:spcBef>
              <a:spcAft>
                <a:spcPct val="0"/>
              </a:spcAft>
              <a:buClr>
                <a:srgbClr val="EF3E33"/>
              </a:buClr>
              <a:buFont typeface="Arial" pitchFamily="-110" charset="0"/>
              <a:buNone/>
              <a:defRPr sz="1600" kern="1200">
                <a:solidFill>
                  <a:schemeClr val="tx1"/>
                </a:solidFill>
                <a:latin typeface="Arial"/>
                <a:ea typeface="ＭＳ Ｐゴシック" pitchFamily="-110" charset="-128"/>
                <a:cs typeface="Arial"/>
              </a:defRPr>
            </a:lvl3pPr>
            <a:lvl4pPr marL="0" indent="0" algn="l" defTabSz="457200" rtl="0" eaLnBrk="1" fontAlgn="base" hangingPunct="1">
              <a:spcBef>
                <a:spcPct val="20000"/>
              </a:spcBef>
              <a:spcAft>
                <a:spcPct val="0"/>
              </a:spcAft>
              <a:buFont typeface="Arial" pitchFamily="-110" charset="0"/>
              <a:buNone/>
              <a:defRPr sz="1600" kern="1200">
                <a:solidFill>
                  <a:schemeClr val="tx1"/>
                </a:solidFill>
                <a:latin typeface="Arial"/>
                <a:ea typeface="ＭＳ Ｐゴシック" pitchFamily="-110" charset="-128"/>
                <a:cs typeface="Arial"/>
              </a:defRPr>
            </a:lvl4pPr>
            <a:lvl5pPr marL="1828800" indent="0" algn="l" defTabSz="457200" rtl="0" eaLnBrk="1" fontAlgn="base" hangingPunct="1">
              <a:spcBef>
                <a:spcPct val="20000"/>
              </a:spcBef>
              <a:spcAft>
                <a:spcPct val="0"/>
              </a:spcAft>
              <a:buFont typeface="Arial" pitchFamily="-110" charset="0"/>
              <a:buNone/>
              <a:defRPr sz="1600" kern="1200">
                <a:solidFill>
                  <a:schemeClr val="tx1"/>
                </a:solidFill>
                <a:latin typeface="Helvetica"/>
                <a:ea typeface="ＭＳ Ｐゴシック" pitchFamily="-110" charset="-128"/>
                <a:cs typeface="Helvetic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Multistakeholder </a:t>
            </a:r>
            <a:r>
              <a:rPr lang="en-US" dirty="0" smtClean="0"/>
              <a:t>Process for IoT </a:t>
            </a:r>
            <a:r>
              <a:rPr lang="en-US" dirty="0"/>
              <a:t>Security Upgradability and </a:t>
            </a:r>
            <a:r>
              <a:rPr lang="en-US" dirty="0" smtClean="0"/>
              <a:t>Patching</a:t>
            </a:r>
          </a:p>
          <a:p>
            <a:pPr lvl="1"/>
            <a:r>
              <a:rPr lang="en-US" dirty="0" smtClean="0">
                <a:hlinkClick r:id="rId3"/>
              </a:rPr>
              <a:t>Technical Capabilities and Patching Expectations Working Group</a:t>
            </a:r>
            <a:endParaRPr lang="en-US" dirty="0" smtClean="0"/>
          </a:p>
          <a:p>
            <a:pPr lvl="1"/>
            <a:r>
              <a:rPr lang="en-US" dirty="0" smtClean="0">
                <a:hlinkClick r:id="rId4"/>
              </a:rPr>
              <a:t>Capabilities </a:t>
            </a:r>
            <a:r>
              <a:rPr lang="en-US" dirty="0">
                <a:hlinkClick r:id="rId4"/>
              </a:rPr>
              <a:t>Group - Components of An Update</a:t>
            </a:r>
            <a:endParaRPr lang="en-US" dirty="0"/>
          </a:p>
          <a:p>
            <a:pPr lvl="1"/>
            <a:r>
              <a:rPr lang="en-US" dirty="0" smtClean="0">
                <a:hlinkClick r:id="rId5"/>
              </a:rPr>
              <a:t>Existing </a:t>
            </a:r>
            <a:r>
              <a:rPr lang="en-US" dirty="0">
                <a:hlinkClick r:id="rId5"/>
              </a:rPr>
              <a:t>Standards, Tools, and Initiatives Working Group - IoT Standards Catalog</a:t>
            </a:r>
            <a:endParaRPr lang="en-US" dirty="0"/>
          </a:p>
          <a:p>
            <a:pPr lvl="1"/>
            <a:r>
              <a:rPr lang="en-US" dirty="0" smtClean="0">
                <a:hlinkClick r:id="rId6"/>
              </a:rPr>
              <a:t>Communicating </a:t>
            </a:r>
            <a:r>
              <a:rPr lang="en-US" dirty="0">
                <a:hlinkClick r:id="rId6"/>
              </a:rPr>
              <a:t>Upgradability and Improving Transparency Working Group</a:t>
            </a:r>
            <a:endParaRPr lang="en-US" dirty="0"/>
          </a:p>
          <a:p>
            <a:pPr lvl="1"/>
            <a:r>
              <a:rPr lang="en-US" dirty="0" smtClean="0">
                <a:hlinkClick r:id="rId7"/>
              </a:rPr>
              <a:t>Incentives</a:t>
            </a:r>
            <a:r>
              <a:rPr lang="en-US" dirty="0">
                <a:hlinkClick r:id="rId7"/>
              </a:rPr>
              <a:t>, Barriers, and Adoption Working Group</a:t>
            </a:r>
            <a:endParaRPr lang="en-US" dirty="0"/>
          </a:p>
          <a:p>
            <a:endParaRPr lang="en-US" dirty="0" smtClean="0"/>
          </a:p>
          <a:p>
            <a:r>
              <a:rPr lang="en-US" dirty="0" smtClean="0"/>
              <a:t>Internet2 university, regional, CINO participants</a:t>
            </a:r>
          </a:p>
          <a:p>
            <a:endParaRPr lang="en-US" b="1" dirty="0" smtClean="0">
              <a:hlinkClick r:id="rId8"/>
            </a:endParaRPr>
          </a:p>
          <a:p>
            <a:r>
              <a:rPr lang="en-US" b="1" dirty="0" smtClean="0">
                <a:hlinkClick r:id="rId8"/>
              </a:rPr>
              <a:t>https</a:t>
            </a:r>
            <a:r>
              <a:rPr lang="en-US" b="1" dirty="0">
                <a:hlinkClick r:id="rId8"/>
              </a:rPr>
              <a:t>://</a:t>
            </a:r>
            <a:r>
              <a:rPr lang="en-US" b="1" dirty="0" smtClean="0">
                <a:hlinkClick r:id="rId8"/>
              </a:rPr>
              <a:t>www.ntia.doc.gov/other-publication/2016/multistakeholder-process-iot-security</a:t>
            </a:r>
            <a:endParaRPr lang="en-US" b="1" dirty="0" smtClean="0"/>
          </a:p>
          <a:p>
            <a:endParaRPr lang="en-US" b="1" dirty="0"/>
          </a:p>
        </p:txBody>
      </p:sp>
    </p:spTree>
    <p:extLst>
      <p:ext uri="{BB962C8B-B14F-4D97-AF65-F5344CB8AC3E}">
        <p14:creationId xmlns:p14="http://schemas.microsoft.com/office/powerpoint/2010/main" val="21243229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Shape 76"/>
          <p:cNvSpPr txBox="1"/>
          <p:nvPr/>
        </p:nvSpPr>
        <p:spPr>
          <a:xfrm>
            <a:off x="164593" y="921828"/>
            <a:ext cx="3502152" cy="4157663"/>
          </a:xfrm>
          <a:prstGeom prst="rect">
            <a:avLst/>
          </a:prstGeom>
          <a:noFill/>
          <a:ln>
            <a:noFill/>
          </a:ln>
        </p:spPr>
        <p:txBody>
          <a:bodyPr lIns="91425" tIns="91425" rIns="91425" bIns="91425" anchor="t" anchorCtr="0">
            <a:noAutofit/>
          </a:bodyPr>
          <a:lstStyle/>
          <a:p>
            <a:pPr marL="236538" indent="-228600" defTabSz="914400" fontAlgn="auto">
              <a:lnSpc>
                <a:spcPts val="1100"/>
              </a:lnSpc>
              <a:spcBef>
                <a:spcPts val="0"/>
              </a:spcBef>
              <a:spcAft>
                <a:spcPts val="0"/>
              </a:spcAft>
              <a:buFontTx/>
              <a:buChar char="●"/>
            </a:pPr>
            <a:r>
              <a:rPr lang="en" sz="1100" b="1" kern="0" dirty="0">
                <a:solidFill>
                  <a:srgbClr val="000000"/>
                </a:solidFill>
                <a:latin typeface="Arial"/>
                <a:ea typeface="Arial"/>
                <a:cs typeface="Arial"/>
                <a:sym typeface="Arial"/>
              </a:rPr>
              <a:t>Facilities</a:t>
            </a:r>
          </a:p>
          <a:p>
            <a:pPr marL="465138" lvl="1"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Building Temperature Control Systems</a:t>
            </a:r>
          </a:p>
          <a:p>
            <a:pPr marL="465138" lvl="1"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Electrical Systems</a:t>
            </a:r>
          </a:p>
          <a:p>
            <a:pPr marL="465138" lvl="1"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Lighting Systems</a:t>
            </a:r>
          </a:p>
          <a:p>
            <a:pPr marL="465138" lvl="1"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VoIP Phones</a:t>
            </a:r>
          </a:p>
          <a:p>
            <a:pPr marL="465138" lvl="1" indent="-228600" defTabSz="914400" fontAlgn="auto">
              <a:lnSpc>
                <a:spcPts val="1100"/>
              </a:lnSpc>
              <a:spcBef>
                <a:spcPts val="0"/>
              </a:spcBef>
              <a:spcAft>
                <a:spcPts val="0"/>
              </a:spcAft>
              <a:buClr>
                <a:srgbClr val="000000"/>
              </a:buClr>
              <a:buFontTx/>
              <a:buChar char="○"/>
            </a:pPr>
            <a:r>
              <a:rPr lang="en" sz="1100" kern="0" dirty="0">
                <a:solidFill>
                  <a:srgbClr val="000000"/>
                </a:solidFill>
                <a:latin typeface="Arial"/>
                <a:ea typeface="Arial"/>
                <a:cs typeface="Arial"/>
                <a:sym typeface="Arial"/>
              </a:rPr>
              <a:t>Trash Cans</a:t>
            </a:r>
          </a:p>
          <a:p>
            <a:pPr marL="465138" lvl="1" indent="-228600" defTabSz="914400" fontAlgn="auto">
              <a:lnSpc>
                <a:spcPts val="1100"/>
              </a:lnSpc>
              <a:spcBef>
                <a:spcPts val="0"/>
              </a:spcBef>
              <a:spcAft>
                <a:spcPts val="0"/>
              </a:spcAft>
              <a:buClr>
                <a:srgbClr val="000000"/>
              </a:buClr>
              <a:buFont typeface="Arial"/>
              <a:buChar char="○"/>
            </a:pPr>
            <a:r>
              <a:rPr lang="en" sz="1100" kern="0" dirty="0">
                <a:solidFill>
                  <a:srgbClr val="000000"/>
                </a:solidFill>
                <a:latin typeface="Arial"/>
                <a:ea typeface="Arial"/>
                <a:cs typeface="Arial"/>
                <a:sym typeface="Arial"/>
              </a:rPr>
              <a:t>Water Sensors for Floods</a:t>
            </a:r>
          </a:p>
          <a:p>
            <a:pPr marL="465138" lvl="1" indent="-228600" defTabSz="914400" fontAlgn="auto">
              <a:lnSpc>
                <a:spcPts val="1100"/>
              </a:lnSpc>
              <a:spcBef>
                <a:spcPts val="0"/>
              </a:spcBef>
              <a:spcAft>
                <a:spcPts val="0"/>
              </a:spcAft>
              <a:buClr>
                <a:srgbClr val="000000"/>
              </a:buClr>
              <a:buFontTx/>
              <a:buChar char="○"/>
            </a:pPr>
            <a:r>
              <a:rPr lang="en" sz="1100" kern="0" dirty="0">
                <a:solidFill>
                  <a:srgbClr val="000000"/>
                </a:solidFill>
                <a:latin typeface="Arial"/>
                <a:ea typeface="Arial"/>
                <a:cs typeface="Arial"/>
                <a:sym typeface="Arial"/>
              </a:rPr>
              <a:t>Building Equipment Monitoring </a:t>
            </a:r>
          </a:p>
          <a:p>
            <a:pPr marL="693738" lvl="2" indent="-228600" defTabSz="914400" fontAlgn="auto">
              <a:lnSpc>
                <a:spcPts val="1100"/>
              </a:lnSpc>
              <a:spcBef>
                <a:spcPts val="0"/>
              </a:spcBef>
              <a:spcAft>
                <a:spcPts val="0"/>
              </a:spcAft>
              <a:buClr>
                <a:srgbClr val="000000"/>
              </a:buClr>
              <a:buFontTx/>
              <a:buChar char="■"/>
            </a:pPr>
            <a:r>
              <a:rPr lang="en" sz="1100" kern="0" dirty="0">
                <a:solidFill>
                  <a:srgbClr val="000000"/>
                </a:solidFill>
                <a:latin typeface="Arial"/>
                <a:ea typeface="Arial"/>
                <a:cs typeface="Arial"/>
                <a:sym typeface="Arial"/>
              </a:rPr>
              <a:t>Motors, Pumps, Boilers, </a:t>
            </a:r>
            <a:r>
              <a:rPr lang="en-US" sz="1100" kern="0" dirty="0">
                <a:solidFill>
                  <a:srgbClr val="000000"/>
                </a:solidFill>
                <a:latin typeface="Arial"/>
                <a:ea typeface="Arial"/>
                <a:cs typeface="Arial"/>
                <a:sym typeface="Arial"/>
              </a:rPr>
              <a:t>etc.</a:t>
            </a:r>
            <a:endParaRPr lang="en" sz="1100" kern="0" dirty="0">
              <a:solidFill>
                <a:srgbClr val="000000"/>
              </a:solidFill>
              <a:latin typeface="Arial"/>
              <a:ea typeface="Arial"/>
              <a:cs typeface="Arial"/>
              <a:sym typeface="Arial"/>
            </a:endParaRPr>
          </a:p>
          <a:p>
            <a:pPr marL="236538" indent="-228600" defTabSz="914400" fontAlgn="auto">
              <a:lnSpc>
                <a:spcPts val="1100"/>
              </a:lnSpc>
              <a:spcBef>
                <a:spcPts val="0"/>
              </a:spcBef>
              <a:spcAft>
                <a:spcPts val="0"/>
              </a:spcAft>
              <a:buClr>
                <a:srgbClr val="000000"/>
              </a:buClr>
              <a:buFontTx/>
              <a:buChar char="●"/>
            </a:pPr>
            <a:r>
              <a:rPr lang="en" sz="1100" b="1" kern="0" dirty="0">
                <a:solidFill>
                  <a:srgbClr val="000000"/>
                </a:solidFill>
                <a:latin typeface="Arial"/>
                <a:ea typeface="Arial"/>
                <a:cs typeface="Arial"/>
                <a:sym typeface="Arial"/>
              </a:rPr>
              <a:t>Safety</a:t>
            </a:r>
          </a:p>
          <a:p>
            <a:pPr marL="465138" lvl="1" indent="-228600" defTabSz="914400" fontAlgn="auto">
              <a:lnSpc>
                <a:spcPts val="1100"/>
              </a:lnSpc>
              <a:spcBef>
                <a:spcPts val="0"/>
              </a:spcBef>
              <a:spcAft>
                <a:spcPts val="0"/>
              </a:spcAft>
              <a:buClr>
                <a:srgbClr val="000000"/>
              </a:buClr>
              <a:buFontTx/>
              <a:buChar char="○"/>
            </a:pPr>
            <a:r>
              <a:rPr lang="en" sz="1100" kern="0" dirty="0">
                <a:solidFill>
                  <a:srgbClr val="000000"/>
                </a:solidFill>
                <a:latin typeface="Arial"/>
                <a:ea typeface="Arial"/>
                <a:cs typeface="Arial"/>
                <a:sym typeface="Arial"/>
              </a:rPr>
              <a:t>IP Video Surveillance</a:t>
            </a:r>
          </a:p>
          <a:p>
            <a:pPr marL="465138" lvl="1" indent="-228600" defTabSz="914400" fontAlgn="auto">
              <a:lnSpc>
                <a:spcPts val="1100"/>
              </a:lnSpc>
              <a:spcBef>
                <a:spcPts val="0"/>
              </a:spcBef>
              <a:spcAft>
                <a:spcPts val="0"/>
              </a:spcAft>
              <a:buClr>
                <a:srgbClr val="000000"/>
              </a:buClr>
              <a:buFontTx/>
              <a:buChar char="○"/>
            </a:pPr>
            <a:r>
              <a:rPr lang="en" sz="1100" kern="0" dirty="0">
                <a:solidFill>
                  <a:srgbClr val="000000"/>
                </a:solidFill>
                <a:latin typeface="Arial"/>
                <a:ea typeface="Arial"/>
                <a:cs typeface="Arial"/>
                <a:sym typeface="Arial"/>
              </a:rPr>
              <a:t>Fire Alarm and Life Safety Systems</a:t>
            </a:r>
          </a:p>
          <a:p>
            <a:pPr marL="465138" lvl="1" indent="-228600" defTabSz="914400" fontAlgn="auto">
              <a:lnSpc>
                <a:spcPts val="1100"/>
              </a:lnSpc>
              <a:spcBef>
                <a:spcPts val="0"/>
              </a:spcBef>
              <a:spcAft>
                <a:spcPts val="0"/>
              </a:spcAft>
              <a:buClr>
                <a:srgbClr val="000000"/>
              </a:buClr>
              <a:buFontTx/>
              <a:buChar char="○"/>
            </a:pPr>
            <a:r>
              <a:rPr lang="en" sz="1100" kern="0" dirty="0">
                <a:solidFill>
                  <a:srgbClr val="000000"/>
                </a:solidFill>
                <a:latin typeface="Arial"/>
                <a:ea typeface="Arial"/>
                <a:cs typeface="Arial"/>
                <a:sym typeface="Arial"/>
              </a:rPr>
              <a:t>Security Alarms</a:t>
            </a:r>
          </a:p>
          <a:p>
            <a:pPr marL="465138" lvl="1" indent="-228600" defTabSz="914400" fontAlgn="auto">
              <a:lnSpc>
                <a:spcPts val="1100"/>
              </a:lnSpc>
              <a:spcBef>
                <a:spcPts val="0"/>
              </a:spcBef>
              <a:spcAft>
                <a:spcPts val="0"/>
              </a:spcAft>
              <a:buClr>
                <a:srgbClr val="000000"/>
              </a:buClr>
              <a:buFontTx/>
              <a:buChar char="○"/>
            </a:pPr>
            <a:r>
              <a:rPr lang="en" sz="1100" kern="0" dirty="0">
                <a:solidFill>
                  <a:srgbClr val="000000"/>
                </a:solidFill>
                <a:latin typeface="Arial"/>
                <a:ea typeface="Arial"/>
                <a:cs typeface="Arial"/>
                <a:sym typeface="Arial"/>
              </a:rPr>
              <a:t>Electronic Door Access</a:t>
            </a:r>
          </a:p>
          <a:p>
            <a:pPr marL="465138" lvl="1" indent="-228600" defTabSz="914400" fontAlgn="auto">
              <a:lnSpc>
                <a:spcPts val="1100"/>
              </a:lnSpc>
              <a:spcBef>
                <a:spcPts val="0"/>
              </a:spcBef>
              <a:spcAft>
                <a:spcPts val="0"/>
              </a:spcAft>
              <a:buClr>
                <a:srgbClr val="000000"/>
              </a:buClr>
              <a:buFontTx/>
              <a:buChar char="○"/>
            </a:pPr>
            <a:r>
              <a:rPr lang="en" sz="1100" kern="0" dirty="0">
                <a:solidFill>
                  <a:srgbClr val="000000"/>
                </a:solidFill>
                <a:latin typeface="Arial"/>
                <a:ea typeface="Arial"/>
                <a:cs typeface="Arial"/>
                <a:sym typeface="Arial"/>
              </a:rPr>
              <a:t>IP enabled Police and Security Teams</a:t>
            </a:r>
          </a:p>
          <a:p>
            <a:pPr marL="465138" lvl="1" indent="-228600" defTabSz="914400" fontAlgn="auto">
              <a:lnSpc>
                <a:spcPts val="1100"/>
              </a:lnSpc>
              <a:spcBef>
                <a:spcPts val="0"/>
              </a:spcBef>
              <a:spcAft>
                <a:spcPts val="0"/>
              </a:spcAft>
              <a:buClr>
                <a:srgbClr val="000000"/>
              </a:buClr>
              <a:buFontTx/>
              <a:buChar char="○"/>
            </a:pPr>
            <a:r>
              <a:rPr lang="en" sz="1100" kern="0" dirty="0">
                <a:solidFill>
                  <a:srgbClr val="000000"/>
                </a:solidFill>
                <a:latin typeface="Arial"/>
                <a:ea typeface="Arial"/>
                <a:cs typeface="Arial"/>
                <a:sym typeface="Arial"/>
              </a:rPr>
              <a:t>IP Enabled Police Vehicles</a:t>
            </a:r>
          </a:p>
          <a:p>
            <a:pPr marL="236538" indent="-228600" defTabSz="914400" fontAlgn="auto">
              <a:lnSpc>
                <a:spcPts val="1100"/>
              </a:lnSpc>
              <a:spcBef>
                <a:spcPts val="0"/>
              </a:spcBef>
              <a:spcAft>
                <a:spcPts val="0"/>
              </a:spcAft>
              <a:buFontTx/>
              <a:buChar char="●"/>
            </a:pPr>
            <a:r>
              <a:rPr lang="en" sz="1100" b="1" kern="0" dirty="0">
                <a:solidFill>
                  <a:srgbClr val="000000"/>
                </a:solidFill>
                <a:latin typeface="Arial"/>
                <a:ea typeface="Arial"/>
                <a:cs typeface="Arial"/>
                <a:sym typeface="Arial"/>
              </a:rPr>
              <a:t>Classroom Technologies</a:t>
            </a:r>
          </a:p>
          <a:p>
            <a:pPr marL="465138" lvl="1"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Clickers in the Classroom</a:t>
            </a:r>
          </a:p>
          <a:p>
            <a:pPr marL="465138" lvl="1"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Projectors</a:t>
            </a:r>
          </a:p>
          <a:p>
            <a:pPr marL="465138" lvl="1"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IP Streamed Audio</a:t>
            </a:r>
          </a:p>
          <a:p>
            <a:pPr marL="465138" lvl="1"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Computer Presentation Integration</a:t>
            </a:r>
            <a:endParaRPr lang="en-US" sz="1100" kern="0" dirty="0">
              <a:solidFill>
                <a:srgbClr val="000000"/>
              </a:solidFill>
              <a:latin typeface="Arial"/>
              <a:ea typeface="Arial"/>
              <a:cs typeface="Arial"/>
              <a:sym typeface="Arial"/>
            </a:endParaRPr>
          </a:p>
          <a:p>
            <a:pPr marL="236538" indent="-228600" defTabSz="914400" fontAlgn="auto">
              <a:lnSpc>
                <a:spcPts val="1100"/>
              </a:lnSpc>
              <a:spcBef>
                <a:spcPts val="0"/>
              </a:spcBef>
              <a:spcAft>
                <a:spcPts val="0"/>
              </a:spcAft>
              <a:buFontTx/>
              <a:buChar char="●"/>
            </a:pPr>
            <a:r>
              <a:rPr lang="en" sz="1100" b="1" kern="0" dirty="0">
                <a:solidFill>
                  <a:srgbClr val="000000"/>
                </a:solidFill>
                <a:latin typeface="Arial"/>
                <a:ea typeface="Arial"/>
                <a:cs typeface="Arial"/>
                <a:sym typeface="Arial"/>
              </a:rPr>
              <a:t>Tutoring Spaces</a:t>
            </a:r>
          </a:p>
          <a:p>
            <a:pPr marL="465138" lvl="1"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Check in / out for Tutoring</a:t>
            </a:r>
          </a:p>
          <a:p>
            <a:pPr marL="465138" lvl="1"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AV equipment</a:t>
            </a:r>
          </a:p>
          <a:p>
            <a:pPr marL="465138" lvl="1"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Scheduling Device</a:t>
            </a:r>
            <a:r>
              <a:rPr lang="en-US" sz="1100" kern="0" dirty="0">
                <a:solidFill>
                  <a:srgbClr val="000000"/>
                </a:solidFill>
                <a:latin typeface="Arial"/>
                <a:ea typeface="Arial"/>
                <a:cs typeface="Arial"/>
                <a:sym typeface="Arial"/>
              </a:rPr>
              <a:t>s</a:t>
            </a:r>
            <a:endParaRPr lang="en" sz="1100" kern="0" dirty="0">
              <a:solidFill>
                <a:srgbClr val="000000"/>
              </a:solidFill>
              <a:latin typeface="Arial"/>
              <a:ea typeface="Arial"/>
              <a:cs typeface="Arial"/>
              <a:sym typeface="Arial"/>
            </a:endParaRPr>
          </a:p>
          <a:p>
            <a:pPr marL="914400" lvl="1" indent="-228600" defTabSz="914400" fontAlgn="auto">
              <a:lnSpc>
                <a:spcPts val="1100"/>
              </a:lnSpc>
              <a:spcBef>
                <a:spcPts val="0"/>
              </a:spcBef>
              <a:spcAft>
                <a:spcPts val="0"/>
              </a:spcAft>
              <a:buFontTx/>
              <a:buChar char="○"/>
            </a:pPr>
            <a:endParaRPr sz="1100" b="1" kern="0">
              <a:solidFill>
                <a:srgbClr val="000000"/>
              </a:solidFill>
              <a:latin typeface="Arial"/>
              <a:ea typeface="Arial"/>
              <a:cs typeface="Arial"/>
              <a:sym typeface="Arial"/>
            </a:endParaRPr>
          </a:p>
          <a:p>
            <a:pPr defTabSz="914400" fontAlgn="auto">
              <a:lnSpc>
                <a:spcPts val="1100"/>
              </a:lnSpc>
              <a:spcBef>
                <a:spcPts val="0"/>
              </a:spcBef>
              <a:spcAft>
                <a:spcPts val="0"/>
              </a:spcAft>
            </a:pPr>
            <a:endParaRPr sz="1100" kern="0">
              <a:solidFill>
                <a:srgbClr val="000000"/>
              </a:solidFill>
              <a:latin typeface="Arial"/>
              <a:ea typeface="Arial"/>
              <a:cs typeface="Arial"/>
              <a:sym typeface="Arial"/>
            </a:endParaRPr>
          </a:p>
        </p:txBody>
      </p:sp>
      <p:sp>
        <p:nvSpPr>
          <p:cNvPr id="77" name="Shape 77"/>
          <p:cNvSpPr txBox="1"/>
          <p:nvPr/>
        </p:nvSpPr>
        <p:spPr>
          <a:xfrm>
            <a:off x="237309" y="522032"/>
            <a:ext cx="7818555" cy="471000"/>
          </a:xfrm>
          <a:prstGeom prst="rect">
            <a:avLst/>
          </a:prstGeom>
          <a:noFill/>
          <a:ln>
            <a:noFill/>
          </a:ln>
        </p:spPr>
        <p:txBody>
          <a:bodyPr lIns="91425" tIns="91425" rIns="91425" bIns="91425" anchor="t" anchorCtr="0">
            <a:noAutofit/>
          </a:bodyPr>
          <a:lstStyle/>
          <a:p>
            <a:pPr defTabSz="914400" fontAlgn="auto">
              <a:spcBef>
                <a:spcPts val="0"/>
              </a:spcBef>
              <a:spcAft>
                <a:spcPts val="0"/>
              </a:spcAft>
            </a:pPr>
            <a:r>
              <a:rPr lang="en" sz="2000" b="1" u="sng" kern="0" dirty="0">
                <a:solidFill>
                  <a:srgbClr val="000000"/>
                </a:solidFill>
                <a:latin typeface="Arial"/>
                <a:ea typeface="Arial"/>
                <a:cs typeface="Arial"/>
                <a:sym typeface="Arial"/>
              </a:rPr>
              <a:t>Where is the IoT On Campus</a:t>
            </a:r>
            <a:r>
              <a:rPr lang="en-US" sz="2000" b="1" u="sng" kern="0" dirty="0">
                <a:solidFill>
                  <a:srgbClr val="000000"/>
                </a:solidFill>
                <a:latin typeface="Arial"/>
                <a:ea typeface="Arial"/>
                <a:cs typeface="Arial"/>
                <a:sym typeface="Arial"/>
              </a:rPr>
              <a:t>:</a:t>
            </a:r>
            <a:r>
              <a:rPr lang="en-US" sz="2000" b="1" kern="0" dirty="0">
                <a:solidFill>
                  <a:srgbClr val="000000"/>
                </a:solidFill>
                <a:latin typeface="Arial"/>
                <a:ea typeface="Arial"/>
                <a:cs typeface="Arial"/>
                <a:sym typeface="Arial"/>
              </a:rPr>
              <a:t> </a:t>
            </a:r>
            <a:r>
              <a:rPr lang="en" sz="2000" b="1" kern="0" dirty="0">
                <a:solidFill>
                  <a:srgbClr val="000000"/>
                </a:solidFill>
                <a:latin typeface="Arial"/>
                <a:ea typeface="Arial"/>
                <a:cs typeface="Arial"/>
                <a:sym typeface="Arial"/>
              </a:rPr>
              <a:t>In Short…  Everywhere…</a:t>
            </a:r>
          </a:p>
        </p:txBody>
      </p:sp>
      <p:sp>
        <p:nvSpPr>
          <p:cNvPr id="78" name="Shape 78"/>
          <p:cNvSpPr txBox="1"/>
          <p:nvPr/>
        </p:nvSpPr>
        <p:spPr>
          <a:xfrm>
            <a:off x="3163824" y="920870"/>
            <a:ext cx="3300984" cy="4158622"/>
          </a:xfrm>
          <a:prstGeom prst="rect">
            <a:avLst/>
          </a:prstGeom>
          <a:noFill/>
          <a:ln>
            <a:noFill/>
          </a:ln>
        </p:spPr>
        <p:txBody>
          <a:bodyPr lIns="91425" tIns="91425" rIns="91425" bIns="91425" anchor="t" anchorCtr="0">
            <a:noAutofit/>
          </a:bodyPr>
          <a:lstStyle/>
          <a:p>
            <a:pPr marL="236538" indent="-228600" defTabSz="914400" fontAlgn="auto">
              <a:lnSpc>
                <a:spcPts val="1100"/>
              </a:lnSpc>
              <a:spcBef>
                <a:spcPts val="0"/>
              </a:spcBef>
              <a:spcAft>
                <a:spcPts val="0"/>
              </a:spcAft>
              <a:buFontTx/>
              <a:buChar char="●"/>
            </a:pPr>
            <a:r>
              <a:rPr lang="en" sz="1100" b="1" kern="0" dirty="0">
                <a:solidFill>
                  <a:srgbClr val="FF0000"/>
                </a:solidFill>
                <a:latin typeface="Arial"/>
                <a:ea typeface="Arial"/>
                <a:cs typeface="Arial"/>
                <a:sym typeface="Arial"/>
              </a:rPr>
              <a:t>IP Connected Laboratory Equipment</a:t>
            </a:r>
          </a:p>
          <a:p>
            <a:pPr marL="465138" lvl="1" indent="-228600" defTabSz="914400" fontAlgn="auto">
              <a:lnSpc>
                <a:spcPts val="1100"/>
              </a:lnSpc>
              <a:spcBef>
                <a:spcPts val="0"/>
              </a:spcBef>
              <a:spcAft>
                <a:spcPts val="0"/>
              </a:spcAft>
              <a:buFontTx/>
              <a:buChar char="○"/>
            </a:pPr>
            <a:r>
              <a:rPr lang="en" sz="1100" kern="0" dirty="0">
                <a:solidFill>
                  <a:srgbClr val="FF0000"/>
                </a:solidFill>
                <a:latin typeface="Arial"/>
                <a:ea typeface="Arial"/>
                <a:cs typeface="Arial"/>
                <a:sym typeface="Arial"/>
              </a:rPr>
              <a:t>Refrigerators</a:t>
            </a:r>
          </a:p>
          <a:p>
            <a:pPr marL="465138" lvl="1" indent="-228600" defTabSz="914400" fontAlgn="auto">
              <a:lnSpc>
                <a:spcPts val="1100"/>
              </a:lnSpc>
              <a:spcBef>
                <a:spcPts val="0"/>
              </a:spcBef>
              <a:spcAft>
                <a:spcPts val="0"/>
              </a:spcAft>
              <a:buFontTx/>
              <a:buChar char="○"/>
            </a:pPr>
            <a:r>
              <a:rPr lang="en" sz="1100" kern="0" dirty="0">
                <a:solidFill>
                  <a:srgbClr val="FF0000"/>
                </a:solidFill>
                <a:latin typeface="Arial"/>
                <a:ea typeface="Arial"/>
                <a:cs typeface="Arial"/>
                <a:sym typeface="Arial"/>
              </a:rPr>
              <a:t>Microscopes</a:t>
            </a:r>
          </a:p>
          <a:p>
            <a:pPr marL="465138" lvl="1" indent="-228600" defTabSz="914400" fontAlgn="auto">
              <a:lnSpc>
                <a:spcPts val="1100"/>
              </a:lnSpc>
              <a:spcBef>
                <a:spcPts val="0"/>
              </a:spcBef>
              <a:spcAft>
                <a:spcPts val="0"/>
              </a:spcAft>
              <a:buFontTx/>
              <a:buChar char="○"/>
            </a:pPr>
            <a:r>
              <a:rPr lang="en" sz="1100" kern="0" dirty="0">
                <a:solidFill>
                  <a:srgbClr val="FF0000"/>
                </a:solidFill>
                <a:latin typeface="Arial"/>
                <a:ea typeface="Arial"/>
                <a:cs typeface="Arial"/>
                <a:sym typeface="Arial"/>
              </a:rPr>
              <a:t>Laboratory Probes (Frog Sensors)</a:t>
            </a:r>
          </a:p>
          <a:p>
            <a:pPr marL="236538" indent="-228600" defTabSz="914400" fontAlgn="auto">
              <a:lnSpc>
                <a:spcPts val="1100"/>
              </a:lnSpc>
              <a:spcBef>
                <a:spcPts val="0"/>
              </a:spcBef>
              <a:spcAft>
                <a:spcPts val="0"/>
              </a:spcAft>
              <a:buFontTx/>
              <a:buChar char="●"/>
            </a:pPr>
            <a:r>
              <a:rPr lang="en" sz="1100" b="1" kern="0" dirty="0">
                <a:solidFill>
                  <a:srgbClr val="FF0000"/>
                </a:solidFill>
                <a:latin typeface="Arial"/>
                <a:ea typeface="Arial"/>
                <a:cs typeface="Arial"/>
                <a:sym typeface="Arial"/>
              </a:rPr>
              <a:t>Research</a:t>
            </a:r>
          </a:p>
          <a:p>
            <a:pPr marL="465138" lvl="1" indent="-228600" defTabSz="914400" fontAlgn="auto">
              <a:lnSpc>
                <a:spcPts val="1100"/>
              </a:lnSpc>
              <a:spcBef>
                <a:spcPts val="0"/>
              </a:spcBef>
              <a:spcAft>
                <a:spcPts val="0"/>
              </a:spcAft>
              <a:buFontTx/>
              <a:buChar char="○"/>
            </a:pPr>
            <a:r>
              <a:rPr lang="en" sz="1100" kern="0" dirty="0">
                <a:solidFill>
                  <a:srgbClr val="FF0000"/>
                </a:solidFill>
                <a:latin typeface="Arial"/>
                <a:ea typeface="Arial"/>
                <a:cs typeface="Arial"/>
                <a:sym typeface="Arial"/>
              </a:rPr>
              <a:t>IP Connected Lab</a:t>
            </a:r>
            <a:r>
              <a:rPr lang="en-US" sz="1100" kern="0" dirty="0">
                <a:solidFill>
                  <a:srgbClr val="FF0000"/>
                </a:solidFill>
                <a:latin typeface="Arial"/>
                <a:ea typeface="Arial"/>
                <a:cs typeface="Arial"/>
                <a:sym typeface="Arial"/>
              </a:rPr>
              <a:t>o</a:t>
            </a:r>
            <a:r>
              <a:rPr lang="en" sz="1100" kern="0" dirty="0">
                <a:solidFill>
                  <a:srgbClr val="FF0000"/>
                </a:solidFill>
                <a:latin typeface="Arial"/>
                <a:ea typeface="Arial"/>
                <a:cs typeface="Arial"/>
                <a:sym typeface="Arial"/>
              </a:rPr>
              <a:t>ratory Equipment</a:t>
            </a:r>
          </a:p>
          <a:p>
            <a:pPr marL="693738" lvl="2" indent="-228600" defTabSz="914400" fontAlgn="auto">
              <a:lnSpc>
                <a:spcPts val="1100"/>
              </a:lnSpc>
              <a:spcBef>
                <a:spcPts val="0"/>
              </a:spcBef>
              <a:spcAft>
                <a:spcPts val="0"/>
              </a:spcAft>
              <a:buClr>
                <a:srgbClr val="000000"/>
              </a:buClr>
              <a:buFontTx/>
              <a:buChar char="■"/>
            </a:pPr>
            <a:r>
              <a:rPr lang="en" sz="1100" kern="0" dirty="0">
                <a:solidFill>
                  <a:srgbClr val="FF0000"/>
                </a:solidFill>
                <a:latin typeface="Arial"/>
                <a:ea typeface="Arial"/>
                <a:cs typeface="Arial"/>
                <a:sym typeface="Arial"/>
              </a:rPr>
              <a:t>Gene Sequencers</a:t>
            </a:r>
          </a:p>
          <a:p>
            <a:pPr marL="693738" lvl="2" indent="-228600" defTabSz="914400" fontAlgn="auto">
              <a:lnSpc>
                <a:spcPts val="1100"/>
              </a:lnSpc>
              <a:spcBef>
                <a:spcPts val="0"/>
              </a:spcBef>
              <a:spcAft>
                <a:spcPts val="0"/>
              </a:spcAft>
              <a:buClr>
                <a:srgbClr val="000000"/>
              </a:buClr>
              <a:buFontTx/>
              <a:buChar char="■"/>
            </a:pPr>
            <a:r>
              <a:rPr lang="en" sz="1100" kern="0" dirty="0">
                <a:solidFill>
                  <a:srgbClr val="FF0000"/>
                </a:solidFill>
                <a:latin typeface="Arial"/>
                <a:ea typeface="Arial"/>
                <a:cs typeface="Arial"/>
                <a:sym typeface="Arial"/>
              </a:rPr>
              <a:t>Functional MRI Machines</a:t>
            </a:r>
          </a:p>
          <a:p>
            <a:pPr marL="693738" lvl="2" indent="-228600" defTabSz="914400" fontAlgn="auto">
              <a:lnSpc>
                <a:spcPts val="1100"/>
              </a:lnSpc>
              <a:spcBef>
                <a:spcPts val="0"/>
              </a:spcBef>
              <a:spcAft>
                <a:spcPts val="0"/>
              </a:spcAft>
              <a:buClr>
                <a:srgbClr val="000000"/>
              </a:buClr>
              <a:buFontTx/>
              <a:buChar char="■"/>
            </a:pPr>
            <a:r>
              <a:rPr lang="en" sz="1100" kern="0" dirty="0">
                <a:solidFill>
                  <a:srgbClr val="FF0000"/>
                </a:solidFill>
                <a:latin typeface="Arial"/>
                <a:ea typeface="Arial"/>
                <a:cs typeface="Arial"/>
                <a:sym typeface="Arial"/>
              </a:rPr>
              <a:t>Irradiators</a:t>
            </a:r>
          </a:p>
          <a:p>
            <a:pPr marL="465138" lvl="1" indent="-228600" defTabSz="914400" fontAlgn="auto">
              <a:lnSpc>
                <a:spcPts val="1100"/>
              </a:lnSpc>
              <a:spcBef>
                <a:spcPts val="0"/>
              </a:spcBef>
              <a:spcAft>
                <a:spcPts val="0"/>
              </a:spcAft>
              <a:buFontTx/>
              <a:buChar char="○"/>
            </a:pPr>
            <a:r>
              <a:rPr lang="en" sz="1100" kern="0" dirty="0">
                <a:solidFill>
                  <a:srgbClr val="FF0000"/>
                </a:solidFill>
                <a:latin typeface="Arial"/>
                <a:ea typeface="Arial"/>
                <a:cs typeface="Arial"/>
                <a:sym typeface="Arial"/>
              </a:rPr>
              <a:t>Refrigerators</a:t>
            </a:r>
          </a:p>
          <a:p>
            <a:pPr marL="465138" lvl="1" indent="-228600" defTabSz="914400" fontAlgn="auto">
              <a:lnSpc>
                <a:spcPts val="1100"/>
              </a:lnSpc>
              <a:spcBef>
                <a:spcPts val="0"/>
              </a:spcBef>
              <a:spcAft>
                <a:spcPts val="0"/>
              </a:spcAft>
              <a:buFontTx/>
              <a:buChar char="○"/>
            </a:pPr>
            <a:r>
              <a:rPr lang="en" sz="1100" kern="0" dirty="0">
                <a:solidFill>
                  <a:srgbClr val="FF0000"/>
                </a:solidFill>
                <a:latin typeface="Arial"/>
                <a:ea typeface="Arial"/>
                <a:cs typeface="Arial"/>
                <a:sym typeface="Arial"/>
              </a:rPr>
              <a:t>Microscopes</a:t>
            </a:r>
          </a:p>
          <a:p>
            <a:pPr marL="465138" lvl="1" indent="-228600" defTabSz="914400" fontAlgn="auto">
              <a:lnSpc>
                <a:spcPts val="1100"/>
              </a:lnSpc>
              <a:spcBef>
                <a:spcPts val="0"/>
              </a:spcBef>
              <a:spcAft>
                <a:spcPts val="0"/>
              </a:spcAft>
              <a:buFontTx/>
              <a:buChar char="○"/>
            </a:pPr>
            <a:r>
              <a:rPr lang="en" sz="1100" kern="0" dirty="0">
                <a:solidFill>
                  <a:srgbClr val="FF0000"/>
                </a:solidFill>
                <a:latin typeface="Arial"/>
                <a:ea typeface="Arial"/>
                <a:cs typeface="Arial"/>
                <a:sym typeface="Arial"/>
              </a:rPr>
              <a:t>Laboratory Probes (Frog Sensors)</a:t>
            </a:r>
          </a:p>
          <a:p>
            <a:pPr marL="236538" indent="-228600" defTabSz="914400" fontAlgn="auto">
              <a:lnSpc>
                <a:spcPts val="1100"/>
              </a:lnSpc>
              <a:spcBef>
                <a:spcPts val="0"/>
              </a:spcBef>
              <a:spcAft>
                <a:spcPts val="0"/>
              </a:spcAft>
              <a:buFontTx/>
              <a:buChar char="●"/>
            </a:pPr>
            <a:r>
              <a:rPr lang="en" sz="1100" b="1" kern="0" dirty="0">
                <a:solidFill>
                  <a:srgbClr val="000000"/>
                </a:solidFill>
                <a:latin typeface="Arial"/>
                <a:ea typeface="Arial"/>
                <a:cs typeface="Arial"/>
                <a:sym typeface="Arial"/>
              </a:rPr>
              <a:t>Staff Offices</a:t>
            </a:r>
          </a:p>
          <a:p>
            <a:pPr marL="465138" lvl="1"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Multifunction Printers</a:t>
            </a:r>
          </a:p>
          <a:p>
            <a:pPr marL="465138" lvl="1"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Coffee Makers / Microwaves</a:t>
            </a:r>
          </a:p>
          <a:p>
            <a:pPr marL="465138" lvl="1"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IP connected mailboxes</a:t>
            </a:r>
          </a:p>
          <a:p>
            <a:pPr marL="465138" lvl="1"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Conference Room Scheduling </a:t>
            </a:r>
            <a:endParaRPr lang="en-US" sz="1100" kern="0" dirty="0">
              <a:solidFill>
                <a:srgbClr val="000000"/>
              </a:solidFill>
              <a:latin typeface="Arial"/>
              <a:ea typeface="Arial"/>
              <a:cs typeface="Arial"/>
              <a:sym typeface="Arial"/>
            </a:endParaRPr>
          </a:p>
          <a:p>
            <a:pPr marL="465138" lvl="1" indent="-228600" defTabSz="914400" fontAlgn="auto">
              <a:lnSpc>
                <a:spcPts val="1100"/>
              </a:lnSpc>
              <a:spcBef>
                <a:spcPts val="0"/>
              </a:spcBef>
              <a:spcAft>
                <a:spcPts val="0"/>
              </a:spcAft>
              <a:buFontTx/>
              <a:buChar char="○"/>
            </a:pPr>
            <a:r>
              <a:rPr lang="en-US" sz="1100" kern="0" dirty="0">
                <a:solidFill>
                  <a:srgbClr val="000000"/>
                </a:solidFill>
                <a:latin typeface="Arial"/>
                <a:ea typeface="Arial"/>
                <a:cs typeface="Arial"/>
                <a:sym typeface="Arial"/>
              </a:rPr>
              <a:t>Conference Room </a:t>
            </a:r>
            <a:r>
              <a:rPr lang="en" sz="1100" kern="0" dirty="0">
                <a:solidFill>
                  <a:srgbClr val="000000"/>
                </a:solidFill>
                <a:latin typeface="Arial"/>
                <a:ea typeface="Arial"/>
                <a:cs typeface="Arial"/>
                <a:sym typeface="Arial"/>
              </a:rPr>
              <a:t>Presentation Systems</a:t>
            </a:r>
            <a:endParaRPr lang="en-US" sz="1100" kern="0" dirty="0">
              <a:solidFill>
                <a:srgbClr val="000000"/>
              </a:solidFill>
              <a:latin typeface="Arial"/>
              <a:ea typeface="Arial"/>
              <a:cs typeface="Arial"/>
              <a:sym typeface="Arial"/>
            </a:endParaRPr>
          </a:p>
          <a:p>
            <a:pPr marL="465138" lvl="1" indent="-228600" defTabSz="914400" fontAlgn="auto">
              <a:lnSpc>
                <a:spcPts val="1100"/>
              </a:lnSpc>
              <a:spcBef>
                <a:spcPts val="0"/>
              </a:spcBef>
              <a:spcAft>
                <a:spcPts val="0"/>
              </a:spcAft>
              <a:buFontTx/>
              <a:buChar char="○"/>
            </a:pPr>
            <a:r>
              <a:rPr lang="en-US" sz="1100" kern="0" dirty="0">
                <a:solidFill>
                  <a:srgbClr val="000000"/>
                </a:solidFill>
                <a:latin typeface="Arial"/>
                <a:ea typeface="Arial"/>
                <a:cs typeface="Arial"/>
                <a:sym typeface="Arial"/>
              </a:rPr>
              <a:t>Time Clocks</a:t>
            </a:r>
          </a:p>
          <a:p>
            <a:pPr marL="236538" indent="-228600" defTabSz="914400" fontAlgn="auto">
              <a:lnSpc>
                <a:spcPts val="1100"/>
              </a:lnSpc>
              <a:spcBef>
                <a:spcPts val="0"/>
              </a:spcBef>
              <a:spcAft>
                <a:spcPts val="0"/>
              </a:spcAft>
              <a:buFontTx/>
              <a:buChar char="●"/>
            </a:pPr>
            <a:r>
              <a:rPr lang="en" sz="1100" b="1" kern="0" dirty="0">
                <a:solidFill>
                  <a:srgbClr val="000000"/>
                </a:solidFill>
                <a:latin typeface="Arial"/>
                <a:ea typeface="Arial"/>
                <a:cs typeface="Arial"/>
                <a:sym typeface="Arial"/>
              </a:rPr>
              <a:t>Transit Services</a:t>
            </a:r>
          </a:p>
          <a:p>
            <a:pPr marL="465138" lvl="1" indent="-173038"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Vehicle Location Tracking &amp; Reporting</a:t>
            </a:r>
          </a:p>
          <a:p>
            <a:pPr marL="465138" lvl="1" indent="-173038"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Rider Tracking and Verification</a:t>
            </a:r>
          </a:p>
          <a:p>
            <a:pPr marL="465138" lvl="1" indent="-173038"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Safety Monitoring</a:t>
            </a:r>
          </a:p>
          <a:p>
            <a:pPr marL="465138" lvl="1" indent="-173038"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Rider Entertainment / Information</a:t>
            </a:r>
          </a:p>
          <a:p>
            <a:pPr marL="465138" lvl="1" indent="-173038"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Parking Control and Wayfinding</a:t>
            </a:r>
          </a:p>
          <a:p>
            <a:pPr marL="465138" lvl="1" indent="-173038"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Parking Pay Stations</a:t>
            </a:r>
          </a:p>
        </p:txBody>
      </p:sp>
      <p:sp>
        <p:nvSpPr>
          <p:cNvPr id="7" name="Shape 78"/>
          <p:cNvSpPr txBox="1"/>
          <p:nvPr/>
        </p:nvSpPr>
        <p:spPr>
          <a:xfrm>
            <a:off x="6126480" y="920870"/>
            <a:ext cx="3017520" cy="4144906"/>
          </a:xfrm>
          <a:prstGeom prst="rect">
            <a:avLst/>
          </a:prstGeom>
          <a:noFill/>
          <a:ln>
            <a:noFill/>
          </a:ln>
        </p:spPr>
        <p:txBody>
          <a:bodyPr lIns="91425" tIns="91425" rIns="91425" bIns="91425" anchor="t" anchorCtr="0">
            <a:noAutofit/>
          </a:bodyPr>
          <a:lstStyle/>
          <a:p>
            <a:pPr marL="236538" indent="-228600" defTabSz="914400" fontAlgn="auto">
              <a:lnSpc>
                <a:spcPts val="1100"/>
              </a:lnSpc>
              <a:spcBef>
                <a:spcPts val="0"/>
              </a:spcBef>
              <a:spcAft>
                <a:spcPts val="0"/>
              </a:spcAft>
              <a:buFontTx/>
              <a:buChar char="●"/>
            </a:pPr>
            <a:r>
              <a:rPr lang="en" sz="1100" b="1" kern="0" dirty="0">
                <a:solidFill>
                  <a:srgbClr val="000000"/>
                </a:solidFill>
                <a:latin typeface="Arial"/>
                <a:ea typeface="Arial"/>
                <a:cs typeface="Arial"/>
                <a:sym typeface="Arial"/>
              </a:rPr>
              <a:t>Residential Services</a:t>
            </a:r>
          </a:p>
          <a:p>
            <a:pPr marL="465138" lvl="1"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Entertainment</a:t>
            </a:r>
          </a:p>
          <a:p>
            <a:pPr marL="465138" lvl="1"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Building Safety</a:t>
            </a:r>
          </a:p>
          <a:p>
            <a:pPr marL="465138" lvl="1"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Utility Monitoring and Bill Back</a:t>
            </a:r>
          </a:p>
          <a:p>
            <a:pPr marL="465138" lvl="1"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Building Access Control</a:t>
            </a:r>
          </a:p>
          <a:p>
            <a:pPr marL="465138" lvl="1"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Laundry Services</a:t>
            </a:r>
          </a:p>
          <a:p>
            <a:pPr marL="236538" indent="-228600" defTabSz="914400" fontAlgn="auto">
              <a:lnSpc>
                <a:spcPts val="1100"/>
              </a:lnSpc>
              <a:spcBef>
                <a:spcPts val="0"/>
              </a:spcBef>
              <a:spcAft>
                <a:spcPts val="0"/>
              </a:spcAft>
              <a:buClr>
                <a:srgbClr val="000000"/>
              </a:buClr>
              <a:buFont typeface="Arial"/>
              <a:buChar char="●"/>
            </a:pPr>
            <a:r>
              <a:rPr lang="en" sz="1100" b="1" kern="0" dirty="0">
                <a:solidFill>
                  <a:srgbClr val="000000"/>
                </a:solidFill>
                <a:latin typeface="Arial"/>
                <a:ea typeface="Arial"/>
                <a:cs typeface="Arial"/>
                <a:sym typeface="Arial"/>
              </a:rPr>
              <a:t>Disability Services</a:t>
            </a:r>
          </a:p>
          <a:p>
            <a:pPr marL="465138" lvl="1"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Text to Speech</a:t>
            </a:r>
          </a:p>
          <a:p>
            <a:pPr marL="465138" lvl="1"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Speech to Text</a:t>
            </a:r>
          </a:p>
          <a:p>
            <a:pPr marL="465138" lvl="1"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Call for Help</a:t>
            </a:r>
          </a:p>
          <a:p>
            <a:pPr marL="465138" lvl="1"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Health Monitoring</a:t>
            </a:r>
          </a:p>
          <a:p>
            <a:pPr marL="465138" lvl="1"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ADA Route Wayfinding</a:t>
            </a:r>
          </a:p>
          <a:p>
            <a:pPr marL="465138" lvl="1"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ADA Parking </a:t>
            </a:r>
          </a:p>
          <a:p>
            <a:pPr marL="236538" indent="-228600" defTabSz="914400" fontAlgn="auto">
              <a:lnSpc>
                <a:spcPts val="1100"/>
              </a:lnSpc>
              <a:spcBef>
                <a:spcPts val="0"/>
              </a:spcBef>
              <a:spcAft>
                <a:spcPts val="0"/>
              </a:spcAft>
              <a:buFontTx/>
              <a:buChar char="●"/>
            </a:pPr>
            <a:r>
              <a:rPr lang="en" sz="1100" b="1" kern="0" dirty="0">
                <a:solidFill>
                  <a:srgbClr val="000000"/>
                </a:solidFill>
                <a:latin typeface="Arial"/>
                <a:ea typeface="Arial"/>
                <a:cs typeface="Arial"/>
                <a:sym typeface="Arial"/>
              </a:rPr>
              <a:t>Sports and Fitness</a:t>
            </a:r>
          </a:p>
          <a:p>
            <a:pPr marL="465138" lvl="1"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Wearable Fitness Trackers</a:t>
            </a:r>
          </a:p>
          <a:p>
            <a:pPr marL="465138" lvl="1"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IP connected Sports Equipment</a:t>
            </a:r>
          </a:p>
          <a:p>
            <a:pPr marL="693738" lvl="2"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Treadmills, Bikes, </a:t>
            </a:r>
            <a:r>
              <a:rPr lang="en" sz="1100" kern="0" dirty="0" smtClean="0">
                <a:solidFill>
                  <a:srgbClr val="000000"/>
                </a:solidFill>
                <a:latin typeface="Arial"/>
                <a:ea typeface="Arial"/>
                <a:cs typeface="Arial"/>
                <a:sym typeface="Arial"/>
              </a:rPr>
              <a:t>etc.…</a:t>
            </a:r>
            <a:endParaRPr lang="en" sz="1100" kern="0" dirty="0">
              <a:solidFill>
                <a:srgbClr val="000000"/>
              </a:solidFill>
              <a:latin typeface="Arial"/>
              <a:ea typeface="Arial"/>
              <a:cs typeface="Arial"/>
              <a:sym typeface="Arial"/>
            </a:endParaRPr>
          </a:p>
          <a:p>
            <a:pPr marL="401638" lvl="1" indent="-1651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Attendance / Admission Control</a:t>
            </a:r>
          </a:p>
          <a:p>
            <a:pPr marL="401638" lvl="1" indent="-1651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Sporting Event Management / Fan Interaction</a:t>
            </a:r>
          </a:p>
          <a:p>
            <a:pPr marL="693738" lvl="2"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Microphones to measure cheering levels during events</a:t>
            </a:r>
          </a:p>
          <a:p>
            <a:pPr marL="693738" lvl="2"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Ticket / Seating Verification</a:t>
            </a:r>
          </a:p>
          <a:p>
            <a:pPr marL="693738" lvl="2"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Venue Facilities Management</a:t>
            </a:r>
          </a:p>
          <a:p>
            <a:pPr marL="236538" indent="-228600" defTabSz="914400" fontAlgn="auto">
              <a:lnSpc>
                <a:spcPts val="1100"/>
              </a:lnSpc>
              <a:spcBef>
                <a:spcPts val="0"/>
              </a:spcBef>
              <a:spcAft>
                <a:spcPts val="0"/>
              </a:spcAft>
              <a:buFontTx/>
              <a:buChar char="●"/>
            </a:pPr>
            <a:r>
              <a:rPr lang="en" sz="1100" b="1" kern="0" dirty="0">
                <a:solidFill>
                  <a:srgbClr val="000000"/>
                </a:solidFill>
                <a:latin typeface="Arial"/>
                <a:ea typeface="Arial"/>
                <a:cs typeface="Arial"/>
                <a:sym typeface="Arial"/>
              </a:rPr>
              <a:t>Physical and Mental Health</a:t>
            </a:r>
          </a:p>
          <a:p>
            <a:pPr marL="465138" lvl="1"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Appointment Scheduling</a:t>
            </a:r>
          </a:p>
          <a:p>
            <a:pPr marL="465138" lvl="1"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Medical Appointment Notes</a:t>
            </a:r>
          </a:p>
          <a:p>
            <a:pPr marL="465138" lvl="1" indent="-228600" defTabSz="914400" fontAlgn="auto">
              <a:lnSpc>
                <a:spcPts val="1100"/>
              </a:lnSpc>
              <a:spcBef>
                <a:spcPts val="0"/>
              </a:spcBef>
              <a:spcAft>
                <a:spcPts val="0"/>
              </a:spcAft>
              <a:buFontTx/>
              <a:buChar char="○"/>
            </a:pPr>
            <a:r>
              <a:rPr lang="en" sz="1100" kern="0" dirty="0">
                <a:solidFill>
                  <a:srgbClr val="000000"/>
                </a:solidFill>
                <a:latin typeface="Arial"/>
                <a:ea typeface="Arial"/>
                <a:cs typeface="Arial"/>
                <a:sym typeface="Arial"/>
              </a:rPr>
              <a:t>Diagnostic Medical Equipment</a:t>
            </a:r>
          </a:p>
        </p:txBody>
      </p:sp>
    </p:spTree>
    <p:extLst>
      <p:ext uri="{BB962C8B-B14F-4D97-AF65-F5344CB8AC3E}">
        <p14:creationId xmlns:p14="http://schemas.microsoft.com/office/powerpoint/2010/main" val="20405226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Distinctive - What’s on Your Network</a:t>
            </a:r>
            <a:endParaRPr lang="en-US" dirty="0"/>
          </a:p>
        </p:txBody>
      </p:sp>
      <p:pic>
        <p:nvPicPr>
          <p:cNvPr id="5122" name="Picture 2" descr="https://lh5.googleusercontent.com/QcHNq73PHfPec5mB4a3ouXluxEGgUYIAPbmSL8bicEaqPVH5M2qOn3CBxozPq71cfyGT8P4fYlLHcCiATNHUr3fZ875JSS9tBkBKLwQCN0iwhKWy59KWfDmGMqj9IVhiy3bZQ27m"/>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2331260" y="891778"/>
            <a:ext cx="4710080" cy="3394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72258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73399"/>
            <a:ext cx="9361282" cy="531496"/>
          </a:xfrm>
        </p:spPr>
        <p:txBody>
          <a:bodyPr anchor="t">
            <a:noAutofit/>
          </a:bodyPr>
          <a:lstStyle/>
          <a:p>
            <a:r>
              <a:rPr lang="en-US" sz="2000" dirty="0" smtClean="0">
                <a:solidFill>
                  <a:srgbClr val="000000"/>
                </a:solidFill>
              </a:rPr>
              <a:t>IoT security is an </a:t>
            </a:r>
            <a:r>
              <a:rPr lang="en-US" sz="2000" dirty="0" smtClean="0">
                <a:solidFill>
                  <a:srgbClr val="000000"/>
                </a:solidFill>
              </a:rPr>
              <a:t>area of growing importance for </a:t>
            </a:r>
            <a:r>
              <a:rPr lang="en-US" sz="2000" dirty="0" smtClean="0">
                <a:solidFill>
                  <a:srgbClr val="000000"/>
                </a:solidFill>
              </a:rPr>
              <a:t>Research &amp; Education </a:t>
            </a:r>
            <a:endParaRPr lang="en-US" sz="1400" dirty="0">
              <a:solidFill>
                <a:srgbClr val="00B0F0"/>
              </a:solidFill>
            </a:endParaRPr>
          </a:p>
        </p:txBody>
      </p:sp>
      <p:sp>
        <p:nvSpPr>
          <p:cNvPr id="3" name="TextBox 2"/>
          <p:cNvSpPr txBox="1"/>
          <p:nvPr/>
        </p:nvSpPr>
        <p:spPr bwMode="auto">
          <a:xfrm>
            <a:off x="-149291" y="538018"/>
            <a:ext cx="9218645" cy="3136243"/>
          </a:xfrm>
          <a:prstGeom prst="rect">
            <a:avLst/>
          </a:prstGeom>
          <a:noFill/>
          <a:ln w="9525">
            <a:noFill/>
            <a:miter lim="800000"/>
            <a:headEnd/>
            <a:tailEnd/>
          </a:ln>
        </p:spPr>
        <p:txBody>
          <a:bodyPr vert="horz" wrap="square" lIns="457200" tIns="45720" rIns="91440" bIns="73152" numCol="1" rtlCol="0" anchor="b" anchorCtr="0" compatLnSpc="1">
            <a:prstTxWarp prst="textNoShape">
              <a:avLst/>
            </a:prstTxWarp>
            <a:spAutoFit/>
          </a:bodyPr>
          <a:lstStyle/>
          <a:p>
            <a:pPr marL="285750" indent="-285750">
              <a:lnSpc>
                <a:spcPct val="200000"/>
              </a:lnSpc>
              <a:buFont typeface="Arial" charset="0"/>
              <a:buChar char="•"/>
            </a:pPr>
            <a:r>
              <a:rPr lang="is-IS" sz="1400" dirty="0" smtClean="0"/>
              <a:t>IoT is everywhere on campus...and growing</a:t>
            </a:r>
          </a:p>
          <a:p>
            <a:pPr marL="742950" lvl="1" indent="-285750">
              <a:lnSpc>
                <a:spcPct val="200000"/>
              </a:lnSpc>
              <a:buFont typeface="Arial" charset="0"/>
              <a:buChar char="•"/>
            </a:pPr>
            <a:r>
              <a:rPr lang="is-IS" sz="1400" dirty="0" smtClean="0"/>
              <a:t>Scientific instruments – old unpatched systems, “custom” instruments, new devices, etc. </a:t>
            </a:r>
            <a:endParaRPr lang="is-IS" sz="1400" dirty="0" smtClean="0"/>
          </a:p>
          <a:p>
            <a:pPr marL="742950" lvl="1" indent="-285750">
              <a:lnSpc>
                <a:spcPct val="200000"/>
              </a:lnSpc>
              <a:buFont typeface="Arial" charset="0"/>
              <a:buChar char="•"/>
            </a:pPr>
            <a:r>
              <a:rPr lang="en-US" sz="1400" dirty="0" smtClean="0"/>
              <a:t>The </a:t>
            </a:r>
            <a:r>
              <a:rPr lang="en-US" sz="1400" dirty="0" smtClean="0"/>
              <a:t>devices in the buildings of the e-infrastructures are </a:t>
            </a:r>
            <a:r>
              <a:rPr lang="en-US" sz="1400" dirty="0" smtClean="0"/>
              <a:t>hackable – cameras, BMS, etc.</a:t>
            </a:r>
            <a:endParaRPr lang="en-US" sz="1400" dirty="0" smtClean="0"/>
          </a:p>
          <a:p>
            <a:pPr marL="742950" lvl="1" indent="-285750">
              <a:lnSpc>
                <a:spcPct val="200000"/>
              </a:lnSpc>
              <a:buFont typeface="Arial" charset="0"/>
              <a:buChar char="•"/>
            </a:pPr>
            <a:r>
              <a:rPr lang="en-US" sz="1400" dirty="0" smtClean="0"/>
              <a:t>Are we using networking segmentation for the Things and air-gapped? </a:t>
            </a:r>
            <a:r>
              <a:rPr lang="en-US" sz="1400" dirty="0" smtClean="0"/>
              <a:t>Always?</a:t>
            </a:r>
          </a:p>
          <a:p>
            <a:pPr marL="742950" lvl="1" indent="-285750">
              <a:lnSpc>
                <a:spcPct val="200000"/>
              </a:lnSpc>
              <a:buFont typeface="Arial" charset="0"/>
              <a:buChar char="•"/>
            </a:pPr>
            <a:r>
              <a:rPr lang="is-IS" sz="1400" dirty="0" smtClean="0"/>
              <a:t>Students are bringing 7-10 devices to campus, connecting to the network</a:t>
            </a:r>
          </a:p>
          <a:p>
            <a:pPr marL="285750" indent="-285750">
              <a:lnSpc>
                <a:spcPct val="200000"/>
              </a:lnSpc>
              <a:buFont typeface="Arial" charset="0"/>
              <a:buChar char="•"/>
            </a:pPr>
            <a:r>
              <a:rPr lang="en-US" sz="1400" dirty="0" smtClean="0"/>
              <a:t>Multiple </a:t>
            </a:r>
            <a:r>
              <a:rPr lang="en-US" sz="1400" dirty="0" smtClean="0"/>
              <a:t>scientific domains – physics, healthcare &amp; life sciences, genomics (human, plant &amp; animal), etc.</a:t>
            </a:r>
          </a:p>
          <a:p>
            <a:pPr marL="285750" indent="-285750">
              <a:lnSpc>
                <a:spcPct val="200000"/>
              </a:lnSpc>
              <a:buFont typeface="Arial" charset="0"/>
              <a:buChar char="•"/>
            </a:pPr>
            <a:r>
              <a:rPr lang="en-US" sz="1400" dirty="0" smtClean="0"/>
              <a:t>Risks include </a:t>
            </a:r>
            <a:r>
              <a:rPr lang="en-US" sz="1400" dirty="0"/>
              <a:t>scientific </a:t>
            </a:r>
            <a:r>
              <a:rPr lang="en-US" sz="1400" dirty="0" smtClean="0"/>
              <a:t>data integrity / availability, </a:t>
            </a:r>
            <a:r>
              <a:rPr lang="en-US" sz="1400" dirty="0" smtClean="0"/>
              <a:t>reputation, </a:t>
            </a:r>
            <a:r>
              <a:rPr lang="en-US" sz="1400" dirty="0" smtClean="0"/>
              <a:t>financial, physical, </a:t>
            </a:r>
            <a:r>
              <a:rPr lang="en-US" sz="1400" dirty="0" smtClean="0"/>
              <a:t>operational, confidentiality</a:t>
            </a:r>
            <a:endParaRPr lang="en-US" sz="1400" dirty="0" smtClean="0"/>
          </a:p>
        </p:txBody>
      </p:sp>
    </p:spTree>
    <p:extLst>
      <p:ext uri="{BB962C8B-B14F-4D97-AF65-F5344CB8AC3E}">
        <p14:creationId xmlns:p14="http://schemas.microsoft.com/office/powerpoint/2010/main" val="87952157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0" y="265176"/>
            <a:ext cx="9144000" cy="493776"/>
          </a:xfrm>
          <a:prstGeom prst="rect">
            <a:avLst/>
          </a:prstGeom>
        </p:spPr>
        <p:txBody>
          <a:bodyPr vert="horz" lIns="457200" bIns="73152" anchor="t" anchorCtr="0">
            <a:noAutofit/>
          </a:bodyPr>
          <a:lstStyle>
            <a:lvl1pPr algn="l" defTabSz="457200" rtl="0" eaLnBrk="0" fontAlgn="base" hangingPunct="0">
              <a:spcBef>
                <a:spcPct val="0"/>
              </a:spcBef>
              <a:spcAft>
                <a:spcPct val="0"/>
              </a:spcAft>
              <a:defRPr sz="2600" b="1" i="0" kern="1200" spc="0">
                <a:solidFill>
                  <a:schemeClr val="tx1"/>
                </a:solidFill>
                <a:latin typeface="Arial"/>
                <a:ea typeface="ＭＳ Ｐゴシック" pitchFamily="-110" charset="-128"/>
                <a:cs typeface="Arial"/>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a:lstStyle>
          <a:p>
            <a:r>
              <a:rPr lang="en-US" sz="1800" dirty="0" smtClean="0">
                <a:solidFill>
                  <a:srgbClr val="000000"/>
                </a:solidFill>
              </a:rPr>
              <a:t>Addressing TIPPSS is essential to achieving safe, secure, scalable future smart campus architectures, plus keep research and facilities safe and secure.</a:t>
            </a:r>
            <a:endParaRPr lang="en-US" sz="1800" dirty="0">
              <a:solidFill>
                <a:srgbClr val="000000"/>
              </a:solidFill>
            </a:endParaRPr>
          </a:p>
        </p:txBody>
      </p:sp>
      <p:grpSp>
        <p:nvGrpSpPr>
          <p:cNvPr id="3" name="Group 2"/>
          <p:cNvGrpSpPr/>
          <p:nvPr/>
        </p:nvGrpSpPr>
        <p:grpSpPr>
          <a:xfrm>
            <a:off x="-1201580" y="8725978"/>
            <a:ext cx="24297960" cy="20600166"/>
            <a:chOff x="-1201580" y="8725978"/>
            <a:chExt cx="24297960" cy="20600166"/>
          </a:xfrm>
        </p:grpSpPr>
        <p:grpSp>
          <p:nvGrpSpPr>
            <p:cNvPr id="4" name="Group 3"/>
            <p:cNvGrpSpPr/>
            <p:nvPr/>
          </p:nvGrpSpPr>
          <p:grpSpPr>
            <a:xfrm>
              <a:off x="3083790" y="13426937"/>
              <a:ext cx="3214405" cy="2783855"/>
              <a:chOff x="3123547" y="14217374"/>
              <a:chExt cx="3214405" cy="2783855"/>
            </a:xfrm>
          </p:grpSpPr>
          <p:sp>
            <p:nvSpPr>
              <p:cNvPr id="65" name="TextBox 64"/>
              <p:cNvSpPr txBox="1"/>
              <p:nvPr/>
            </p:nvSpPr>
            <p:spPr>
              <a:xfrm>
                <a:off x="3123547" y="16088159"/>
                <a:ext cx="3214405" cy="913070"/>
              </a:xfrm>
              <a:prstGeom prst="rect">
                <a:avLst/>
              </a:prstGeom>
              <a:noFill/>
            </p:spPr>
            <p:txBody>
              <a:bodyPr wrap="none" rtlCol="0">
                <a:spAutoFit/>
              </a:bodyPr>
              <a:lstStyle/>
              <a:p>
                <a:pPr algn="ctr">
                  <a:lnSpc>
                    <a:spcPts val="3200"/>
                  </a:lnSpc>
                </a:pPr>
                <a:r>
                  <a:rPr lang="en-US" sz="4000" dirty="0" smtClean="0"/>
                  <a:t>Environmental</a:t>
                </a:r>
              </a:p>
              <a:p>
                <a:pPr algn="ctr">
                  <a:lnSpc>
                    <a:spcPts val="3200"/>
                  </a:lnSpc>
                </a:pPr>
                <a:r>
                  <a:rPr lang="en-US" sz="4000" dirty="0" smtClean="0"/>
                  <a:t>Senses</a:t>
                </a:r>
                <a:endParaRPr lang="en-US" sz="4000" dirty="0"/>
              </a:p>
            </p:txBody>
          </p:sp>
          <p:pic>
            <p:nvPicPr>
              <p:cNvPr id="66" name="Picture 6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5305" y="14217374"/>
                <a:ext cx="2758190" cy="1828800"/>
              </a:xfrm>
              <a:prstGeom prst="rect">
                <a:avLst/>
              </a:prstGeom>
            </p:spPr>
          </p:pic>
        </p:grpSp>
        <p:sp>
          <p:nvSpPr>
            <p:cNvPr id="6" name="Oval 5"/>
            <p:cNvSpPr/>
            <p:nvPr/>
          </p:nvSpPr>
          <p:spPr>
            <a:xfrm>
              <a:off x="9250680" y="16992602"/>
              <a:ext cx="3474720" cy="3474720"/>
            </a:xfrm>
            <a:prstGeom prst="ellipse">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tx1"/>
                  </a:solidFill>
                </a:rPr>
                <a:t>Network Platforms</a:t>
              </a:r>
              <a:endParaRPr lang="en-US" sz="4400" dirty="0">
                <a:solidFill>
                  <a:schemeClr val="tx1"/>
                </a:solidFill>
              </a:endParaRPr>
            </a:p>
          </p:txBody>
        </p:sp>
        <p:cxnSp>
          <p:nvCxnSpPr>
            <p:cNvPr id="7" name="Straight Connector 6"/>
            <p:cNvCxnSpPr/>
            <p:nvPr/>
          </p:nvCxnSpPr>
          <p:spPr>
            <a:xfrm flipV="1">
              <a:off x="7639665" y="20323278"/>
              <a:ext cx="2507225" cy="43065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11562735" y="13397948"/>
              <a:ext cx="2749613" cy="36511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8" idx="5"/>
            </p:cNvCxnSpPr>
            <p:nvPr/>
          </p:nvCxnSpPr>
          <p:spPr>
            <a:xfrm>
              <a:off x="12216539" y="19958461"/>
              <a:ext cx="4242661" cy="23116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7036694" y="11221544"/>
              <a:ext cx="2944368" cy="2608388"/>
              <a:chOff x="5724729" y="11460083"/>
              <a:chExt cx="2944368" cy="2608388"/>
            </a:xfrm>
          </p:grpSpPr>
          <p:pic>
            <p:nvPicPr>
              <p:cNvPr id="63" name="Picture 6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4729" y="12239864"/>
                <a:ext cx="2944368" cy="1828607"/>
              </a:xfrm>
              <a:prstGeom prst="rect">
                <a:avLst/>
              </a:prstGeom>
            </p:spPr>
          </p:pic>
          <p:sp>
            <p:nvSpPr>
              <p:cNvPr id="64" name="TextBox 63"/>
              <p:cNvSpPr txBox="1"/>
              <p:nvPr/>
            </p:nvSpPr>
            <p:spPr>
              <a:xfrm>
                <a:off x="5774248" y="11460083"/>
                <a:ext cx="2832121" cy="913070"/>
              </a:xfrm>
              <a:prstGeom prst="rect">
                <a:avLst/>
              </a:prstGeom>
              <a:noFill/>
            </p:spPr>
            <p:txBody>
              <a:bodyPr wrap="none" rtlCol="0">
                <a:spAutoFit/>
              </a:bodyPr>
              <a:lstStyle/>
              <a:p>
                <a:pPr algn="ctr">
                  <a:lnSpc>
                    <a:spcPts val="3200"/>
                  </a:lnSpc>
                </a:pPr>
                <a:r>
                  <a:rPr lang="en-US" sz="4000" dirty="0" smtClean="0"/>
                  <a:t>Emergency</a:t>
                </a:r>
              </a:p>
              <a:p>
                <a:pPr algn="ctr">
                  <a:lnSpc>
                    <a:spcPts val="3200"/>
                  </a:lnSpc>
                </a:pPr>
                <a:r>
                  <a:rPr lang="en-US" sz="4000" dirty="0" smtClean="0"/>
                  <a:t>Notifications</a:t>
                </a:r>
                <a:endParaRPr lang="en-US" sz="4000" dirty="0"/>
              </a:p>
            </p:txBody>
          </p:sp>
        </p:grpSp>
        <p:sp>
          <p:nvSpPr>
            <p:cNvPr id="11" name="Cloud 10"/>
            <p:cNvSpPr/>
            <p:nvPr/>
          </p:nvSpPr>
          <p:spPr>
            <a:xfrm>
              <a:off x="5404301" y="24610144"/>
              <a:ext cx="2758440" cy="1828800"/>
            </a:xfrm>
            <a:prstGeom prst="cloud">
              <a:avLst/>
            </a:prstGeom>
            <a:solidFill>
              <a:schemeClr val="accent6">
                <a:lumMod val="40000"/>
                <a:lumOff val="60000"/>
                <a:alpha val="50196"/>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tx1"/>
                  </a:solidFill>
                </a:rPr>
                <a:t>Mobile Device</a:t>
              </a:r>
              <a:endParaRPr lang="en-US" sz="4400" dirty="0">
                <a:solidFill>
                  <a:schemeClr val="tx1"/>
                </a:solidFill>
              </a:endParaRPr>
            </a:p>
          </p:txBody>
        </p:sp>
        <p:sp>
          <p:nvSpPr>
            <p:cNvPr id="12" name="Cloud 11"/>
            <p:cNvSpPr/>
            <p:nvPr/>
          </p:nvSpPr>
          <p:spPr>
            <a:xfrm>
              <a:off x="13180131" y="11732839"/>
              <a:ext cx="4233226" cy="1828800"/>
            </a:xfrm>
            <a:prstGeom prst="cloud">
              <a:avLst/>
            </a:prstGeom>
            <a:solidFill>
              <a:schemeClr val="accent5">
                <a:lumMod val="40000"/>
                <a:lumOff val="60000"/>
                <a:alpha val="50196"/>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tx1"/>
                  </a:solidFill>
                </a:rPr>
                <a:t>Buildings &amp; Facilities</a:t>
              </a:r>
              <a:endParaRPr lang="en-US" sz="4400" dirty="0">
                <a:solidFill>
                  <a:schemeClr val="tx1"/>
                </a:solidFill>
              </a:endParaRPr>
            </a:p>
          </p:txBody>
        </p:sp>
        <p:sp>
          <p:nvSpPr>
            <p:cNvPr id="13" name="Cloud 12"/>
            <p:cNvSpPr/>
            <p:nvPr/>
          </p:nvSpPr>
          <p:spPr>
            <a:xfrm>
              <a:off x="16154892" y="21914139"/>
              <a:ext cx="2697480" cy="1828800"/>
            </a:xfrm>
            <a:prstGeom prst="cloud">
              <a:avLst/>
            </a:prstGeom>
            <a:solidFill>
              <a:schemeClr val="accent2">
                <a:lumMod val="40000"/>
                <a:lumOff val="60000"/>
                <a:alpha val="50196"/>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tx1"/>
                  </a:solidFill>
                </a:rPr>
                <a:t>Data</a:t>
              </a:r>
            </a:p>
            <a:p>
              <a:pPr algn="ctr"/>
              <a:r>
                <a:rPr lang="en-US" sz="4400" dirty="0" smtClean="0">
                  <a:solidFill>
                    <a:schemeClr val="tx1"/>
                  </a:solidFill>
                </a:rPr>
                <a:t>Center</a:t>
              </a:r>
              <a:endParaRPr lang="en-US" sz="4400" dirty="0">
                <a:solidFill>
                  <a:schemeClr val="tx1"/>
                </a:solidFill>
              </a:endParaRPr>
            </a:p>
          </p:txBody>
        </p:sp>
        <p:grpSp>
          <p:nvGrpSpPr>
            <p:cNvPr id="14" name="Group 13"/>
            <p:cNvGrpSpPr/>
            <p:nvPr/>
          </p:nvGrpSpPr>
          <p:grpSpPr>
            <a:xfrm>
              <a:off x="13106031" y="17552684"/>
              <a:ext cx="2724912" cy="2726771"/>
              <a:chOff x="13106031" y="17552684"/>
              <a:chExt cx="2724912" cy="2726771"/>
            </a:xfrm>
          </p:grpSpPr>
          <p:sp>
            <p:nvSpPr>
              <p:cNvPr id="61" name="TextBox 60"/>
              <p:cNvSpPr txBox="1"/>
              <p:nvPr/>
            </p:nvSpPr>
            <p:spPr>
              <a:xfrm>
                <a:off x="13468159" y="19366385"/>
                <a:ext cx="1967269" cy="913070"/>
              </a:xfrm>
              <a:prstGeom prst="rect">
                <a:avLst/>
              </a:prstGeom>
              <a:noFill/>
            </p:spPr>
            <p:txBody>
              <a:bodyPr wrap="none" rtlCol="0">
                <a:spAutoFit/>
              </a:bodyPr>
              <a:lstStyle/>
              <a:p>
                <a:pPr algn="ctr">
                  <a:lnSpc>
                    <a:spcPts val="3200"/>
                  </a:lnSpc>
                </a:pPr>
                <a:r>
                  <a:rPr lang="en-US" sz="4000" dirty="0" smtClean="0"/>
                  <a:t>Content </a:t>
                </a:r>
              </a:p>
              <a:p>
                <a:pPr algn="ctr">
                  <a:lnSpc>
                    <a:spcPts val="3200"/>
                  </a:lnSpc>
                </a:pPr>
                <a:r>
                  <a:rPr lang="en-US" sz="4000" dirty="0" smtClean="0"/>
                  <a:t>Delivery</a:t>
                </a:r>
                <a:endParaRPr lang="en-US" sz="4000" dirty="0"/>
              </a:p>
            </p:txBody>
          </p:sp>
          <p:pic>
            <p:nvPicPr>
              <p:cNvPr id="62" name="Picture 6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106031" y="17552684"/>
                <a:ext cx="2724912" cy="1830233"/>
              </a:xfrm>
              <a:prstGeom prst="rect">
                <a:avLst/>
              </a:prstGeom>
            </p:spPr>
          </p:pic>
        </p:grpSp>
        <p:grpSp>
          <p:nvGrpSpPr>
            <p:cNvPr id="15" name="Group 14"/>
            <p:cNvGrpSpPr/>
            <p:nvPr/>
          </p:nvGrpSpPr>
          <p:grpSpPr>
            <a:xfrm>
              <a:off x="8920129" y="20599328"/>
              <a:ext cx="5929252" cy="2522084"/>
              <a:chOff x="8920129" y="20758356"/>
              <a:chExt cx="5929252" cy="2522084"/>
            </a:xfrm>
          </p:grpSpPr>
          <p:pic>
            <p:nvPicPr>
              <p:cNvPr id="59" name="Picture 5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35381" y="20758356"/>
                <a:ext cx="3255264" cy="1828443"/>
              </a:xfrm>
              <a:prstGeom prst="rect">
                <a:avLst/>
              </a:prstGeom>
            </p:spPr>
          </p:pic>
          <p:sp>
            <p:nvSpPr>
              <p:cNvPr id="60" name="TextBox 59"/>
              <p:cNvSpPr txBox="1"/>
              <p:nvPr/>
            </p:nvSpPr>
            <p:spPr>
              <a:xfrm>
                <a:off x="8920129" y="22572554"/>
                <a:ext cx="5929252" cy="707886"/>
              </a:xfrm>
              <a:prstGeom prst="rect">
                <a:avLst/>
              </a:prstGeom>
              <a:noFill/>
            </p:spPr>
            <p:txBody>
              <a:bodyPr wrap="none" rtlCol="0">
                <a:spAutoFit/>
              </a:bodyPr>
              <a:lstStyle/>
              <a:p>
                <a:pPr algn="ctr"/>
                <a:r>
                  <a:rPr lang="en-US" sz="4000" dirty="0" smtClean="0"/>
                  <a:t>Inter-Server Copper &amp; Fiber</a:t>
                </a:r>
                <a:endParaRPr lang="en-US" sz="4000" dirty="0"/>
              </a:p>
            </p:txBody>
          </p:sp>
        </p:grpSp>
        <p:grpSp>
          <p:nvGrpSpPr>
            <p:cNvPr id="16" name="Group 15"/>
            <p:cNvGrpSpPr/>
            <p:nvPr/>
          </p:nvGrpSpPr>
          <p:grpSpPr>
            <a:xfrm>
              <a:off x="8447781" y="23222779"/>
              <a:ext cx="3777830" cy="2381781"/>
              <a:chOff x="9083885" y="23461318"/>
              <a:chExt cx="3777830" cy="2381781"/>
            </a:xfrm>
          </p:grpSpPr>
          <p:sp>
            <p:nvSpPr>
              <p:cNvPr id="57" name="TextBox 56"/>
              <p:cNvSpPr txBox="1"/>
              <p:nvPr/>
            </p:nvSpPr>
            <p:spPr>
              <a:xfrm>
                <a:off x="9083885" y="25340397"/>
                <a:ext cx="3777830" cy="502702"/>
              </a:xfrm>
              <a:prstGeom prst="rect">
                <a:avLst/>
              </a:prstGeom>
              <a:noFill/>
            </p:spPr>
            <p:txBody>
              <a:bodyPr wrap="none" rtlCol="0">
                <a:spAutoFit/>
              </a:bodyPr>
              <a:lstStyle/>
              <a:p>
                <a:pPr algn="ctr">
                  <a:lnSpc>
                    <a:spcPts val="3200"/>
                  </a:lnSpc>
                </a:pPr>
                <a:r>
                  <a:rPr lang="en-US" sz="4000" dirty="0" smtClean="0"/>
                  <a:t>Network Security</a:t>
                </a:r>
                <a:endParaRPr lang="en-US" sz="4000" dirty="0"/>
              </a:p>
            </p:txBody>
          </p:sp>
          <p:pic>
            <p:nvPicPr>
              <p:cNvPr id="58" name="Picture 5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89720" y="23461318"/>
                <a:ext cx="3566160" cy="1828509"/>
              </a:xfrm>
              <a:prstGeom prst="rect">
                <a:avLst/>
              </a:prstGeom>
            </p:spPr>
          </p:pic>
        </p:grpSp>
        <p:grpSp>
          <p:nvGrpSpPr>
            <p:cNvPr id="17" name="Group 16"/>
            <p:cNvGrpSpPr/>
            <p:nvPr/>
          </p:nvGrpSpPr>
          <p:grpSpPr>
            <a:xfrm>
              <a:off x="9739268" y="10712287"/>
              <a:ext cx="4136838" cy="2474178"/>
              <a:chOff x="8904381" y="10712286"/>
              <a:chExt cx="4136838" cy="2474178"/>
            </a:xfrm>
          </p:grpSpPr>
          <p:sp>
            <p:nvSpPr>
              <p:cNvPr id="55" name="TextBox 54"/>
              <p:cNvSpPr txBox="1"/>
              <p:nvPr/>
            </p:nvSpPr>
            <p:spPr>
              <a:xfrm>
                <a:off x="8904381" y="10712286"/>
                <a:ext cx="4136838" cy="759188"/>
              </a:xfrm>
              <a:prstGeom prst="rect">
                <a:avLst/>
              </a:prstGeom>
              <a:noFill/>
            </p:spPr>
            <p:txBody>
              <a:bodyPr wrap="none" rtlCol="0">
                <a:spAutoFit/>
              </a:bodyPr>
              <a:lstStyle/>
              <a:p>
                <a:pPr algn="ctr"/>
                <a:r>
                  <a:rPr lang="en-US" sz="4000" dirty="0" smtClean="0"/>
                  <a:t>Augmented Reality</a:t>
                </a:r>
                <a:endParaRPr lang="en-US" sz="4000" dirty="0"/>
              </a:p>
            </p:txBody>
          </p:sp>
          <p:pic>
            <p:nvPicPr>
              <p:cNvPr id="56" name="Picture 55"/>
              <p:cNvPicPr>
                <a:picLocks noChangeAspect="1"/>
              </p:cNvPicPr>
              <p:nvPr/>
            </p:nvPicPr>
            <p:blipFill rotWithShape="1">
              <a:blip r:embed="rId8">
                <a:extLst>
                  <a:ext uri="{28A0092B-C50C-407E-A947-70E740481C1C}">
                    <a14:useLocalDpi xmlns:a14="http://schemas.microsoft.com/office/drawing/2010/main" val="0"/>
                  </a:ext>
                </a:extLst>
              </a:blip>
              <a:srcRect l="50362" t="11393"/>
              <a:stretch/>
            </p:blipFill>
            <p:spPr>
              <a:xfrm>
                <a:off x="9737033" y="11357664"/>
                <a:ext cx="2483797" cy="1828800"/>
              </a:xfrm>
              <a:prstGeom prst="rect">
                <a:avLst/>
              </a:prstGeom>
            </p:spPr>
          </p:pic>
        </p:grpSp>
        <p:grpSp>
          <p:nvGrpSpPr>
            <p:cNvPr id="18" name="Group 17"/>
            <p:cNvGrpSpPr/>
            <p:nvPr/>
          </p:nvGrpSpPr>
          <p:grpSpPr>
            <a:xfrm>
              <a:off x="9681453" y="13938526"/>
              <a:ext cx="2658894" cy="2409358"/>
              <a:chOff x="9681453" y="13938526"/>
              <a:chExt cx="2658894" cy="2409358"/>
            </a:xfrm>
          </p:grpSpPr>
          <p:sp>
            <p:nvSpPr>
              <p:cNvPr id="53" name="TextBox 52"/>
              <p:cNvSpPr txBox="1"/>
              <p:nvPr/>
            </p:nvSpPr>
            <p:spPr>
              <a:xfrm>
                <a:off x="10034062" y="15588696"/>
                <a:ext cx="1953676" cy="759188"/>
              </a:xfrm>
              <a:prstGeom prst="rect">
                <a:avLst/>
              </a:prstGeom>
              <a:noFill/>
            </p:spPr>
            <p:txBody>
              <a:bodyPr wrap="none" rtlCol="0">
                <a:spAutoFit/>
              </a:bodyPr>
              <a:lstStyle/>
              <a:p>
                <a:pPr algn="ctr"/>
                <a:r>
                  <a:rPr lang="en-US" sz="4000" dirty="0" smtClean="0"/>
                  <a:t>Location</a:t>
                </a:r>
                <a:endParaRPr lang="en-US" sz="4000" dirty="0"/>
              </a:p>
            </p:txBody>
          </p:sp>
          <p:pic>
            <p:nvPicPr>
              <p:cNvPr id="54" name="Picture 5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681453" y="13938526"/>
                <a:ext cx="2658894" cy="1828800"/>
              </a:xfrm>
              <a:prstGeom prst="rect">
                <a:avLst/>
              </a:prstGeom>
            </p:spPr>
          </p:pic>
        </p:grpSp>
        <p:grpSp>
          <p:nvGrpSpPr>
            <p:cNvPr id="19" name="Group 18"/>
            <p:cNvGrpSpPr/>
            <p:nvPr/>
          </p:nvGrpSpPr>
          <p:grpSpPr>
            <a:xfrm>
              <a:off x="6593818" y="13945817"/>
              <a:ext cx="2496312" cy="2617693"/>
              <a:chOff x="6752844" y="14184356"/>
              <a:chExt cx="2496312" cy="2617693"/>
            </a:xfrm>
          </p:grpSpPr>
          <p:sp>
            <p:nvSpPr>
              <p:cNvPr id="51" name="TextBox 50"/>
              <p:cNvSpPr txBox="1"/>
              <p:nvPr/>
            </p:nvSpPr>
            <p:spPr>
              <a:xfrm>
                <a:off x="6771144" y="14184356"/>
                <a:ext cx="2460161" cy="913070"/>
              </a:xfrm>
              <a:prstGeom prst="rect">
                <a:avLst/>
              </a:prstGeom>
              <a:noFill/>
            </p:spPr>
            <p:txBody>
              <a:bodyPr wrap="none" rtlCol="0">
                <a:spAutoFit/>
              </a:bodyPr>
              <a:lstStyle/>
              <a:p>
                <a:pPr algn="ctr">
                  <a:lnSpc>
                    <a:spcPts val="3200"/>
                  </a:lnSpc>
                </a:pPr>
                <a:r>
                  <a:rPr lang="en-US" sz="4000" dirty="0" smtClean="0"/>
                  <a:t>Social </a:t>
                </a:r>
              </a:p>
              <a:p>
                <a:pPr algn="ctr">
                  <a:lnSpc>
                    <a:spcPts val="3200"/>
                  </a:lnSpc>
                </a:pPr>
                <a:r>
                  <a:rPr lang="en-US" sz="4000" dirty="0" smtClean="0"/>
                  <a:t>Interaction</a:t>
                </a:r>
                <a:endParaRPr lang="en-US" sz="4000" dirty="0"/>
              </a:p>
            </p:txBody>
          </p:sp>
          <p:pic>
            <p:nvPicPr>
              <p:cNvPr id="52" name="Picture 5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752844" y="14970539"/>
                <a:ext cx="2496312" cy="1831510"/>
              </a:xfrm>
              <a:prstGeom prst="rect">
                <a:avLst/>
              </a:prstGeom>
            </p:spPr>
          </p:pic>
        </p:grpSp>
        <p:grpSp>
          <p:nvGrpSpPr>
            <p:cNvPr id="20" name="Group 19"/>
            <p:cNvGrpSpPr/>
            <p:nvPr/>
          </p:nvGrpSpPr>
          <p:grpSpPr>
            <a:xfrm>
              <a:off x="2752792" y="19600240"/>
              <a:ext cx="2678938" cy="2357907"/>
              <a:chOff x="3081511" y="18886281"/>
              <a:chExt cx="2678938" cy="2357907"/>
            </a:xfrm>
          </p:grpSpPr>
          <p:sp>
            <p:nvSpPr>
              <p:cNvPr id="49" name="TextBox 48"/>
              <p:cNvSpPr txBox="1"/>
              <p:nvPr/>
            </p:nvSpPr>
            <p:spPr>
              <a:xfrm>
                <a:off x="3081511" y="20690190"/>
                <a:ext cx="2678938" cy="553998"/>
              </a:xfrm>
              <a:prstGeom prst="rect">
                <a:avLst/>
              </a:prstGeom>
              <a:noFill/>
            </p:spPr>
            <p:txBody>
              <a:bodyPr wrap="none" rtlCol="0">
                <a:spAutoFit/>
              </a:bodyPr>
              <a:lstStyle/>
              <a:p>
                <a:pPr algn="ctr">
                  <a:lnSpc>
                    <a:spcPts val="3600"/>
                  </a:lnSpc>
                </a:pPr>
                <a:r>
                  <a:rPr lang="en-US" sz="4000" dirty="0" smtClean="0"/>
                  <a:t>User Senses</a:t>
                </a:r>
                <a:endParaRPr lang="en-US" sz="4000" dirty="0"/>
              </a:p>
            </p:txBody>
          </p:sp>
          <p:pic>
            <p:nvPicPr>
              <p:cNvPr id="50" name="Picture 49"/>
              <p:cNvPicPr>
                <a:picLocks noChangeAspect="1"/>
              </p:cNvPicPr>
              <p:nvPr/>
            </p:nvPicPr>
            <p:blipFill>
              <a:blip>
                <a:extLst>
                  <a:ext uri="{28A0092B-C50C-407E-A947-70E740481C1C}">
                    <a14:useLocalDpi xmlns:a14="http://schemas.microsoft.com/office/drawing/2010/main" val="0"/>
                  </a:ext>
                </a:extLst>
              </a:blip>
              <a:stretch>
                <a:fillRect/>
              </a:stretch>
            </p:blipFill>
            <p:spPr>
              <a:xfrm>
                <a:off x="3130031" y="18886281"/>
                <a:ext cx="2591837" cy="1828800"/>
              </a:xfrm>
              <a:prstGeom prst="rect">
                <a:avLst/>
              </a:prstGeom>
            </p:spPr>
          </p:pic>
        </p:grpSp>
        <p:grpSp>
          <p:nvGrpSpPr>
            <p:cNvPr id="21" name="Group 20"/>
            <p:cNvGrpSpPr/>
            <p:nvPr/>
          </p:nvGrpSpPr>
          <p:grpSpPr>
            <a:xfrm>
              <a:off x="4117588" y="16570741"/>
              <a:ext cx="3423424" cy="2772077"/>
              <a:chOff x="5718862" y="17008061"/>
              <a:chExt cx="3423424" cy="2772077"/>
            </a:xfrm>
          </p:grpSpPr>
          <p:sp>
            <p:nvSpPr>
              <p:cNvPr id="47" name="TextBox 46"/>
              <p:cNvSpPr txBox="1"/>
              <p:nvPr/>
            </p:nvSpPr>
            <p:spPr>
              <a:xfrm>
                <a:off x="6024986" y="18867068"/>
                <a:ext cx="2987869" cy="913070"/>
              </a:xfrm>
              <a:prstGeom prst="rect">
                <a:avLst/>
              </a:prstGeom>
              <a:noFill/>
            </p:spPr>
            <p:txBody>
              <a:bodyPr wrap="none" rtlCol="0">
                <a:spAutoFit/>
              </a:bodyPr>
              <a:lstStyle/>
              <a:p>
                <a:pPr algn="ctr">
                  <a:lnSpc>
                    <a:spcPts val="3200"/>
                  </a:lnSpc>
                </a:pPr>
                <a:r>
                  <a:rPr lang="en-US" sz="4000" dirty="0" smtClean="0"/>
                  <a:t>Real-Time</a:t>
                </a:r>
              </a:p>
              <a:p>
                <a:pPr algn="ctr">
                  <a:lnSpc>
                    <a:spcPts val="3200"/>
                  </a:lnSpc>
                </a:pPr>
                <a:r>
                  <a:rPr lang="en-US" sz="4000" dirty="0" smtClean="0"/>
                  <a:t>Collaboration</a:t>
                </a:r>
                <a:endParaRPr lang="en-US" sz="4000" dirty="0"/>
              </a:p>
            </p:txBody>
          </p:sp>
          <p:pic>
            <p:nvPicPr>
              <p:cNvPr id="48" name="Picture 47"/>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718862" y="17008061"/>
                <a:ext cx="3423424" cy="1828800"/>
              </a:xfrm>
              <a:prstGeom prst="rect">
                <a:avLst/>
              </a:prstGeom>
            </p:spPr>
          </p:pic>
        </p:grpSp>
        <p:grpSp>
          <p:nvGrpSpPr>
            <p:cNvPr id="22" name="Group 21"/>
            <p:cNvGrpSpPr/>
            <p:nvPr/>
          </p:nvGrpSpPr>
          <p:grpSpPr>
            <a:xfrm>
              <a:off x="5829300" y="19572630"/>
              <a:ext cx="2975045" cy="2739008"/>
              <a:chOff x="3922677" y="22244878"/>
              <a:chExt cx="2975045" cy="2739008"/>
            </a:xfrm>
          </p:grpSpPr>
          <p:sp>
            <p:nvSpPr>
              <p:cNvPr id="45" name="TextBox 44"/>
              <p:cNvSpPr txBox="1"/>
              <p:nvPr/>
            </p:nvSpPr>
            <p:spPr>
              <a:xfrm>
                <a:off x="3922677" y="24070816"/>
                <a:ext cx="2975045" cy="913070"/>
              </a:xfrm>
              <a:prstGeom prst="rect">
                <a:avLst/>
              </a:prstGeom>
              <a:noFill/>
            </p:spPr>
            <p:txBody>
              <a:bodyPr wrap="none" rtlCol="0">
                <a:spAutoFit/>
              </a:bodyPr>
              <a:lstStyle/>
              <a:p>
                <a:pPr algn="ctr">
                  <a:lnSpc>
                    <a:spcPts val="3200"/>
                  </a:lnSpc>
                </a:pPr>
                <a:r>
                  <a:rPr lang="en-US" sz="4000" dirty="0" smtClean="0"/>
                  <a:t>Media </a:t>
                </a:r>
              </a:p>
              <a:p>
                <a:pPr algn="ctr">
                  <a:lnSpc>
                    <a:spcPts val="3200"/>
                  </a:lnSpc>
                </a:pPr>
                <a:r>
                  <a:rPr lang="en-US" sz="4000" dirty="0" smtClean="0"/>
                  <a:t>Consumption</a:t>
                </a:r>
                <a:endParaRPr lang="en-US" sz="4000" dirty="0"/>
              </a:p>
            </p:txBody>
          </p:sp>
          <p:pic>
            <p:nvPicPr>
              <p:cNvPr id="46" name="Picture 45"/>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038600" y="22244878"/>
                <a:ext cx="2743200" cy="1828800"/>
              </a:xfrm>
              <a:prstGeom prst="rect">
                <a:avLst/>
              </a:prstGeom>
            </p:spPr>
          </p:pic>
        </p:grpSp>
        <p:grpSp>
          <p:nvGrpSpPr>
            <p:cNvPr id="23" name="Group 22"/>
            <p:cNvGrpSpPr/>
            <p:nvPr/>
          </p:nvGrpSpPr>
          <p:grpSpPr>
            <a:xfrm>
              <a:off x="14814550" y="13468800"/>
              <a:ext cx="3556000" cy="2481296"/>
              <a:chOff x="14643100" y="13779950"/>
              <a:chExt cx="3556000" cy="2481296"/>
            </a:xfrm>
          </p:grpSpPr>
          <p:sp>
            <p:nvSpPr>
              <p:cNvPr id="43" name="TextBox 42"/>
              <p:cNvSpPr txBox="1"/>
              <p:nvPr/>
            </p:nvSpPr>
            <p:spPr>
              <a:xfrm>
                <a:off x="14829337" y="13779950"/>
                <a:ext cx="3193245" cy="707886"/>
              </a:xfrm>
              <a:prstGeom prst="rect">
                <a:avLst/>
              </a:prstGeom>
              <a:noFill/>
            </p:spPr>
            <p:txBody>
              <a:bodyPr wrap="none" rtlCol="0">
                <a:spAutoFit/>
              </a:bodyPr>
              <a:lstStyle/>
              <a:p>
                <a:pPr algn="ctr"/>
                <a:r>
                  <a:rPr lang="en-US" sz="4000" dirty="0" smtClean="0"/>
                  <a:t>Lecture Space</a:t>
                </a:r>
                <a:endParaRPr lang="en-US" sz="4000" dirty="0"/>
              </a:p>
            </p:txBody>
          </p:sp>
          <p:pic>
            <p:nvPicPr>
              <p:cNvPr id="44" name="Picture 4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4643100" y="14432446"/>
                <a:ext cx="3556000" cy="1828800"/>
              </a:xfrm>
              <a:prstGeom prst="rect">
                <a:avLst/>
              </a:prstGeom>
            </p:spPr>
          </p:pic>
        </p:grpSp>
        <p:grpSp>
          <p:nvGrpSpPr>
            <p:cNvPr id="24" name="Group 23"/>
            <p:cNvGrpSpPr/>
            <p:nvPr/>
          </p:nvGrpSpPr>
          <p:grpSpPr>
            <a:xfrm>
              <a:off x="12618507" y="14502731"/>
              <a:ext cx="2069092" cy="2703935"/>
              <a:chOff x="13214854" y="14582243"/>
              <a:chExt cx="2069092" cy="2703935"/>
            </a:xfrm>
          </p:grpSpPr>
          <p:pic>
            <p:nvPicPr>
              <p:cNvPr id="41" name="Picture 40"/>
              <p:cNvPicPr>
                <a:picLocks noChangeAspect="1"/>
              </p:cNvPicPr>
              <p:nvPr/>
            </p:nvPicPr>
            <p:blipFill>
              <a:blip r:embed="rId14"/>
              <a:stretch>
                <a:fillRect/>
              </a:stretch>
            </p:blipFill>
            <p:spPr>
              <a:xfrm>
                <a:off x="13330903" y="14582243"/>
                <a:ext cx="1828800" cy="1828800"/>
              </a:xfrm>
              <a:prstGeom prst="rect">
                <a:avLst/>
              </a:prstGeom>
            </p:spPr>
          </p:pic>
          <p:sp>
            <p:nvSpPr>
              <p:cNvPr id="42" name="TextBox 41"/>
              <p:cNvSpPr txBox="1"/>
              <p:nvPr/>
            </p:nvSpPr>
            <p:spPr>
              <a:xfrm>
                <a:off x="13214854" y="16373108"/>
                <a:ext cx="2069092" cy="913070"/>
              </a:xfrm>
              <a:prstGeom prst="rect">
                <a:avLst/>
              </a:prstGeom>
              <a:noFill/>
            </p:spPr>
            <p:txBody>
              <a:bodyPr wrap="none" rtlCol="0">
                <a:spAutoFit/>
              </a:bodyPr>
              <a:lstStyle/>
              <a:p>
                <a:pPr algn="ctr">
                  <a:lnSpc>
                    <a:spcPts val="3200"/>
                  </a:lnSpc>
                </a:pPr>
                <a:r>
                  <a:rPr lang="en-US" sz="4000" dirty="0" smtClean="0"/>
                  <a:t>Location </a:t>
                </a:r>
              </a:p>
              <a:p>
                <a:pPr algn="ctr">
                  <a:lnSpc>
                    <a:spcPts val="3200"/>
                  </a:lnSpc>
                </a:pPr>
                <a:r>
                  <a:rPr lang="en-US" sz="4000" dirty="0" smtClean="0"/>
                  <a:t>Support</a:t>
                </a:r>
                <a:endParaRPr lang="en-US" sz="4000" dirty="0"/>
              </a:p>
            </p:txBody>
          </p:sp>
        </p:grpSp>
        <p:grpSp>
          <p:nvGrpSpPr>
            <p:cNvPr id="25" name="Group 24"/>
            <p:cNvGrpSpPr/>
            <p:nvPr/>
          </p:nvGrpSpPr>
          <p:grpSpPr>
            <a:xfrm>
              <a:off x="3534353" y="22368860"/>
              <a:ext cx="3794760" cy="2437626"/>
              <a:chOff x="3932257" y="19741066"/>
              <a:chExt cx="3794760" cy="2437626"/>
            </a:xfrm>
          </p:grpSpPr>
          <p:pic>
            <p:nvPicPr>
              <p:cNvPr id="39" name="Picture 3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932257" y="19741066"/>
                <a:ext cx="3794760" cy="1828384"/>
              </a:xfrm>
              <a:prstGeom prst="rect">
                <a:avLst/>
              </a:prstGeom>
            </p:spPr>
          </p:pic>
          <p:sp>
            <p:nvSpPr>
              <p:cNvPr id="40" name="TextBox 39"/>
              <p:cNvSpPr txBox="1"/>
              <p:nvPr/>
            </p:nvSpPr>
            <p:spPr>
              <a:xfrm>
                <a:off x="4188722" y="21470806"/>
                <a:ext cx="3281156" cy="707886"/>
              </a:xfrm>
              <a:prstGeom prst="rect">
                <a:avLst/>
              </a:prstGeom>
              <a:noFill/>
            </p:spPr>
            <p:txBody>
              <a:bodyPr wrap="none" rtlCol="0">
                <a:spAutoFit/>
              </a:bodyPr>
              <a:lstStyle/>
              <a:p>
                <a:pPr algn="ctr"/>
                <a:r>
                  <a:rPr lang="en-US" sz="4000" dirty="0" smtClean="0"/>
                  <a:t>Authentication</a:t>
                </a:r>
                <a:endParaRPr lang="en-US" sz="4000" dirty="0"/>
              </a:p>
            </p:txBody>
          </p:sp>
        </p:grpSp>
        <p:grpSp>
          <p:nvGrpSpPr>
            <p:cNvPr id="26" name="Group 25"/>
            <p:cNvGrpSpPr/>
            <p:nvPr/>
          </p:nvGrpSpPr>
          <p:grpSpPr>
            <a:xfrm>
              <a:off x="15931602" y="16096146"/>
              <a:ext cx="3264996" cy="2418510"/>
              <a:chOff x="15931602" y="16096146"/>
              <a:chExt cx="3264996" cy="2418510"/>
            </a:xfrm>
          </p:grpSpPr>
          <p:pic>
            <p:nvPicPr>
              <p:cNvPr id="37" name="Picture 36"/>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6192500" y="16096146"/>
                <a:ext cx="2743200" cy="1828800"/>
              </a:xfrm>
              <a:prstGeom prst="rect">
                <a:avLst/>
              </a:prstGeom>
            </p:spPr>
          </p:pic>
          <p:sp>
            <p:nvSpPr>
              <p:cNvPr id="38" name="TextBox 37"/>
              <p:cNvSpPr txBox="1"/>
              <p:nvPr/>
            </p:nvSpPr>
            <p:spPr>
              <a:xfrm>
                <a:off x="15931602" y="17806770"/>
                <a:ext cx="3264996" cy="707886"/>
              </a:xfrm>
              <a:prstGeom prst="rect">
                <a:avLst/>
              </a:prstGeom>
              <a:noFill/>
            </p:spPr>
            <p:txBody>
              <a:bodyPr wrap="none" rtlCol="0">
                <a:spAutoFit/>
              </a:bodyPr>
              <a:lstStyle/>
              <a:p>
                <a:pPr algn="ctr"/>
                <a:r>
                  <a:rPr lang="en-US" sz="4000" dirty="0" smtClean="0"/>
                  <a:t>Water Systems</a:t>
                </a:r>
                <a:endParaRPr lang="en-US" sz="4000" dirty="0"/>
              </a:p>
            </p:txBody>
          </p:sp>
        </p:grpSp>
        <p:grpSp>
          <p:nvGrpSpPr>
            <p:cNvPr id="27" name="Group 26"/>
            <p:cNvGrpSpPr/>
            <p:nvPr/>
          </p:nvGrpSpPr>
          <p:grpSpPr>
            <a:xfrm>
              <a:off x="15938500" y="19253753"/>
              <a:ext cx="3251200" cy="2762826"/>
              <a:chOff x="15938500" y="19120403"/>
              <a:chExt cx="3251200" cy="2762826"/>
            </a:xfrm>
          </p:grpSpPr>
          <p:sp>
            <p:nvSpPr>
              <p:cNvPr id="35" name="TextBox 34"/>
              <p:cNvSpPr txBox="1"/>
              <p:nvPr/>
            </p:nvSpPr>
            <p:spPr>
              <a:xfrm>
                <a:off x="15978089" y="20970159"/>
                <a:ext cx="3172022" cy="913070"/>
              </a:xfrm>
              <a:prstGeom prst="rect">
                <a:avLst/>
              </a:prstGeom>
              <a:noFill/>
            </p:spPr>
            <p:txBody>
              <a:bodyPr wrap="none" rtlCol="0">
                <a:spAutoFit/>
              </a:bodyPr>
              <a:lstStyle/>
              <a:p>
                <a:pPr algn="ctr">
                  <a:lnSpc>
                    <a:spcPts val="3200"/>
                  </a:lnSpc>
                </a:pPr>
                <a:r>
                  <a:rPr lang="en-US" sz="4000" dirty="0" smtClean="0"/>
                  <a:t>HVAC Sensors </a:t>
                </a:r>
              </a:p>
              <a:p>
                <a:pPr algn="ctr">
                  <a:lnSpc>
                    <a:spcPts val="3200"/>
                  </a:lnSpc>
                </a:pPr>
                <a:r>
                  <a:rPr lang="en-US" sz="4000" dirty="0" smtClean="0"/>
                  <a:t>&amp; Controls</a:t>
                </a:r>
                <a:endParaRPr lang="en-US" sz="4000" dirty="0"/>
              </a:p>
            </p:txBody>
          </p:sp>
          <p:pic>
            <p:nvPicPr>
              <p:cNvPr id="36" name="Picture 35"/>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5938500" y="19120403"/>
                <a:ext cx="3251200" cy="1828800"/>
              </a:xfrm>
              <a:prstGeom prst="rect">
                <a:avLst/>
              </a:prstGeom>
            </p:spPr>
          </p:pic>
        </p:grpSp>
        <p:grpSp>
          <p:nvGrpSpPr>
            <p:cNvPr id="28" name="Group 27"/>
            <p:cNvGrpSpPr/>
            <p:nvPr/>
          </p:nvGrpSpPr>
          <p:grpSpPr>
            <a:xfrm>
              <a:off x="12873543" y="23222225"/>
              <a:ext cx="2781532" cy="2403367"/>
              <a:chOff x="13430134" y="23421009"/>
              <a:chExt cx="2781532" cy="2403367"/>
            </a:xfrm>
          </p:grpSpPr>
          <p:sp>
            <p:nvSpPr>
              <p:cNvPr id="33" name="TextBox 32"/>
              <p:cNvSpPr txBox="1"/>
              <p:nvPr/>
            </p:nvSpPr>
            <p:spPr>
              <a:xfrm>
                <a:off x="13430134" y="25116490"/>
                <a:ext cx="2781532" cy="707886"/>
              </a:xfrm>
              <a:prstGeom prst="rect">
                <a:avLst/>
              </a:prstGeom>
              <a:noFill/>
            </p:spPr>
            <p:txBody>
              <a:bodyPr wrap="none" rtlCol="0">
                <a:spAutoFit/>
              </a:bodyPr>
              <a:lstStyle/>
              <a:p>
                <a:pPr algn="ctr"/>
                <a:r>
                  <a:rPr lang="en-US" sz="4000" dirty="0" smtClean="0"/>
                  <a:t>Connectivity</a:t>
                </a:r>
                <a:endParaRPr lang="en-US" sz="4000" dirty="0"/>
              </a:p>
            </p:txBody>
          </p:sp>
          <p:pic>
            <p:nvPicPr>
              <p:cNvPr id="34" name="Picture 33"/>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3603357" y="23421009"/>
                <a:ext cx="2438400" cy="1828800"/>
              </a:xfrm>
              <a:prstGeom prst="rect">
                <a:avLst/>
              </a:prstGeom>
            </p:spPr>
          </p:pic>
        </p:grpSp>
        <p:grpSp>
          <p:nvGrpSpPr>
            <p:cNvPr id="29" name="Group 28"/>
            <p:cNvGrpSpPr/>
            <p:nvPr/>
          </p:nvGrpSpPr>
          <p:grpSpPr>
            <a:xfrm>
              <a:off x="9981284" y="25869380"/>
              <a:ext cx="2745032" cy="2204798"/>
              <a:chOff x="9981284" y="25869380"/>
              <a:chExt cx="2745032" cy="2204798"/>
            </a:xfrm>
          </p:grpSpPr>
          <p:sp>
            <p:nvSpPr>
              <p:cNvPr id="31" name="TextBox 30"/>
              <p:cNvSpPr txBox="1"/>
              <p:nvPr/>
            </p:nvSpPr>
            <p:spPr>
              <a:xfrm>
                <a:off x="10419571" y="25869380"/>
                <a:ext cx="1881157" cy="502702"/>
              </a:xfrm>
              <a:prstGeom prst="rect">
                <a:avLst/>
              </a:prstGeom>
              <a:noFill/>
            </p:spPr>
            <p:txBody>
              <a:bodyPr wrap="none" rtlCol="0">
                <a:spAutoFit/>
              </a:bodyPr>
              <a:lstStyle/>
              <a:p>
                <a:pPr algn="ctr">
                  <a:lnSpc>
                    <a:spcPts val="3200"/>
                  </a:lnSpc>
                </a:pPr>
                <a:r>
                  <a:rPr lang="en-US" sz="4000" dirty="0" smtClean="0"/>
                  <a:t>Vehicles</a:t>
                </a:r>
                <a:endParaRPr lang="en-US" sz="4000" dirty="0"/>
              </a:p>
            </p:txBody>
          </p:sp>
          <p:pic>
            <p:nvPicPr>
              <p:cNvPr id="32" name="Picture 31"/>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981284" y="26245378"/>
                <a:ext cx="2745032" cy="1828800"/>
              </a:xfrm>
              <a:prstGeom prst="rect">
                <a:avLst/>
              </a:prstGeom>
            </p:spPr>
          </p:pic>
        </p:grpSp>
        <p:pic>
          <p:nvPicPr>
            <p:cNvPr id="30" name="Picture 29"/>
            <p:cNvPicPr>
              <a:picLocks noChangeAspect="1"/>
            </p:cNvPicPr>
            <p:nvPr/>
          </p:nvPicPr>
          <p:blipFill>
            <a:blip r:embed="rId20"/>
            <a:stretch>
              <a:fillRect/>
            </a:stretch>
          </p:blipFill>
          <p:spPr>
            <a:xfrm>
              <a:off x="-1201580" y="8725978"/>
              <a:ext cx="24297960" cy="20600166"/>
            </a:xfrm>
            <a:prstGeom prst="rect">
              <a:avLst/>
            </a:prstGeom>
          </p:spPr>
        </p:pic>
      </p:grpSp>
      <p:grpSp>
        <p:nvGrpSpPr>
          <p:cNvPr id="67" name="Group 66"/>
          <p:cNvGrpSpPr/>
          <p:nvPr/>
        </p:nvGrpSpPr>
        <p:grpSpPr>
          <a:xfrm>
            <a:off x="-1049180" y="8878378"/>
            <a:ext cx="24297960" cy="20600166"/>
            <a:chOff x="-1201580" y="8725978"/>
            <a:chExt cx="24297960" cy="20600166"/>
          </a:xfrm>
        </p:grpSpPr>
        <p:grpSp>
          <p:nvGrpSpPr>
            <p:cNvPr id="68" name="Group 67"/>
            <p:cNvGrpSpPr/>
            <p:nvPr/>
          </p:nvGrpSpPr>
          <p:grpSpPr>
            <a:xfrm>
              <a:off x="3083790" y="13426937"/>
              <a:ext cx="3214405" cy="2783855"/>
              <a:chOff x="3123547" y="14217374"/>
              <a:chExt cx="3214405" cy="2783855"/>
            </a:xfrm>
          </p:grpSpPr>
          <p:sp>
            <p:nvSpPr>
              <p:cNvPr id="128" name="TextBox 127"/>
              <p:cNvSpPr txBox="1"/>
              <p:nvPr/>
            </p:nvSpPr>
            <p:spPr>
              <a:xfrm>
                <a:off x="3123547" y="16088159"/>
                <a:ext cx="3214405" cy="913070"/>
              </a:xfrm>
              <a:prstGeom prst="rect">
                <a:avLst/>
              </a:prstGeom>
              <a:noFill/>
            </p:spPr>
            <p:txBody>
              <a:bodyPr wrap="none" rtlCol="0">
                <a:spAutoFit/>
              </a:bodyPr>
              <a:lstStyle/>
              <a:p>
                <a:pPr algn="ctr">
                  <a:lnSpc>
                    <a:spcPts val="3200"/>
                  </a:lnSpc>
                </a:pPr>
                <a:r>
                  <a:rPr lang="en-US" sz="4000" dirty="0" smtClean="0"/>
                  <a:t>Environmental</a:t>
                </a:r>
              </a:p>
              <a:p>
                <a:pPr algn="ctr">
                  <a:lnSpc>
                    <a:spcPts val="3200"/>
                  </a:lnSpc>
                </a:pPr>
                <a:r>
                  <a:rPr lang="en-US" sz="4000" dirty="0" smtClean="0"/>
                  <a:t>Senses</a:t>
                </a:r>
                <a:endParaRPr lang="en-US" sz="4000" dirty="0"/>
              </a:p>
            </p:txBody>
          </p:sp>
          <p:pic>
            <p:nvPicPr>
              <p:cNvPr id="129" name="Picture 12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5305" y="14217374"/>
                <a:ext cx="2758190" cy="1828800"/>
              </a:xfrm>
              <a:prstGeom prst="rect">
                <a:avLst/>
              </a:prstGeom>
            </p:spPr>
          </p:pic>
        </p:grpSp>
        <p:sp>
          <p:nvSpPr>
            <p:cNvPr id="69" name="Oval 68"/>
            <p:cNvSpPr/>
            <p:nvPr/>
          </p:nvSpPr>
          <p:spPr>
            <a:xfrm>
              <a:off x="9250680" y="16992602"/>
              <a:ext cx="3474720" cy="3474720"/>
            </a:xfrm>
            <a:prstGeom prst="ellipse">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tx1"/>
                  </a:solidFill>
                </a:rPr>
                <a:t>Network Platforms</a:t>
              </a:r>
              <a:endParaRPr lang="en-US" sz="4400" dirty="0">
                <a:solidFill>
                  <a:schemeClr val="tx1"/>
                </a:solidFill>
              </a:endParaRPr>
            </a:p>
          </p:txBody>
        </p:sp>
        <p:cxnSp>
          <p:nvCxnSpPr>
            <p:cNvPr id="70" name="Straight Connector 69"/>
            <p:cNvCxnSpPr/>
            <p:nvPr/>
          </p:nvCxnSpPr>
          <p:spPr>
            <a:xfrm flipV="1">
              <a:off x="7639665" y="20323278"/>
              <a:ext cx="2507225" cy="43065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V="1">
              <a:off x="11562735" y="13397948"/>
              <a:ext cx="2749613" cy="36511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a:stCxn id="71" idx="5"/>
            </p:cNvCxnSpPr>
            <p:nvPr/>
          </p:nvCxnSpPr>
          <p:spPr>
            <a:xfrm>
              <a:off x="12216539" y="19958461"/>
              <a:ext cx="4242661" cy="23116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73" name="Group 72"/>
            <p:cNvGrpSpPr/>
            <p:nvPr/>
          </p:nvGrpSpPr>
          <p:grpSpPr>
            <a:xfrm>
              <a:off x="7036694" y="11221544"/>
              <a:ext cx="2944368" cy="2608388"/>
              <a:chOff x="5724729" y="11460083"/>
              <a:chExt cx="2944368" cy="2608388"/>
            </a:xfrm>
          </p:grpSpPr>
          <p:pic>
            <p:nvPicPr>
              <p:cNvPr id="126" name="Picture 1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4729" y="12239864"/>
                <a:ext cx="2944368" cy="1828607"/>
              </a:xfrm>
              <a:prstGeom prst="rect">
                <a:avLst/>
              </a:prstGeom>
            </p:spPr>
          </p:pic>
          <p:sp>
            <p:nvSpPr>
              <p:cNvPr id="127" name="TextBox 126"/>
              <p:cNvSpPr txBox="1"/>
              <p:nvPr/>
            </p:nvSpPr>
            <p:spPr>
              <a:xfrm>
                <a:off x="5774248" y="11460083"/>
                <a:ext cx="2832121" cy="913070"/>
              </a:xfrm>
              <a:prstGeom prst="rect">
                <a:avLst/>
              </a:prstGeom>
              <a:noFill/>
            </p:spPr>
            <p:txBody>
              <a:bodyPr wrap="none" rtlCol="0">
                <a:spAutoFit/>
              </a:bodyPr>
              <a:lstStyle/>
              <a:p>
                <a:pPr algn="ctr">
                  <a:lnSpc>
                    <a:spcPts val="3200"/>
                  </a:lnSpc>
                </a:pPr>
                <a:r>
                  <a:rPr lang="en-US" sz="4000" dirty="0" smtClean="0"/>
                  <a:t>Emergency</a:t>
                </a:r>
              </a:p>
              <a:p>
                <a:pPr algn="ctr">
                  <a:lnSpc>
                    <a:spcPts val="3200"/>
                  </a:lnSpc>
                </a:pPr>
                <a:r>
                  <a:rPr lang="en-US" sz="4000" dirty="0" smtClean="0"/>
                  <a:t>Notifications</a:t>
                </a:r>
                <a:endParaRPr lang="en-US" sz="4000" dirty="0"/>
              </a:p>
            </p:txBody>
          </p:sp>
        </p:grpSp>
        <p:sp>
          <p:nvSpPr>
            <p:cNvPr id="74" name="Cloud 73"/>
            <p:cNvSpPr/>
            <p:nvPr/>
          </p:nvSpPr>
          <p:spPr>
            <a:xfrm>
              <a:off x="5404301" y="24610144"/>
              <a:ext cx="2758440" cy="1828800"/>
            </a:xfrm>
            <a:prstGeom prst="cloud">
              <a:avLst/>
            </a:prstGeom>
            <a:solidFill>
              <a:schemeClr val="accent6">
                <a:lumMod val="40000"/>
                <a:lumOff val="60000"/>
                <a:alpha val="50196"/>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tx1"/>
                  </a:solidFill>
                </a:rPr>
                <a:t>Mobile Device</a:t>
              </a:r>
              <a:endParaRPr lang="en-US" sz="4400" dirty="0">
                <a:solidFill>
                  <a:schemeClr val="tx1"/>
                </a:solidFill>
              </a:endParaRPr>
            </a:p>
          </p:txBody>
        </p:sp>
        <p:sp>
          <p:nvSpPr>
            <p:cNvPr id="75" name="Cloud 74"/>
            <p:cNvSpPr/>
            <p:nvPr/>
          </p:nvSpPr>
          <p:spPr>
            <a:xfrm>
              <a:off x="13180131" y="11732839"/>
              <a:ext cx="4233226" cy="1828800"/>
            </a:xfrm>
            <a:prstGeom prst="cloud">
              <a:avLst/>
            </a:prstGeom>
            <a:solidFill>
              <a:schemeClr val="accent5">
                <a:lumMod val="40000"/>
                <a:lumOff val="60000"/>
                <a:alpha val="50196"/>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tx1"/>
                  </a:solidFill>
                </a:rPr>
                <a:t>Buildings &amp; Facilities</a:t>
              </a:r>
              <a:endParaRPr lang="en-US" sz="4400" dirty="0">
                <a:solidFill>
                  <a:schemeClr val="tx1"/>
                </a:solidFill>
              </a:endParaRPr>
            </a:p>
          </p:txBody>
        </p:sp>
        <p:sp>
          <p:nvSpPr>
            <p:cNvPr id="76" name="Cloud 75"/>
            <p:cNvSpPr/>
            <p:nvPr/>
          </p:nvSpPr>
          <p:spPr>
            <a:xfrm>
              <a:off x="16154892" y="21914139"/>
              <a:ext cx="2697480" cy="1828800"/>
            </a:xfrm>
            <a:prstGeom prst="cloud">
              <a:avLst/>
            </a:prstGeom>
            <a:solidFill>
              <a:schemeClr val="accent2">
                <a:lumMod val="40000"/>
                <a:lumOff val="60000"/>
                <a:alpha val="50196"/>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tx1"/>
                  </a:solidFill>
                </a:rPr>
                <a:t>Data</a:t>
              </a:r>
            </a:p>
            <a:p>
              <a:pPr algn="ctr"/>
              <a:r>
                <a:rPr lang="en-US" sz="4400" dirty="0" smtClean="0">
                  <a:solidFill>
                    <a:schemeClr val="tx1"/>
                  </a:solidFill>
                </a:rPr>
                <a:t>Center</a:t>
              </a:r>
              <a:endParaRPr lang="en-US" sz="4400" dirty="0">
                <a:solidFill>
                  <a:schemeClr val="tx1"/>
                </a:solidFill>
              </a:endParaRPr>
            </a:p>
          </p:txBody>
        </p:sp>
        <p:grpSp>
          <p:nvGrpSpPr>
            <p:cNvPr id="77" name="Group 76"/>
            <p:cNvGrpSpPr/>
            <p:nvPr/>
          </p:nvGrpSpPr>
          <p:grpSpPr>
            <a:xfrm>
              <a:off x="13106031" y="17552684"/>
              <a:ext cx="2724912" cy="2726771"/>
              <a:chOff x="13106031" y="17552684"/>
              <a:chExt cx="2724912" cy="2726771"/>
            </a:xfrm>
          </p:grpSpPr>
          <p:sp>
            <p:nvSpPr>
              <p:cNvPr id="124" name="TextBox 123"/>
              <p:cNvSpPr txBox="1"/>
              <p:nvPr/>
            </p:nvSpPr>
            <p:spPr>
              <a:xfrm>
                <a:off x="13468159" y="19366385"/>
                <a:ext cx="1967269" cy="913070"/>
              </a:xfrm>
              <a:prstGeom prst="rect">
                <a:avLst/>
              </a:prstGeom>
              <a:noFill/>
            </p:spPr>
            <p:txBody>
              <a:bodyPr wrap="none" rtlCol="0">
                <a:spAutoFit/>
              </a:bodyPr>
              <a:lstStyle/>
              <a:p>
                <a:pPr algn="ctr">
                  <a:lnSpc>
                    <a:spcPts val="3200"/>
                  </a:lnSpc>
                </a:pPr>
                <a:r>
                  <a:rPr lang="en-US" sz="4000" dirty="0" smtClean="0"/>
                  <a:t>Content </a:t>
                </a:r>
              </a:p>
              <a:p>
                <a:pPr algn="ctr">
                  <a:lnSpc>
                    <a:spcPts val="3200"/>
                  </a:lnSpc>
                </a:pPr>
                <a:r>
                  <a:rPr lang="en-US" sz="4000" dirty="0" smtClean="0"/>
                  <a:t>Delivery</a:t>
                </a:r>
                <a:endParaRPr lang="en-US" sz="4000" dirty="0"/>
              </a:p>
            </p:txBody>
          </p:sp>
          <p:pic>
            <p:nvPicPr>
              <p:cNvPr id="125" name="Picture 12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106031" y="17552684"/>
                <a:ext cx="2724912" cy="1830233"/>
              </a:xfrm>
              <a:prstGeom prst="rect">
                <a:avLst/>
              </a:prstGeom>
            </p:spPr>
          </p:pic>
        </p:grpSp>
        <p:grpSp>
          <p:nvGrpSpPr>
            <p:cNvPr id="78" name="Group 77"/>
            <p:cNvGrpSpPr/>
            <p:nvPr/>
          </p:nvGrpSpPr>
          <p:grpSpPr>
            <a:xfrm>
              <a:off x="8920129" y="20599328"/>
              <a:ext cx="5929252" cy="2522084"/>
              <a:chOff x="8920129" y="20758356"/>
              <a:chExt cx="5929252" cy="2522084"/>
            </a:xfrm>
          </p:grpSpPr>
          <p:pic>
            <p:nvPicPr>
              <p:cNvPr id="122" name="Picture 12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35381" y="20758356"/>
                <a:ext cx="3255264" cy="1828443"/>
              </a:xfrm>
              <a:prstGeom prst="rect">
                <a:avLst/>
              </a:prstGeom>
            </p:spPr>
          </p:pic>
          <p:sp>
            <p:nvSpPr>
              <p:cNvPr id="123" name="TextBox 122"/>
              <p:cNvSpPr txBox="1"/>
              <p:nvPr/>
            </p:nvSpPr>
            <p:spPr>
              <a:xfrm>
                <a:off x="8920129" y="22572554"/>
                <a:ext cx="5929252" cy="707886"/>
              </a:xfrm>
              <a:prstGeom prst="rect">
                <a:avLst/>
              </a:prstGeom>
              <a:noFill/>
            </p:spPr>
            <p:txBody>
              <a:bodyPr wrap="none" rtlCol="0">
                <a:spAutoFit/>
              </a:bodyPr>
              <a:lstStyle/>
              <a:p>
                <a:pPr algn="ctr"/>
                <a:r>
                  <a:rPr lang="en-US" sz="4000" dirty="0" smtClean="0"/>
                  <a:t>Inter-Server Copper &amp; Fiber</a:t>
                </a:r>
                <a:endParaRPr lang="en-US" sz="4000" dirty="0"/>
              </a:p>
            </p:txBody>
          </p:sp>
        </p:grpSp>
        <p:grpSp>
          <p:nvGrpSpPr>
            <p:cNvPr id="79" name="Group 78"/>
            <p:cNvGrpSpPr/>
            <p:nvPr/>
          </p:nvGrpSpPr>
          <p:grpSpPr>
            <a:xfrm>
              <a:off x="8447781" y="23222779"/>
              <a:ext cx="3777830" cy="2381781"/>
              <a:chOff x="9083885" y="23461318"/>
              <a:chExt cx="3777830" cy="2381781"/>
            </a:xfrm>
          </p:grpSpPr>
          <p:sp>
            <p:nvSpPr>
              <p:cNvPr id="120" name="TextBox 119"/>
              <p:cNvSpPr txBox="1"/>
              <p:nvPr/>
            </p:nvSpPr>
            <p:spPr>
              <a:xfrm>
                <a:off x="9083885" y="25340397"/>
                <a:ext cx="3777830" cy="502702"/>
              </a:xfrm>
              <a:prstGeom prst="rect">
                <a:avLst/>
              </a:prstGeom>
              <a:noFill/>
            </p:spPr>
            <p:txBody>
              <a:bodyPr wrap="none" rtlCol="0">
                <a:spAutoFit/>
              </a:bodyPr>
              <a:lstStyle/>
              <a:p>
                <a:pPr algn="ctr">
                  <a:lnSpc>
                    <a:spcPts val="3200"/>
                  </a:lnSpc>
                </a:pPr>
                <a:r>
                  <a:rPr lang="en-US" sz="4000" dirty="0" smtClean="0"/>
                  <a:t>Network Security</a:t>
                </a:r>
                <a:endParaRPr lang="en-US" sz="4000" dirty="0"/>
              </a:p>
            </p:txBody>
          </p:sp>
          <p:pic>
            <p:nvPicPr>
              <p:cNvPr id="121" name="Picture 12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89720" y="23461318"/>
                <a:ext cx="3566160" cy="1828509"/>
              </a:xfrm>
              <a:prstGeom prst="rect">
                <a:avLst/>
              </a:prstGeom>
            </p:spPr>
          </p:pic>
        </p:grpSp>
        <p:grpSp>
          <p:nvGrpSpPr>
            <p:cNvPr id="80" name="Group 79"/>
            <p:cNvGrpSpPr/>
            <p:nvPr/>
          </p:nvGrpSpPr>
          <p:grpSpPr>
            <a:xfrm>
              <a:off x="9739268" y="10712287"/>
              <a:ext cx="4136838" cy="2474178"/>
              <a:chOff x="8904381" y="10712286"/>
              <a:chExt cx="4136838" cy="2474178"/>
            </a:xfrm>
          </p:grpSpPr>
          <p:sp>
            <p:nvSpPr>
              <p:cNvPr id="118" name="TextBox 117"/>
              <p:cNvSpPr txBox="1"/>
              <p:nvPr/>
            </p:nvSpPr>
            <p:spPr>
              <a:xfrm>
                <a:off x="8904381" y="10712286"/>
                <a:ext cx="4136838" cy="759188"/>
              </a:xfrm>
              <a:prstGeom prst="rect">
                <a:avLst/>
              </a:prstGeom>
              <a:noFill/>
            </p:spPr>
            <p:txBody>
              <a:bodyPr wrap="none" rtlCol="0">
                <a:spAutoFit/>
              </a:bodyPr>
              <a:lstStyle/>
              <a:p>
                <a:pPr algn="ctr"/>
                <a:r>
                  <a:rPr lang="en-US" sz="4000" dirty="0" smtClean="0"/>
                  <a:t>Augmented Reality</a:t>
                </a:r>
                <a:endParaRPr lang="en-US" sz="4000" dirty="0"/>
              </a:p>
            </p:txBody>
          </p:sp>
          <p:pic>
            <p:nvPicPr>
              <p:cNvPr id="119" name="Picture 118"/>
              <p:cNvPicPr>
                <a:picLocks noChangeAspect="1"/>
              </p:cNvPicPr>
              <p:nvPr/>
            </p:nvPicPr>
            <p:blipFill rotWithShape="1">
              <a:blip r:embed="rId8">
                <a:extLst>
                  <a:ext uri="{28A0092B-C50C-407E-A947-70E740481C1C}">
                    <a14:useLocalDpi xmlns:a14="http://schemas.microsoft.com/office/drawing/2010/main" val="0"/>
                  </a:ext>
                </a:extLst>
              </a:blip>
              <a:srcRect l="50362" t="11393"/>
              <a:stretch/>
            </p:blipFill>
            <p:spPr>
              <a:xfrm>
                <a:off x="9737033" y="11357664"/>
                <a:ext cx="2483797" cy="1828800"/>
              </a:xfrm>
              <a:prstGeom prst="rect">
                <a:avLst/>
              </a:prstGeom>
            </p:spPr>
          </p:pic>
        </p:grpSp>
        <p:grpSp>
          <p:nvGrpSpPr>
            <p:cNvPr id="81" name="Group 80"/>
            <p:cNvGrpSpPr/>
            <p:nvPr/>
          </p:nvGrpSpPr>
          <p:grpSpPr>
            <a:xfrm>
              <a:off x="9681453" y="13938526"/>
              <a:ext cx="2658894" cy="2409358"/>
              <a:chOff x="9681453" y="13938526"/>
              <a:chExt cx="2658894" cy="2409358"/>
            </a:xfrm>
          </p:grpSpPr>
          <p:sp>
            <p:nvSpPr>
              <p:cNvPr id="116" name="TextBox 115"/>
              <p:cNvSpPr txBox="1"/>
              <p:nvPr/>
            </p:nvSpPr>
            <p:spPr>
              <a:xfrm>
                <a:off x="10034062" y="15588696"/>
                <a:ext cx="1953676" cy="759188"/>
              </a:xfrm>
              <a:prstGeom prst="rect">
                <a:avLst/>
              </a:prstGeom>
              <a:noFill/>
            </p:spPr>
            <p:txBody>
              <a:bodyPr wrap="none" rtlCol="0">
                <a:spAutoFit/>
              </a:bodyPr>
              <a:lstStyle/>
              <a:p>
                <a:pPr algn="ctr"/>
                <a:r>
                  <a:rPr lang="en-US" sz="4000" dirty="0" smtClean="0"/>
                  <a:t>Location</a:t>
                </a:r>
                <a:endParaRPr lang="en-US" sz="4000" dirty="0"/>
              </a:p>
            </p:txBody>
          </p:sp>
          <p:pic>
            <p:nvPicPr>
              <p:cNvPr id="117" name="Picture 11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681453" y="13938526"/>
                <a:ext cx="2658894" cy="1828800"/>
              </a:xfrm>
              <a:prstGeom prst="rect">
                <a:avLst/>
              </a:prstGeom>
            </p:spPr>
          </p:pic>
        </p:grpSp>
        <p:grpSp>
          <p:nvGrpSpPr>
            <p:cNvPr id="82" name="Group 81"/>
            <p:cNvGrpSpPr/>
            <p:nvPr/>
          </p:nvGrpSpPr>
          <p:grpSpPr>
            <a:xfrm>
              <a:off x="6593818" y="13945817"/>
              <a:ext cx="2496312" cy="2617693"/>
              <a:chOff x="6752844" y="14184356"/>
              <a:chExt cx="2496312" cy="2617693"/>
            </a:xfrm>
          </p:grpSpPr>
          <p:sp>
            <p:nvSpPr>
              <p:cNvPr id="114" name="TextBox 113"/>
              <p:cNvSpPr txBox="1"/>
              <p:nvPr/>
            </p:nvSpPr>
            <p:spPr>
              <a:xfrm>
                <a:off x="6771144" y="14184356"/>
                <a:ext cx="2460161" cy="913070"/>
              </a:xfrm>
              <a:prstGeom prst="rect">
                <a:avLst/>
              </a:prstGeom>
              <a:noFill/>
            </p:spPr>
            <p:txBody>
              <a:bodyPr wrap="none" rtlCol="0">
                <a:spAutoFit/>
              </a:bodyPr>
              <a:lstStyle/>
              <a:p>
                <a:pPr algn="ctr">
                  <a:lnSpc>
                    <a:spcPts val="3200"/>
                  </a:lnSpc>
                </a:pPr>
                <a:r>
                  <a:rPr lang="en-US" sz="4000" dirty="0" smtClean="0"/>
                  <a:t>Social </a:t>
                </a:r>
              </a:p>
              <a:p>
                <a:pPr algn="ctr">
                  <a:lnSpc>
                    <a:spcPts val="3200"/>
                  </a:lnSpc>
                </a:pPr>
                <a:r>
                  <a:rPr lang="en-US" sz="4000" dirty="0" smtClean="0"/>
                  <a:t>Interaction</a:t>
                </a:r>
                <a:endParaRPr lang="en-US" sz="4000" dirty="0"/>
              </a:p>
            </p:txBody>
          </p:sp>
          <p:pic>
            <p:nvPicPr>
              <p:cNvPr id="115" name="Picture 11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752844" y="14970539"/>
                <a:ext cx="2496312" cy="1831510"/>
              </a:xfrm>
              <a:prstGeom prst="rect">
                <a:avLst/>
              </a:prstGeom>
            </p:spPr>
          </p:pic>
        </p:grpSp>
        <p:grpSp>
          <p:nvGrpSpPr>
            <p:cNvPr id="83" name="Group 82"/>
            <p:cNvGrpSpPr/>
            <p:nvPr/>
          </p:nvGrpSpPr>
          <p:grpSpPr>
            <a:xfrm>
              <a:off x="2752792" y="19600240"/>
              <a:ext cx="2678938" cy="2357907"/>
              <a:chOff x="3081511" y="18886281"/>
              <a:chExt cx="2678938" cy="2357907"/>
            </a:xfrm>
          </p:grpSpPr>
          <p:sp>
            <p:nvSpPr>
              <p:cNvPr id="112" name="TextBox 111"/>
              <p:cNvSpPr txBox="1"/>
              <p:nvPr/>
            </p:nvSpPr>
            <p:spPr>
              <a:xfrm>
                <a:off x="3081511" y="20690190"/>
                <a:ext cx="2678938" cy="553998"/>
              </a:xfrm>
              <a:prstGeom prst="rect">
                <a:avLst/>
              </a:prstGeom>
              <a:noFill/>
            </p:spPr>
            <p:txBody>
              <a:bodyPr wrap="none" rtlCol="0">
                <a:spAutoFit/>
              </a:bodyPr>
              <a:lstStyle/>
              <a:p>
                <a:pPr algn="ctr">
                  <a:lnSpc>
                    <a:spcPts val="3600"/>
                  </a:lnSpc>
                </a:pPr>
                <a:r>
                  <a:rPr lang="en-US" sz="4000" dirty="0" smtClean="0"/>
                  <a:t>User Senses</a:t>
                </a:r>
                <a:endParaRPr lang="en-US" sz="4000" dirty="0"/>
              </a:p>
            </p:txBody>
          </p:sp>
          <p:pic>
            <p:nvPicPr>
              <p:cNvPr id="113" name="Picture 112"/>
              <p:cNvPicPr>
                <a:picLocks noChangeAspect="1"/>
              </p:cNvPicPr>
              <p:nvPr/>
            </p:nvPicPr>
            <p:blipFill>
              <a:blip>
                <a:extLst>
                  <a:ext uri="{28A0092B-C50C-407E-A947-70E740481C1C}">
                    <a14:useLocalDpi xmlns:a14="http://schemas.microsoft.com/office/drawing/2010/main" val="0"/>
                  </a:ext>
                </a:extLst>
              </a:blip>
              <a:stretch>
                <a:fillRect/>
              </a:stretch>
            </p:blipFill>
            <p:spPr>
              <a:xfrm>
                <a:off x="3130031" y="18886281"/>
                <a:ext cx="2591837" cy="1828800"/>
              </a:xfrm>
              <a:prstGeom prst="rect">
                <a:avLst/>
              </a:prstGeom>
            </p:spPr>
          </p:pic>
        </p:grpSp>
        <p:grpSp>
          <p:nvGrpSpPr>
            <p:cNvPr id="84" name="Group 83"/>
            <p:cNvGrpSpPr/>
            <p:nvPr/>
          </p:nvGrpSpPr>
          <p:grpSpPr>
            <a:xfrm>
              <a:off x="4117588" y="16570741"/>
              <a:ext cx="3423424" cy="2772077"/>
              <a:chOff x="5718862" y="17008061"/>
              <a:chExt cx="3423424" cy="2772077"/>
            </a:xfrm>
          </p:grpSpPr>
          <p:sp>
            <p:nvSpPr>
              <p:cNvPr id="110" name="TextBox 109"/>
              <p:cNvSpPr txBox="1"/>
              <p:nvPr/>
            </p:nvSpPr>
            <p:spPr>
              <a:xfrm>
                <a:off x="6024986" y="18867068"/>
                <a:ext cx="2987869" cy="913070"/>
              </a:xfrm>
              <a:prstGeom prst="rect">
                <a:avLst/>
              </a:prstGeom>
              <a:noFill/>
            </p:spPr>
            <p:txBody>
              <a:bodyPr wrap="none" rtlCol="0">
                <a:spAutoFit/>
              </a:bodyPr>
              <a:lstStyle/>
              <a:p>
                <a:pPr algn="ctr">
                  <a:lnSpc>
                    <a:spcPts val="3200"/>
                  </a:lnSpc>
                </a:pPr>
                <a:r>
                  <a:rPr lang="en-US" sz="4000" dirty="0" smtClean="0"/>
                  <a:t>Real-Time</a:t>
                </a:r>
              </a:p>
              <a:p>
                <a:pPr algn="ctr">
                  <a:lnSpc>
                    <a:spcPts val="3200"/>
                  </a:lnSpc>
                </a:pPr>
                <a:r>
                  <a:rPr lang="en-US" sz="4000" dirty="0" smtClean="0"/>
                  <a:t>Collaboration</a:t>
                </a:r>
                <a:endParaRPr lang="en-US" sz="4000" dirty="0"/>
              </a:p>
            </p:txBody>
          </p:sp>
          <p:pic>
            <p:nvPicPr>
              <p:cNvPr id="111" name="Picture 110"/>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718862" y="17008061"/>
                <a:ext cx="3423424" cy="1828800"/>
              </a:xfrm>
              <a:prstGeom prst="rect">
                <a:avLst/>
              </a:prstGeom>
            </p:spPr>
          </p:pic>
        </p:grpSp>
        <p:grpSp>
          <p:nvGrpSpPr>
            <p:cNvPr id="85" name="Group 84"/>
            <p:cNvGrpSpPr/>
            <p:nvPr/>
          </p:nvGrpSpPr>
          <p:grpSpPr>
            <a:xfrm>
              <a:off x="5829300" y="19572630"/>
              <a:ext cx="2975045" cy="2739008"/>
              <a:chOff x="3922677" y="22244878"/>
              <a:chExt cx="2975045" cy="2739008"/>
            </a:xfrm>
          </p:grpSpPr>
          <p:sp>
            <p:nvSpPr>
              <p:cNvPr id="108" name="TextBox 107"/>
              <p:cNvSpPr txBox="1"/>
              <p:nvPr/>
            </p:nvSpPr>
            <p:spPr>
              <a:xfrm>
                <a:off x="3922677" y="24070816"/>
                <a:ext cx="2975045" cy="913070"/>
              </a:xfrm>
              <a:prstGeom prst="rect">
                <a:avLst/>
              </a:prstGeom>
              <a:noFill/>
            </p:spPr>
            <p:txBody>
              <a:bodyPr wrap="none" rtlCol="0">
                <a:spAutoFit/>
              </a:bodyPr>
              <a:lstStyle/>
              <a:p>
                <a:pPr algn="ctr">
                  <a:lnSpc>
                    <a:spcPts val="3200"/>
                  </a:lnSpc>
                </a:pPr>
                <a:r>
                  <a:rPr lang="en-US" sz="4000" dirty="0" smtClean="0"/>
                  <a:t>Media </a:t>
                </a:r>
              </a:p>
              <a:p>
                <a:pPr algn="ctr">
                  <a:lnSpc>
                    <a:spcPts val="3200"/>
                  </a:lnSpc>
                </a:pPr>
                <a:r>
                  <a:rPr lang="en-US" sz="4000" dirty="0" smtClean="0"/>
                  <a:t>Consumption</a:t>
                </a:r>
                <a:endParaRPr lang="en-US" sz="4000" dirty="0"/>
              </a:p>
            </p:txBody>
          </p:sp>
          <p:pic>
            <p:nvPicPr>
              <p:cNvPr id="109" name="Picture 108"/>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038600" y="22244878"/>
                <a:ext cx="2743200" cy="1828800"/>
              </a:xfrm>
              <a:prstGeom prst="rect">
                <a:avLst/>
              </a:prstGeom>
            </p:spPr>
          </p:pic>
        </p:grpSp>
        <p:grpSp>
          <p:nvGrpSpPr>
            <p:cNvPr id="86" name="Group 85"/>
            <p:cNvGrpSpPr/>
            <p:nvPr/>
          </p:nvGrpSpPr>
          <p:grpSpPr>
            <a:xfrm>
              <a:off x="14814550" y="13468800"/>
              <a:ext cx="3556000" cy="2481296"/>
              <a:chOff x="14643100" y="13779950"/>
              <a:chExt cx="3556000" cy="2481296"/>
            </a:xfrm>
          </p:grpSpPr>
          <p:sp>
            <p:nvSpPr>
              <p:cNvPr id="106" name="TextBox 105"/>
              <p:cNvSpPr txBox="1"/>
              <p:nvPr/>
            </p:nvSpPr>
            <p:spPr>
              <a:xfrm>
                <a:off x="14829337" y="13779950"/>
                <a:ext cx="3193245" cy="707886"/>
              </a:xfrm>
              <a:prstGeom prst="rect">
                <a:avLst/>
              </a:prstGeom>
              <a:noFill/>
            </p:spPr>
            <p:txBody>
              <a:bodyPr wrap="none" rtlCol="0">
                <a:spAutoFit/>
              </a:bodyPr>
              <a:lstStyle/>
              <a:p>
                <a:pPr algn="ctr"/>
                <a:r>
                  <a:rPr lang="en-US" sz="4000" dirty="0" smtClean="0"/>
                  <a:t>Lecture Space</a:t>
                </a:r>
                <a:endParaRPr lang="en-US" sz="4000" dirty="0"/>
              </a:p>
            </p:txBody>
          </p:sp>
          <p:pic>
            <p:nvPicPr>
              <p:cNvPr id="107" name="Picture 10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4643100" y="14432446"/>
                <a:ext cx="3556000" cy="1828800"/>
              </a:xfrm>
              <a:prstGeom prst="rect">
                <a:avLst/>
              </a:prstGeom>
            </p:spPr>
          </p:pic>
        </p:grpSp>
        <p:grpSp>
          <p:nvGrpSpPr>
            <p:cNvPr id="87" name="Group 86"/>
            <p:cNvGrpSpPr/>
            <p:nvPr/>
          </p:nvGrpSpPr>
          <p:grpSpPr>
            <a:xfrm>
              <a:off x="12618507" y="14502731"/>
              <a:ext cx="2069092" cy="2703935"/>
              <a:chOff x="13214854" y="14582243"/>
              <a:chExt cx="2069092" cy="2703935"/>
            </a:xfrm>
          </p:grpSpPr>
          <p:pic>
            <p:nvPicPr>
              <p:cNvPr id="104" name="Picture 103"/>
              <p:cNvPicPr>
                <a:picLocks noChangeAspect="1"/>
              </p:cNvPicPr>
              <p:nvPr/>
            </p:nvPicPr>
            <p:blipFill>
              <a:blip r:embed="rId14"/>
              <a:stretch>
                <a:fillRect/>
              </a:stretch>
            </p:blipFill>
            <p:spPr>
              <a:xfrm>
                <a:off x="13330903" y="14582243"/>
                <a:ext cx="1828800" cy="1828800"/>
              </a:xfrm>
              <a:prstGeom prst="rect">
                <a:avLst/>
              </a:prstGeom>
            </p:spPr>
          </p:pic>
          <p:sp>
            <p:nvSpPr>
              <p:cNvPr id="105" name="TextBox 104"/>
              <p:cNvSpPr txBox="1"/>
              <p:nvPr/>
            </p:nvSpPr>
            <p:spPr>
              <a:xfrm>
                <a:off x="13214854" y="16373108"/>
                <a:ext cx="2069092" cy="913070"/>
              </a:xfrm>
              <a:prstGeom prst="rect">
                <a:avLst/>
              </a:prstGeom>
              <a:noFill/>
            </p:spPr>
            <p:txBody>
              <a:bodyPr wrap="none" rtlCol="0">
                <a:spAutoFit/>
              </a:bodyPr>
              <a:lstStyle/>
              <a:p>
                <a:pPr algn="ctr">
                  <a:lnSpc>
                    <a:spcPts val="3200"/>
                  </a:lnSpc>
                </a:pPr>
                <a:r>
                  <a:rPr lang="en-US" sz="4000" dirty="0" smtClean="0"/>
                  <a:t>Location </a:t>
                </a:r>
              </a:p>
              <a:p>
                <a:pPr algn="ctr">
                  <a:lnSpc>
                    <a:spcPts val="3200"/>
                  </a:lnSpc>
                </a:pPr>
                <a:r>
                  <a:rPr lang="en-US" sz="4000" dirty="0" smtClean="0"/>
                  <a:t>Support</a:t>
                </a:r>
                <a:endParaRPr lang="en-US" sz="4000" dirty="0"/>
              </a:p>
            </p:txBody>
          </p:sp>
        </p:grpSp>
        <p:grpSp>
          <p:nvGrpSpPr>
            <p:cNvPr id="88" name="Group 87"/>
            <p:cNvGrpSpPr/>
            <p:nvPr/>
          </p:nvGrpSpPr>
          <p:grpSpPr>
            <a:xfrm>
              <a:off x="3534353" y="22368860"/>
              <a:ext cx="3794760" cy="2437626"/>
              <a:chOff x="3932257" y="19741066"/>
              <a:chExt cx="3794760" cy="2437626"/>
            </a:xfrm>
          </p:grpSpPr>
          <p:pic>
            <p:nvPicPr>
              <p:cNvPr id="102" name="Picture 101"/>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932257" y="19741066"/>
                <a:ext cx="3794760" cy="1828384"/>
              </a:xfrm>
              <a:prstGeom prst="rect">
                <a:avLst/>
              </a:prstGeom>
            </p:spPr>
          </p:pic>
          <p:sp>
            <p:nvSpPr>
              <p:cNvPr id="103" name="TextBox 102"/>
              <p:cNvSpPr txBox="1"/>
              <p:nvPr/>
            </p:nvSpPr>
            <p:spPr>
              <a:xfrm>
                <a:off x="4188722" y="21470806"/>
                <a:ext cx="3281156" cy="707886"/>
              </a:xfrm>
              <a:prstGeom prst="rect">
                <a:avLst/>
              </a:prstGeom>
              <a:noFill/>
            </p:spPr>
            <p:txBody>
              <a:bodyPr wrap="none" rtlCol="0">
                <a:spAutoFit/>
              </a:bodyPr>
              <a:lstStyle/>
              <a:p>
                <a:pPr algn="ctr"/>
                <a:r>
                  <a:rPr lang="en-US" sz="4000" dirty="0" smtClean="0"/>
                  <a:t>Authentication</a:t>
                </a:r>
                <a:endParaRPr lang="en-US" sz="4000" dirty="0"/>
              </a:p>
            </p:txBody>
          </p:sp>
        </p:grpSp>
        <p:grpSp>
          <p:nvGrpSpPr>
            <p:cNvPr id="89" name="Group 88"/>
            <p:cNvGrpSpPr/>
            <p:nvPr/>
          </p:nvGrpSpPr>
          <p:grpSpPr>
            <a:xfrm>
              <a:off x="15931602" y="16096146"/>
              <a:ext cx="3264996" cy="2418510"/>
              <a:chOff x="15931602" y="16096146"/>
              <a:chExt cx="3264996" cy="2418510"/>
            </a:xfrm>
          </p:grpSpPr>
          <p:pic>
            <p:nvPicPr>
              <p:cNvPr id="100" name="Picture 99"/>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6192500" y="16096146"/>
                <a:ext cx="2743200" cy="1828800"/>
              </a:xfrm>
              <a:prstGeom prst="rect">
                <a:avLst/>
              </a:prstGeom>
            </p:spPr>
          </p:pic>
          <p:sp>
            <p:nvSpPr>
              <p:cNvPr id="101" name="TextBox 100"/>
              <p:cNvSpPr txBox="1"/>
              <p:nvPr/>
            </p:nvSpPr>
            <p:spPr>
              <a:xfrm>
                <a:off x="15931602" y="17806770"/>
                <a:ext cx="3264996" cy="707886"/>
              </a:xfrm>
              <a:prstGeom prst="rect">
                <a:avLst/>
              </a:prstGeom>
              <a:noFill/>
            </p:spPr>
            <p:txBody>
              <a:bodyPr wrap="none" rtlCol="0">
                <a:spAutoFit/>
              </a:bodyPr>
              <a:lstStyle/>
              <a:p>
                <a:pPr algn="ctr"/>
                <a:r>
                  <a:rPr lang="en-US" sz="4000" dirty="0" smtClean="0"/>
                  <a:t>Water Systems</a:t>
                </a:r>
                <a:endParaRPr lang="en-US" sz="4000" dirty="0"/>
              </a:p>
            </p:txBody>
          </p:sp>
        </p:grpSp>
        <p:grpSp>
          <p:nvGrpSpPr>
            <p:cNvPr id="90" name="Group 89"/>
            <p:cNvGrpSpPr/>
            <p:nvPr/>
          </p:nvGrpSpPr>
          <p:grpSpPr>
            <a:xfrm>
              <a:off x="15938500" y="19253753"/>
              <a:ext cx="3251200" cy="2762826"/>
              <a:chOff x="15938500" y="19120403"/>
              <a:chExt cx="3251200" cy="2762826"/>
            </a:xfrm>
          </p:grpSpPr>
          <p:sp>
            <p:nvSpPr>
              <p:cNvPr id="98" name="TextBox 97"/>
              <p:cNvSpPr txBox="1"/>
              <p:nvPr/>
            </p:nvSpPr>
            <p:spPr>
              <a:xfrm>
                <a:off x="15978089" y="20970159"/>
                <a:ext cx="3172022" cy="913070"/>
              </a:xfrm>
              <a:prstGeom prst="rect">
                <a:avLst/>
              </a:prstGeom>
              <a:noFill/>
            </p:spPr>
            <p:txBody>
              <a:bodyPr wrap="none" rtlCol="0">
                <a:spAutoFit/>
              </a:bodyPr>
              <a:lstStyle/>
              <a:p>
                <a:pPr algn="ctr">
                  <a:lnSpc>
                    <a:spcPts val="3200"/>
                  </a:lnSpc>
                </a:pPr>
                <a:r>
                  <a:rPr lang="en-US" sz="4000" dirty="0" smtClean="0"/>
                  <a:t>HVAC Sensors </a:t>
                </a:r>
              </a:p>
              <a:p>
                <a:pPr algn="ctr">
                  <a:lnSpc>
                    <a:spcPts val="3200"/>
                  </a:lnSpc>
                </a:pPr>
                <a:r>
                  <a:rPr lang="en-US" sz="4000" dirty="0" smtClean="0"/>
                  <a:t>&amp; Controls</a:t>
                </a:r>
                <a:endParaRPr lang="en-US" sz="4000" dirty="0"/>
              </a:p>
            </p:txBody>
          </p:sp>
          <p:pic>
            <p:nvPicPr>
              <p:cNvPr id="99" name="Picture 98"/>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5938500" y="19120403"/>
                <a:ext cx="3251200" cy="1828800"/>
              </a:xfrm>
              <a:prstGeom prst="rect">
                <a:avLst/>
              </a:prstGeom>
            </p:spPr>
          </p:pic>
        </p:grpSp>
        <p:grpSp>
          <p:nvGrpSpPr>
            <p:cNvPr id="91" name="Group 90"/>
            <p:cNvGrpSpPr/>
            <p:nvPr/>
          </p:nvGrpSpPr>
          <p:grpSpPr>
            <a:xfrm>
              <a:off x="12873543" y="23222225"/>
              <a:ext cx="2781532" cy="2403367"/>
              <a:chOff x="13430134" y="23421009"/>
              <a:chExt cx="2781532" cy="2403367"/>
            </a:xfrm>
          </p:grpSpPr>
          <p:sp>
            <p:nvSpPr>
              <p:cNvPr id="96" name="TextBox 95"/>
              <p:cNvSpPr txBox="1"/>
              <p:nvPr/>
            </p:nvSpPr>
            <p:spPr>
              <a:xfrm>
                <a:off x="13430134" y="25116490"/>
                <a:ext cx="2781532" cy="707886"/>
              </a:xfrm>
              <a:prstGeom prst="rect">
                <a:avLst/>
              </a:prstGeom>
              <a:noFill/>
            </p:spPr>
            <p:txBody>
              <a:bodyPr wrap="none" rtlCol="0">
                <a:spAutoFit/>
              </a:bodyPr>
              <a:lstStyle/>
              <a:p>
                <a:pPr algn="ctr"/>
                <a:r>
                  <a:rPr lang="en-US" sz="4000" dirty="0" smtClean="0"/>
                  <a:t>Connectivity</a:t>
                </a:r>
                <a:endParaRPr lang="en-US" sz="4000" dirty="0"/>
              </a:p>
            </p:txBody>
          </p:sp>
          <p:pic>
            <p:nvPicPr>
              <p:cNvPr id="97" name="Picture 96"/>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3603357" y="23421009"/>
                <a:ext cx="2438400" cy="1828800"/>
              </a:xfrm>
              <a:prstGeom prst="rect">
                <a:avLst/>
              </a:prstGeom>
            </p:spPr>
          </p:pic>
        </p:grpSp>
        <p:grpSp>
          <p:nvGrpSpPr>
            <p:cNvPr id="92" name="Group 91"/>
            <p:cNvGrpSpPr/>
            <p:nvPr/>
          </p:nvGrpSpPr>
          <p:grpSpPr>
            <a:xfrm>
              <a:off x="9981284" y="25869380"/>
              <a:ext cx="2745032" cy="2204798"/>
              <a:chOff x="9981284" y="25869380"/>
              <a:chExt cx="2745032" cy="2204798"/>
            </a:xfrm>
          </p:grpSpPr>
          <p:sp>
            <p:nvSpPr>
              <p:cNvPr id="94" name="TextBox 93"/>
              <p:cNvSpPr txBox="1"/>
              <p:nvPr/>
            </p:nvSpPr>
            <p:spPr>
              <a:xfrm>
                <a:off x="10419571" y="25869380"/>
                <a:ext cx="1881157" cy="502702"/>
              </a:xfrm>
              <a:prstGeom prst="rect">
                <a:avLst/>
              </a:prstGeom>
              <a:noFill/>
            </p:spPr>
            <p:txBody>
              <a:bodyPr wrap="none" rtlCol="0">
                <a:spAutoFit/>
              </a:bodyPr>
              <a:lstStyle/>
              <a:p>
                <a:pPr algn="ctr">
                  <a:lnSpc>
                    <a:spcPts val="3200"/>
                  </a:lnSpc>
                </a:pPr>
                <a:r>
                  <a:rPr lang="en-US" sz="4000" dirty="0" smtClean="0"/>
                  <a:t>Vehicles</a:t>
                </a:r>
                <a:endParaRPr lang="en-US" sz="4000" dirty="0"/>
              </a:p>
            </p:txBody>
          </p:sp>
          <p:pic>
            <p:nvPicPr>
              <p:cNvPr id="95" name="Picture 94"/>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981284" y="26245378"/>
                <a:ext cx="2745032" cy="1828800"/>
              </a:xfrm>
              <a:prstGeom prst="rect">
                <a:avLst/>
              </a:prstGeom>
            </p:spPr>
          </p:pic>
        </p:grpSp>
        <p:pic>
          <p:nvPicPr>
            <p:cNvPr id="93" name="Picture 92"/>
            <p:cNvPicPr>
              <a:picLocks noChangeAspect="1"/>
            </p:cNvPicPr>
            <p:nvPr/>
          </p:nvPicPr>
          <p:blipFill>
            <a:blip r:embed="rId20"/>
            <a:stretch>
              <a:fillRect/>
            </a:stretch>
          </p:blipFill>
          <p:spPr>
            <a:xfrm>
              <a:off x="-1201580" y="8725978"/>
              <a:ext cx="24297960" cy="20600166"/>
            </a:xfrm>
            <a:prstGeom prst="rect">
              <a:avLst/>
            </a:prstGeom>
          </p:spPr>
        </p:pic>
      </p:grpSp>
      <p:sp>
        <p:nvSpPr>
          <p:cNvPr id="131" name="Text Placeholder 2"/>
          <p:cNvSpPr>
            <a:spLocks noGrp="1"/>
          </p:cNvSpPr>
          <p:nvPr>
            <p:ph idx="4294967295"/>
          </p:nvPr>
        </p:nvSpPr>
        <p:spPr>
          <a:xfrm>
            <a:off x="100304" y="1454031"/>
            <a:ext cx="5665625" cy="2217660"/>
          </a:xfrm>
          <a:prstGeom prst="rect">
            <a:avLst/>
          </a:prstGeom>
          <a:ln>
            <a:solidFill>
              <a:schemeClr val="tx1"/>
            </a:solidFill>
          </a:ln>
        </p:spPr>
        <p:txBody>
          <a:bodyPr/>
          <a:lstStyle/>
          <a:p>
            <a:pPr marL="171450" indent="-171450">
              <a:spcBef>
                <a:spcPts val="0"/>
              </a:spcBef>
              <a:spcAft>
                <a:spcPts val="1200"/>
              </a:spcAft>
            </a:pPr>
            <a:r>
              <a:rPr lang="en-US" sz="1400" b="1" dirty="0" smtClean="0">
                <a:solidFill>
                  <a:srgbClr val="FF0000"/>
                </a:solidFill>
              </a:rPr>
              <a:t>Trust</a:t>
            </a:r>
            <a:r>
              <a:rPr lang="en-US" sz="1400" dirty="0" smtClean="0">
                <a:solidFill>
                  <a:srgbClr val="FF0000"/>
                </a:solidFill>
              </a:rPr>
              <a:t>:</a:t>
            </a:r>
            <a:r>
              <a:rPr lang="en-US" sz="1400" dirty="0" smtClean="0"/>
              <a:t> Allow only designated people/services device or data access</a:t>
            </a:r>
            <a:endParaRPr lang="en-US" sz="1400" b="1" dirty="0" smtClean="0"/>
          </a:p>
          <a:p>
            <a:pPr marL="171450" indent="-171450">
              <a:spcBef>
                <a:spcPts val="0"/>
              </a:spcBef>
              <a:spcAft>
                <a:spcPts val="1200"/>
              </a:spcAft>
            </a:pPr>
            <a:r>
              <a:rPr lang="en-US" sz="1400" b="1" dirty="0" smtClean="0">
                <a:solidFill>
                  <a:srgbClr val="EB5233"/>
                </a:solidFill>
              </a:rPr>
              <a:t>Identity</a:t>
            </a:r>
            <a:r>
              <a:rPr lang="en-US" sz="1400" dirty="0" smtClean="0">
                <a:solidFill>
                  <a:srgbClr val="EB5233"/>
                </a:solidFill>
              </a:rPr>
              <a:t>:</a:t>
            </a:r>
            <a:r>
              <a:rPr lang="en-US" sz="1400" dirty="0" smtClean="0"/>
              <a:t> Validate the identity </a:t>
            </a:r>
            <a:r>
              <a:rPr lang="en-US" sz="1400" dirty="0"/>
              <a:t>of </a:t>
            </a:r>
            <a:r>
              <a:rPr lang="en-US" sz="1400" dirty="0" smtClean="0"/>
              <a:t>people</a:t>
            </a:r>
            <a:r>
              <a:rPr lang="en-US" sz="1400" dirty="0"/>
              <a:t>, </a:t>
            </a:r>
            <a:r>
              <a:rPr lang="en-US" sz="1400" dirty="0" smtClean="0"/>
              <a:t>services, and </a:t>
            </a:r>
            <a:r>
              <a:rPr lang="en-US" sz="1400" dirty="0"/>
              <a:t>“things” </a:t>
            </a:r>
            <a:endParaRPr lang="en-US" sz="1400" b="1" dirty="0" smtClean="0"/>
          </a:p>
          <a:p>
            <a:pPr marL="171450" indent="-171450">
              <a:spcBef>
                <a:spcPts val="0"/>
              </a:spcBef>
              <a:spcAft>
                <a:spcPts val="1200"/>
              </a:spcAft>
            </a:pPr>
            <a:r>
              <a:rPr lang="en-US" sz="1400" b="1" dirty="0" smtClean="0">
                <a:solidFill>
                  <a:srgbClr val="00B050"/>
                </a:solidFill>
              </a:rPr>
              <a:t>Privacy</a:t>
            </a:r>
            <a:r>
              <a:rPr lang="en-US" sz="1400" b="1" dirty="0" smtClean="0"/>
              <a:t>: </a:t>
            </a:r>
            <a:r>
              <a:rPr lang="en-US" sz="1400" dirty="0" smtClean="0"/>
              <a:t>Ensure </a:t>
            </a:r>
            <a:r>
              <a:rPr lang="en-US" sz="1400" dirty="0"/>
              <a:t>d</a:t>
            </a:r>
            <a:r>
              <a:rPr lang="en-US" sz="1400" dirty="0" smtClean="0"/>
              <a:t>evice, personal &amp; sensitive data is </a:t>
            </a:r>
            <a:r>
              <a:rPr lang="en-US" sz="1400" dirty="0"/>
              <a:t>kept </a:t>
            </a:r>
            <a:r>
              <a:rPr lang="en-US" sz="1400" dirty="0" smtClean="0"/>
              <a:t>private</a:t>
            </a:r>
            <a:endParaRPr lang="en-US" sz="1400" b="1" dirty="0" smtClean="0"/>
          </a:p>
          <a:p>
            <a:pPr marL="171450" indent="-171450">
              <a:spcBef>
                <a:spcPts val="0"/>
              </a:spcBef>
              <a:spcAft>
                <a:spcPts val="1200"/>
              </a:spcAft>
            </a:pPr>
            <a:r>
              <a:rPr lang="en-US" sz="1400" b="1" dirty="0" smtClean="0">
                <a:solidFill>
                  <a:srgbClr val="0070C0"/>
                </a:solidFill>
              </a:rPr>
              <a:t>Protection</a:t>
            </a:r>
            <a:r>
              <a:rPr lang="en-US" sz="1400" b="1" dirty="0" smtClean="0"/>
              <a:t>: </a:t>
            </a:r>
            <a:r>
              <a:rPr lang="en-US" sz="1400" dirty="0" smtClean="0"/>
              <a:t>Protect devices and users from harm</a:t>
            </a:r>
            <a:endParaRPr lang="en-US" sz="1400" b="1" dirty="0" smtClean="0"/>
          </a:p>
          <a:p>
            <a:pPr marL="171450" indent="-171450">
              <a:spcBef>
                <a:spcPts val="0"/>
              </a:spcBef>
              <a:spcAft>
                <a:spcPts val="1200"/>
              </a:spcAft>
            </a:pPr>
            <a:r>
              <a:rPr lang="en-US" sz="1400" b="1" dirty="0" smtClean="0">
                <a:solidFill>
                  <a:srgbClr val="7030A0"/>
                </a:solidFill>
              </a:rPr>
              <a:t>Safety</a:t>
            </a:r>
            <a:r>
              <a:rPr lang="en-US" sz="1400" dirty="0" smtClean="0"/>
              <a:t>: Provide safety for devices, infrastructure and people</a:t>
            </a:r>
            <a:endParaRPr lang="en-US" sz="1400" b="1" dirty="0" smtClean="0"/>
          </a:p>
          <a:p>
            <a:pPr marL="171450" indent="-171450">
              <a:spcBef>
                <a:spcPts val="0"/>
              </a:spcBef>
              <a:spcAft>
                <a:spcPts val="1200"/>
              </a:spcAft>
            </a:pPr>
            <a:r>
              <a:rPr lang="en-US" sz="1400" b="1" dirty="0" smtClean="0"/>
              <a:t>Security</a:t>
            </a:r>
            <a:r>
              <a:rPr lang="en-US" sz="1400" dirty="0" smtClean="0"/>
              <a:t>: Maintain security </a:t>
            </a:r>
            <a:r>
              <a:rPr lang="en-US" sz="1400" dirty="0"/>
              <a:t>of data, devices, </a:t>
            </a:r>
            <a:r>
              <a:rPr lang="en-US" sz="1400" dirty="0" smtClean="0"/>
              <a:t>people, etc.</a:t>
            </a:r>
            <a:endParaRPr lang="en-US" sz="1400" dirty="0"/>
          </a:p>
        </p:txBody>
      </p:sp>
      <p:pic>
        <p:nvPicPr>
          <p:cNvPr id="132" name="Picture 131"/>
          <p:cNvPicPr>
            <a:picLocks noChangeAspect="1"/>
          </p:cNvPicPr>
          <p:nvPr/>
        </p:nvPicPr>
        <p:blipFill rotWithShape="1">
          <a:blip r:embed="rId21">
            <a:extLst>
              <a:ext uri="{28A0092B-C50C-407E-A947-70E740481C1C}">
                <a14:useLocalDpi xmlns:a14="http://schemas.microsoft.com/office/drawing/2010/main" val="0"/>
              </a:ext>
            </a:extLst>
          </a:blip>
          <a:srcRect l="4814" t="34815" r="10000" b="10741"/>
          <a:stretch/>
        </p:blipFill>
        <p:spPr>
          <a:xfrm>
            <a:off x="5832624" y="1288801"/>
            <a:ext cx="3057325" cy="2931043"/>
          </a:xfrm>
          <a:prstGeom prst="rect">
            <a:avLst/>
          </a:prstGeom>
        </p:spPr>
      </p:pic>
    </p:spTree>
    <p:extLst>
      <p:ext uri="{BB962C8B-B14F-4D97-AF65-F5344CB8AC3E}">
        <p14:creationId xmlns:p14="http://schemas.microsoft.com/office/powerpoint/2010/main" val="13757456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1"/>
          </p:nvPr>
        </p:nvSpPr>
        <p:spPr>
          <a:xfrm>
            <a:off x="284488" y="726969"/>
            <a:ext cx="8843375" cy="3651265"/>
          </a:xfrm>
        </p:spPr>
        <p:txBody>
          <a:bodyPr>
            <a:noAutofit/>
          </a:bodyPr>
          <a:lstStyle/>
          <a:p>
            <a:pPr>
              <a:lnSpc>
                <a:spcPts val="1920"/>
              </a:lnSpc>
            </a:pPr>
            <a:r>
              <a:rPr lang="en-US" sz="1400" dirty="0" smtClean="0">
                <a:solidFill>
                  <a:schemeClr val="bg2">
                    <a:lumMod val="10000"/>
                  </a:schemeClr>
                </a:solidFill>
              </a:rPr>
              <a:t>Internet2 </a:t>
            </a:r>
            <a:r>
              <a:rPr lang="en-US" sz="1400" dirty="0">
                <a:solidFill>
                  <a:schemeClr val="bg2">
                    <a:lumMod val="10000"/>
                  </a:schemeClr>
                </a:solidFill>
              </a:rPr>
              <a:t>IoT Systems Risk Management Task Force deliverables – on Internet2 CINO Wiki</a:t>
            </a:r>
          </a:p>
          <a:p>
            <a:pPr lvl="1">
              <a:lnSpc>
                <a:spcPts val="1920"/>
              </a:lnSpc>
            </a:pPr>
            <a:r>
              <a:rPr lang="en-US" sz="1400" dirty="0">
                <a:solidFill>
                  <a:schemeClr val="bg2">
                    <a:lumMod val="10000"/>
                  </a:schemeClr>
                </a:solidFill>
              </a:rPr>
              <a:t>“How to find devices connected to your campus network” - </a:t>
            </a:r>
            <a:r>
              <a:rPr lang="en-US" sz="1400" dirty="0">
                <a:hlinkClick r:id="rId2"/>
              </a:rPr>
              <a:t>http://bit.ly/ShodanCensys</a:t>
            </a:r>
            <a:r>
              <a:rPr lang="en-US" sz="1400" dirty="0"/>
              <a:t> </a:t>
            </a:r>
            <a:endParaRPr lang="en-US" sz="1400" dirty="0">
              <a:solidFill>
                <a:schemeClr val="bg2">
                  <a:lumMod val="10000"/>
                </a:schemeClr>
              </a:solidFill>
            </a:endParaRPr>
          </a:p>
          <a:p>
            <a:pPr lvl="1">
              <a:lnSpc>
                <a:spcPts val="1920"/>
              </a:lnSpc>
            </a:pPr>
            <a:r>
              <a:rPr lang="en-US" sz="1400" dirty="0">
                <a:solidFill>
                  <a:schemeClr val="bg2">
                    <a:lumMod val="10000"/>
                  </a:schemeClr>
                </a:solidFill>
              </a:rPr>
              <a:t>“IoT Vendor Management Considerations for Higher Education” </a:t>
            </a:r>
            <a:r>
              <a:rPr lang="en-US" sz="1400" dirty="0" smtClean="0">
                <a:solidFill>
                  <a:schemeClr val="bg2">
                    <a:lumMod val="10000"/>
                  </a:schemeClr>
                </a:solidFill>
              </a:rPr>
              <a:t>- </a:t>
            </a:r>
            <a:r>
              <a:rPr lang="en-US" sz="1400" dirty="0">
                <a:hlinkClick r:id="rId3"/>
              </a:rPr>
              <a:t>http://bit.ly/IoTsysvendreq</a:t>
            </a:r>
            <a:r>
              <a:rPr lang="en-US" sz="1400" dirty="0"/>
              <a:t> </a:t>
            </a:r>
            <a:endParaRPr lang="en-US" sz="1400" dirty="0">
              <a:solidFill>
                <a:schemeClr val="bg2">
                  <a:lumMod val="10000"/>
                </a:schemeClr>
              </a:solidFill>
            </a:endParaRPr>
          </a:p>
          <a:p>
            <a:pPr>
              <a:lnSpc>
                <a:spcPts val="1920"/>
              </a:lnSpc>
            </a:pPr>
            <a:endParaRPr lang="en-US" sz="1400" dirty="0" smtClean="0">
              <a:solidFill>
                <a:schemeClr val="bg2">
                  <a:lumMod val="10000"/>
                </a:schemeClr>
              </a:solidFill>
              <a:latin typeface="Arial" charset="0"/>
              <a:ea typeface="Arial" charset="0"/>
              <a:cs typeface="Arial" charset="0"/>
            </a:endParaRPr>
          </a:p>
          <a:p>
            <a:pPr>
              <a:lnSpc>
                <a:spcPts val="1920"/>
              </a:lnSpc>
            </a:pPr>
            <a:r>
              <a:rPr lang="en-US" sz="1400" dirty="0" smtClean="0">
                <a:solidFill>
                  <a:schemeClr val="bg2">
                    <a:lumMod val="10000"/>
                  </a:schemeClr>
                </a:solidFill>
              </a:rPr>
              <a:t>Joint ITANA (IT Architects In Academia) / Internet2 Enterprise IoT working group</a:t>
            </a:r>
          </a:p>
          <a:p>
            <a:pPr lvl="1">
              <a:lnSpc>
                <a:spcPts val="1920"/>
              </a:lnSpc>
            </a:pPr>
            <a:r>
              <a:rPr lang="en-US" sz="1400" dirty="0" smtClean="0">
                <a:solidFill>
                  <a:schemeClr val="bg2">
                    <a:lumMod val="10000"/>
                  </a:schemeClr>
                </a:solidFill>
                <a:latin typeface="Arial" charset="0"/>
                <a:ea typeface="Arial" charset="0"/>
                <a:cs typeface="Arial" charset="0"/>
                <a:hlinkClick r:id="rId4"/>
              </a:rPr>
              <a:t>https://docs.google.com/document/d/100mjiAu9k3Al6JEUhO-w1JEKx3pjvXnMq7sEWXLCYhk/edit</a:t>
            </a:r>
            <a:endParaRPr lang="en-US" sz="1400" dirty="0" smtClean="0">
              <a:solidFill>
                <a:schemeClr val="bg2">
                  <a:lumMod val="10000"/>
                </a:schemeClr>
              </a:solidFill>
              <a:latin typeface="Arial" charset="0"/>
              <a:ea typeface="Arial" charset="0"/>
              <a:cs typeface="Arial" charset="0"/>
            </a:endParaRPr>
          </a:p>
          <a:p>
            <a:pPr>
              <a:lnSpc>
                <a:spcPts val="1920"/>
              </a:lnSpc>
            </a:pPr>
            <a:endParaRPr lang="en-US" sz="1400" dirty="0" smtClean="0">
              <a:solidFill>
                <a:schemeClr val="bg2">
                  <a:lumMod val="10000"/>
                </a:schemeClr>
              </a:solidFill>
              <a:latin typeface="Arial" charset="0"/>
              <a:ea typeface="Arial" charset="0"/>
              <a:cs typeface="Arial" charset="0"/>
            </a:endParaRPr>
          </a:p>
          <a:p>
            <a:pPr>
              <a:lnSpc>
                <a:spcPts val="1920"/>
              </a:lnSpc>
            </a:pPr>
            <a:r>
              <a:rPr lang="en-US" sz="1400" dirty="0" smtClean="0">
                <a:solidFill>
                  <a:schemeClr val="bg2">
                    <a:lumMod val="10000"/>
                  </a:schemeClr>
                </a:solidFill>
                <a:latin typeface="Arial" charset="0"/>
                <a:ea typeface="Arial" charset="0"/>
                <a:cs typeface="Arial" charset="0"/>
              </a:rPr>
              <a:t>PEARC17 discussions regarding Cybersecurity needs in HPC e-infrastructures</a:t>
            </a:r>
          </a:p>
          <a:p>
            <a:pPr lvl="1">
              <a:lnSpc>
                <a:spcPts val="1920"/>
              </a:lnSpc>
            </a:pPr>
            <a:r>
              <a:rPr lang="en-US" sz="1400" dirty="0" smtClean="0">
                <a:solidFill>
                  <a:schemeClr val="bg2">
                    <a:lumMod val="10000"/>
                  </a:schemeClr>
                </a:solidFill>
                <a:latin typeface="Arial" charset="0"/>
                <a:ea typeface="Arial" charset="0"/>
                <a:cs typeface="Arial" charset="0"/>
              </a:rPr>
              <a:t>Presentation of Cybersecurity Research Transition To Practice Acceleration workshops for researchers &amp; users (U.S. NSF Early Concept Grant for Exploratory Research EAGER #1650445)</a:t>
            </a:r>
            <a:endParaRPr lang="en-US" sz="1400" dirty="0" smtClean="0">
              <a:solidFill>
                <a:schemeClr val="bg2">
                  <a:lumMod val="10000"/>
                </a:schemeClr>
              </a:solidFill>
            </a:endParaRPr>
          </a:p>
          <a:p>
            <a:pPr lvl="1">
              <a:lnSpc>
                <a:spcPts val="1920"/>
              </a:lnSpc>
            </a:pPr>
            <a:r>
              <a:rPr lang="en-US" sz="1400" dirty="0" smtClean="0">
                <a:solidFill>
                  <a:schemeClr val="bg2">
                    <a:lumMod val="10000"/>
                  </a:schemeClr>
                </a:solidFill>
                <a:latin typeface="Arial" charset="0"/>
                <a:ea typeface="Arial" charset="0"/>
                <a:cs typeface="Arial" charset="0"/>
              </a:rPr>
              <a:t>CASC discussion begun and forthcoming (CASC = Coalition for Academic Scientific Computation)</a:t>
            </a:r>
          </a:p>
          <a:p>
            <a:pPr>
              <a:lnSpc>
                <a:spcPts val="1920"/>
              </a:lnSpc>
            </a:pPr>
            <a:endParaRPr lang="en-US" sz="1400" dirty="0" smtClean="0">
              <a:solidFill>
                <a:schemeClr val="bg2">
                  <a:lumMod val="10000"/>
                </a:schemeClr>
              </a:solidFill>
              <a:latin typeface="Arial" charset="0"/>
              <a:ea typeface="Arial" charset="0"/>
              <a:cs typeface="Arial" charset="0"/>
            </a:endParaRPr>
          </a:p>
          <a:p>
            <a:pPr>
              <a:lnSpc>
                <a:spcPts val="1920"/>
              </a:lnSpc>
            </a:pPr>
            <a:r>
              <a:rPr lang="en-US" sz="1400" dirty="0" smtClean="0">
                <a:solidFill>
                  <a:schemeClr val="bg2">
                    <a:lumMod val="10000"/>
                  </a:schemeClr>
                </a:solidFill>
                <a:latin typeface="Arial" charset="0"/>
                <a:ea typeface="Arial" charset="0"/>
                <a:cs typeface="Arial" charset="0"/>
              </a:rPr>
              <a:t>U.S. National Telecommunications &amp; Information Administration process for IoT Security, Upgradability &amp; Patching </a:t>
            </a:r>
            <a:r>
              <a:rPr lang="en-US" sz="1400" dirty="0" smtClean="0">
                <a:solidFill>
                  <a:schemeClr val="bg2">
                    <a:lumMod val="10000"/>
                  </a:schemeClr>
                </a:solidFill>
                <a:latin typeface="Arial" charset="0"/>
                <a:ea typeface="Arial" charset="0"/>
                <a:cs typeface="Arial" charset="0"/>
                <a:hlinkClick r:id="rId5"/>
              </a:rPr>
              <a:t>https://www.ntia.doc.gov/other-publication/2016/multistakeholder-process-iot-security</a:t>
            </a:r>
            <a:endParaRPr lang="en-US" sz="1400" dirty="0" smtClean="0">
              <a:solidFill>
                <a:schemeClr val="bg2">
                  <a:lumMod val="10000"/>
                </a:schemeClr>
              </a:solidFill>
              <a:latin typeface="Arial" charset="0"/>
              <a:ea typeface="Arial" charset="0"/>
              <a:cs typeface="Arial" charset="0"/>
            </a:endParaRPr>
          </a:p>
          <a:p>
            <a:pPr lvl="1">
              <a:lnSpc>
                <a:spcPts val="1920"/>
              </a:lnSpc>
            </a:pPr>
            <a:endParaRPr lang="en-US" sz="1400" dirty="0">
              <a:solidFill>
                <a:schemeClr val="bg2">
                  <a:lumMod val="10000"/>
                </a:schemeClr>
              </a:solidFill>
            </a:endParaRPr>
          </a:p>
        </p:txBody>
      </p:sp>
      <p:sp>
        <p:nvSpPr>
          <p:cNvPr id="3" name="Title 2"/>
          <p:cNvSpPr>
            <a:spLocks noGrp="1"/>
          </p:cNvSpPr>
          <p:nvPr>
            <p:ph type="title"/>
          </p:nvPr>
        </p:nvSpPr>
        <p:spPr>
          <a:xfrm>
            <a:off x="-12534" y="162555"/>
            <a:ext cx="9049109" cy="493776"/>
          </a:xfrm>
        </p:spPr>
        <p:txBody>
          <a:bodyPr>
            <a:normAutofit/>
          </a:bodyPr>
          <a:lstStyle/>
          <a:p>
            <a:r>
              <a:rPr lang="en-US" sz="2100" dirty="0" smtClean="0">
                <a:solidFill>
                  <a:srgbClr val="48484A"/>
                </a:solidFill>
                <a:latin typeface="Arial" charset="0"/>
                <a:ea typeface="Arial" charset="0"/>
                <a:cs typeface="Arial" charset="0"/>
              </a:rPr>
              <a:t>What is going on in R&amp;E re: Internet of Things related Security</a:t>
            </a:r>
            <a:endParaRPr lang="en-US" sz="2100" dirty="0">
              <a:solidFill>
                <a:srgbClr val="48484A"/>
              </a:solidFill>
              <a:latin typeface="Arial" charset="0"/>
              <a:ea typeface="Arial" charset="0"/>
              <a:cs typeface="Arial" charset="0"/>
            </a:endParaRPr>
          </a:p>
        </p:txBody>
      </p:sp>
      <p:sp>
        <p:nvSpPr>
          <p:cNvPr id="4" name="Slide Number Placeholder 1"/>
          <p:cNvSpPr txBox="1">
            <a:spLocks/>
          </p:cNvSpPr>
          <p:nvPr/>
        </p:nvSpPr>
        <p:spPr>
          <a:xfrm>
            <a:off x="7070463" y="4893862"/>
            <a:ext cx="2057400" cy="27384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900" dirty="0">
                <a:solidFill>
                  <a:srgbClr val="898989"/>
                </a:solidFill>
              </a:rPr>
              <a:t>14</a:t>
            </a:r>
          </a:p>
        </p:txBody>
      </p:sp>
    </p:spTree>
    <p:extLst>
      <p:ext uri="{BB962C8B-B14F-4D97-AF65-F5344CB8AC3E}">
        <p14:creationId xmlns:p14="http://schemas.microsoft.com/office/powerpoint/2010/main" val="79740507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474" y="114300"/>
            <a:ext cx="8056098" cy="457200"/>
          </a:xfrm>
        </p:spPr>
        <p:txBody>
          <a:bodyPr/>
          <a:lstStyle/>
          <a:p>
            <a:r>
              <a:rPr lang="en-US" dirty="0" smtClean="0"/>
              <a:t>IoT in e-infrastructure context</a:t>
            </a:r>
            <a:r>
              <a:rPr lang="is-IS" dirty="0" smtClean="0"/>
              <a:t>…let’s discuss</a:t>
            </a:r>
            <a:endParaRPr lang="en-US" dirty="0"/>
          </a:p>
        </p:txBody>
      </p:sp>
      <p:sp>
        <p:nvSpPr>
          <p:cNvPr id="3" name="Content Placeholder 2"/>
          <p:cNvSpPr>
            <a:spLocks noGrp="1"/>
          </p:cNvSpPr>
          <p:nvPr>
            <p:ph idx="1"/>
          </p:nvPr>
        </p:nvSpPr>
        <p:spPr>
          <a:xfrm>
            <a:off x="392723" y="654309"/>
            <a:ext cx="8751277" cy="4216269"/>
          </a:xfrm>
        </p:spPr>
        <p:txBody>
          <a:bodyPr/>
          <a:lstStyle/>
          <a:p>
            <a:r>
              <a:rPr lang="en-US" dirty="0" smtClean="0"/>
              <a:t>What proportion of IP’s in use in your e-infrastructure belong to servers and to end user devices?  Do those total to 100%?  What else is there?...is it IoT?</a:t>
            </a:r>
          </a:p>
          <a:p>
            <a:endParaRPr lang="en-US" dirty="0"/>
          </a:p>
          <a:p>
            <a:r>
              <a:rPr lang="en-US" dirty="0" smtClean="0"/>
              <a:t>What types of IoT devices are in use in or with your e-infrastructure? </a:t>
            </a:r>
          </a:p>
          <a:p>
            <a:endParaRPr lang="en-US" dirty="0"/>
          </a:p>
          <a:p>
            <a:r>
              <a:rPr lang="en-US" dirty="0" smtClean="0"/>
              <a:t>Do you build any of your own things?</a:t>
            </a:r>
          </a:p>
          <a:p>
            <a:endParaRPr lang="en-US" dirty="0"/>
          </a:p>
          <a:p>
            <a:r>
              <a:rPr lang="en-US" dirty="0" smtClean="0"/>
              <a:t>What are the specific risks that Things represent in your e-infrastructure?</a:t>
            </a:r>
          </a:p>
          <a:p>
            <a:pPr marL="0" indent="0">
              <a:buNone/>
            </a:pPr>
            <a:r>
              <a:rPr lang="en-US" dirty="0" smtClean="0"/>
              <a:t>	What measures have already been taken to help address those?</a:t>
            </a:r>
          </a:p>
          <a:p>
            <a:pPr marL="0" indent="0">
              <a:buNone/>
            </a:pPr>
            <a:endParaRPr lang="en-US" dirty="0"/>
          </a:p>
          <a:p>
            <a:r>
              <a:rPr lang="en-US" dirty="0" smtClean="0"/>
              <a:t>How high up the list is IoT in your overall risk assessment? Is it in the right spot?</a:t>
            </a:r>
          </a:p>
          <a:p>
            <a:endParaRPr lang="en-US" dirty="0"/>
          </a:p>
          <a:p>
            <a:r>
              <a:rPr lang="en-US" dirty="0" smtClean="0"/>
              <a:t>What role does or should your organization’s IT Security office play ?</a:t>
            </a:r>
            <a:endParaRPr lang="en-US" dirty="0"/>
          </a:p>
        </p:txBody>
      </p:sp>
    </p:spTree>
    <p:extLst>
      <p:ext uri="{BB962C8B-B14F-4D97-AF65-F5344CB8AC3E}">
        <p14:creationId xmlns:p14="http://schemas.microsoft.com/office/powerpoint/2010/main" val="2508154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1"/>
          </p:nvPr>
        </p:nvSpPr>
        <p:spPr>
          <a:xfrm>
            <a:off x="181070" y="869462"/>
            <a:ext cx="8868039" cy="3655885"/>
          </a:xfrm>
        </p:spPr>
        <p:txBody>
          <a:bodyPr/>
          <a:lstStyle/>
          <a:p>
            <a:r>
              <a:rPr lang="en-US" dirty="0" smtClean="0"/>
              <a:t>What problem should a WG address relevant to WISE members?</a:t>
            </a:r>
          </a:p>
          <a:p>
            <a:pPr lvl="1"/>
            <a:r>
              <a:rPr lang="en-US" dirty="0" smtClean="0"/>
              <a:t>What are the risks?</a:t>
            </a:r>
            <a:r>
              <a:rPr lang="en-US" dirty="0" smtClean="0"/>
              <a:t> </a:t>
            </a:r>
          </a:p>
          <a:p>
            <a:endParaRPr lang="en-US" dirty="0"/>
          </a:p>
          <a:p>
            <a:endParaRPr lang="en-US" dirty="0" smtClean="0"/>
          </a:p>
          <a:p>
            <a:r>
              <a:rPr lang="en-US" dirty="0" smtClean="0"/>
              <a:t>What is the scope for an IoT WG for research/e-Infrastructures?</a:t>
            </a:r>
          </a:p>
          <a:p>
            <a:pPr lvl="1"/>
            <a:r>
              <a:rPr lang="en-US" dirty="0" smtClean="0"/>
              <a:t>In scope?</a:t>
            </a:r>
          </a:p>
          <a:p>
            <a:pPr lvl="1"/>
            <a:r>
              <a:rPr lang="en-US" dirty="0" smtClean="0"/>
              <a:t>Out of scope?</a:t>
            </a:r>
          </a:p>
          <a:p>
            <a:endParaRPr lang="en-US" dirty="0"/>
          </a:p>
          <a:p>
            <a:endParaRPr lang="en-US" dirty="0" smtClean="0"/>
          </a:p>
          <a:p>
            <a:r>
              <a:rPr lang="en-US" dirty="0" smtClean="0"/>
              <a:t>Deliverables?</a:t>
            </a:r>
            <a:endParaRPr lang="en-US" dirty="0" smtClean="0"/>
          </a:p>
        </p:txBody>
      </p:sp>
      <p:sp>
        <p:nvSpPr>
          <p:cNvPr id="3" name="Title 2"/>
          <p:cNvSpPr>
            <a:spLocks noGrp="1"/>
          </p:cNvSpPr>
          <p:nvPr>
            <p:ph type="title"/>
          </p:nvPr>
        </p:nvSpPr>
        <p:spPr/>
        <p:txBody>
          <a:bodyPr/>
          <a:lstStyle/>
          <a:p>
            <a:r>
              <a:rPr lang="en-US" sz="2000" dirty="0" smtClean="0"/>
              <a:t>If we were to create a WISE IoT Working </a:t>
            </a:r>
            <a:r>
              <a:rPr lang="en-US" sz="2000" dirty="0" smtClean="0"/>
              <a:t>Group</a:t>
            </a:r>
            <a:r>
              <a:rPr lang="is-IS" sz="2000" dirty="0" smtClean="0"/>
              <a:t>...fill in the blanks</a:t>
            </a:r>
            <a:endParaRPr lang="en-US" sz="2000" dirty="0"/>
          </a:p>
        </p:txBody>
      </p:sp>
    </p:spTree>
    <p:extLst>
      <p:ext uri="{BB962C8B-B14F-4D97-AF65-F5344CB8AC3E}">
        <p14:creationId xmlns:p14="http://schemas.microsoft.com/office/powerpoint/2010/main" val="20440522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Powered by Community">
  <a:themeElements>
    <a:clrScheme name="Powered by community 02">
      <a:dk1>
        <a:srgbClr val="053244"/>
      </a:dk1>
      <a:lt1>
        <a:srgbClr val="FFFFFF"/>
      </a:lt1>
      <a:dk2>
        <a:srgbClr val="053244"/>
      </a:dk2>
      <a:lt2>
        <a:srgbClr val="E4F2EA"/>
      </a:lt2>
      <a:accent1>
        <a:srgbClr val="2EBFD8"/>
      </a:accent1>
      <a:accent2>
        <a:srgbClr val="95C649"/>
      </a:accent2>
      <a:accent3>
        <a:srgbClr val="F06432"/>
      </a:accent3>
      <a:accent4>
        <a:srgbClr val="E9E336"/>
      </a:accent4>
      <a:accent5>
        <a:srgbClr val="1A6D82"/>
      </a:accent5>
      <a:accent6>
        <a:srgbClr val="E02E32"/>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vert="horz" wrap="square" lIns="457200" tIns="45720" rIns="91440" bIns="73152" numCol="1" anchor="b" anchorCtr="0" compatLnSpc="1">
        <a:prstTxWarp prst="textNoShape">
          <a:avLst/>
        </a:prstTxWarp>
      </a:bodyPr>
      <a:lstStyle>
        <a:defPPr>
          <a:defRPr/>
        </a:defPPr>
      </a:lstStyle>
    </a:txDef>
  </a:objectDefaults>
  <a:extraClrSchemeLst/>
</a:theme>
</file>

<file path=ppt/theme/theme2.xml><?xml version="1.0" encoding="utf-8"?>
<a:theme xmlns:a="http://schemas.openxmlformats.org/drawingml/2006/main" name="1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Powered by Community.thmx</Template>
  <TotalTime>11597</TotalTime>
  <Words>1941</Words>
  <Application>Microsoft Macintosh PowerPoint</Application>
  <PresentationFormat>On-screen Show (16:9)</PresentationFormat>
  <Paragraphs>340</Paragraphs>
  <Slides>22</Slides>
  <Notes>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22</vt:i4>
      </vt:variant>
    </vt:vector>
  </HeadingPairs>
  <TitlesOfParts>
    <vt:vector size="29" baseType="lpstr">
      <vt:lpstr>Calibri</vt:lpstr>
      <vt:lpstr>Helvetica</vt:lpstr>
      <vt:lpstr>ＭＳ Ｐゴシック</vt:lpstr>
      <vt:lpstr>Wingdings</vt:lpstr>
      <vt:lpstr>Arial</vt:lpstr>
      <vt:lpstr>Powered by Community</vt:lpstr>
      <vt:lpstr>1_Office Theme</vt:lpstr>
      <vt:lpstr>WISE Internet of Things Working Group – Concept discussion  August 15, 2017 - Washington, DC  Florence D. Hudson, Senior Vice President and Chief Innovation Officer, Internet2 </vt:lpstr>
      <vt:lpstr>IoT security is an important area for Research &amp; Education </vt:lpstr>
      <vt:lpstr>PowerPoint Presentation</vt:lpstr>
      <vt:lpstr>Distinctive - What’s on Your Network</vt:lpstr>
      <vt:lpstr>IoT security is an area of growing importance for Research &amp; Education </vt:lpstr>
      <vt:lpstr>PowerPoint Presentation</vt:lpstr>
      <vt:lpstr>What is going on in R&amp;E re: Internet of Things related Security</vt:lpstr>
      <vt:lpstr>IoT in e-infrastructure context…let’s discuss</vt:lpstr>
      <vt:lpstr>If we were to create a WISE IoT Working Group...fill in the blanks</vt:lpstr>
      <vt:lpstr>If we were to create a WISE IoT Working Group…DRAFT CONCEPT</vt:lpstr>
      <vt:lpstr>PowerPoint Presentation</vt:lpstr>
      <vt:lpstr>Back-up – TNC17 materials for Securing the Things</vt:lpstr>
      <vt:lpstr>Internet2 IoT Systems Risk Management Task Force:  Recommends Initial Exposure Baselining via Shodan &amp; Censys tools. </vt:lpstr>
      <vt:lpstr>Internet2 IoT Systems Risk Management Task Force:  Developed IoT Systems Vendor Management Considerations Document. </vt:lpstr>
      <vt:lpstr>Enterprise Managed IoT</vt:lpstr>
      <vt:lpstr>Topics</vt:lpstr>
      <vt:lpstr>One Layered View</vt:lpstr>
      <vt:lpstr>Where can the enterprise help manage IoT?</vt:lpstr>
      <vt:lpstr>What Can the Middleware Layer Provide</vt:lpstr>
      <vt:lpstr>A Vendor Checklist for R&amp;E IoT</vt:lpstr>
      <vt:lpstr>Next steps on Vendor Checklist </vt:lpstr>
      <vt:lpstr>U.S. National Telecommunications &amp; Information Administration, U.S. Department of Commerce Efforts</vt:lpstr>
    </vt:vector>
  </TitlesOfParts>
  <Company>Internet2</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Web Intern</dc:creator>
  <cp:lastModifiedBy>Florence Hudson</cp:lastModifiedBy>
  <cp:revision>569</cp:revision>
  <cp:lastPrinted>2017-05-25T16:57:54Z</cp:lastPrinted>
  <dcterms:created xsi:type="dcterms:W3CDTF">2015-03-05T20:41:24Z</dcterms:created>
  <dcterms:modified xsi:type="dcterms:W3CDTF">2017-08-09T21:24:00Z</dcterms:modified>
</cp:coreProperties>
</file>