
<file path=[Content_Types].xml><?xml version="1.0" encoding="utf-8"?>
<Types xmlns="http://schemas.openxmlformats.org/package/2006/content-types">
  <Default Extension="xml" ContentType="application/xml"/>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70" r:id="rId2"/>
    <p:sldId id="262" r:id="rId3"/>
    <p:sldId id="274" r:id="rId4"/>
    <p:sldId id="269" r:id="rId5"/>
    <p:sldId id="264" r:id="rId6"/>
    <p:sldId id="263" r:id="rId7"/>
    <p:sldId id="271" r:id="rId8"/>
    <p:sldId id="272" r:id="rId9"/>
    <p:sldId id="268" r:id="rId10"/>
    <p:sldId id="275" r:id="rId11"/>
    <p:sldId id="27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5D7D"/>
    <a:srgbClr val="0430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9"/>
    <p:restoredTop sz="94530"/>
  </p:normalViewPr>
  <p:slideViewPr>
    <p:cSldViewPr snapToGrid="0" snapToObjects="1">
      <p:cViewPr>
        <p:scale>
          <a:sx n="100" d="100"/>
          <a:sy n="100" d="100"/>
        </p:scale>
        <p:origin x="880"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ECC9CB-2A7D-3C49-B3C2-E2E352224E32}" type="doc">
      <dgm:prSet loTypeId="urn:microsoft.com/office/officeart/2005/8/layout/chevron1" loCatId="process" qsTypeId="urn:microsoft.com/office/officeart/2005/8/quickstyle/simple4" qsCatId="simple" csTypeId="urn:microsoft.com/office/officeart/2005/8/colors/accent1_2" csCatId="accent1"/>
      <dgm:spPr/>
      <dgm:t>
        <a:bodyPr/>
        <a:lstStyle/>
        <a:p>
          <a:endParaRPr lang="en-GB"/>
        </a:p>
      </dgm:t>
    </dgm:pt>
    <dgm:pt modelId="{AD4E0EB2-0CF4-A341-8562-2BB472C24DE6}">
      <dgm:prSet/>
      <dgm:spPr/>
      <dgm:t>
        <a:bodyPr/>
        <a:lstStyle/>
        <a:p>
          <a:pPr rtl="0"/>
          <a:r>
            <a:rPr lang="en-GB" dirty="0" smtClean="0"/>
            <a:t>Asset or service</a:t>
          </a:r>
          <a:endParaRPr lang="en-GB" dirty="0"/>
        </a:p>
      </dgm:t>
    </dgm:pt>
    <dgm:pt modelId="{80C9280D-02CA-0A44-BF3D-DC1E793F09B4}" type="parTrans" cxnId="{C6E17240-94EF-DD44-9D41-80F11ED9CA47}">
      <dgm:prSet/>
      <dgm:spPr/>
      <dgm:t>
        <a:bodyPr/>
        <a:lstStyle/>
        <a:p>
          <a:endParaRPr lang="en-GB"/>
        </a:p>
      </dgm:t>
    </dgm:pt>
    <dgm:pt modelId="{FA926071-DE5C-3A46-B8A2-4FBD86B035AD}" type="sibTrans" cxnId="{C6E17240-94EF-DD44-9D41-80F11ED9CA47}">
      <dgm:prSet/>
      <dgm:spPr/>
      <dgm:t>
        <a:bodyPr/>
        <a:lstStyle/>
        <a:p>
          <a:endParaRPr lang="en-GB"/>
        </a:p>
      </dgm:t>
    </dgm:pt>
    <dgm:pt modelId="{7B35A2B6-29D4-234D-8079-7EE9CC1B0AFA}">
      <dgm:prSet/>
      <dgm:spPr/>
      <dgm:t>
        <a:bodyPr/>
        <a:lstStyle/>
        <a:p>
          <a:pPr rtl="0"/>
          <a:r>
            <a:rPr lang="en-GB" dirty="0" smtClean="0"/>
            <a:t>Business value</a:t>
          </a:r>
          <a:endParaRPr lang="en-GB" dirty="0"/>
        </a:p>
      </dgm:t>
    </dgm:pt>
    <dgm:pt modelId="{38CF66D6-C0C5-9D4C-BCC0-5D1023E2002F}" type="parTrans" cxnId="{877F8B81-E923-F645-A160-093BD74E424E}">
      <dgm:prSet/>
      <dgm:spPr/>
      <dgm:t>
        <a:bodyPr/>
        <a:lstStyle/>
        <a:p>
          <a:endParaRPr lang="en-GB"/>
        </a:p>
      </dgm:t>
    </dgm:pt>
    <dgm:pt modelId="{01CF0AD0-E8EA-DE4C-86EC-6C4E411CE2AB}" type="sibTrans" cxnId="{877F8B81-E923-F645-A160-093BD74E424E}">
      <dgm:prSet/>
      <dgm:spPr/>
      <dgm:t>
        <a:bodyPr/>
        <a:lstStyle/>
        <a:p>
          <a:endParaRPr lang="en-GB"/>
        </a:p>
      </dgm:t>
    </dgm:pt>
    <dgm:pt modelId="{03828A33-9AC9-C44F-931F-0F5B312AF176}">
      <dgm:prSet/>
      <dgm:spPr/>
      <dgm:t>
        <a:bodyPr/>
        <a:lstStyle/>
        <a:p>
          <a:pPr rtl="0"/>
          <a:r>
            <a:rPr lang="en-GB" dirty="0" smtClean="0"/>
            <a:t>Risk targets</a:t>
          </a:r>
          <a:endParaRPr lang="en-GB" dirty="0"/>
        </a:p>
      </dgm:t>
    </dgm:pt>
    <dgm:pt modelId="{982C00D5-30EA-F949-B069-CA26AAC52318}" type="parTrans" cxnId="{7BF84E62-5E6F-A345-A2A3-2EDCA269B4FA}">
      <dgm:prSet/>
      <dgm:spPr/>
      <dgm:t>
        <a:bodyPr/>
        <a:lstStyle/>
        <a:p>
          <a:endParaRPr lang="en-GB"/>
        </a:p>
      </dgm:t>
    </dgm:pt>
    <dgm:pt modelId="{1409A174-CA50-A343-871C-9E1071B7F22E}" type="sibTrans" cxnId="{7BF84E62-5E6F-A345-A2A3-2EDCA269B4FA}">
      <dgm:prSet/>
      <dgm:spPr/>
      <dgm:t>
        <a:bodyPr/>
        <a:lstStyle/>
        <a:p>
          <a:endParaRPr lang="en-GB"/>
        </a:p>
      </dgm:t>
    </dgm:pt>
    <dgm:pt modelId="{DBDBE1C7-6111-C14A-B00D-BD7141C7F7C6}">
      <dgm:prSet/>
      <dgm:spPr/>
      <dgm:t>
        <a:bodyPr/>
        <a:lstStyle/>
        <a:p>
          <a:pPr rtl="0"/>
          <a:r>
            <a:rPr lang="en-GB" smtClean="0"/>
            <a:t>Threat</a:t>
          </a:r>
          <a:endParaRPr lang="en-GB"/>
        </a:p>
      </dgm:t>
    </dgm:pt>
    <dgm:pt modelId="{7CD2F7DD-36A2-6547-805F-578250FDA452}" type="parTrans" cxnId="{1E17EBB8-3884-AE44-9144-D471ECBBC816}">
      <dgm:prSet/>
      <dgm:spPr/>
      <dgm:t>
        <a:bodyPr/>
        <a:lstStyle/>
        <a:p>
          <a:endParaRPr lang="en-GB"/>
        </a:p>
      </dgm:t>
    </dgm:pt>
    <dgm:pt modelId="{F1C86E39-1585-8F4F-BE0F-AEFAB8C225B9}" type="sibTrans" cxnId="{1E17EBB8-3884-AE44-9144-D471ECBBC816}">
      <dgm:prSet/>
      <dgm:spPr/>
      <dgm:t>
        <a:bodyPr/>
        <a:lstStyle/>
        <a:p>
          <a:endParaRPr lang="en-GB"/>
        </a:p>
      </dgm:t>
    </dgm:pt>
    <dgm:pt modelId="{68E61505-84FB-2E4B-9CE0-2771565E020F}">
      <dgm:prSet/>
      <dgm:spPr/>
      <dgm:t>
        <a:bodyPr/>
        <a:lstStyle/>
        <a:p>
          <a:pPr rtl="0"/>
          <a:r>
            <a:rPr lang="en-GB" dirty="0" smtClean="0"/>
            <a:t>Existing controls</a:t>
          </a:r>
          <a:endParaRPr lang="en-GB" dirty="0"/>
        </a:p>
      </dgm:t>
    </dgm:pt>
    <dgm:pt modelId="{495064E2-BDFF-F041-B452-A684BB2E5B97}" type="parTrans" cxnId="{41B5C6EE-F9D2-DB46-91D6-701C37F1FE30}">
      <dgm:prSet/>
      <dgm:spPr/>
      <dgm:t>
        <a:bodyPr/>
        <a:lstStyle/>
        <a:p>
          <a:endParaRPr lang="en-GB"/>
        </a:p>
      </dgm:t>
    </dgm:pt>
    <dgm:pt modelId="{7FF2F910-682E-E84F-92A1-FEFDAB51321C}" type="sibTrans" cxnId="{41B5C6EE-F9D2-DB46-91D6-701C37F1FE30}">
      <dgm:prSet/>
      <dgm:spPr/>
      <dgm:t>
        <a:bodyPr/>
        <a:lstStyle/>
        <a:p>
          <a:endParaRPr lang="en-GB"/>
        </a:p>
      </dgm:t>
    </dgm:pt>
    <dgm:pt modelId="{267CE329-F157-3545-97F3-855914B7B21A}" type="pres">
      <dgm:prSet presAssocID="{37ECC9CB-2A7D-3C49-B3C2-E2E352224E32}" presName="Name0" presStyleCnt="0">
        <dgm:presLayoutVars>
          <dgm:dir/>
          <dgm:animLvl val="lvl"/>
          <dgm:resizeHandles val="exact"/>
        </dgm:presLayoutVars>
      </dgm:prSet>
      <dgm:spPr/>
      <dgm:t>
        <a:bodyPr/>
        <a:lstStyle/>
        <a:p>
          <a:endParaRPr lang="en-GB"/>
        </a:p>
      </dgm:t>
    </dgm:pt>
    <dgm:pt modelId="{11320FFD-7F1B-8F4F-BB90-578C8E0F8419}" type="pres">
      <dgm:prSet presAssocID="{AD4E0EB2-0CF4-A341-8562-2BB472C24DE6}" presName="parTxOnly" presStyleLbl="node1" presStyleIdx="0" presStyleCnt="5">
        <dgm:presLayoutVars>
          <dgm:chMax val="0"/>
          <dgm:chPref val="0"/>
          <dgm:bulletEnabled val="1"/>
        </dgm:presLayoutVars>
      </dgm:prSet>
      <dgm:spPr/>
      <dgm:t>
        <a:bodyPr/>
        <a:lstStyle/>
        <a:p>
          <a:endParaRPr lang="en-GB"/>
        </a:p>
      </dgm:t>
    </dgm:pt>
    <dgm:pt modelId="{0C406AF7-BD41-7A4F-B286-C76D2B28E5C7}" type="pres">
      <dgm:prSet presAssocID="{FA926071-DE5C-3A46-B8A2-4FBD86B035AD}" presName="parTxOnlySpace" presStyleCnt="0"/>
      <dgm:spPr/>
    </dgm:pt>
    <dgm:pt modelId="{0A73C036-36C1-D64D-8D00-8C3EA79FFEBD}" type="pres">
      <dgm:prSet presAssocID="{7B35A2B6-29D4-234D-8079-7EE9CC1B0AFA}" presName="parTxOnly" presStyleLbl="node1" presStyleIdx="1" presStyleCnt="5">
        <dgm:presLayoutVars>
          <dgm:chMax val="0"/>
          <dgm:chPref val="0"/>
          <dgm:bulletEnabled val="1"/>
        </dgm:presLayoutVars>
      </dgm:prSet>
      <dgm:spPr/>
      <dgm:t>
        <a:bodyPr/>
        <a:lstStyle/>
        <a:p>
          <a:endParaRPr lang="en-GB"/>
        </a:p>
      </dgm:t>
    </dgm:pt>
    <dgm:pt modelId="{3989A146-1461-4C40-A0EB-B2CFB2539136}" type="pres">
      <dgm:prSet presAssocID="{01CF0AD0-E8EA-DE4C-86EC-6C4E411CE2AB}" presName="parTxOnlySpace" presStyleCnt="0"/>
      <dgm:spPr/>
    </dgm:pt>
    <dgm:pt modelId="{F44C106E-2B4B-9D40-9503-7A8A315952EB}" type="pres">
      <dgm:prSet presAssocID="{03828A33-9AC9-C44F-931F-0F5B312AF176}" presName="parTxOnly" presStyleLbl="node1" presStyleIdx="2" presStyleCnt="5">
        <dgm:presLayoutVars>
          <dgm:chMax val="0"/>
          <dgm:chPref val="0"/>
          <dgm:bulletEnabled val="1"/>
        </dgm:presLayoutVars>
      </dgm:prSet>
      <dgm:spPr/>
      <dgm:t>
        <a:bodyPr/>
        <a:lstStyle/>
        <a:p>
          <a:endParaRPr lang="en-GB"/>
        </a:p>
      </dgm:t>
    </dgm:pt>
    <dgm:pt modelId="{A138FADF-6913-4148-AC16-0A5FB2BA615F}" type="pres">
      <dgm:prSet presAssocID="{1409A174-CA50-A343-871C-9E1071B7F22E}" presName="parTxOnlySpace" presStyleCnt="0"/>
      <dgm:spPr/>
    </dgm:pt>
    <dgm:pt modelId="{3C817E6B-3A8D-A44B-86EB-C88E2DB6BBA0}" type="pres">
      <dgm:prSet presAssocID="{DBDBE1C7-6111-C14A-B00D-BD7141C7F7C6}" presName="parTxOnly" presStyleLbl="node1" presStyleIdx="3" presStyleCnt="5">
        <dgm:presLayoutVars>
          <dgm:chMax val="0"/>
          <dgm:chPref val="0"/>
          <dgm:bulletEnabled val="1"/>
        </dgm:presLayoutVars>
      </dgm:prSet>
      <dgm:spPr/>
      <dgm:t>
        <a:bodyPr/>
        <a:lstStyle/>
        <a:p>
          <a:endParaRPr lang="en-GB"/>
        </a:p>
      </dgm:t>
    </dgm:pt>
    <dgm:pt modelId="{C2DA3880-2BED-C943-BAEE-ED7EC031E5A3}" type="pres">
      <dgm:prSet presAssocID="{F1C86E39-1585-8F4F-BE0F-AEFAB8C225B9}" presName="parTxOnlySpace" presStyleCnt="0"/>
      <dgm:spPr/>
    </dgm:pt>
    <dgm:pt modelId="{20820797-5128-994B-8DF9-493A41BD09CC}" type="pres">
      <dgm:prSet presAssocID="{68E61505-84FB-2E4B-9CE0-2771565E020F}" presName="parTxOnly" presStyleLbl="node1" presStyleIdx="4" presStyleCnt="5">
        <dgm:presLayoutVars>
          <dgm:chMax val="0"/>
          <dgm:chPref val="0"/>
          <dgm:bulletEnabled val="1"/>
        </dgm:presLayoutVars>
      </dgm:prSet>
      <dgm:spPr/>
      <dgm:t>
        <a:bodyPr/>
        <a:lstStyle/>
        <a:p>
          <a:endParaRPr lang="en-GB"/>
        </a:p>
      </dgm:t>
    </dgm:pt>
  </dgm:ptLst>
  <dgm:cxnLst>
    <dgm:cxn modelId="{41B5C6EE-F9D2-DB46-91D6-701C37F1FE30}" srcId="{37ECC9CB-2A7D-3C49-B3C2-E2E352224E32}" destId="{68E61505-84FB-2E4B-9CE0-2771565E020F}" srcOrd="4" destOrd="0" parTransId="{495064E2-BDFF-F041-B452-A684BB2E5B97}" sibTransId="{7FF2F910-682E-E84F-92A1-FEFDAB51321C}"/>
    <dgm:cxn modelId="{807D306F-ECA8-9C44-A9E3-8359B9BAEBC7}" type="presOf" srcId="{68E61505-84FB-2E4B-9CE0-2771565E020F}" destId="{20820797-5128-994B-8DF9-493A41BD09CC}" srcOrd="0" destOrd="0" presId="urn:microsoft.com/office/officeart/2005/8/layout/chevron1"/>
    <dgm:cxn modelId="{877F8B81-E923-F645-A160-093BD74E424E}" srcId="{37ECC9CB-2A7D-3C49-B3C2-E2E352224E32}" destId="{7B35A2B6-29D4-234D-8079-7EE9CC1B0AFA}" srcOrd="1" destOrd="0" parTransId="{38CF66D6-C0C5-9D4C-BCC0-5D1023E2002F}" sibTransId="{01CF0AD0-E8EA-DE4C-86EC-6C4E411CE2AB}"/>
    <dgm:cxn modelId="{E2318FE8-3AC7-2F4A-94BA-8516EE38120C}" type="presOf" srcId="{37ECC9CB-2A7D-3C49-B3C2-E2E352224E32}" destId="{267CE329-F157-3545-97F3-855914B7B21A}" srcOrd="0" destOrd="0" presId="urn:microsoft.com/office/officeart/2005/8/layout/chevron1"/>
    <dgm:cxn modelId="{C6E17240-94EF-DD44-9D41-80F11ED9CA47}" srcId="{37ECC9CB-2A7D-3C49-B3C2-E2E352224E32}" destId="{AD4E0EB2-0CF4-A341-8562-2BB472C24DE6}" srcOrd="0" destOrd="0" parTransId="{80C9280D-02CA-0A44-BF3D-DC1E793F09B4}" sibTransId="{FA926071-DE5C-3A46-B8A2-4FBD86B035AD}"/>
    <dgm:cxn modelId="{D1144977-96D0-EB44-8D70-C2DCA66528C0}" type="presOf" srcId="{7B35A2B6-29D4-234D-8079-7EE9CC1B0AFA}" destId="{0A73C036-36C1-D64D-8D00-8C3EA79FFEBD}" srcOrd="0" destOrd="0" presId="urn:microsoft.com/office/officeart/2005/8/layout/chevron1"/>
    <dgm:cxn modelId="{D5D6E62C-418F-A843-9AC4-D801450885DE}" type="presOf" srcId="{AD4E0EB2-0CF4-A341-8562-2BB472C24DE6}" destId="{11320FFD-7F1B-8F4F-BB90-578C8E0F8419}" srcOrd="0" destOrd="0" presId="urn:microsoft.com/office/officeart/2005/8/layout/chevron1"/>
    <dgm:cxn modelId="{986F4453-AC8F-AE4B-AD75-D2DED18D3A78}" type="presOf" srcId="{DBDBE1C7-6111-C14A-B00D-BD7141C7F7C6}" destId="{3C817E6B-3A8D-A44B-86EB-C88E2DB6BBA0}" srcOrd="0" destOrd="0" presId="urn:microsoft.com/office/officeart/2005/8/layout/chevron1"/>
    <dgm:cxn modelId="{7BF84E62-5E6F-A345-A2A3-2EDCA269B4FA}" srcId="{37ECC9CB-2A7D-3C49-B3C2-E2E352224E32}" destId="{03828A33-9AC9-C44F-931F-0F5B312AF176}" srcOrd="2" destOrd="0" parTransId="{982C00D5-30EA-F949-B069-CA26AAC52318}" sibTransId="{1409A174-CA50-A343-871C-9E1071B7F22E}"/>
    <dgm:cxn modelId="{DA5FF72E-884A-6941-AD71-050BFEB3F06C}" type="presOf" srcId="{03828A33-9AC9-C44F-931F-0F5B312AF176}" destId="{F44C106E-2B4B-9D40-9503-7A8A315952EB}" srcOrd="0" destOrd="0" presId="urn:microsoft.com/office/officeart/2005/8/layout/chevron1"/>
    <dgm:cxn modelId="{1E17EBB8-3884-AE44-9144-D471ECBBC816}" srcId="{37ECC9CB-2A7D-3C49-B3C2-E2E352224E32}" destId="{DBDBE1C7-6111-C14A-B00D-BD7141C7F7C6}" srcOrd="3" destOrd="0" parTransId="{7CD2F7DD-36A2-6547-805F-578250FDA452}" sibTransId="{F1C86E39-1585-8F4F-BE0F-AEFAB8C225B9}"/>
    <dgm:cxn modelId="{CEE8E6A5-51BF-AB40-9967-41FF253488B7}" type="presParOf" srcId="{267CE329-F157-3545-97F3-855914B7B21A}" destId="{11320FFD-7F1B-8F4F-BB90-578C8E0F8419}" srcOrd="0" destOrd="0" presId="urn:microsoft.com/office/officeart/2005/8/layout/chevron1"/>
    <dgm:cxn modelId="{D2B33427-15E5-4940-9837-83AD9129E8C0}" type="presParOf" srcId="{267CE329-F157-3545-97F3-855914B7B21A}" destId="{0C406AF7-BD41-7A4F-B286-C76D2B28E5C7}" srcOrd="1" destOrd="0" presId="urn:microsoft.com/office/officeart/2005/8/layout/chevron1"/>
    <dgm:cxn modelId="{55208B39-3E95-9F40-8F0B-88A05458EECD}" type="presParOf" srcId="{267CE329-F157-3545-97F3-855914B7B21A}" destId="{0A73C036-36C1-D64D-8D00-8C3EA79FFEBD}" srcOrd="2" destOrd="0" presId="urn:microsoft.com/office/officeart/2005/8/layout/chevron1"/>
    <dgm:cxn modelId="{EA985971-726C-E049-A04F-1C82973002B3}" type="presParOf" srcId="{267CE329-F157-3545-97F3-855914B7B21A}" destId="{3989A146-1461-4C40-A0EB-B2CFB2539136}" srcOrd="3" destOrd="0" presId="urn:microsoft.com/office/officeart/2005/8/layout/chevron1"/>
    <dgm:cxn modelId="{59F2DFDB-5C26-5B40-A51F-A4A5DDB7775D}" type="presParOf" srcId="{267CE329-F157-3545-97F3-855914B7B21A}" destId="{F44C106E-2B4B-9D40-9503-7A8A315952EB}" srcOrd="4" destOrd="0" presId="urn:microsoft.com/office/officeart/2005/8/layout/chevron1"/>
    <dgm:cxn modelId="{3703E5E9-C742-204F-BB57-006431A75FA3}" type="presParOf" srcId="{267CE329-F157-3545-97F3-855914B7B21A}" destId="{A138FADF-6913-4148-AC16-0A5FB2BA615F}" srcOrd="5" destOrd="0" presId="urn:microsoft.com/office/officeart/2005/8/layout/chevron1"/>
    <dgm:cxn modelId="{9CC8A75F-1976-9345-AC4E-38B7D77112E0}" type="presParOf" srcId="{267CE329-F157-3545-97F3-855914B7B21A}" destId="{3C817E6B-3A8D-A44B-86EB-C88E2DB6BBA0}" srcOrd="6" destOrd="0" presId="urn:microsoft.com/office/officeart/2005/8/layout/chevron1"/>
    <dgm:cxn modelId="{DAC07D95-7AD7-0442-8326-CE3F29B34B26}" type="presParOf" srcId="{267CE329-F157-3545-97F3-855914B7B21A}" destId="{C2DA3880-2BED-C943-BAEE-ED7EC031E5A3}" srcOrd="7" destOrd="0" presId="urn:microsoft.com/office/officeart/2005/8/layout/chevron1"/>
    <dgm:cxn modelId="{EAEC0D27-1483-FA4C-BE6B-C8378D34B87E}" type="presParOf" srcId="{267CE329-F157-3545-97F3-855914B7B21A}" destId="{20820797-5128-994B-8DF9-493A41BD09CC}"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7D794E-70CD-824A-A90A-4794A664AF1A}" type="doc">
      <dgm:prSet loTypeId="urn:microsoft.com/office/officeart/2005/8/layout/chevron1" loCatId="process" qsTypeId="urn:microsoft.com/office/officeart/2005/8/quickstyle/simple4" qsCatId="simple" csTypeId="urn:microsoft.com/office/officeart/2005/8/colors/accent1_2" csCatId="accent1" phldr="1"/>
      <dgm:spPr/>
      <dgm:t>
        <a:bodyPr/>
        <a:lstStyle/>
        <a:p>
          <a:endParaRPr lang="en-GB"/>
        </a:p>
      </dgm:t>
    </dgm:pt>
    <dgm:pt modelId="{BF472C44-0724-674F-8BA7-AE0A7D95C8B5}" type="pres">
      <dgm:prSet presAssocID="{057D794E-70CD-824A-A90A-4794A664AF1A}" presName="Name0" presStyleCnt="0">
        <dgm:presLayoutVars>
          <dgm:dir/>
          <dgm:animLvl val="lvl"/>
          <dgm:resizeHandles val="exact"/>
        </dgm:presLayoutVars>
      </dgm:prSet>
      <dgm:spPr/>
      <dgm:t>
        <a:bodyPr/>
        <a:lstStyle/>
        <a:p>
          <a:endParaRPr lang="en-GB"/>
        </a:p>
      </dgm:t>
    </dgm:pt>
  </dgm:ptLst>
  <dgm:cxnLst>
    <dgm:cxn modelId="{F00593DB-F997-0043-9C84-03A17525C848}" type="presOf" srcId="{057D794E-70CD-824A-A90A-4794A664AF1A}" destId="{BF472C44-0724-674F-8BA7-AE0A7D95C8B5}" srcOrd="0"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AC31DF-A650-6E40-A921-232C433FCEDB}" type="doc">
      <dgm:prSet loTypeId="urn:microsoft.com/office/officeart/2005/8/layout/chevron1" loCatId="process" qsTypeId="urn:microsoft.com/office/officeart/2005/8/quickstyle/simple4" qsCatId="simple" csTypeId="urn:microsoft.com/office/officeart/2005/8/colors/accent1_2" csCatId="accent1"/>
      <dgm:spPr/>
      <dgm:t>
        <a:bodyPr/>
        <a:lstStyle/>
        <a:p>
          <a:endParaRPr lang="en-GB"/>
        </a:p>
      </dgm:t>
    </dgm:pt>
    <dgm:pt modelId="{CB38CECA-4834-D947-858F-5A9E28CF9DAE}">
      <dgm:prSet custT="1"/>
      <dgm:spPr/>
      <dgm:t>
        <a:bodyPr/>
        <a:lstStyle/>
        <a:p>
          <a:pPr rtl="0"/>
          <a:r>
            <a:rPr lang="en-GB" sz="1800" dirty="0" smtClean="0"/>
            <a:t>Risk </a:t>
          </a:r>
          <a:r>
            <a:rPr lang="en-GB" sz="1600" dirty="0" smtClean="0"/>
            <a:t>owner</a:t>
          </a:r>
          <a:endParaRPr lang="en-GB" sz="1600" dirty="0"/>
        </a:p>
      </dgm:t>
    </dgm:pt>
    <dgm:pt modelId="{086CC91A-90D5-E348-BD92-8A9576962DBF}" type="parTrans" cxnId="{0330D4E7-D605-7349-BA60-B87EB170E19C}">
      <dgm:prSet/>
      <dgm:spPr/>
      <dgm:t>
        <a:bodyPr/>
        <a:lstStyle/>
        <a:p>
          <a:endParaRPr lang="en-GB"/>
        </a:p>
      </dgm:t>
    </dgm:pt>
    <dgm:pt modelId="{2DA3A396-AD5D-D945-BB8C-0CB561D07187}" type="sibTrans" cxnId="{0330D4E7-D605-7349-BA60-B87EB170E19C}">
      <dgm:prSet/>
      <dgm:spPr/>
      <dgm:t>
        <a:bodyPr/>
        <a:lstStyle/>
        <a:p>
          <a:endParaRPr lang="en-GB"/>
        </a:p>
      </dgm:t>
    </dgm:pt>
    <dgm:pt modelId="{25E20310-9456-E646-9393-18B57AA5D78F}">
      <dgm:prSet custT="1"/>
      <dgm:spPr/>
      <dgm:t>
        <a:bodyPr/>
        <a:lstStyle/>
        <a:p>
          <a:pPr rtl="0"/>
          <a:r>
            <a:rPr lang="en-GB" sz="1600" dirty="0" smtClean="0"/>
            <a:t>Approved</a:t>
          </a:r>
          <a:r>
            <a:rPr lang="en-GB" sz="1700" dirty="0" smtClean="0"/>
            <a:t> residual risk</a:t>
          </a:r>
          <a:endParaRPr lang="en-GB" sz="1700" dirty="0"/>
        </a:p>
      </dgm:t>
    </dgm:pt>
    <dgm:pt modelId="{314A4CAC-A4F0-C545-89CD-47E9FD7DB28A}" type="parTrans" cxnId="{7FCC3658-21D6-E445-9019-1178A55888FA}">
      <dgm:prSet/>
      <dgm:spPr/>
      <dgm:t>
        <a:bodyPr/>
        <a:lstStyle/>
        <a:p>
          <a:endParaRPr lang="en-GB"/>
        </a:p>
      </dgm:t>
    </dgm:pt>
    <dgm:pt modelId="{E6B0FFC5-0A52-BB42-B1FE-98BC08582613}" type="sibTrans" cxnId="{7FCC3658-21D6-E445-9019-1178A55888FA}">
      <dgm:prSet/>
      <dgm:spPr/>
      <dgm:t>
        <a:bodyPr/>
        <a:lstStyle/>
        <a:p>
          <a:endParaRPr lang="en-GB"/>
        </a:p>
      </dgm:t>
    </dgm:pt>
    <dgm:pt modelId="{1127D36D-FFEE-EE48-9BC7-69F555A2F04A}">
      <dgm:prSet custT="1"/>
      <dgm:spPr/>
      <dgm:t>
        <a:bodyPr/>
        <a:lstStyle/>
        <a:p>
          <a:pPr rtl="0"/>
          <a:r>
            <a:rPr lang="en-GB" sz="1800" dirty="0" smtClean="0"/>
            <a:t>Actions </a:t>
          </a:r>
          <a:r>
            <a:rPr lang="en-GB" sz="1600" dirty="0" smtClean="0"/>
            <a:t>items</a:t>
          </a:r>
          <a:endParaRPr lang="en-GB" sz="1600" dirty="0"/>
        </a:p>
      </dgm:t>
    </dgm:pt>
    <dgm:pt modelId="{6893747D-C8E1-B34A-BAE2-CD6420F77E46}" type="parTrans" cxnId="{BCA6CCBE-52DB-1D4C-A4D3-656958C87737}">
      <dgm:prSet/>
      <dgm:spPr/>
      <dgm:t>
        <a:bodyPr/>
        <a:lstStyle/>
        <a:p>
          <a:endParaRPr lang="en-GB"/>
        </a:p>
      </dgm:t>
    </dgm:pt>
    <dgm:pt modelId="{E3B14552-532A-8640-86CA-0F91D0713A0A}" type="sibTrans" cxnId="{BCA6CCBE-52DB-1D4C-A4D3-656958C87737}">
      <dgm:prSet/>
      <dgm:spPr/>
      <dgm:t>
        <a:bodyPr/>
        <a:lstStyle/>
        <a:p>
          <a:endParaRPr lang="en-GB"/>
        </a:p>
      </dgm:t>
    </dgm:pt>
    <dgm:pt modelId="{C0681CE0-2BE2-3543-880A-240F3021C0E2}">
      <dgm:prSet custT="1"/>
      <dgm:spPr/>
      <dgm:t>
        <a:bodyPr/>
        <a:lstStyle/>
        <a:p>
          <a:pPr rtl="0"/>
          <a:r>
            <a:rPr lang="en-GB" sz="1600" dirty="0" smtClean="0"/>
            <a:t>Reviewed</a:t>
          </a:r>
          <a:endParaRPr lang="en-GB" sz="1600" dirty="0"/>
        </a:p>
      </dgm:t>
    </dgm:pt>
    <dgm:pt modelId="{B03A688A-B7F9-E245-BEC6-BCD3CF4797B3}" type="parTrans" cxnId="{48BE99FA-A942-A340-AF86-90ECDCA761E8}">
      <dgm:prSet/>
      <dgm:spPr/>
      <dgm:t>
        <a:bodyPr/>
        <a:lstStyle/>
        <a:p>
          <a:endParaRPr lang="en-GB"/>
        </a:p>
      </dgm:t>
    </dgm:pt>
    <dgm:pt modelId="{9F3EA60F-48C2-D84E-A1D9-5525264728EE}" type="sibTrans" cxnId="{48BE99FA-A942-A340-AF86-90ECDCA761E8}">
      <dgm:prSet/>
      <dgm:spPr/>
      <dgm:t>
        <a:bodyPr/>
        <a:lstStyle/>
        <a:p>
          <a:endParaRPr lang="en-GB"/>
        </a:p>
      </dgm:t>
    </dgm:pt>
    <dgm:pt modelId="{6AFFC00C-113C-DD49-B0EB-A274DACB28D2}" type="pres">
      <dgm:prSet presAssocID="{70AC31DF-A650-6E40-A921-232C433FCEDB}" presName="Name0" presStyleCnt="0">
        <dgm:presLayoutVars>
          <dgm:dir/>
          <dgm:animLvl val="lvl"/>
          <dgm:resizeHandles val="exact"/>
        </dgm:presLayoutVars>
      </dgm:prSet>
      <dgm:spPr/>
      <dgm:t>
        <a:bodyPr/>
        <a:lstStyle/>
        <a:p>
          <a:endParaRPr lang="en-GB"/>
        </a:p>
      </dgm:t>
    </dgm:pt>
    <dgm:pt modelId="{D91B364E-1780-524B-A61B-53FC03B95335}" type="pres">
      <dgm:prSet presAssocID="{CB38CECA-4834-D947-858F-5A9E28CF9DAE}" presName="parTxOnly" presStyleLbl="node1" presStyleIdx="0" presStyleCnt="4">
        <dgm:presLayoutVars>
          <dgm:chMax val="0"/>
          <dgm:chPref val="0"/>
          <dgm:bulletEnabled val="1"/>
        </dgm:presLayoutVars>
      </dgm:prSet>
      <dgm:spPr/>
      <dgm:t>
        <a:bodyPr/>
        <a:lstStyle/>
        <a:p>
          <a:endParaRPr lang="en-GB"/>
        </a:p>
      </dgm:t>
    </dgm:pt>
    <dgm:pt modelId="{EFF91D4F-C1C3-BC4F-AF2B-FE01B2A42135}" type="pres">
      <dgm:prSet presAssocID="{2DA3A396-AD5D-D945-BB8C-0CB561D07187}" presName="parTxOnlySpace" presStyleCnt="0"/>
      <dgm:spPr/>
    </dgm:pt>
    <dgm:pt modelId="{37710A73-494B-EA4F-8010-35974D77F75A}" type="pres">
      <dgm:prSet presAssocID="{25E20310-9456-E646-9393-18B57AA5D78F}" presName="parTxOnly" presStyleLbl="node1" presStyleIdx="1" presStyleCnt="4">
        <dgm:presLayoutVars>
          <dgm:chMax val="0"/>
          <dgm:chPref val="0"/>
          <dgm:bulletEnabled val="1"/>
        </dgm:presLayoutVars>
      </dgm:prSet>
      <dgm:spPr/>
      <dgm:t>
        <a:bodyPr/>
        <a:lstStyle/>
        <a:p>
          <a:endParaRPr lang="en-GB"/>
        </a:p>
      </dgm:t>
    </dgm:pt>
    <dgm:pt modelId="{E4749DA2-1876-B940-B07D-3FB6521E24A6}" type="pres">
      <dgm:prSet presAssocID="{E6B0FFC5-0A52-BB42-B1FE-98BC08582613}" presName="parTxOnlySpace" presStyleCnt="0"/>
      <dgm:spPr/>
    </dgm:pt>
    <dgm:pt modelId="{8F7ACCD4-907F-0F45-8860-F79FE272D797}" type="pres">
      <dgm:prSet presAssocID="{1127D36D-FFEE-EE48-9BC7-69F555A2F04A}" presName="parTxOnly" presStyleLbl="node1" presStyleIdx="2" presStyleCnt="4">
        <dgm:presLayoutVars>
          <dgm:chMax val="0"/>
          <dgm:chPref val="0"/>
          <dgm:bulletEnabled val="1"/>
        </dgm:presLayoutVars>
      </dgm:prSet>
      <dgm:spPr/>
      <dgm:t>
        <a:bodyPr/>
        <a:lstStyle/>
        <a:p>
          <a:endParaRPr lang="en-GB"/>
        </a:p>
      </dgm:t>
    </dgm:pt>
    <dgm:pt modelId="{D19F1126-CBE2-6C4F-ACE5-8EB000241011}" type="pres">
      <dgm:prSet presAssocID="{E3B14552-532A-8640-86CA-0F91D0713A0A}" presName="parTxOnlySpace" presStyleCnt="0"/>
      <dgm:spPr/>
    </dgm:pt>
    <dgm:pt modelId="{B38DB973-D650-AB4B-8709-CBF0B5D16A67}" type="pres">
      <dgm:prSet presAssocID="{C0681CE0-2BE2-3543-880A-240F3021C0E2}" presName="parTxOnly" presStyleLbl="node1" presStyleIdx="3" presStyleCnt="4">
        <dgm:presLayoutVars>
          <dgm:chMax val="0"/>
          <dgm:chPref val="0"/>
          <dgm:bulletEnabled val="1"/>
        </dgm:presLayoutVars>
      </dgm:prSet>
      <dgm:spPr/>
      <dgm:t>
        <a:bodyPr/>
        <a:lstStyle/>
        <a:p>
          <a:endParaRPr lang="en-GB"/>
        </a:p>
      </dgm:t>
    </dgm:pt>
  </dgm:ptLst>
  <dgm:cxnLst>
    <dgm:cxn modelId="{C0B1464B-2D21-3E44-9A0A-80BD092449A9}" type="presOf" srcId="{CB38CECA-4834-D947-858F-5A9E28CF9DAE}" destId="{D91B364E-1780-524B-A61B-53FC03B95335}" srcOrd="0" destOrd="0" presId="urn:microsoft.com/office/officeart/2005/8/layout/chevron1"/>
    <dgm:cxn modelId="{2AC947CA-837D-8241-9ED1-7EB927230438}" type="presOf" srcId="{25E20310-9456-E646-9393-18B57AA5D78F}" destId="{37710A73-494B-EA4F-8010-35974D77F75A}" srcOrd="0" destOrd="0" presId="urn:microsoft.com/office/officeart/2005/8/layout/chevron1"/>
    <dgm:cxn modelId="{E644AB1F-801F-1149-86C0-820A06C8197C}" type="presOf" srcId="{C0681CE0-2BE2-3543-880A-240F3021C0E2}" destId="{B38DB973-D650-AB4B-8709-CBF0B5D16A67}" srcOrd="0" destOrd="0" presId="urn:microsoft.com/office/officeart/2005/8/layout/chevron1"/>
    <dgm:cxn modelId="{9B4423EB-00B0-3D40-BD43-9EF81EE90E69}" type="presOf" srcId="{70AC31DF-A650-6E40-A921-232C433FCEDB}" destId="{6AFFC00C-113C-DD49-B0EB-A274DACB28D2}" srcOrd="0" destOrd="0" presId="urn:microsoft.com/office/officeart/2005/8/layout/chevron1"/>
    <dgm:cxn modelId="{BCA6CCBE-52DB-1D4C-A4D3-656958C87737}" srcId="{70AC31DF-A650-6E40-A921-232C433FCEDB}" destId="{1127D36D-FFEE-EE48-9BC7-69F555A2F04A}" srcOrd="2" destOrd="0" parTransId="{6893747D-C8E1-B34A-BAE2-CD6420F77E46}" sibTransId="{E3B14552-532A-8640-86CA-0F91D0713A0A}"/>
    <dgm:cxn modelId="{0330D4E7-D605-7349-BA60-B87EB170E19C}" srcId="{70AC31DF-A650-6E40-A921-232C433FCEDB}" destId="{CB38CECA-4834-D947-858F-5A9E28CF9DAE}" srcOrd="0" destOrd="0" parTransId="{086CC91A-90D5-E348-BD92-8A9576962DBF}" sibTransId="{2DA3A396-AD5D-D945-BB8C-0CB561D07187}"/>
    <dgm:cxn modelId="{8097D940-7048-6443-BAD7-BFA641A683DA}" type="presOf" srcId="{1127D36D-FFEE-EE48-9BC7-69F555A2F04A}" destId="{8F7ACCD4-907F-0F45-8860-F79FE272D797}" srcOrd="0" destOrd="0" presId="urn:microsoft.com/office/officeart/2005/8/layout/chevron1"/>
    <dgm:cxn modelId="{7FCC3658-21D6-E445-9019-1178A55888FA}" srcId="{70AC31DF-A650-6E40-A921-232C433FCEDB}" destId="{25E20310-9456-E646-9393-18B57AA5D78F}" srcOrd="1" destOrd="0" parTransId="{314A4CAC-A4F0-C545-89CD-47E9FD7DB28A}" sibTransId="{E6B0FFC5-0A52-BB42-B1FE-98BC08582613}"/>
    <dgm:cxn modelId="{48BE99FA-A942-A340-AF86-90ECDCA761E8}" srcId="{70AC31DF-A650-6E40-A921-232C433FCEDB}" destId="{C0681CE0-2BE2-3543-880A-240F3021C0E2}" srcOrd="3" destOrd="0" parTransId="{B03A688A-B7F9-E245-BEC6-BCD3CF4797B3}" sibTransId="{9F3EA60F-48C2-D84E-A1D9-5525264728EE}"/>
    <dgm:cxn modelId="{2E976190-6FB7-1342-AAC1-AD70222BE27A}" type="presParOf" srcId="{6AFFC00C-113C-DD49-B0EB-A274DACB28D2}" destId="{D91B364E-1780-524B-A61B-53FC03B95335}" srcOrd="0" destOrd="0" presId="urn:microsoft.com/office/officeart/2005/8/layout/chevron1"/>
    <dgm:cxn modelId="{CC7452AE-9DFC-A346-B7BD-09728FA58401}" type="presParOf" srcId="{6AFFC00C-113C-DD49-B0EB-A274DACB28D2}" destId="{EFF91D4F-C1C3-BC4F-AF2B-FE01B2A42135}" srcOrd="1" destOrd="0" presId="urn:microsoft.com/office/officeart/2005/8/layout/chevron1"/>
    <dgm:cxn modelId="{CE9974ED-D2C1-F24F-88FC-73F6131E8091}" type="presParOf" srcId="{6AFFC00C-113C-DD49-B0EB-A274DACB28D2}" destId="{37710A73-494B-EA4F-8010-35974D77F75A}" srcOrd="2" destOrd="0" presId="urn:microsoft.com/office/officeart/2005/8/layout/chevron1"/>
    <dgm:cxn modelId="{500D0593-65F4-B34F-A78E-9FB1290B3EC4}" type="presParOf" srcId="{6AFFC00C-113C-DD49-B0EB-A274DACB28D2}" destId="{E4749DA2-1876-B940-B07D-3FB6521E24A6}" srcOrd="3" destOrd="0" presId="urn:microsoft.com/office/officeart/2005/8/layout/chevron1"/>
    <dgm:cxn modelId="{5CDC451C-6050-7349-9625-1FF9CA55A56E}" type="presParOf" srcId="{6AFFC00C-113C-DD49-B0EB-A274DACB28D2}" destId="{8F7ACCD4-907F-0F45-8860-F79FE272D797}" srcOrd="4" destOrd="0" presId="urn:microsoft.com/office/officeart/2005/8/layout/chevron1"/>
    <dgm:cxn modelId="{A1131FC1-75E5-6946-B5D8-4B874CCE799A}" type="presParOf" srcId="{6AFFC00C-113C-DD49-B0EB-A274DACB28D2}" destId="{D19F1126-CBE2-6C4F-ACE5-8EB000241011}" srcOrd="5" destOrd="0" presId="urn:microsoft.com/office/officeart/2005/8/layout/chevron1"/>
    <dgm:cxn modelId="{CD133777-96CB-5244-840F-CDDAB5FE2873}" type="presParOf" srcId="{6AFFC00C-113C-DD49-B0EB-A274DACB28D2}" destId="{B38DB973-D650-AB4B-8709-CBF0B5D16A67}" srcOrd="6"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7D794E-70CD-824A-A90A-4794A664AF1A}" type="doc">
      <dgm:prSet loTypeId="urn:microsoft.com/office/officeart/2005/8/layout/chevron1" loCatId="process" qsTypeId="urn:microsoft.com/office/officeart/2005/8/quickstyle/simple4" qsCatId="simple" csTypeId="urn:microsoft.com/office/officeart/2005/8/colors/accent1_2" csCatId="accent1" phldr="1"/>
      <dgm:spPr/>
      <dgm:t>
        <a:bodyPr/>
        <a:lstStyle/>
        <a:p>
          <a:endParaRPr lang="en-GB"/>
        </a:p>
      </dgm:t>
    </dgm:pt>
    <dgm:pt modelId="{D5AFD572-0322-7A49-BB0B-375CAF2945A1}">
      <dgm:prSet custT="1"/>
      <dgm:spPr/>
      <dgm:t>
        <a:bodyPr/>
        <a:lstStyle/>
        <a:p>
          <a:pPr rtl="0"/>
          <a:r>
            <a:rPr lang="en-GB" sz="1600" dirty="0" smtClean="0"/>
            <a:t>Still existing vulnerabilities</a:t>
          </a:r>
          <a:endParaRPr lang="en-GB" sz="1600" dirty="0"/>
        </a:p>
      </dgm:t>
    </dgm:pt>
    <dgm:pt modelId="{EC4BE86B-89F0-EF40-9561-478FA8D0C8EF}" type="parTrans" cxnId="{8A97D09F-CF26-4040-829E-3030D05D1596}">
      <dgm:prSet/>
      <dgm:spPr/>
      <dgm:t>
        <a:bodyPr/>
        <a:lstStyle/>
        <a:p>
          <a:endParaRPr lang="en-GB"/>
        </a:p>
      </dgm:t>
    </dgm:pt>
    <dgm:pt modelId="{C648C6DA-9040-E941-BD95-ED1E1075C570}" type="sibTrans" cxnId="{8A97D09F-CF26-4040-829E-3030D05D1596}">
      <dgm:prSet/>
      <dgm:spPr/>
      <dgm:t>
        <a:bodyPr/>
        <a:lstStyle/>
        <a:p>
          <a:endParaRPr lang="en-GB"/>
        </a:p>
      </dgm:t>
    </dgm:pt>
    <dgm:pt modelId="{1FA5FEDB-7D1E-8E4C-9E18-2F0FC63533A2}">
      <dgm:prSet custT="1"/>
      <dgm:spPr/>
      <dgm:t>
        <a:bodyPr/>
        <a:lstStyle/>
        <a:p>
          <a:pPr rtl="0"/>
          <a:r>
            <a:rPr lang="en-GB" sz="1600" dirty="0" smtClean="0"/>
            <a:t>Description of Impact</a:t>
          </a:r>
          <a:endParaRPr lang="en-GB" sz="1600" dirty="0"/>
        </a:p>
      </dgm:t>
    </dgm:pt>
    <dgm:pt modelId="{33DAFA93-0CC9-564B-9151-33F88E53E41B}" type="parTrans" cxnId="{6DA1F18C-E070-CF49-9D48-16348A5C0B67}">
      <dgm:prSet/>
      <dgm:spPr/>
      <dgm:t>
        <a:bodyPr/>
        <a:lstStyle/>
        <a:p>
          <a:endParaRPr lang="en-GB"/>
        </a:p>
      </dgm:t>
    </dgm:pt>
    <dgm:pt modelId="{AFE7819C-2632-094B-9C10-72A6634F22BE}" type="sibTrans" cxnId="{6DA1F18C-E070-CF49-9D48-16348A5C0B67}">
      <dgm:prSet/>
      <dgm:spPr/>
      <dgm:t>
        <a:bodyPr/>
        <a:lstStyle/>
        <a:p>
          <a:endParaRPr lang="en-GB"/>
        </a:p>
      </dgm:t>
    </dgm:pt>
    <dgm:pt modelId="{F09AA8ED-9897-6E45-8F9C-EAF2347F5B2B}">
      <dgm:prSet custT="1"/>
      <dgm:spPr/>
      <dgm:t>
        <a:bodyPr/>
        <a:lstStyle/>
        <a:p>
          <a:pPr rtl="0"/>
          <a:r>
            <a:rPr lang="en-GB" sz="1600" dirty="0" smtClean="0"/>
            <a:t>Impact</a:t>
          </a:r>
          <a:endParaRPr lang="en-GB" sz="1600" dirty="0"/>
        </a:p>
      </dgm:t>
    </dgm:pt>
    <dgm:pt modelId="{0EAF7CF2-66F8-9C48-B6BE-2D0F47523B83}" type="parTrans" cxnId="{17F7514F-46E9-8C4C-93EC-CFB3189514B0}">
      <dgm:prSet/>
      <dgm:spPr/>
      <dgm:t>
        <a:bodyPr/>
        <a:lstStyle/>
        <a:p>
          <a:endParaRPr lang="en-GB"/>
        </a:p>
      </dgm:t>
    </dgm:pt>
    <dgm:pt modelId="{A9AAF928-BFB4-FE49-B8C5-92FDA2225D6B}" type="sibTrans" cxnId="{17F7514F-46E9-8C4C-93EC-CFB3189514B0}">
      <dgm:prSet/>
      <dgm:spPr/>
      <dgm:t>
        <a:bodyPr/>
        <a:lstStyle/>
        <a:p>
          <a:endParaRPr lang="en-GB"/>
        </a:p>
      </dgm:t>
    </dgm:pt>
    <dgm:pt modelId="{608B8991-5AF2-DA41-A0D0-E5230B288234}">
      <dgm:prSet custT="1"/>
      <dgm:spPr/>
      <dgm:t>
        <a:bodyPr/>
        <a:lstStyle/>
        <a:p>
          <a:pPr rtl="0"/>
          <a:r>
            <a:rPr lang="en-GB" sz="1600" dirty="0" smtClean="0"/>
            <a:t>Probability</a:t>
          </a:r>
          <a:endParaRPr lang="en-GB" sz="1600" dirty="0"/>
        </a:p>
      </dgm:t>
    </dgm:pt>
    <dgm:pt modelId="{B8BC2211-094D-D441-B446-EA579FE458AD}" type="parTrans" cxnId="{C1FD97DB-B736-9945-B7AB-A2EFB2A56ACD}">
      <dgm:prSet/>
      <dgm:spPr/>
      <dgm:t>
        <a:bodyPr/>
        <a:lstStyle/>
        <a:p>
          <a:endParaRPr lang="en-GB"/>
        </a:p>
      </dgm:t>
    </dgm:pt>
    <dgm:pt modelId="{4168CDA6-AFCA-C849-B700-D0BB535F0410}" type="sibTrans" cxnId="{C1FD97DB-B736-9945-B7AB-A2EFB2A56ACD}">
      <dgm:prSet/>
      <dgm:spPr/>
      <dgm:t>
        <a:bodyPr/>
        <a:lstStyle/>
        <a:p>
          <a:endParaRPr lang="en-GB"/>
        </a:p>
      </dgm:t>
    </dgm:pt>
    <dgm:pt modelId="{F206C300-ADC4-AE4F-8F97-1E3962797C54}">
      <dgm:prSet custT="1"/>
      <dgm:spPr/>
      <dgm:t>
        <a:bodyPr/>
        <a:lstStyle/>
        <a:p>
          <a:pPr rtl="0"/>
          <a:r>
            <a:rPr lang="en-GB" sz="1800" dirty="0" smtClean="0"/>
            <a:t>Risk</a:t>
          </a:r>
          <a:endParaRPr lang="en-GB" sz="1800" dirty="0"/>
        </a:p>
      </dgm:t>
    </dgm:pt>
    <dgm:pt modelId="{52B24F7A-EBFD-074B-966D-FCC95500F0FF}" type="parTrans" cxnId="{34F19467-A4F6-B942-8BF6-76E39C53F6C2}">
      <dgm:prSet/>
      <dgm:spPr/>
      <dgm:t>
        <a:bodyPr/>
        <a:lstStyle/>
        <a:p>
          <a:endParaRPr lang="en-GB"/>
        </a:p>
      </dgm:t>
    </dgm:pt>
    <dgm:pt modelId="{B9186F0A-AF98-0643-87F4-7283271D888A}" type="sibTrans" cxnId="{34F19467-A4F6-B942-8BF6-76E39C53F6C2}">
      <dgm:prSet/>
      <dgm:spPr/>
      <dgm:t>
        <a:bodyPr/>
        <a:lstStyle/>
        <a:p>
          <a:endParaRPr lang="en-GB"/>
        </a:p>
      </dgm:t>
    </dgm:pt>
    <dgm:pt modelId="{BF472C44-0724-674F-8BA7-AE0A7D95C8B5}" type="pres">
      <dgm:prSet presAssocID="{057D794E-70CD-824A-A90A-4794A664AF1A}" presName="Name0" presStyleCnt="0">
        <dgm:presLayoutVars>
          <dgm:dir/>
          <dgm:animLvl val="lvl"/>
          <dgm:resizeHandles val="exact"/>
        </dgm:presLayoutVars>
      </dgm:prSet>
      <dgm:spPr/>
      <dgm:t>
        <a:bodyPr/>
        <a:lstStyle/>
        <a:p>
          <a:endParaRPr lang="en-GB"/>
        </a:p>
      </dgm:t>
    </dgm:pt>
    <dgm:pt modelId="{118EF072-D12A-4A4F-A4CB-1945B44E5A8E}" type="pres">
      <dgm:prSet presAssocID="{D5AFD572-0322-7A49-BB0B-375CAF2945A1}" presName="parTxOnly" presStyleLbl="node1" presStyleIdx="0" presStyleCnt="5" custScaleX="202102" custScaleY="85843">
        <dgm:presLayoutVars>
          <dgm:chMax val="0"/>
          <dgm:chPref val="0"/>
          <dgm:bulletEnabled val="1"/>
        </dgm:presLayoutVars>
      </dgm:prSet>
      <dgm:spPr/>
      <dgm:t>
        <a:bodyPr/>
        <a:lstStyle/>
        <a:p>
          <a:endParaRPr lang="en-GB"/>
        </a:p>
      </dgm:t>
    </dgm:pt>
    <dgm:pt modelId="{4C1C8BB4-6753-9649-94B9-794C30572996}" type="pres">
      <dgm:prSet presAssocID="{C648C6DA-9040-E941-BD95-ED1E1075C570}" presName="parTxOnlySpace" presStyleCnt="0"/>
      <dgm:spPr/>
    </dgm:pt>
    <dgm:pt modelId="{4B8446FF-A8EC-5D4F-94B6-A9556764F9F4}" type="pres">
      <dgm:prSet presAssocID="{1FA5FEDB-7D1E-8E4C-9E18-2F0FC63533A2}" presName="parTxOnly" presStyleLbl="node1" presStyleIdx="1" presStyleCnt="5" custScaleX="138008">
        <dgm:presLayoutVars>
          <dgm:chMax val="0"/>
          <dgm:chPref val="0"/>
          <dgm:bulletEnabled val="1"/>
        </dgm:presLayoutVars>
      </dgm:prSet>
      <dgm:spPr/>
      <dgm:t>
        <a:bodyPr/>
        <a:lstStyle/>
        <a:p>
          <a:endParaRPr lang="en-GB"/>
        </a:p>
      </dgm:t>
    </dgm:pt>
    <dgm:pt modelId="{7B3C6DD9-EE54-2741-9747-86A329AF1658}" type="pres">
      <dgm:prSet presAssocID="{AFE7819C-2632-094B-9C10-72A6634F22BE}" presName="parTxOnlySpace" presStyleCnt="0"/>
      <dgm:spPr/>
    </dgm:pt>
    <dgm:pt modelId="{43EE1BF4-9B84-DE43-8794-3C3A2A08FB99}" type="pres">
      <dgm:prSet presAssocID="{F09AA8ED-9897-6E45-8F9C-EAF2347F5B2B}" presName="parTxOnly" presStyleLbl="node1" presStyleIdx="2" presStyleCnt="5" custScaleX="126656">
        <dgm:presLayoutVars>
          <dgm:chMax val="0"/>
          <dgm:chPref val="0"/>
          <dgm:bulletEnabled val="1"/>
        </dgm:presLayoutVars>
      </dgm:prSet>
      <dgm:spPr/>
      <dgm:t>
        <a:bodyPr/>
        <a:lstStyle/>
        <a:p>
          <a:endParaRPr lang="en-GB"/>
        </a:p>
      </dgm:t>
    </dgm:pt>
    <dgm:pt modelId="{36B77EF1-16AA-2340-A4C1-E2094982A4A5}" type="pres">
      <dgm:prSet presAssocID="{A9AAF928-BFB4-FE49-B8C5-92FDA2225D6B}" presName="parTxOnlySpace" presStyleCnt="0"/>
      <dgm:spPr/>
    </dgm:pt>
    <dgm:pt modelId="{73C5E8A5-F2C7-2B41-B7A0-0250B7863148}" type="pres">
      <dgm:prSet presAssocID="{608B8991-5AF2-DA41-A0D0-E5230B288234}" presName="parTxOnly" presStyleLbl="node1" presStyleIdx="3" presStyleCnt="5" custScaleX="135345">
        <dgm:presLayoutVars>
          <dgm:chMax val="0"/>
          <dgm:chPref val="0"/>
          <dgm:bulletEnabled val="1"/>
        </dgm:presLayoutVars>
      </dgm:prSet>
      <dgm:spPr/>
      <dgm:t>
        <a:bodyPr/>
        <a:lstStyle/>
        <a:p>
          <a:endParaRPr lang="en-GB"/>
        </a:p>
      </dgm:t>
    </dgm:pt>
    <dgm:pt modelId="{6CC7C53C-B130-E24F-9D84-4F684C413217}" type="pres">
      <dgm:prSet presAssocID="{4168CDA6-AFCA-C849-B700-D0BB535F0410}" presName="parTxOnlySpace" presStyleCnt="0"/>
      <dgm:spPr/>
    </dgm:pt>
    <dgm:pt modelId="{2985B9B5-8F47-0C49-A502-315FE8BA1F69}" type="pres">
      <dgm:prSet presAssocID="{F206C300-ADC4-AE4F-8F97-1E3962797C54}" presName="parTxOnly" presStyleLbl="node1" presStyleIdx="4" presStyleCnt="5" custLinFactNeighborX="-27297" custLinFactNeighborY="2095">
        <dgm:presLayoutVars>
          <dgm:chMax val="0"/>
          <dgm:chPref val="0"/>
          <dgm:bulletEnabled val="1"/>
        </dgm:presLayoutVars>
      </dgm:prSet>
      <dgm:spPr/>
      <dgm:t>
        <a:bodyPr/>
        <a:lstStyle/>
        <a:p>
          <a:endParaRPr lang="en-GB"/>
        </a:p>
      </dgm:t>
    </dgm:pt>
  </dgm:ptLst>
  <dgm:cxnLst>
    <dgm:cxn modelId="{B7952A31-6B69-314E-9268-9377FE606A26}" type="presOf" srcId="{D5AFD572-0322-7A49-BB0B-375CAF2945A1}" destId="{118EF072-D12A-4A4F-A4CB-1945B44E5A8E}" srcOrd="0" destOrd="0" presId="urn:microsoft.com/office/officeart/2005/8/layout/chevron1"/>
    <dgm:cxn modelId="{34F19467-A4F6-B942-8BF6-76E39C53F6C2}" srcId="{057D794E-70CD-824A-A90A-4794A664AF1A}" destId="{F206C300-ADC4-AE4F-8F97-1E3962797C54}" srcOrd="4" destOrd="0" parTransId="{52B24F7A-EBFD-074B-966D-FCC95500F0FF}" sibTransId="{B9186F0A-AF98-0643-87F4-7283271D888A}"/>
    <dgm:cxn modelId="{8A97D09F-CF26-4040-829E-3030D05D1596}" srcId="{057D794E-70CD-824A-A90A-4794A664AF1A}" destId="{D5AFD572-0322-7A49-BB0B-375CAF2945A1}" srcOrd="0" destOrd="0" parTransId="{EC4BE86B-89F0-EF40-9561-478FA8D0C8EF}" sibTransId="{C648C6DA-9040-E941-BD95-ED1E1075C570}"/>
    <dgm:cxn modelId="{54CB178B-6B23-1F46-AA9C-480E7F574D8E}" type="presOf" srcId="{F09AA8ED-9897-6E45-8F9C-EAF2347F5B2B}" destId="{43EE1BF4-9B84-DE43-8794-3C3A2A08FB99}" srcOrd="0" destOrd="0" presId="urn:microsoft.com/office/officeart/2005/8/layout/chevron1"/>
    <dgm:cxn modelId="{998D1550-293A-E042-A991-A2E0597E9F64}" type="presOf" srcId="{F206C300-ADC4-AE4F-8F97-1E3962797C54}" destId="{2985B9B5-8F47-0C49-A502-315FE8BA1F69}" srcOrd="0" destOrd="0" presId="urn:microsoft.com/office/officeart/2005/8/layout/chevron1"/>
    <dgm:cxn modelId="{C1FD97DB-B736-9945-B7AB-A2EFB2A56ACD}" srcId="{057D794E-70CD-824A-A90A-4794A664AF1A}" destId="{608B8991-5AF2-DA41-A0D0-E5230B288234}" srcOrd="3" destOrd="0" parTransId="{B8BC2211-094D-D441-B446-EA579FE458AD}" sibTransId="{4168CDA6-AFCA-C849-B700-D0BB535F0410}"/>
    <dgm:cxn modelId="{6DA1F18C-E070-CF49-9D48-16348A5C0B67}" srcId="{057D794E-70CD-824A-A90A-4794A664AF1A}" destId="{1FA5FEDB-7D1E-8E4C-9E18-2F0FC63533A2}" srcOrd="1" destOrd="0" parTransId="{33DAFA93-0CC9-564B-9151-33F88E53E41B}" sibTransId="{AFE7819C-2632-094B-9C10-72A6634F22BE}"/>
    <dgm:cxn modelId="{17F7514F-46E9-8C4C-93EC-CFB3189514B0}" srcId="{057D794E-70CD-824A-A90A-4794A664AF1A}" destId="{F09AA8ED-9897-6E45-8F9C-EAF2347F5B2B}" srcOrd="2" destOrd="0" parTransId="{0EAF7CF2-66F8-9C48-B6BE-2D0F47523B83}" sibTransId="{A9AAF928-BFB4-FE49-B8C5-92FDA2225D6B}"/>
    <dgm:cxn modelId="{DDEE5FB4-4600-8B42-9239-FB0D7221C1E6}" type="presOf" srcId="{608B8991-5AF2-DA41-A0D0-E5230B288234}" destId="{73C5E8A5-F2C7-2B41-B7A0-0250B7863148}" srcOrd="0" destOrd="0" presId="urn:microsoft.com/office/officeart/2005/8/layout/chevron1"/>
    <dgm:cxn modelId="{3409B504-4726-9E42-84FD-A9B9BBDA42C8}" type="presOf" srcId="{1FA5FEDB-7D1E-8E4C-9E18-2F0FC63533A2}" destId="{4B8446FF-A8EC-5D4F-94B6-A9556764F9F4}" srcOrd="0" destOrd="0" presId="urn:microsoft.com/office/officeart/2005/8/layout/chevron1"/>
    <dgm:cxn modelId="{867C6AE1-7CB3-524C-80BA-1883A72A2EC0}" type="presOf" srcId="{057D794E-70CD-824A-A90A-4794A664AF1A}" destId="{BF472C44-0724-674F-8BA7-AE0A7D95C8B5}" srcOrd="0" destOrd="0" presId="urn:microsoft.com/office/officeart/2005/8/layout/chevron1"/>
    <dgm:cxn modelId="{B4DA8F0A-26E7-5747-B83D-6F80ABA361FB}" type="presParOf" srcId="{BF472C44-0724-674F-8BA7-AE0A7D95C8B5}" destId="{118EF072-D12A-4A4F-A4CB-1945B44E5A8E}" srcOrd="0" destOrd="0" presId="urn:microsoft.com/office/officeart/2005/8/layout/chevron1"/>
    <dgm:cxn modelId="{5C0D44B2-FB99-0E43-AD19-614EC1B1FD86}" type="presParOf" srcId="{BF472C44-0724-674F-8BA7-AE0A7D95C8B5}" destId="{4C1C8BB4-6753-9649-94B9-794C30572996}" srcOrd="1" destOrd="0" presId="urn:microsoft.com/office/officeart/2005/8/layout/chevron1"/>
    <dgm:cxn modelId="{0EFE78F5-BEEE-A641-9239-112A19F542D5}" type="presParOf" srcId="{BF472C44-0724-674F-8BA7-AE0A7D95C8B5}" destId="{4B8446FF-A8EC-5D4F-94B6-A9556764F9F4}" srcOrd="2" destOrd="0" presId="urn:microsoft.com/office/officeart/2005/8/layout/chevron1"/>
    <dgm:cxn modelId="{A842CDB8-3770-E449-8EFA-5438F0903DB6}" type="presParOf" srcId="{BF472C44-0724-674F-8BA7-AE0A7D95C8B5}" destId="{7B3C6DD9-EE54-2741-9747-86A329AF1658}" srcOrd="3" destOrd="0" presId="urn:microsoft.com/office/officeart/2005/8/layout/chevron1"/>
    <dgm:cxn modelId="{0639AC56-A6FD-444A-980F-5D6C1745AAB5}" type="presParOf" srcId="{BF472C44-0724-674F-8BA7-AE0A7D95C8B5}" destId="{43EE1BF4-9B84-DE43-8794-3C3A2A08FB99}" srcOrd="4" destOrd="0" presId="urn:microsoft.com/office/officeart/2005/8/layout/chevron1"/>
    <dgm:cxn modelId="{8DFEDB02-769F-E84D-9E40-4CE9A25150B9}" type="presParOf" srcId="{BF472C44-0724-674F-8BA7-AE0A7D95C8B5}" destId="{36B77EF1-16AA-2340-A4C1-E2094982A4A5}" srcOrd="5" destOrd="0" presId="urn:microsoft.com/office/officeart/2005/8/layout/chevron1"/>
    <dgm:cxn modelId="{EFF5073B-60CE-594C-B72E-ABAD7BD1BB13}" type="presParOf" srcId="{BF472C44-0724-674F-8BA7-AE0A7D95C8B5}" destId="{73C5E8A5-F2C7-2B41-B7A0-0250B7863148}" srcOrd="6" destOrd="0" presId="urn:microsoft.com/office/officeart/2005/8/layout/chevron1"/>
    <dgm:cxn modelId="{2DC3D4B0-1B00-424B-9715-FCD31ECAB6DB}" type="presParOf" srcId="{BF472C44-0724-674F-8BA7-AE0A7D95C8B5}" destId="{6CC7C53C-B130-E24F-9D84-4F684C413217}" srcOrd="7" destOrd="0" presId="urn:microsoft.com/office/officeart/2005/8/layout/chevron1"/>
    <dgm:cxn modelId="{42D32D75-91C8-C046-B083-75F958F6231B}" type="presParOf" srcId="{BF472C44-0724-674F-8BA7-AE0A7D95C8B5}" destId="{2985B9B5-8F47-0C49-A502-315FE8BA1F69}" srcOrd="8" destOrd="0" presId="urn:microsoft.com/office/officeart/2005/8/layout/chevron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320FFD-7F1B-8F4F-BB90-578C8E0F8419}">
      <dsp:nvSpPr>
        <dsp:cNvPr id="0" name=""/>
        <dsp:cNvSpPr/>
      </dsp:nvSpPr>
      <dsp:spPr>
        <a:xfrm>
          <a:off x="1619" y="91610"/>
          <a:ext cx="1441660" cy="576664"/>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Asset or service</a:t>
          </a:r>
          <a:endParaRPr lang="en-GB" sz="1600" kern="1200" dirty="0"/>
        </a:p>
      </dsp:txBody>
      <dsp:txXfrm>
        <a:off x="289951" y="91610"/>
        <a:ext cx="864996" cy="576664"/>
      </dsp:txXfrm>
    </dsp:sp>
    <dsp:sp modelId="{0A73C036-36C1-D64D-8D00-8C3EA79FFEBD}">
      <dsp:nvSpPr>
        <dsp:cNvPr id="0" name=""/>
        <dsp:cNvSpPr/>
      </dsp:nvSpPr>
      <dsp:spPr>
        <a:xfrm>
          <a:off x="1299114" y="91610"/>
          <a:ext cx="1441660" cy="576664"/>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Business value</a:t>
          </a:r>
          <a:endParaRPr lang="en-GB" sz="1600" kern="1200" dirty="0"/>
        </a:p>
      </dsp:txBody>
      <dsp:txXfrm>
        <a:off x="1587446" y="91610"/>
        <a:ext cx="864996" cy="576664"/>
      </dsp:txXfrm>
    </dsp:sp>
    <dsp:sp modelId="{F44C106E-2B4B-9D40-9503-7A8A315952EB}">
      <dsp:nvSpPr>
        <dsp:cNvPr id="0" name=""/>
        <dsp:cNvSpPr/>
      </dsp:nvSpPr>
      <dsp:spPr>
        <a:xfrm>
          <a:off x="2596609" y="91610"/>
          <a:ext cx="1441660" cy="576664"/>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Risk targets</a:t>
          </a:r>
          <a:endParaRPr lang="en-GB" sz="1600" kern="1200" dirty="0"/>
        </a:p>
      </dsp:txBody>
      <dsp:txXfrm>
        <a:off x="2884941" y="91610"/>
        <a:ext cx="864996" cy="576664"/>
      </dsp:txXfrm>
    </dsp:sp>
    <dsp:sp modelId="{3C817E6B-3A8D-A44B-86EB-C88E2DB6BBA0}">
      <dsp:nvSpPr>
        <dsp:cNvPr id="0" name=""/>
        <dsp:cNvSpPr/>
      </dsp:nvSpPr>
      <dsp:spPr>
        <a:xfrm>
          <a:off x="3894103" y="91610"/>
          <a:ext cx="1441660" cy="576664"/>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smtClean="0"/>
            <a:t>Threat</a:t>
          </a:r>
          <a:endParaRPr lang="en-GB" sz="1600" kern="1200"/>
        </a:p>
      </dsp:txBody>
      <dsp:txXfrm>
        <a:off x="4182435" y="91610"/>
        <a:ext cx="864996" cy="576664"/>
      </dsp:txXfrm>
    </dsp:sp>
    <dsp:sp modelId="{20820797-5128-994B-8DF9-493A41BD09CC}">
      <dsp:nvSpPr>
        <dsp:cNvPr id="0" name=""/>
        <dsp:cNvSpPr/>
      </dsp:nvSpPr>
      <dsp:spPr>
        <a:xfrm>
          <a:off x="5191598" y="91610"/>
          <a:ext cx="1441660" cy="576664"/>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Existing controls</a:t>
          </a:r>
          <a:endParaRPr lang="en-GB" sz="1600" kern="1200" dirty="0"/>
        </a:p>
      </dsp:txBody>
      <dsp:txXfrm>
        <a:off x="5479930" y="91610"/>
        <a:ext cx="864996" cy="5766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1B364E-1780-524B-A61B-53FC03B95335}">
      <dsp:nvSpPr>
        <dsp:cNvPr id="0" name=""/>
        <dsp:cNvSpPr/>
      </dsp:nvSpPr>
      <dsp:spPr>
        <a:xfrm>
          <a:off x="3053" y="71403"/>
          <a:ext cx="1777604" cy="711041"/>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rtl="0">
            <a:lnSpc>
              <a:spcPct val="90000"/>
            </a:lnSpc>
            <a:spcBef>
              <a:spcPct val="0"/>
            </a:spcBef>
            <a:spcAft>
              <a:spcPct val="35000"/>
            </a:spcAft>
          </a:pPr>
          <a:r>
            <a:rPr lang="en-GB" sz="1800" kern="1200" dirty="0" smtClean="0"/>
            <a:t>Risk </a:t>
          </a:r>
          <a:r>
            <a:rPr lang="en-GB" sz="1600" kern="1200" dirty="0" smtClean="0"/>
            <a:t>owner</a:t>
          </a:r>
          <a:endParaRPr lang="en-GB" sz="1600" kern="1200" dirty="0"/>
        </a:p>
      </dsp:txBody>
      <dsp:txXfrm>
        <a:off x="358574" y="71403"/>
        <a:ext cx="1066563" cy="711041"/>
      </dsp:txXfrm>
    </dsp:sp>
    <dsp:sp modelId="{37710A73-494B-EA4F-8010-35974D77F75A}">
      <dsp:nvSpPr>
        <dsp:cNvPr id="0" name=""/>
        <dsp:cNvSpPr/>
      </dsp:nvSpPr>
      <dsp:spPr>
        <a:xfrm>
          <a:off x="1602898" y="71403"/>
          <a:ext cx="1777604" cy="711041"/>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Approved</a:t>
          </a:r>
          <a:r>
            <a:rPr lang="en-GB" sz="1700" kern="1200" dirty="0" smtClean="0"/>
            <a:t> residual risk</a:t>
          </a:r>
          <a:endParaRPr lang="en-GB" sz="1700" kern="1200" dirty="0"/>
        </a:p>
      </dsp:txBody>
      <dsp:txXfrm>
        <a:off x="1958419" y="71403"/>
        <a:ext cx="1066563" cy="711041"/>
      </dsp:txXfrm>
    </dsp:sp>
    <dsp:sp modelId="{8F7ACCD4-907F-0F45-8860-F79FE272D797}">
      <dsp:nvSpPr>
        <dsp:cNvPr id="0" name=""/>
        <dsp:cNvSpPr/>
      </dsp:nvSpPr>
      <dsp:spPr>
        <a:xfrm>
          <a:off x="3202742" y="71403"/>
          <a:ext cx="1777604" cy="711041"/>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rtl="0">
            <a:lnSpc>
              <a:spcPct val="90000"/>
            </a:lnSpc>
            <a:spcBef>
              <a:spcPct val="0"/>
            </a:spcBef>
            <a:spcAft>
              <a:spcPct val="35000"/>
            </a:spcAft>
          </a:pPr>
          <a:r>
            <a:rPr lang="en-GB" sz="1800" kern="1200" dirty="0" smtClean="0"/>
            <a:t>Actions </a:t>
          </a:r>
          <a:r>
            <a:rPr lang="en-GB" sz="1600" kern="1200" dirty="0" smtClean="0"/>
            <a:t>items</a:t>
          </a:r>
          <a:endParaRPr lang="en-GB" sz="1600" kern="1200" dirty="0"/>
        </a:p>
      </dsp:txBody>
      <dsp:txXfrm>
        <a:off x="3558263" y="71403"/>
        <a:ext cx="1066563" cy="711041"/>
      </dsp:txXfrm>
    </dsp:sp>
    <dsp:sp modelId="{B38DB973-D650-AB4B-8709-CBF0B5D16A67}">
      <dsp:nvSpPr>
        <dsp:cNvPr id="0" name=""/>
        <dsp:cNvSpPr/>
      </dsp:nvSpPr>
      <dsp:spPr>
        <a:xfrm>
          <a:off x="4802587" y="71403"/>
          <a:ext cx="1777604" cy="711041"/>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Reviewed</a:t>
          </a:r>
          <a:endParaRPr lang="en-GB" sz="1600" kern="1200" dirty="0"/>
        </a:p>
      </dsp:txBody>
      <dsp:txXfrm>
        <a:off x="5158108" y="71403"/>
        <a:ext cx="1066563" cy="7110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8EF072-D12A-4A4F-A4CB-1945B44E5A8E}">
      <dsp:nvSpPr>
        <dsp:cNvPr id="0" name=""/>
        <dsp:cNvSpPr/>
      </dsp:nvSpPr>
      <dsp:spPr>
        <a:xfrm>
          <a:off x="4691" y="186868"/>
          <a:ext cx="2820925" cy="479276"/>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Still existing vulnerabilities</a:t>
          </a:r>
          <a:endParaRPr lang="en-GB" sz="1600" kern="1200" dirty="0"/>
        </a:p>
      </dsp:txBody>
      <dsp:txXfrm>
        <a:off x="244329" y="186868"/>
        <a:ext cx="2341649" cy="479276"/>
      </dsp:txXfrm>
    </dsp:sp>
    <dsp:sp modelId="{4B8446FF-A8EC-5D4F-94B6-A9556764F9F4}">
      <dsp:nvSpPr>
        <dsp:cNvPr id="0" name=""/>
        <dsp:cNvSpPr/>
      </dsp:nvSpPr>
      <dsp:spPr>
        <a:xfrm>
          <a:off x="2686037" y="147348"/>
          <a:ext cx="1926305" cy="558317"/>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Description of Impact</a:t>
          </a:r>
          <a:endParaRPr lang="en-GB" sz="1600" kern="1200" dirty="0"/>
        </a:p>
      </dsp:txBody>
      <dsp:txXfrm>
        <a:off x="2965196" y="147348"/>
        <a:ext cx="1367988" cy="558317"/>
      </dsp:txXfrm>
    </dsp:sp>
    <dsp:sp modelId="{43EE1BF4-9B84-DE43-8794-3C3A2A08FB99}">
      <dsp:nvSpPr>
        <dsp:cNvPr id="0" name=""/>
        <dsp:cNvSpPr/>
      </dsp:nvSpPr>
      <dsp:spPr>
        <a:xfrm>
          <a:off x="4472763" y="147348"/>
          <a:ext cx="1767855" cy="558317"/>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Impact</a:t>
          </a:r>
          <a:endParaRPr lang="en-GB" sz="1600" kern="1200" dirty="0"/>
        </a:p>
      </dsp:txBody>
      <dsp:txXfrm>
        <a:off x="4751922" y="147348"/>
        <a:ext cx="1209538" cy="558317"/>
      </dsp:txXfrm>
    </dsp:sp>
    <dsp:sp modelId="{73C5E8A5-F2C7-2B41-B7A0-0250B7863148}">
      <dsp:nvSpPr>
        <dsp:cNvPr id="0" name=""/>
        <dsp:cNvSpPr/>
      </dsp:nvSpPr>
      <dsp:spPr>
        <a:xfrm>
          <a:off x="6101039" y="147348"/>
          <a:ext cx="1889135" cy="558317"/>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rtl="0">
            <a:lnSpc>
              <a:spcPct val="90000"/>
            </a:lnSpc>
            <a:spcBef>
              <a:spcPct val="0"/>
            </a:spcBef>
            <a:spcAft>
              <a:spcPct val="35000"/>
            </a:spcAft>
          </a:pPr>
          <a:r>
            <a:rPr lang="en-GB" sz="1600" kern="1200" dirty="0" smtClean="0"/>
            <a:t>Probability</a:t>
          </a:r>
          <a:endParaRPr lang="en-GB" sz="1600" kern="1200" dirty="0"/>
        </a:p>
      </dsp:txBody>
      <dsp:txXfrm>
        <a:off x="6380198" y="147348"/>
        <a:ext cx="1330818" cy="558317"/>
      </dsp:txXfrm>
    </dsp:sp>
    <dsp:sp modelId="{2985B9B5-8F47-0C49-A502-315FE8BA1F69}">
      <dsp:nvSpPr>
        <dsp:cNvPr id="0" name=""/>
        <dsp:cNvSpPr/>
      </dsp:nvSpPr>
      <dsp:spPr>
        <a:xfrm>
          <a:off x="7812495" y="159045"/>
          <a:ext cx="1395792" cy="558317"/>
        </a:xfrm>
        <a:prstGeom prst="chevron">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rtl="0">
            <a:lnSpc>
              <a:spcPct val="90000"/>
            </a:lnSpc>
            <a:spcBef>
              <a:spcPct val="0"/>
            </a:spcBef>
            <a:spcAft>
              <a:spcPct val="35000"/>
            </a:spcAft>
          </a:pPr>
          <a:r>
            <a:rPr lang="en-GB" sz="1800" kern="1200" dirty="0" smtClean="0"/>
            <a:t>Risk</a:t>
          </a:r>
          <a:endParaRPr lang="en-GB" sz="1800" kern="1200" dirty="0"/>
        </a:p>
      </dsp:txBody>
      <dsp:txXfrm>
        <a:off x="8091654" y="159045"/>
        <a:ext cx="837475" cy="55831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E2E556-C237-C843-99C6-C79F5A394737}" type="datetimeFigureOut">
              <a:rPr lang="en-US" smtClean="0"/>
              <a:t>8/13/17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868DEE-04E7-5747-B12D-04524A420B62}" type="slidenum">
              <a:rPr lang="en-US" smtClean="0"/>
              <a:t>‹nr.›</a:t>
            </a:fld>
            <a:endParaRPr lang="en-US"/>
          </a:p>
        </p:txBody>
      </p:sp>
    </p:spTree>
    <p:extLst>
      <p:ext uri="{BB962C8B-B14F-4D97-AF65-F5344CB8AC3E}">
        <p14:creationId xmlns:p14="http://schemas.microsoft.com/office/powerpoint/2010/main" val="310220366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Bart </a:t>
            </a:r>
            <a:r>
              <a:rPr lang="en-GB" dirty="0" err="1" smtClean="0"/>
              <a:t>Bosma</a:t>
            </a:r>
            <a:r>
              <a:rPr lang="en-GB" dirty="0" smtClean="0"/>
              <a:t> has been appointed vice chair of RAW WG</a:t>
            </a:r>
          </a:p>
          <a:p>
            <a:endParaRPr lang="en-GB" dirty="0" smtClean="0"/>
          </a:p>
          <a:p>
            <a:r>
              <a:rPr lang="en-GB" dirty="0" smtClean="0"/>
              <a:t>Intro page with purpose of this mini workshop:</a:t>
            </a:r>
          </a:p>
          <a:p>
            <a:pPr marL="171450" indent="-171450">
              <a:buFontTx/>
              <a:buChar char="-"/>
            </a:pPr>
            <a:r>
              <a:rPr lang="en-GB" baseline="0" dirty="0" smtClean="0"/>
              <a:t>Het </a:t>
            </a:r>
            <a:r>
              <a:rPr lang="en-GB" baseline="0" dirty="0" err="1" smtClean="0"/>
              <a:t>acquaintanced</a:t>
            </a:r>
            <a:r>
              <a:rPr lang="en-GB" baseline="0" dirty="0" smtClean="0"/>
              <a:t> with this method</a:t>
            </a:r>
          </a:p>
          <a:p>
            <a:pPr marL="171450" indent="-171450">
              <a:buFontTx/>
              <a:buChar char="-"/>
            </a:pPr>
            <a:r>
              <a:rPr lang="en-GB" baseline="0" dirty="0" smtClean="0"/>
              <a:t>Give feedback for improvement</a:t>
            </a:r>
            <a:endParaRPr lang="en-GB" dirty="0" smtClean="0"/>
          </a:p>
          <a:p>
            <a:r>
              <a:rPr lang="en-GB" dirty="0" smtClean="0"/>
              <a:t>Overview risk analysis methods with plusses and minuses</a:t>
            </a:r>
          </a:p>
          <a:p>
            <a:r>
              <a:rPr lang="en-GB" dirty="0" smtClean="0"/>
              <a:t>Background how we came to this method</a:t>
            </a:r>
          </a:p>
          <a:p>
            <a:r>
              <a:rPr lang="en-GB" dirty="0" smtClean="0"/>
              <a:t>Explain the method</a:t>
            </a:r>
          </a:p>
          <a:p>
            <a:r>
              <a:rPr lang="en-GB" dirty="0" smtClean="0"/>
              <a:t>Explain the exercise</a:t>
            </a:r>
          </a:p>
          <a:p>
            <a:r>
              <a:rPr lang="en-GB" dirty="0" smtClean="0"/>
              <a:t>Do exercise</a:t>
            </a:r>
          </a:p>
          <a:p>
            <a:r>
              <a:rPr lang="en-GB" dirty="0" smtClean="0"/>
              <a:t>Feedback from groups</a:t>
            </a:r>
          </a:p>
          <a:p>
            <a:r>
              <a:rPr lang="en-GB" dirty="0" smtClean="0"/>
              <a:t>Feedback on method</a:t>
            </a:r>
            <a:endParaRPr lang="en-GB" dirty="0"/>
          </a:p>
        </p:txBody>
      </p:sp>
      <p:sp>
        <p:nvSpPr>
          <p:cNvPr id="4" name="Slide Number Placeholder 3"/>
          <p:cNvSpPr>
            <a:spLocks noGrp="1"/>
          </p:cNvSpPr>
          <p:nvPr>
            <p:ph type="sldNum" sz="quarter" idx="10"/>
          </p:nvPr>
        </p:nvSpPr>
        <p:spPr/>
        <p:txBody>
          <a:bodyPr/>
          <a:lstStyle/>
          <a:p>
            <a:fld id="{FD868DEE-04E7-5747-B12D-04524A420B62}" type="slidenum">
              <a:rPr lang="en-US" smtClean="0"/>
              <a:t>2</a:t>
            </a:fld>
            <a:endParaRPr lang="en-US"/>
          </a:p>
        </p:txBody>
      </p:sp>
    </p:spTree>
    <p:extLst>
      <p:ext uri="{BB962C8B-B14F-4D97-AF65-F5344CB8AC3E}">
        <p14:creationId xmlns:p14="http://schemas.microsoft.com/office/powerpoint/2010/main" val="219741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smtClean="0"/>
              <a:t>https</a:t>
            </a:r>
            <a:r>
              <a:rPr lang="nl-NL" dirty="0" smtClean="0"/>
              <a:t>://</a:t>
            </a:r>
            <a:r>
              <a:rPr lang="nl-NL" dirty="0" err="1" smtClean="0"/>
              <a:t>www.enisa.europa.eu</a:t>
            </a:r>
            <a:r>
              <a:rPr lang="nl-NL" dirty="0" smtClean="0"/>
              <a:t>/topics/</a:t>
            </a:r>
            <a:r>
              <a:rPr lang="nl-NL" dirty="0" err="1" smtClean="0"/>
              <a:t>threat</a:t>
            </a:r>
            <a:r>
              <a:rPr lang="nl-NL" dirty="0" smtClean="0"/>
              <a:t>-risk-management</a:t>
            </a:r>
            <a:endParaRPr lang="nl-NL" dirty="0"/>
          </a:p>
        </p:txBody>
      </p:sp>
      <p:sp>
        <p:nvSpPr>
          <p:cNvPr id="4" name="Tijdelijke aanduiding voor dianummer 3"/>
          <p:cNvSpPr>
            <a:spLocks noGrp="1"/>
          </p:cNvSpPr>
          <p:nvPr>
            <p:ph type="sldNum" sz="quarter" idx="10"/>
          </p:nvPr>
        </p:nvSpPr>
        <p:spPr/>
        <p:txBody>
          <a:bodyPr/>
          <a:lstStyle/>
          <a:p>
            <a:fld id="{FD868DEE-04E7-5747-B12D-04524A420B62}" type="slidenum">
              <a:rPr lang="en-US" smtClean="0"/>
              <a:t>4</a:t>
            </a:fld>
            <a:endParaRPr lang="en-US"/>
          </a:p>
        </p:txBody>
      </p:sp>
    </p:spTree>
    <p:extLst>
      <p:ext uri="{BB962C8B-B14F-4D97-AF65-F5344CB8AC3E}">
        <p14:creationId xmlns:p14="http://schemas.microsoft.com/office/powerpoint/2010/main" val="795257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Normally you</a:t>
            </a:r>
            <a:r>
              <a:rPr lang="en-GB" baseline="0" dirty="0" smtClean="0"/>
              <a:t> start risk assessment and other security measures by identifying assets to be protected. In some environments, for example in NRENs the assets are well known, an you can instead start with identifying threats.</a:t>
            </a:r>
            <a:endParaRPr lang="en-GB" dirty="0"/>
          </a:p>
        </p:txBody>
      </p:sp>
      <p:sp>
        <p:nvSpPr>
          <p:cNvPr id="4" name="Slide Number Placeholder 3"/>
          <p:cNvSpPr>
            <a:spLocks noGrp="1"/>
          </p:cNvSpPr>
          <p:nvPr>
            <p:ph type="sldNum" sz="quarter" idx="10"/>
          </p:nvPr>
        </p:nvSpPr>
        <p:spPr/>
        <p:txBody>
          <a:bodyPr/>
          <a:lstStyle/>
          <a:p>
            <a:fld id="{FD868DEE-04E7-5747-B12D-04524A420B62}" type="slidenum">
              <a:rPr lang="en-US" smtClean="0"/>
              <a:t>5</a:t>
            </a:fld>
            <a:endParaRPr lang="en-US"/>
          </a:p>
        </p:txBody>
      </p:sp>
    </p:spTree>
    <p:extLst>
      <p:ext uri="{BB962C8B-B14F-4D97-AF65-F5344CB8AC3E}">
        <p14:creationId xmlns:p14="http://schemas.microsoft.com/office/powerpoint/2010/main" val="814626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Interesting</a:t>
            </a:r>
            <a:r>
              <a:rPr lang="en-GB" baseline="0" dirty="0" smtClean="0"/>
              <a:t> answers, more information in linked the article.</a:t>
            </a:r>
            <a:endParaRPr lang="en-GB" dirty="0"/>
          </a:p>
        </p:txBody>
      </p:sp>
      <p:sp>
        <p:nvSpPr>
          <p:cNvPr id="4" name="Slide Number Placeholder 3"/>
          <p:cNvSpPr>
            <a:spLocks noGrp="1"/>
          </p:cNvSpPr>
          <p:nvPr>
            <p:ph type="sldNum" sz="quarter" idx="10"/>
          </p:nvPr>
        </p:nvSpPr>
        <p:spPr/>
        <p:txBody>
          <a:bodyPr/>
          <a:lstStyle/>
          <a:p>
            <a:fld id="{FD868DEE-04E7-5747-B12D-04524A420B62}" type="slidenum">
              <a:rPr lang="en-US" smtClean="0"/>
              <a:t>6</a:t>
            </a:fld>
            <a:endParaRPr lang="en-US"/>
          </a:p>
        </p:txBody>
      </p:sp>
    </p:spTree>
    <p:extLst>
      <p:ext uri="{BB962C8B-B14F-4D97-AF65-F5344CB8AC3E}">
        <p14:creationId xmlns:p14="http://schemas.microsoft.com/office/powerpoint/2010/main" val="1668396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Plaatje van </a:t>
            </a:r>
            <a:r>
              <a:rPr lang="nl-NL" dirty="0" err="1" smtClean="0"/>
              <a:t>poodle</a:t>
            </a:r>
            <a:r>
              <a:rPr lang="nl-NL" dirty="0" smtClean="0"/>
              <a:t> of</a:t>
            </a:r>
            <a:r>
              <a:rPr lang="nl-NL" baseline="0" dirty="0" smtClean="0"/>
              <a:t> recente wifi attack of </a:t>
            </a:r>
            <a:r>
              <a:rPr lang="nl-NL" baseline="0" dirty="0" err="1" smtClean="0"/>
              <a:t>digicert</a:t>
            </a:r>
            <a:r>
              <a:rPr lang="nl-NL" baseline="0" dirty="0" smtClean="0"/>
              <a:t> of </a:t>
            </a:r>
            <a:r>
              <a:rPr lang="nl-NL" baseline="0" dirty="0" err="1" smtClean="0"/>
              <a:t>heartbleed</a:t>
            </a:r>
            <a:r>
              <a:rPr lang="nl-NL" baseline="0" dirty="0" smtClean="0"/>
              <a:t>!</a:t>
            </a:r>
            <a:endParaRPr lang="nl-NL" dirty="0"/>
          </a:p>
        </p:txBody>
      </p:sp>
      <p:sp>
        <p:nvSpPr>
          <p:cNvPr id="4" name="Tijdelijke aanduiding voor dianummer 3"/>
          <p:cNvSpPr>
            <a:spLocks noGrp="1"/>
          </p:cNvSpPr>
          <p:nvPr>
            <p:ph type="sldNum" sz="quarter" idx="10"/>
          </p:nvPr>
        </p:nvSpPr>
        <p:spPr/>
        <p:txBody>
          <a:bodyPr/>
          <a:lstStyle/>
          <a:p>
            <a:fld id="{FD868DEE-04E7-5747-B12D-04524A420B62}" type="slidenum">
              <a:rPr lang="en-US" smtClean="0"/>
              <a:t>7</a:t>
            </a:fld>
            <a:endParaRPr lang="en-US"/>
          </a:p>
        </p:txBody>
      </p:sp>
    </p:spTree>
    <p:extLst>
      <p:ext uri="{BB962C8B-B14F-4D97-AF65-F5344CB8AC3E}">
        <p14:creationId xmlns:p14="http://schemas.microsoft.com/office/powerpoint/2010/main" val="2097875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Plaatje va infrastructuur:</a:t>
            </a:r>
            <a:r>
              <a:rPr lang="nl-NL" baseline="0" dirty="0" smtClean="0"/>
              <a:t> BCS? Of Huygens?</a:t>
            </a:r>
            <a:endParaRPr lang="nl-NL" dirty="0"/>
          </a:p>
        </p:txBody>
      </p:sp>
      <p:sp>
        <p:nvSpPr>
          <p:cNvPr id="4" name="Tijdelijke aanduiding voor dianummer 3"/>
          <p:cNvSpPr>
            <a:spLocks noGrp="1"/>
          </p:cNvSpPr>
          <p:nvPr>
            <p:ph type="sldNum" sz="quarter" idx="10"/>
          </p:nvPr>
        </p:nvSpPr>
        <p:spPr/>
        <p:txBody>
          <a:bodyPr/>
          <a:lstStyle/>
          <a:p>
            <a:fld id="{FD868DEE-04E7-5747-B12D-04524A420B62}" type="slidenum">
              <a:rPr lang="en-US" smtClean="0"/>
              <a:t>8</a:t>
            </a:fld>
            <a:endParaRPr lang="en-US"/>
          </a:p>
        </p:txBody>
      </p:sp>
    </p:spTree>
    <p:extLst>
      <p:ext uri="{BB962C8B-B14F-4D97-AF65-F5344CB8AC3E}">
        <p14:creationId xmlns:p14="http://schemas.microsoft.com/office/powerpoint/2010/main" val="615666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WISE RAW Risk Assessment template is hereby released. Many thanks to all who contributed by sharing </a:t>
            </a:r>
            <a:r>
              <a:rPr lang="en-GB" baseline="0" smtClean="0"/>
              <a:t>best practices. </a:t>
            </a:r>
            <a:endParaRPr lang="en-GB" dirty="0"/>
          </a:p>
        </p:txBody>
      </p:sp>
      <p:sp>
        <p:nvSpPr>
          <p:cNvPr id="4" name="Slide Number Placeholder 3"/>
          <p:cNvSpPr>
            <a:spLocks noGrp="1"/>
          </p:cNvSpPr>
          <p:nvPr>
            <p:ph type="sldNum" sz="quarter" idx="10"/>
          </p:nvPr>
        </p:nvSpPr>
        <p:spPr/>
        <p:txBody>
          <a:bodyPr/>
          <a:lstStyle/>
          <a:p>
            <a:fld id="{FD868DEE-04E7-5747-B12D-04524A420B62}" type="slidenum">
              <a:rPr lang="en-US" smtClean="0"/>
              <a:t>9</a:t>
            </a:fld>
            <a:endParaRPr lang="en-US"/>
          </a:p>
        </p:txBody>
      </p:sp>
    </p:spTree>
    <p:extLst>
      <p:ext uri="{BB962C8B-B14F-4D97-AF65-F5344CB8AC3E}">
        <p14:creationId xmlns:p14="http://schemas.microsoft.com/office/powerpoint/2010/main" val="954456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userDrawn="1"/>
        </p:nvSpPr>
        <p:spPr>
          <a:xfrm>
            <a:off x="9111715" y="2590078"/>
            <a:ext cx="3077109" cy="16603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dirty="0"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8/13/17</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11" name="Picture 10"/>
          <p:cNvPicPr>
            <a:picLocks noChangeAspect="1"/>
          </p:cNvPicPr>
          <p:nvPr userDrawn="1"/>
        </p:nvPicPr>
        <p:blipFill>
          <a:blip r:embed="rId4"/>
          <a:stretch>
            <a:fillRect/>
          </a:stretch>
        </p:blipFill>
        <p:spPr>
          <a:xfrm>
            <a:off x="9679715" y="2591341"/>
            <a:ext cx="2077039" cy="162121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8/13/17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‹nr.›</a:t>
            </a:fld>
            <a:endParaRPr lang="en-US" dirty="0"/>
          </a:p>
        </p:txBody>
      </p:sp>
      <p:pic>
        <p:nvPicPr>
          <p:cNvPr id="12" name="Picture 11"/>
          <p:cNvPicPr>
            <a:picLocks noChangeAspect="1"/>
          </p:cNvPicPr>
          <p:nvPr userDrawn="1"/>
        </p:nvPicPr>
        <p:blipFill>
          <a:blip r:embed="rId4"/>
          <a:stretch>
            <a:fillRect/>
          </a:stretch>
        </p:blipFill>
        <p:spPr>
          <a:xfrm>
            <a:off x="10750078" y="4667072"/>
            <a:ext cx="1441922" cy="112548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8/13/17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‹nr.›</a:t>
            </a:fld>
            <a:endParaRPr lang="en-US" dirty="0"/>
          </a:p>
        </p:txBody>
      </p:sp>
      <p:pic>
        <p:nvPicPr>
          <p:cNvPr id="12" name="Picture 11"/>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8/13/17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pic>
        <p:nvPicPr>
          <p:cNvPr id="18" name="Picture 17"/>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8/13/17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pic>
        <p:nvPicPr>
          <p:cNvPr id="13" name="Picture 12"/>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8/13/17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pic>
        <p:nvPicPr>
          <p:cNvPr id="18" name="Picture 17"/>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8/13/17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pic>
        <p:nvPicPr>
          <p:cNvPr id="28" name="Picture 27"/>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8/13/17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pic>
        <p:nvPicPr>
          <p:cNvPr id="11" name="Picture 10"/>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8/13/17</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‹nr.›</a:t>
            </a:fld>
            <a:endParaRPr lang="en-US" dirty="0"/>
          </a:p>
        </p:txBody>
      </p:sp>
      <p:pic>
        <p:nvPicPr>
          <p:cNvPr id="9" name="Picture 8"/>
          <p:cNvPicPr>
            <a:picLocks noChangeAspect="1"/>
          </p:cNvPicPr>
          <p:nvPr userDrawn="1"/>
        </p:nvPicPr>
        <p:blipFill>
          <a:blip r:embed="rId2"/>
          <a:stretch>
            <a:fillRect/>
          </a:stretch>
        </p:blipFill>
        <p:spPr>
          <a:xfrm rot="5400000">
            <a:off x="9983215" y="5544587"/>
            <a:ext cx="1441922" cy="112548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8/13/17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pic>
        <p:nvPicPr>
          <p:cNvPr id="11" name="Picture 10"/>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8/13/17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‹nr.›</a:t>
            </a:fld>
            <a:endParaRPr lang="en-US" dirty="0"/>
          </a:p>
        </p:txBody>
      </p:sp>
      <p:pic>
        <p:nvPicPr>
          <p:cNvPr id="11" name="Picture 10"/>
          <p:cNvPicPr>
            <a:picLocks noChangeAspect="1"/>
          </p:cNvPicPr>
          <p:nvPr userDrawn="1"/>
        </p:nvPicPr>
        <p:blipFill>
          <a:blip r:embed="rId4"/>
          <a:stretch>
            <a:fillRect/>
          </a:stretch>
        </p:blipFill>
        <p:spPr>
          <a:xfrm>
            <a:off x="10750078" y="2835202"/>
            <a:ext cx="1441922" cy="112548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8/13/17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8/13/17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pic>
        <p:nvPicPr>
          <p:cNvPr id="14" name="Picture 13"/>
          <p:cNvPicPr>
            <a:picLocks noChangeAspect="1"/>
          </p:cNvPicPr>
          <p:nvPr userDrawn="1"/>
        </p:nvPicPr>
        <p:blipFill>
          <a:blip r:embed="rId4"/>
          <a:stretch>
            <a:fillRect/>
          </a:stretch>
        </p:blipFill>
        <p:spPr>
          <a:xfrm>
            <a:off x="10750078" y="772766"/>
            <a:ext cx="1441922" cy="112548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8/13/17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pic>
        <p:nvPicPr>
          <p:cNvPr id="10" name="Picture 9"/>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8/13/17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pic>
        <p:nvPicPr>
          <p:cNvPr id="7" name="Picture 6"/>
          <p:cNvPicPr>
            <a:picLocks noChangeAspect="1"/>
          </p:cNvPicPr>
          <p:nvPr userDrawn="1"/>
        </p:nvPicPr>
        <p:blipFill>
          <a:blip r:embed="rId3"/>
          <a:stretch>
            <a:fillRect/>
          </a:stretch>
        </p:blipFill>
        <p:spPr>
          <a:xfrm>
            <a:off x="10750078" y="753228"/>
            <a:ext cx="1441922" cy="112548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8/13/17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8/13/17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gs>
            <a:gs pos="100000">
              <a:schemeClr val="bg1"/>
            </a:gs>
            <a:gs pos="58000">
              <a:schemeClr val="accent6"/>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userDrawn="1"/>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smtClean="0"/>
              <a:t>Titelstijl van model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8/13/17</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ise-community.org/risk-assessment/" TargetMode="External"/><Relationship Id="rId4" Type="http://schemas.openxmlformats.org/officeDocument/2006/relationships/hyperlink" Target="https://wiki.geant.org/display/WISE/RAW-WG" TargetMode="External"/><Relationship Id="rId5" Type="http://schemas.openxmlformats.org/officeDocument/2006/relationships/hyperlink" Target="https://wiki.geant.org/display/SIGISM/SIG+ISM+white+paper+risk+management" TargetMode="External"/><Relationship Id="rId6" Type="http://schemas.openxmlformats.org/officeDocument/2006/relationships/hyperlink" Target="https://lists.wise-community.org/sympa/subscribe/raw-wg"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0" Type="http://schemas.openxmlformats.org/officeDocument/2006/relationships/hyperlink" Target="https://www.enisa.europa.eu/topics/threat-risk-management/risk-management/current-risk/risk-management-inventory/rm-ra-methods" TargetMode="External"/><Relationship Id="rId21" Type="http://schemas.openxmlformats.org/officeDocument/2006/relationships/hyperlink" Target="https://www.enisa.europa.eu/topics/threat-risk-management/risk-management/current-risk/risk-management-inventory/rm-ra-tools/t_callio.html" TargetMode="External"/><Relationship Id="rId22" Type="http://schemas.openxmlformats.org/officeDocument/2006/relationships/hyperlink" Target="https://www.enisa.europa.eu/topics/threat-risk-management/risk-management/current-risk/risk-management-inventory/rm-ra-tools/t_casis.html" TargetMode="External"/><Relationship Id="rId23" Type="http://schemas.openxmlformats.org/officeDocument/2006/relationships/hyperlink" Target="https://www.enisa.europa.eu/topics/threat-risk-management/risk-management/current-risk/risk-management-inventory/rm-ra-tools/t_ccs.html" TargetMode="External"/><Relationship Id="rId24" Type="http://schemas.openxmlformats.org/officeDocument/2006/relationships/hyperlink" Target="https://www.enisa.europa.eu/topics/threat-risk-management/risk-management/current-risk/risk-management-inventory/rm-ra-tools/t_cloudeassurance.html" TargetMode="External"/><Relationship Id="rId25" Type="http://schemas.openxmlformats.org/officeDocument/2006/relationships/hyperlink" Target="https://www.enisa.europa.eu/topics/threat-risk-management/risk-management/current-risk/risk-management-inventory/rm-ra-tools/t_cobra.html" TargetMode="External"/><Relationship Id="rId26" Type="http://schemas.openxmlformats.org/officeDocument/2006/relationships/hyperlink" Target="https://www.enisa.europa.eu/topics/threat-risk-management/risk-management/current-risk/risk-management-inventory/rm-ra-tools/t_countermeasures.html" TargetMode="External"/><Relationship Id="rId27" Type="http://schemas.openxmlformats.org/officeDocument/2006/relationships/hyperlink" Target="https://www.enisa.europa.eu/topics/threat-risk-management/risk-management/current-risk/risk-management-inventory/rm-ra-tools/t_cramm.html" TargetMode="External"/><Relationship Id="rId28" Type="http://schemas.openxmlformats.org/officeDocument/2006/relationships/hyperlink" Target="https://www.enisa.europa.eu/topics/threat-risk-management/risk-management/current-risk/risk-management-inventory/rm-ra-tools/t_EAR_Pilar.html" TargetMode="External"/><Relationship Id="rId29" Type="http://schemas.openxmlformats.org/officeDocument/2006/relationships/hyperlink" Target="https://www.enisa.europa.eu/topics/threat-risk-management/risk-management/current-risk/risk-management-inventory/rm-ra-tools/t_ebios.html"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www.enisa.europa.eu/topics/threat-risk-management/risk-management/current-risk/risk-management-inventory/rm-ra-methods/m_au_it_security_handbook.html" TargetMode="External"/><Relationship Id="rId4" Type="http://schemas.openxmlformats.org/officeDocument/2006/relationships/hyperlink" Target="https://www.enisa.europa.eu/topics/threat-risk-management/risk-management/current-risk/risk-management-inventory/rm-ra-methods/m_cramm.html" TargetMode="External"/><Relationship Id="rId5" Type="http://schemas.openxmlformats.org/officeDocument/2006/relationships/hyperlink" Target="https://www.enisa.europa.eu/topics/threat-risk-management/risk-management/current-risk/risk-management-inventory/rm-ra-methods/m_dutch_ak_analysis.html" TargetMode="External"/><Relationship Id="rId30" Type="http://schemas.openxmlformats.org/officeDocument/2006/relationships/hyperlink" Target="https://www.enisa.europa.eu/topics/threat-risk-management/risk-management/current-risk/risk-management-inventory/rm-ra-tools/t_gstool.html" TargetMode="External"/><Relationship Id="rId31" Type="http://schemas.openxmlformats.org/officeDocument/2006/relationships/hyperlink" Target="https://www.enisa.europa.eu/topics/threat-risk-management/risk-management/current-risk/risk-management-inventory/rm-ra-tools/t_gxsgsi.html" TargetMode="External"/><Relationship Id="rId32" Type="http://schemas.openxmlformats.org/officeDocument/2006/relationships/hyperlink" Target="https://www.enisa.europa.eu/topics/threat-risk-management/risk-management/current-risk/risk-management-inventory/rm-ra-tools/t_isamm.html" TargetMode="External"/><Relationship Id="rId9" Type="http://schemas.openxmlformats.org/officeDocument/2006/relationships/hyperlink" Target="https://www.enisa.europa.eu/topics/threat-risk-management/risk-management/current-risk/risk-management-inventory/rm-ra-methods/m_iso133352.html" TargetMode="External"/><Relationship Id="rId6" Type="http://schemas.openxmlformats.org/officeDocument/2006/relationships/hyperlink" Target="https://www.enisa.europa.eu/topics/threat-risk-management/risk-management/current-risk/risk-management-inventory/rm-ra-methods/m_ebios.html" TargetMode="External"/><Relationship Id="rId7" Type="http://schemas.openxmlformats.org/officeDocument/2006/relationships/hyperlink" Target="https://www.enisa.europa.eu/topics/threat-risk-management/risk-management/current-risk/risk-management-inventory/rm-ra-methods/m_isamm.html" TargetMode="External"/><Relationship Id="rId8" Type="http://schemas.openxmlformats.org/officeDocument/2006/relationships/hyperlink" Target="https://www.enisa.europa.eu/topics/threat-risk-management/risk-management/current-risk/risk-management-inventory/rm-ra-methods/m_isf_methods.html" TargetMode="External"/><Relationship Id="rId33" Type="http://schemas.openxmlformats.org/officeDocument/2006/relationships/hyperlink" Target="https://www.enisa.europa.eu/topics/threat-risk-management/risk-management/current-risk/risk-management-inventory/rm-ra-tools/t_mehari.html" TargetMode="External"/><Relationship Id="rId34" Type="http://schemas.openxmlformats.org/officeDocument/2006/relationships/hyperlink" Target="https://www.enisa.europa.eu/topics/threat-risk-management/risk-management/current-risk/risk-management-inventory/rm-ra-tools/t_migra.html" TargetMode="External"/><Relationship Id="rId35" Type="http://schemas.openxmlformats.org/officeDocument/2006/relationships/hyperlink" Target="https://www.enisa.europa.eu/topics/threat-risk-management/risk-management/current-risk/risk-management-inventory/rm-ra-tools/t_modulo.html" TargetMode="External"/><Relationship Id="rId36" Type="http://schemas.openxmlformats.org/officeDocument/2006/relationships/hyperlink" Target="https://www.enisa.europa.eu/topics/threat-risk-management/risk-management/current-risk/risk-management-inventory/rm-ra-tools/t_octave.html" TargetMode="External"/><Relationship Id="rId10" Type="http://schemas.openxmlformats.org/officeDocument/2006/relationships/hyperlink" Target="https://www.enisa.europa.eu/topics/threat-risk-management/risk-management/current-risk/risk-management-inventory/rm-ra-methods/m_iso17799.html" TargetMode="External"/><Relationship Id="rId11" Type="http://schemas.openxmlformats.org/officeDocument/2006/relationships/hyperlink" Target="https://www.enisa.europa.eu/topics/threat-risk-management/risk-management/current-risk/risk-management-inventory/rm-ra-methods/m_iso27001.html" TargetMode="External"/><Relationship Id="rId12" Type="http://schemas.openxmlformats.org/officeDocument/2006/relationships/hyperlink" Target="https://www.enisa.europa.eu/topics/threat-risk-management/risk-management/current-risk/risk-management-inventory/rm-ra-methods/m_it_grundschutz.html" TargetMode="External"/><Relationship Id="rId13" Type="http://schemas.openxmlformats.org/officeDocument/2006/relationships/hyperlink" Target="https://www.enisa.europa.eu/topics/threat-risk-management/risk-management/current-risk/risk-management-inventory/rm-ra-methods/m_magerit.html" TargetMode="External"/><Relationship Id="rId14" Type="http://schemas.openxmlformats.org/officeDocument/2006/relationships/hyperlink" Target="https://www.enisa.europa.eu/topics/threat-risk-management/risk-management/current-risk/risk-management-inventory/rm-ra-methods/m_marion.html" TargetMode="External"/><Relationship Id="rId15" Type="http://schemas.openxmlformats.org/officeDocument/2006/relationships/hyperlink" Target="https://www.enisa.europa.eu/topics/threat-risk-management/risk-management/current-risk/risk-management-inventory/rm-ra-methods/m_mehari.html" TargetMode="External"/><Relationship Id="rId16" Type="http://schemas.openxmlformats.org/officeDocument/2006/relationships/hyperlink" Target="https://www.enisa.europa.eu/topics/threat-risk-management/risk-management/current-risk/risk-management-inventory/rm-ra-methods/m_migra.html" TargetMode="External"/><Relationship Id="rId17" Type="http://schemas.openxmlformats.org/officeDocument/2006/relationships/hyperlink" Target="https://www.enisa.europa.eu/topics/threat-risk-management/risk-management/current-risk/risk-management-inventory/rm-ra-methods/m_octave.html" TargetMode="External"/><Relationship Id="rId18" Type="http://schemas.openxmlformats.org/officeDocument/2006/relationships/hyperlink" Target="https://www.enisa.europa.eu/topics/threat-risk-management/risk-management/current-risk/risk-management-inventory/rm-ra-methods/m_risksafe-assessment" TargetMode="External"/><Relationship Id="rId19" Type="http://schemas.openxmlformats.org/officeDocument/2006/relationships/hyperlink" Target="https://www.enisa.europa.eu/topics/threat-risk-management/risk-management/current-risk/risk-management-inventory/rm-ra-methods/m_sp800_30.html" TargetMode="External"/><Relationship Id="rId37" Type="http://schemas.openxmlformats.org/officeDocument/2006/relationships/hyperlink" Target="https://www.enisa.europa.eu/topics/threat-risk-management/risk-management/current-risk/risk-management-inventory/rm-ra-tools/t_proteus.html" TargetMode="External"/><Relationship Id="rId38" Type="http://schemas.openxmlformats.org/officeDocument/2006/relationships/hyperlink" Target="https://www.enisa.europa.eu/topics/threat-risk-management/risk-management/current-risk/risk-management-inventory/rm-ra-tools/t_ra2.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6.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9" Type="http://schemas.openxmlformats.org/officeDocument/2006/relationships/diagramLayout" Target="../diagrams/layout2.xml"/><Relationship Id="rId20" Type="http://schemas.openxmlformats.org/officeDocument/2006/relationships/diagramQuickStyle" Target="../diagrams/quickStyle4.xml"/><Relationship Id="rId21" Type="http://schemas.openxmlformats.org/officeDocument/2006/relationships/diagramColors" Target="../diagrams/colors4.xml"/><Relationship Id="rId22" Type="http://schemas.microsoft.com/office/2007/relationships/diagramDrawing" Target="../diagrams/drawing4.xml"/><Relationship Id="rId10" Type="http://schemas.openxmlformats.org/officeDocument/2006/relationships/diagramQuickStyle" Target="../diagrams/quickStyle2.xml"/><Relationship Id="rId11" Type="http://schemas.openxmlformats.org/officeDocument/2006/relationships/diagramColors" Target="../diagrams/colors2.xml"/><Relationship Id="rId12" Type="http://schemas.microsoft.com/office/2007/relationships/diagramDrawing" Target="../diagrams/drawing2.xml"/><Relationship Id="rId13" Type="http://schemas.openxmlformats.org/officeDocument/2006/relationships/diagramData" Target="../diagrams/data3.xml"/><Relationship Id="rId14" Type="http://schemas.openxmlformats.org/officeDocument/2006/relationships/diagramLayout" Target="../diagrams/layout3.xml"/><Relationship Id="rId15" Type="http://schemas.openxmlformats.org/officeDocument/2006/relationships/diagramQuickStyle" Target="../diagrams/quickStyle3.xml"/><Relationship Id="rId16" Type="http://schemas.openxmlformats.org/officeDocument/2006/relationships/diagramColors" Target="../diagrams/colors3.xml"/><Relationship Id="rId17" Type="http://schemas.microsoft.com/office/2007/relationships/diagramDrawing" Target="../diagrams/drawing3.xml"/><Relationship Id="rId18" Type="http://schemas.openxmlformats.org/officeDocument/2006/relationships/diagramData" Target="../diagrams/data4.xml"/><Relationship Id="rId19" Type="http://schemas.openxmlformats.org/officeDocument/2006/relationships/diagramLayout" Target="../diagrams/layout4.xml"/><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nl-NL" dirty="0" smtClean="0"/>
              <a:t>Risk Management Workshop</a:t>
            </a:r>
            <a:endParaRPr lang="nl-NL" dirty="0"/>
          </a:p>
        </p:txBody>
      </p:sp>
      <p:sp>
        <p:nvSpPr>
          <p:cNvPr id="5" name="Ondertitel 4"/>
          <p:cNvSpPr>
            <a:spLocks noGrp="1"/>
          </p:cNvSpPr>
          <p:nvPr>
            <p:ph type="subTitle" idx="1"/>
          </p:nvPr>
        </p:nvSpPr>
        <p:spPr>
          <a:xfrm>
            <a:off x="680322" y="4394039"/>
            <a:ext cx="8144134" cy="1701961"/>
          </a:xfrm>
        </p:spPr>
        <p:txBody>
          <a:bodyPr>
            <a:normAutofit fontScale="92500" lnSpcReduction="20000"/>
          </a:bodyPr>
          <a:lstStyle/>
          <a:p>
            <a:r>
              <a:rPr lang="nl-NL" dirty="0" err="1" smtClean="0"/>
              <a:t>Introduction</a:t>
            </a:r>
            <a:r>
              <a:rPr lang="nl-NL" dirty="0" smtClean="0"/>
              <a:t> </a:t>
            </a:r>
            <a:r>
              <a:rPr lang="nl-NL" dirty="0" err="1" smtClean="0"/>
              <a:t>to</a:t>
            </a:r>
            <a:r>
              <a:rPr lang="nl-NL" dirty="0" smtClean="0"/>
              <a:t> </a:t>
            </a:r>
          </a:p>
          <a:p>
            <a:r>
              <a:rPr lang="nl-NL" dirty="0" err="1" smtClean="0"/>
              <a:t>the</a:t>
            </a:r>
            <a:r>
              <a:rPr lang="nl-NL" dirty="0" smtClean="0"/>
              <a:t> WISE-RAW risk analysis approach </a:t>
            </a:r>
            <a:r>
              <a:rPr lang="nl-NL" dirty="0" err="1" smtClean="0"/>
              <a:t>for</a:t>
            </a:r>
            <a:r>
              <a:rPr lang="nl-NL" dirty="0" smtClean="0"/>
              <a:t> e-</a:t>
            </a:r>
            <a:r>
              <a:rPr lang="nl-NL" dirty="0" err="1" smtClean="0"/>
              <a:t>infrastructures</a:t>
            </a:r>
            <a:endParaRPr lang="nl-NL" dirty="0" smtClean="0"/>
          </a:p>
          <a:p>
            <a:r>
              <a:rPr lang="nl-NL" dirty="0"/>
              <a:t>e</a:t>
            </a:r>
            <a:r>
              <a:rPr lang="nl-NL" dirty="0" smtClean="0"/>
              <a:t>asy-</a:t>
            </a:r>
            <a:r>
              <a:rPr lang="nl-NL" dirty="0" err="1" smtClean="0"/>
              <a:t>to</a:t>
            </a:r>
            <a:r>
              <a:rPr lang="nl-NL" dirty="0" smtClean="0"/>
              <a:t>-</a:t>
            </a:r>
            <a:r>
              <a:rPr lang="nl-NL" dirty="0" err="1" smtClean="0"/>
              <a:t>use</a:t>
            </a:r>
            <a:r>
              <a:rPr lang="nl-NL" dirty="0" smtClean="0"/>
              <a:t>, direct </a:t>
            </a:r>
            <a:r>
              <a:rPr lang="nl-NL" dirty="0" err="1" smtClean="0"/>
              <a:t>results</a:t>
            </a:r>
            <a:endParaRPr lang="nl-NL" dirty="0" smtClean="0"/>
          </a:p>
          <a:p>
            <a:endParaRPr lang="nl-NL" dirty="0"/>
          </a:p>
          <a:p>
            <a:r>
              <a:rPr lang="nl-NL" dirty="0" smtClean="0"/>
              <a:t>Alf Moens, SURFnet</a:t>
            </a:r>
            <a:endParaRPr lang="nl-NL" dirty="0"/>
          </a:p>
        </p:txBody>
      </p:sp>
    </p:spTree>
    <p:extLst>
      <p:ext uri="{BB962C8B-B14F-4D97-AF65-F5344CB8AC3E}">
        <p14:creationId xmlns:p14="http://schemas.microsoft.com/office/powerpoint/2010/main" val="1714531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Likelyhood</a:t>
            </a:r>
            <a:r>
              <a:rPr lang="nl-NL" dirty="0" smtClean="0"/>
              <a:t>, Impact </a:t>
            </a:r>
            <a:r>
              <a:rPr lang="nl-NL" dirty="0" err="1" smtClean="0"/>
              <a:t>and</a:t>
            </a:r>
            <a:r>
              <a:rPr lang="nl-NL" dirty="0" smtClean="0"/>
              <a:t> </a:t>
            </a:r>
            <a:r>
              <a:rPr lang="nl-NL" dirty="0" err="1" smtClean="0"/>
              <a:t>other</a:t>
            </a:r>
            <a:r>
              <a:rPr lang="nl-NL" dirty="0" smtClean="0"/>
              <a:t> “</a:t>
            </a:r>
            <a:r>
              <a:rPr lang="nl-NL" dirty="0" err="1" smtClean="0"/>
              <a:t>standards</a:t>
            </a:r>
            <a:r>
              <a:rPr lang="nl-NL" dirty="0" smtClean="0"/>
              <a:t>”</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961663602"/>
              </p:ext>
            </p:extLst>
          </p:nvPr>
        </p:nvGraphicFramePr>
        <p:xfrm>
          <a:off x="681038" y="2336800"/>
          <a:ext cx="10304462" cy="2931160"/>
        </p:xfrm>
        <a:graphic>
          <a:graphicData uri="http://schemas.openxmlformats.org/drawingml/2006/table">
            <a:tbl>
              <a:tblPr firstRow="1" bandRow="1">
                <a:tableStyleId>{5C22544A-7EE6-4342-B048-85BDC9FD1C3A}</a:tableStyleId>
              </a:tblPr>
              <a:tblGrid>
                <a:gridCol w="1338262"/>
                <a:gridCol w="4978400"/>
                <a:gridCol w="3987800"/>
              </a:tblGrid>
              <a:tr h="370840">
                <a:tc>
                  <a:txBody>
                    <a:bodyPr/>
                    <a:lstStyle/>
                    <a:p>
                      <a:endParaRPr lang="nl-NL" dirty="0"/>
                    </a:p>
                  </a:txBody>
                  <a:tcPr/>
                </a:tc>
                <a:tc>
                  <a:txBody>
                    <a:bodyPr/>
                    <a:lstStyle/>
                    <a:p>
                      <a:r>
                        <a:rPr lang="nl-NL" dirty="0" err="1" smtClean="0"/>
                        <a:t>Likelyhood</a:t>
                      </a:r>
                      <a:endParaRPr lang="nl-NL" dirty="0"/>
                    </a:p>
                  </a:txBody>
                  <a:tcPr/>
                </a:tc>
                <a:tc>
                  <a:txBody>
                    <a:bodyPr/>
                    <a:lstStyle/>
                    <a:p>
                      <a:r>
                        <a:rPr lang="nl-NL" dirty="0" smtClean="0"/>
                        <a:t>Impact</a:t>
                      </a:r>
                      <a:endParaRPr lang="nl-NL" dirty="0"/>
                    </a:p>
                  </a:txBody>
                  <a:tcPr/>
                </a:tc>
              </a:tr>
              <a:tr h="370840">
                <a:tc>
                  <a:txBody>
                    <a:bodyPr/>
                    <a:lstStyle/>
                    <a:p>
                      <a:pPr algn="ctr"/>
                      <a:r>
                        <a:rPr lang="nl-NL" dirty="0" smtClean="0"/>
                        <a:t>1</a:t>
                      </a:r>
                      <a:endParaRPr lang="nl-NL" dirty="0"/>
                    </a:p>
                  </a:txBody>
                  <a:tcPr/>
                </a:tc>
                <a:tc>
                  <a:txBody>
                    <a:bodyPr/>
                    <a:lstStyle/>
                    <a:p>
                      <a:r>
                        <a:rPr lang="nl-NL" dirty="0" err="1" smtClean="0"/>
                        <a:t>Unlikely</a:t>
                      </a:r>
                      <a:r>
                        <a:rPr lang="nl-NL" dirty="0" smtClean="0"/>
                        <a:t> </a:t>
                      </a:r>
                      <a:r>
                        <a:rPr lang="nl-NL" dirty="0" err="1" smtClean="0"/>
                        <a:t>to</a:t>
                      </a:r>
                      <a:r>
                        <a:rPr lang="nl-NL" dirty="0" smtClean="0"/>
                        <a:t> happen</a:t>
                      </a:r>
                    </a:p>
                    <a:p>
                      <a:endParaRPr lang="nl-NL" dirty="0"/>
                    </a:p>
                  </a:txBody>
                  <a:tcPr/>
                </a:tc>
                <a:tc>
                  <a:txBody>
                    <a:bodyPr/>
                    <a:lstStyle/>
                    <a:p>
                      <a:r>
                        <a:rPr lang="nl-NL" dirty="0" err="1" smtClean="0"/>
                        <a:t>Minimal</a:t>
                      </a:r>
                      <a:r>
                        <a:rPr lang="nl-NL" baseline="0" dirty="0" smtClean="0"/>
                        <a:t> impact</a:t>
                      </a:r>
                      <a:endParaRPr lang="nl-NL" dirty="0"/>
                    </a:p>
                  </a:txBody>
                  <a:tcPr/>
                </a:tc>
              </a:tr>
              <a:tr h="370840">
                <a:tc>
                  <a:txBody>
                    <a:bodyPr/>
                    <a:lstStyle/>
                    <a:p>
                      <a:pPr algn="ctr"/>
                      <a:r>
                        <a:rPr lang="nl-NL" dirty="0" smtClean="0"/>
                        <a:t>2</a:t>
                      </a:r>
                      <a:endParaRPr lang="nl-NL" dirty="0"/>
                    </a:p>
                  </a:txBody>
                  <a:tcPr/>
                </a:tc>
                <a:tc>
                  <a:txBody>
                    <a:bodyPr/>
                    <a:lstStyle/>
                    <a:p>
                      <a:r>
                        <a:rPr lang="nl-NL" dirty="0" err="1" smtClean="0"/>
                        <a:t>Happens</a:t>
                      </a:r>
                      <a:r>
                        <a:rPr lang="nl-NL" dirty="0" smtClean="0"/>
                        <a:t> </a:t>
                      </a:r>
                      <a:r>
                        <a:rPr lang="nl-NL" dirty="0" err="1" smtClean="0"/>
                        <a:t>less</a:t>
                      </a:r>
                      <a:r>
                        <a:rPr lang="nl-NL" baseline="0" dirty="0" smtClean="0"/>
                        <a:t> </a:t>
                      </a:r>
                      <a:r>
                        <a:rPr lang="nl-NL" baseline="0" dirty="0" err="1" smtClean="0"/>
                        <a:t>than</a:t>
                      </a:r>
                      <a:r>
                        <a:rPr lang="nl-NL" baseline="0" dirty="0" smtClean="0"/>
                        <a:t> </a:t>
                      </a:r>
                      <a:r>
                        <a:rPr lang="nl-NL" baseline="0" dirty="0" err="1" smtClean="0"/>
                        <a:t>once</a:t>
                      </a:r>
                      <a:r>
                        <a:rPr lang="nl-NL" baseline="0" dirty="0" smtClean="0"/>
                        <a:t> a </a:t>
                      </a:r>
                      <a:r>
                        <a:rPr lang="nl-NL" baseline="0" dirty="0" err="1" smtClean="0"/>
                        <a:t>year</a:t>
                      </a:r>
                      <a:endParaRPr lang="nl-NL" dirty="0"/>
                    </a:p>
                  </a:txBody>
                  <a:tcPr/>
                </a:tc>
                <a:tc>
                  <a:txBody>
                    <a:bodyPr/>
                    <a:lstStyle/>
                    <a:p>
                      <a:r>
                        <a:rPr lang="nl-NL" dirty="0" smtClean="0"/>
                        <a:t>Minor, </a:t>
                      </a:r>
                      <a:r>
                        <a:rPr lang="nl-NL" dirty="0" err="1" smtClean="0"/>
                        <a:t>local</a:t>
                      </a:r>
                      <a:r>
                        <a:rPr lang="nl-NL" dirty="0" smtClean="0"/>
                        <a:t> service </a:t>
                      </a:r>
                      <a:r>
                        <a:rPr lang="nl-NL" dirty="0" err="1" smtClean="0"/>
                        <a:t>disruption</a:t>
                      </a:r>
                      <a:r>
                        <a:rPr lang="nl-NL" dirty="0" smtClean="0"/>
                        <a:t> of </a:t>
                      </a:r>
                      <a:r>
                        <a:rPr lang="nl-NL" dirty="0" err="1" smtClean="0"/>
                        <a:t>less</a:t>
                      </a:r>
                      <a:r>
                        <a:rPr lang="nl-NL" dirty="0" smtClean="0"/>
                        <a:t> </a:t>
                      </a:r>
                      <a:r>
                        <a:rPr lang="nl-NL" dirty="0" err="1" smtClean="0"/>
                        <a:t>than</a:t>
                      </a:r>
                      <a:r>
                        <a:rPr lang="nl-NL" dirty="0" smtClean="0"/>
                        <a:t> 1 week</a:t>
                      </a:r>
                      <a:endParaRPr lang="nl-NL" dirty="0"/>
                    </a:p>
                  </a:txBody>
                  <a:tcPr/>
                </a:tc>
              </a:tr>
              <a:tr h="370840">
                <a:tc>
                  <a:txBody>
                    <a:bodyPr/>
                    <a:lstStyle/>
                    <a:p>
                      <a:pPr algn="ctr"/>
                      <a:r>
                        <a:rPr lang="nl-NL" dirty="0" smtClean="0"/>
                        <a:t>3</a:t>
                      </a:r>
                      <a:endParaRPr lang="nl-NL" dirty="0"/>
                    </a:p>
                  </a:txBody>
                  <a:tcPr/>
                </a:tc>
                <a:tc>
                  <a:txBody>
                    <a:bodyPr/>
                    <a:lstStyle/>
                    <a:p>
                      <a:r>
                        <a:rPr lang="nl-NL" dirty="0" err="1" smtClean="0"/>
                        <a:t>Happens</a:t>
                      </a:r>
                      <a:r>
                        <a:rPr lang="nl-NL" dirty="0" smtClean="0"/>
                        <a:t> </a:t>
                      </a:r>
                      <a:r>
                        <a:rPr lang="nl-NL" dirty="0" err="1" smtClean="0"/>
                        <a:t>every</a:t>
                      </a:r>
                      <a:r>
                        <a:rPr lang="nl-NL" dirty="0" smtClean="0"/>
                        <a:t> few </a:t>
                      </a:r>
                      <a:r>
                        <a:rPr lang="nl-NL" dirty="0" err="1" smtClean="0"/>
                        <a:t>months</a:t>
                      </a:r>
                      <a:r>
                        <a:rPr lang="nl-NL" dirty="0" smtClean="0"/>
                        <a:t>/ more </a:t>
                      </a:r>
                      <a:r>
                        <a:rPr lang="nl-NL" dirty="0" err="1" smtClean="0"/>
                        <a:t>than</a:t>
                      </a:r>
                      <a:r>
                        <a:rPr lang="nl-NL" dirty="0" smtClean="0"/>
                        <a:t> </a:t>
                      </a:r>
                      <a:r>
                        <a:rPr lang="nl-NL" dirty="0" err="1" smtClean="0"/>
                        <a:t>once</a:t>
                      </a:r>
                      <a:r>
                        <a:rPr lang="nl-NL" dirty="0" smtClean="0"/>
                        <a:t> a </a:t>
                      </a:r>
                      <a:r>
                        <a:rPr lang="nl-NL" dirty="0" err="1" smtClean="0"/>
                        <a:t>year</a:t>
                      </a:r>
                      <a:endParaRPr lang="nl-NL" dirty="0"/>
                    </a:p>
                  </a:txBody>
                  <a:tcPr/>
                </a:tc>
                <a:tc>
                  <a:txBody>
                    <a:bodyPr/>
                    <a:lstStyle/>
                    <a:p>
                      <a:r>
                        <a:rPr lang="nl-NL" dirty="0" err="1" smtClean="0"/>
                        <a:t>Serious</a:t>
                      </a:r>
                      <a:r>
                        <a:rPr lang="nl-NL" dirty="0" smtClean="0"/>
                        <a:t> </a:t>
                      </a:r>
                      <a:r>
                        <a:rPr lang="nl-NL" dirty="0" err="1" smtClean="0"/>
                        <a:t>disruption</a:t>
                      </a:r>
                      <a:r>
                        <a:rPr lang="nl-NL" baseline="0" dirty="0" smtClean="0"/>
                        <a:t> </a:t>
                      </a:r>
                      <a:r>
                        <a:rPr lang="nl-NL" baseline="0" dirty="0" err="1" smtClean="0"/>
                        <a:t>for</a:t>
                      </a:r>
                      <a:r>
                        <a:rPr lang="nl-NL" baseline="0" dirty="0" smtClean="0"/>
                        <a:t> multiple users or sites</a:t>
                      </a:r>
                      <a:endParaRPr lang="nl-NL" dirty="0"/>
                    </a:p>
                  </a:txBody>
                  <a:tcPr/>
                </a:tc>
              </a:tr>
              <a:tr h="370840">
                <a:tc>
                  <a:txBody>
                    <a:bodyPr/>
                    <a:lstStyle/>
                    <a:p>
                      <a:pPr algn="ctr"/>
                      <a:r>
                        <a:rPr lang="nl-NL" dirty="0" smtClean="0"/>
                        <a:t>4</a:t>
                      </a:r>
                      <a:endParaRPr lang="nl-NL" dirty="0"/>
                    </a:p>
                  </a:txBody>
                  <a:tcPr/>
                </a:tc>
                <a:tc>
                  <a:txBody>
                    <a:bodyPr/>
                    <a:lstStyle/>
                    <a:p>
                      <a:r>
                        <a:rPr lang="nl-NL" dirty="0" err="1" smtClean="0"/>
                        <a:t>Happens</a:t>
                      </a:r>
                      <a:r>
                        <a:rPr lang="nl-NL" dirty="0" smtClean="0"/>
                        <a:t> </a:t>
                      </a:r>
                      <a:r>
                        <a:rPr lang="nl-NL" dirty="0" err="1" smtClean="0"/>
                        <a:t>every</a:t>
                      </a:r>
                      <a:r>
                        <a:rPr lang="nl-NL" dirty="0" smtClean="0"/>
                        <a:t> 2 – 3 </a:t>
                      </a:r>
                      <a:r>
                        <a:rPr lang="nl-NL" dirty="0" err="1" smtClean="0"/>
                        <a:t>months</a:t>
                      </a:r>
                      <a:r>
                        <a:rPr lang="nl-NL" dirty="0" smtClean="0"/>
                        <a:t> or even more frequent</a:t>
                      </a:r>
                      <a:endParaRPr lang="nl-NL" dirty="0"/>
                    </a:p>
                  </a:txBody>
                  <a:tcPr/>
                </a:tc>
                <a:tc>
                  <a:txBody>
                    <a:bodyPr/>
                    <a:lstStyle/>
                    <a:p>
                      <a:r>
                        <a:rPr lang="nl-NL" dirty="0" smtClean="0"/>
                        <a:t>Service </a:t>
                      </a:r>
                      <a:r>
                        <a:rPr lang="nl-NL" dirty="0" err="1" smtClean="0"/>
                        <a:t>cannot</a:t>
                      </a:r>
                      <a:r>
                        <a:rPr lang="nl-NL" dirty="0" smtClean="0"/>
                        <a:t> </a:t>
                      </a:r>
                      <a:r>
                        <a:rPr lang="nl-NL" dirty="0" err="1" smtClean="0"/>
                        <a:t>be</a:t>
                      </a:r>
                      <a:r>
                        <a:rPr lang="nl-NL" dirty="0" smtClean="0"/>
                        <a:t> </a:t>
                      </a:r>
                      <a:r>
                        <a:rPr lang="nl-NL" dirty="0" err="1" smtClean="0"/>
                        <a:t>delivered</a:t>
                      </a:r>
                      <a:r>
                        <a:rPr lang="nl-NL" dirty="0" smtClean="0"/>
                        <a:t> </a:t>
                      </a:r>
                      <a:r>
                        <a:rPr lang="nl-NL" dirty="0" err="1" smtClean="0"/>
                        <a:t>for</a:t>
                      </a:r>
                      <a:r>
                        <a:rPr lang="nl-NL" dirty="0" smtClean="0"/>
                        <a:t> a </a:t>
                      </a:r>
                      <a:r>
                        <a:rPr lang="nl-NL" dirty="0" err="1" smtClean="0"/>
                        <a:t>length</a:t>
                      </a:r>
                      <a:r>
                        <a:rPr lang="nl-NL" dirty="0" smtClean="0"/>
                        <a:t> of time</a:t>
                      </a:r>
                      <a:endParaRPr lang="nl-NL" dirty="0"/>
                    </a:p>
                  </a:txBody>
                  <a:tcPr/>
                </a:tc>
              </a:tr>
            </a:tbl>
          </a:graphicData>
        </a:graphic>
      </p:graphicFrame>
    </p:spTree>
    <p:extLst>
      <p:ext uri="{BB962C8B-B14F-4D97-AF65-F5344CB8AC3E}">
        <p14:creationId xmlns:p14="http://schemas.microsoft.com/office/powerpoint/2010/main" val="15432431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Let’s</a:t>
            </a:r>
            <a:r>
              <a:rPr lang="nl-NL" dirty="0" smtClean="0"/>
              <a:t> get </a:t>
            </a:r>
            <a:r>
              <a:rPr lang="nl-NL" dirty="0" err="1" smtClean="0"/>
              <a:t>to</a:t>
            </a:r>
            <a:r>
              <a:rPr lang="nl-NL" dirty="0" smtClean="0"/>
              <a:t> </a:t>
            </a:r>
            <a:r>
              <a:rPr lang="nl-NL" dirty="0" err="1" smtClean="0"/>
              <a:t>work</a:t>
            </a:r>
            <a:endParaRPr lang="nl-NL" dirty="0"/>
          </a:p>
        </p:txBody>
      </p:sp>
      <p:sp>
        <p:nvSpPr>
          <p:cNvPr id="3" name="Tijdelijke aanduiding voor inhoud 2"/>
          <p:cNvSpPr>
            <a:spLocks noGrp="1"/>
          </p:cNvSpPr>
          <p:nvPr>
            <p:ph idx="1"/>
          </p:nvPr>
        </p:nvSpPr>
        <p:spPr/>
        <p:txBody>
          <a:bodyPr/>
          <a:lstStyle/>
          <a:p>
            <a:r>
              <a:rPr lang="nl-NL" dirty="0" smtClean="0"/>
              <a:t>Asset bases or </a:t>
            </a:r>
            <a:r>
              <a:rPr lang="nl-NL" dirty="0" err="1" smtClean="0"/>
              <a:t>Threat</a:t>
            </a:r>
            <a:r>
              <a:rPr lang="nl-NL" dirty="0" smtClean="0"/>
              <a:t> </a:t>
            </a:r>
            <a:r>
              <a:rPr lang="nl-NL" dirty="0" err="1" smtClean="0"/>
              <a:t>based</a:t>
            </a:r>
            <a:r>
              <a:rPr lang="nl-NL" dirty="0" smtClean="0"/>
              <a:t>?</a:t>
            </a:r>
          </a:p>
          <a:p>
            <a:r>
              <a:rPr lang="nl-NL" dirty="0" err="1" smtClean="0"/>
              <a:t>Granularity</a:t>
            </a:r>
            <a:r>
              <a:rPr lang="nl-NL" dirty="0" smtClean="0"/>
              <a:t>? Complete data center or </a:t>
            </a:r>
            <a:r>
              <a:rPr lang="nl-NL" dirty="0" err="1" smtClean="0"/>
              <a:t>the</a:t>
            </a:r>
            <a:r>
              <a:rPr lang="nl-NL" dirty="0" smtClean="0"/>
              <a:t> wifi chip in </a:t>
            </a:r>
            <a:r>
              <a:rPr lang="nl-NL" dirty="0" err="1" smtClean="0"/>
              <a:t>your</a:t>
            </a:r>
            <a:r>
              <a:rPr lang="nl-NL" dirty="0" smtClean="0"/>
              <a:t> smartphone?</a:t>
            </a:r>
          </a:p>
          <a:p>
            <a:pPr lvl="1"/>
            <a:r>
              <a:rPr lang="nl-NL" dirty="0" err="1" smtClean="0"/>
              <a:t>Initial</a:t>
            </a:r>
            <a:r>
              <a:rPr lang="nl-NL" dirty="0" smtClean="0"/>
              <a:t> risk analysis (</a:t>
            </a:r>
            <a:r>
              <a:rPr lang="nl-NL" dirty="0" err="1" smtClean="0"/>
              <a:t>your</a:t>
            </a:r>
            <a:r>
              <a:rPr lang="nl-NL" dirty="0" smtClean="0"/>
              <a:t> “baseline”) </a:t>
            </a:r>
            <a:r>
              <a:rPr lang="nl-NL" dirty="0" err="1" smtClean="0"/>
              <a:t>should</a:t>
            </a:r>
            <a:r>
              <a:rPr lang="nl-NL" dirty="0" smtClean="0"/>
              <a:t> </a:t>
            </a:r>
            <a:r>
              <a:rPr lang="nl-NL" dirty="0" err="1" smtClean="0"/>
              <a:t>probable</a:t>
            </a:r>
            <a:r>
              <a:rPr lang="nl-NL" dirty="0" smtClean="0"/>
              <a:t> </a:t>
            </a:r>
            <a:r>
              <a:rPr lang="nl-NL" dirty="0" err="1" smtClean="0"/>
              <a:t>be</a:t>
            </a:r>
            <a:r>
              <a:rPr lang="nl-NL" dirty="0" smtClean="0"/>
              <a:t> high level, </a:t>
            </a:r>
            <a:r>
              <a:rPr lang="nl-NL" dirty="0" err="1" smtClean="0"/>
              <a:t>with</a:t>
            </a:r>
            <a:r>
              <a:rPr lang="nl-NL" dirty="0" smtClean="0"/>
              <a:t> more </a:t>
            </a:r>
            <a:r>
              <a:rPr lang="nl-NL" dirty="0" err="1" smtClean="0"/>
              <a:t>detailed</a:t>
            </a:r>
            <a:r>
              <a:rPr lang="nl-NL" dirty="0" smtClean="0"/>
              <a:t> follow-up analysis </a:t>
            </a:r>
            <a:r>
              <a:rPr lang="nl-NL" dirty="0" err="1" smtClean="0"/>
              <a:t>based</a:t>
            </a:r>
            <a:r>
              <a:rPr lang="nl-NL" dirty="0" smtClean="0"/>
              <a:t> on </a:t>
            </a:r>
            <a:r>
              <a:rPr lang="nl-NL" dirty="0" err="1" smtClean="0"/>
              <a:t>specific</a:t>
            </a:r>
            <a:r>
              <a:rPr lang="nl-NL" dirty="0" smtClean="0"/>
              <a:t> </a:t>
            </a:r>
            <a:r>
              <a:rPr lang="nl-NL" dirty="0" err="1" smtClean="0"/>
              <a:t>threats</a:t>
            </a:r>
            <a:r>
              <a:rPr lang="nl-NL" dirty="0" smtClean="0"/>
              <a:t>  (Heartbleed) or </a:t>
            </a:r>
            <a:r>
              <a:rPr lang="nl-NL" dirty="0" err="1" smtClean="0"/>
              <a:t>vulnerable</a:t>
            </a:r>
            <a:r>
              <a:rPr lang="nl-NL" dirty="0" smtClean="0"/>
              <a:t> equipment (wifi chips)</a:t>
            </a:r>
            <a:endParaRPr lang="nl-NL" dirty="0"/>
          </a:p>
        </p:txBody>
      </p:sp>
    </p:spTree>
    <p:extLst>
      <p:ext uri="{BB962C8B-B14F-4D97-AF65-F5344CB8AC3E}">
        <p14:creationId xmlns:p14="http://schemas.microsoft.com/office/powerpoint/2010/main" val="1398742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WISE RAW-WG</a:t>
            </a:r>
            <a:endParaRPr lang="en-GB" dirty="0"/>
          </a:p>
        </p:txBody>
      </p:sp>
      <p:sp>
        <p:nvSpPr>
          <p:cNvPr id="6" name="Content Placeholder 5"/>
          <p:cNvSpPr>
            <a:spLocks noGrp="1"/>
          </p:cNvSpPr>
          <p:nvPr>
            <p:ph idx="1"/>
          </p:nvPr>
        </p:nvSpPr>
        <p:spPr>
          <a:xfrm>
            <a:off x="806115" y="2033337"/>
            <a:ext cx="10696073" cy="4620126"/>
          </a:xfrm>
        </p:spPr>
        <p:txBody>
          <a:bodyPr>
            <a:normAutofit fontScale="92500" lnSpcReduction="10000"/>
          </a:bodyPr>
          <a:lstStyle/>
          <a:p>
            <a:r>
              <a:rPr lang="en-GB" dirty="0" smtClean="0"/>
              <a:t>WISE Risk Assessment Working </a:t>
            </a:r>
            <a:r>
              <a:rPr lang="en-GB" dirty="0"/>
              <a:t>Group </a:t>
            </a:r>
            <a:r>
              <a:rPr lang="en-GB" dirty="0" smtClean="0"/>
              <a:t>shares information and best practices on how risk assessments </a:t>
            </a:r>
            <a:r>
              <a:rPr lang="en-GB" dirty="0"/>
              <a:t>can be effectively </a:t>
            </a:r>
            <a:r>
              <a:rPr lang="en-GB" dirty="0" smtClean="0"/>
              <a:t>implemented</a:t>
            </a:r>
          </a:p>
          <a:p>
            <a:r>
              <a:rPr lang="en-GB" dirty="0" smtClean="0"/>
              <a:t>RAW will now release an easy-to-use risk assessment </a:t>
            </a:r>
            <a:r>
              <a:rPr lang="en-GB" dirty="0"/>
              <a:t>template </a:t>
            </a:r>
            <a:r>
              <a:rPr lang="en-GB" dirty="0" smtClean="0"/>
              <a:t>and related instructions for e-infrastructures for research and higher education</a:t>
            </a:r>
          </a:p>
          <a:p>
            <a:r>
              <a:rPr lang="en-GB" dirty="0" smtClean="0"/>
              <a:t>Check our web page and our wiki:</a:t>
            </a:r>
          </a:p>
          <a:p>
            <a:pPr lvl="1"/>
            <a:r>
              <a:rPr lang="en-GB" dirty="0" smtClean="0">
                <a:hlinkClick r:id="rId3"/>
              </a:rPr>
              <a:t>https</a:t>
            </a:r>
            <a:r>
              <a:rPr lang="en-GB" dirty="0">
                <a:hlinkClick r:id="rId3"/>
              </a:rPr>
              <a:t>://</a:t>
            </a:r>
            <a:r>
              <a:rPr lang="en-GB" dirty="0" smtClean="0">
                <a:hlinkClick r:id="rId3"/>
              </a:rPr>
              <a:t>wise-community.org/risk-assessment/</a:t>
            </a:r>
            <a:endParaRPr lang="en-GB" dirty="0"/>
          </a:p>
          <a:p>
            <a:pPr lvl="1"/>
            <a:r>
              <a:rPr lang="en-GB" dirty="0">
                <a:hlinkClick r:id="rId4"/>
              </a:rPr>
              <a:t>https://</a:t>
            </a:r>
            <a:r>
              <a:rPr lang="en-GB" dirty="0" smtClean="0">
                <a:hlinkClick r:id="rId4"/>
              </a:rPr>
              <a:t>wiki.geant.org/display/WISE/RAW-WG</a:t>
            </a:r>
            <a:endParaRPr lang="en-GB" dirty="0" smtClean="0"/>
          </a:p>
          <a:p>
            <a:pPr lvl="1"/>
            <a:r>
              <a:rPr lang="en-GB" dirty="0">
                <a:hlinkClick r:id="rId5"/>
              </a:rPr>
              <a:t>https://</a:t>
            </a:r>
            <a:r>
              <a:rPr lang="en-GB" dirty="0" smtClean="0">
                <a:hlinkClick r:id="rId5"/>
              </a:rPr>
              <a:t>wiki.geant.org/display/SIGISM/SIG+ISM+white+paper+risk+management</a:t>
            </a:r>
            <a:endParaRPr lang="en-GB" dirty="0" smtClean="0"/>
          </a:p>
          <a:p>
            <a:r>
              <a:rPr lang="en-GB" dirty="0" smtClean="0"/>
              <a:t>Join by contacting the chairs and by subscribing  to our email list</a:t>
            </a:r>
            <a:br>
              <a:rPr lang="en-GB" dirty="0" smtClean="0"/>
            </a:br>
            <a:r>
              <a:rPr lang="en-GB" dirty="0" smtClean="0"/>
              <a:t> </a:t>
            </a:r>
            <a:r>
              <a:rPr lang="en-GB" sz="2000" dirty="0" smtClean="0">
                <a:hlinkClick r:id="rId6"/>
              </a:rPr>
              <a:t>https</a:t>
            </a:r>
            <a:r>
              <a:rPr lang="en-GB" sz="2000" dirty="0">
                <a:hlinkClick r:id="rId6"/>
              </a:rPr>
              <a:t>://</a:t>
            </a:r>
            <a:r>
              <a:rPr lang="en-GB" sz="2000" dirty="0" smtClean="0">
                <a:hlinkClick r:id="rId6"/>
              </a:rPr>
              <a:t>lists.wise-community.org/sympa/subscribe/raw-wg</a:t>
            </a:r>
            <a:endParaRPr lang="en-GB" sz="2000" dirty="0" smtClean="0"/>
          </a:p>
          <a:p>
            <a:r>
              <a:rPr lang="en-GB" dirty="0" smtClean="0"/>
              <a:t>More information from the WG chairs</a:t>
            </a:r>
          </a:p>
          <a:p>
            <a:pPr lvl="1"/>
            <a:r>
              <a:rPr lang="en-GB" dirty="0" smtClean="0"/>
              <a:t>Urpo Kaila &lt;</a:t>
            </a:r>
            <a:r>
              <a:rPr lang="en-GB" dirty="0" err="1" smtClean="0"/>
              <a:t>urpo.kaila@csc.fi</a:t>
            </a:r>
            <a:r>
              <a:rPr lang="en-GB" dirty="0" smtClean="0"/>
              <a:t>&gt;</a:t>
            </a:r>
          </a:p>
          <a:p>
            <a:pPr lvl="1"/>
            <a:r>
              <a:rPr lang="en-GB" dirty="0" smtClean="0"/>
              <a:t>Bart </a:t>
            </a:r>
            <a:r>
              <a:rPr lang="en-GB" dirty="0" err="1" smtClean="0"/>
              <a:t>Bosma</a:t>
            </a:r>
            <a:r>
              <a:rPr lang="en-GB" dirty="0" smtClean="0"/>
              <a:t> </a:t>
            </a:r>
            <a:r>
              <a:rPr lang="en-GB" dirty="0"/>
              <a:t>&lt;</a:t>
            </a:r>
            <a:r>
              <a:rPr lang="en-GB" dirty="0" err="1"/>
              <a:t>bart.bosma@surfnet.nl</a:t>
            </a:r>
            <a:r>
              <a:rPr lang="en-GB" dirty="0" smtClean="0"/>
              <a:t>&gt; </a:t>
            </a:r>
            <a:endParaRPr lang="en-GB" dirty="0"/>
          </a:p>
        </p:txBody>
      </p:sp>
    </p:spTree>
    <p:extLst>
      <p:ext uri="{BB962C8B-B14F-4D97-AF65-F5344CB8AC3E}">
        <p14:creationId xmlns:p14="http://schemas.microsoft.com/office/powerpoint/2010/main" val="1878316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Why</a:t>
            </a:r>
            <a:r>
              <a:rPr lang="nl-NL" dirty="0" smtClean="0"/>
              <a:t> Risk Analysis/Assessment/Management?</a:t>
            </a:r>
            <a:endParaRPr lang="nl-NL" dirty="0"/>
          </a:p>
        </p:txBody>
      </p:sp>
      <p:sp>
        <p:nvSpPr>
          <p:cNvPr id="3" name="Tijdelijke aanduiding voor inhoud 2"/>
          <p:cNvSpPr>
            <a:spLocks noGrp="1"/>
          </p:cNvSpPr>
          <p:nvPr>
            <p:ph idx="1"/>
          </p:nvPr>
        </p:nvSpPr>
        <p:spPr/>
        <p:txBody>
          <a:bodyPr/>
          <a:lstStyle/>
          <a:p>
            <a:r>
              <a:rPr lang="nl-NL" dirty="0" err="1" smtClean="0"/>
              <a:t>You</a:t>
            </a:r>
            <a:r>
              <a:rPr lang="nl-NL" dirty="0" smtClean="0"/>
              <a:t> </a:t>
            </a:r>
            <a:r>
              <a:rPr lang="nl-NL" dirty="0" err="1" smtClean="0"/>
              <a:t>only</a:t>
            </a:r>
            <a:r>
              <a:rPr lang="nl-NL" dirty="0" smtClean="0"/>
              <a:t> have </a:t>
            </a:r>
            <a:r>
              <a:rPr lang="nl-NL" dirty="0" err="1" smtClean="0"/>
              <a:t>limited</a:t>
            </a:r>
            <a:r>
              <a:rPr lang="nl-NL" dirty="0" smtClean="0"/>
              <a:t> resources</a:t>
            </a:r>
          </a:p>
          <a:p>
            <a:r>
              <a:rPr lang="nl-NL" dirty="0" err="1" smtClean="0"/>
              <a:t>You</a:t>
            </a:r>
            <a:r>
              <a:rPr lang="nl-NL" dirty="0" smtClean="0"/>
              <a:t> </a:t>
            </a:r>
            <a:r>
              <a:rPr lang="nl-NL" dirty="0" err="1" smtClean="0"/>
              <a:t>need</a:t>
            </a:r>
            <a:r>
              <a:rPr lang="nl-NL" dirty="0" smtClean="0"/>
              <a:t> </a:t>
            </a:r>
            <a:r>
              <a:rPr lang="nl-NL" dirty="0" err="1" smtClean="0"/>
              <a:t>to</a:t>
            </a:r>
            <a:r>
              <a:rPr lang="nl-NL" dirty="0" smtClean="0"/>
              <a:t> </a:t>
            </a:r>
            <a:r>
              <a:rPr lang="nl-NL" dirty="0" err="1" smtClean="0"/>
              <a:t>know</a:t>
            </a:r>
            <a:r>
              <a:rPr lang="nl-NL" dirty="0" smtClean="0"/>
              <a:t> </a:t>
            </a:r>
            <a:r>
              <a:rPr lang="nl-NL" dirty="0" err="1" smtClean="0"/>
              <a:t>where</a:t>
            </a:r>
            <a:r>
              <a:rPr lang="nl-NL" dirty="0" smtClean="0"/>
              <a:t> </a:t>
            </a:r>
            <a:r>
              <a:rPr lang="nl-NL" dirty="0" err="1" smtClean="0"/>
              <a:t>the</a:t>
            </a:r>
            <a:r>
              <a:rPr lang="nl-NL" dirty="0" smtClean="0"/>
              <a:t> </a:t>
            </a:r>
            <a:r>
              <a:rPr lang="nl-NL" dirty="0" err="1" smtClean="0"/>
              <a:t>value</a:t>
            </a:r>
            <a:r>
              <a:rPr lang="nl-NL" dirty="0" smtClean="0"/>
              <a:t> of </a:t>
            </a:r>
            <a:r>
              <a:rPr lang="nl-NL" dirty="0" err="1" smtClean="0"/>
              <a:t>your</a:t>
            </a:r>
            <a:r>
              <a:rPr lang="nl-NL" dirty="0" smtClean="0"/>
              <a:t> </a:t>
            </a:r>
            <a:r>
              <a:rPr lang="nl-NL" dirty="0" err="1" smtClean="0"/>
              <a:t>operation</a:t>
            </a:r>
            <a:r>
              <a:rPr lang="nl-NL" dirty="0" smtClean="0"/>
              <a:t> is</a:t>
            </a:r>
          </a:p>
          <a:p>
            <a:r>
              <a:rPr lang="nl-NL" dirty="0" err="1"/>
              <a:t>Y</a:t>
            </a:r>
            <a:r>
              <a:rPr lang="nl-NL" dirty="0" err="1" smtClean="0"/>
              <a:t>ou</a:t>
            </a:r>
            <a:r>
              <a:rPr lang="nl-NL" dirty="0" smtClean="0"/>
              <a:t> </a:t>
            </a:r>
            <a:r>
              <a:rPr lang="nl-NL" dirty="0" err="1" smtClean="0"/>
              <a:t>need</a:t>
            </a:r>
            <a:r>
              <a:rPr lang="nl-NL" dirty="0" smtClean="0"/>
              <a:t> </a:t>
            </a:r>
            <a:r>
              <a:rPr lang="nl-NL" dirty="0" err="1"/>
              <a:t>t</a:t>
            </a:r>
            <a:r>
              <a:rPr lang="nl-NL" dirty="0" err="1" smtClean="0"/>
              <a:t>o</a:t>
            </a:r>
            <a:r>
              <a:rPr lang="nl-NL" dirty="0" smtClean="0"/>
              <a:t> </a:t>
            </a:r>
            <a:r>
              <a:rPr lang="nl-NL" dirty="0" err="1" smtClean="0"/>
              <a:t>know</a:t>
            </a:r>
            <a:r>
              <a:rPr lang="nl-NL" dirty="0" smtClean="0"/>
              <a:t> </a:t>
            </a:r>
            <a:r>
              <a:rPr lang="nl-NL" dirty="0" err="1" smtClean="0"/>
              <a:t>against</a:t>
            </a:r>
            <a:r>
              <a:rPr lang="nl-NL" dirty="0" smtClean="0"/>
              <a:t> </a:t>
            </a:r>
            <a:r>
              <a:rPr lang="nl-NL" dirty="0" err="1" smtClean="0"/>
              <a:t>which</a:t>
            </a:r>
            <a:r>
              <a:rPr lang="nl-NL" dirty="0" smtClean="0"/>
              <a:t> </a:t>
            </a:r>
            <a:r>
              <a:rPr lang="nl-NL" dirty="0" err="1" smtClean="0"/>
              <a:t>threats</a:t>
            </a:r>
            <a:r>
              <a:rPr lang="nl-NL" dirty="0" smtClean="0"/>
              <a:t> </a:t>
            </a:r>
            <a:r>
              <a:rPr lang="nl-NL" dirty="0" err="1" smtClean="0"/>
              <a:t>you</a:t>
            </a:r>
            <a:r>
              <a:rPr lang="nl-NL" dirty="0" smtClean="0"/>
              <a:t> </a:t>
            </a:r>
            <a:r>
              <a:rPr lang="nl-NL" dirty="0" err="1" smtClean="0"/>
              <a:t>need</a:t>
            </a:r>
            <a:r>
              <a:rPr lang="nl-NL" dirty="0" smtClean="0"/>
              <a:t> </a:t>
            </a:r>
            <a:r>
              <a:rPr lang="nl-NL" dirty="0" err="1" smtClean="0"/>
              <a:t>to</a:t>
            </a:r>
            <a:r>
              <a:rPr lang="nl-NL" dirty="0" smtClean="0"/>
              <a:t> </a:t>
            </a:r>
            <a:r>
              <a:rPr lang="nl-NL" dirty="0" err="1" smtClean="0"/>
              <a:t>protect</a:t>
            </a:r>
            <a:endParaRPr lang="nl-NL" dirty="0" smtClean="0"/>
          </a:p>
          <a:p>
            <a:endParaRPr lang="nl-NL" dirty="0"/>
          </a:p>
          <a:p>
            <a:r>
              <a:rPr lang="nl-NL" dirty="0" err="1" smtClean="0"/>
              <a:t>Not</a:t>
            </a:r>
            <a:r>
              <a:rPr lang="nl-NL" dirty="0" smtClean="0"/>
              <a:t> a </a:t>
            </a:r>
            <a:r>
              <a:rPr lang="nl-NL" dirty="0" err="1" smtClean="0"/>
              <a:t>one</a:t>
            </a:r>
            <a:r>
              <a:rPr lang="nl-NL" dirty="0" smtClean="0"/>
              <a:t>-time </a:t>
            </a:r>
            <a:r>
              <a:rPr lang="nl-NL" dirty="0" err="1" smtClean="0"/>
              <a:t>process</a:t>
            </a:r>
            <a:r>
              <a:rPr lang="nl-NL" dirty="0" smtClean="0"/>
              <a:t>, </a:t>
            </a:r>
            <a:r>
              <a:rPr lang="nl-NL" dirty="0" err="1" smtClean="0"/>
              <a:t>it</a:t>
            </a:r>
            <a:r>
              <a:rPr lang="nl-NL" dirty="0" smtClean="0"/>
              <a:t> is </a:t>
            </a:r>
            <a:r>
              <a:rPr lang="nl-NL" dirty="0" err="1" smtClean="0"/>
              <a:t>recurring</a:t>
            </a:r>
            <a:r>
              <a:rPr lang="nl-NL" dirty="0" smtClean="0"/>
              <a:t>:</a:t>
            </a:r>
          </a:p>
          <a:p>
            <a:pPr lvl="1"/>
            <a:r>
              <a:rPr lang="nl-NL" dirty="0" err="1" smtClean="0"/>
              <a:t>Periodically</a:t>
            </a:r>
            <a:endParaRPr lang="nl-NL" dirty="0" smtClean="0"/>
          </a:p>
          <a:p>
            <a:pPr lvl="1"/>
            <a:r>
              <a:rPr lang="nl-NL" dirty="0" err="1" smtClean="0"/>
              <a:t>After</a:t>
            </a:r>
            <a:r>
              <a:rPr lang="nl-NL" dirty="0" smtClean="0"/>
              <a:t> a major change</a:t>
            </a:r>
          </a:p>
          <a:p>
            <a:pPr lvl="1"/>
            <a:r>
              <a:rPr lang="nl-NL" dirty="0" err="1" smtClean="0"/>
              <a:t>After</a:t>
            </a:r>
            <a:r>
              <a:rPr lang="nl-NL" dirty="0" smtClean="0"/>
              <a:t> </a:t>
            </a:r>
            <a:r>
              <a:rPr lang="nl-NL" dirty="0" err="1" smtClean="0"/>
              <a:t>serious</a:t>
            </a:r>
            <a:r>
              <a:rPr lang="nl-NL" dirty="0" smtClean="0"/>
              <a:t> </a:t>
            </a:r>
            <a:r>
              <a:rPr lang="nl-NL" dirty="0" err="1" smtClean="0"/>
              <a:t>incidents</a:t>
            </a:r>
            <a:r>
              <a:rPr lang="nl-NL" dirty="0" smtClean="0"/>
              <a:t> (</a:t>
            </a:r>
            <a:r>
              <a:rPr lang="nl-NL" dirty="0" err="1" smtClean="0"/>
              <a:t>own</a:t>
            </a:r>
            <a:r>
              <a:rPr lang="nl-NL" dirty="0" smtClean="0"/>
              <a:t> </a:t>
            </a:r>
            <a:r>
              <a:rPr lang="nl-NL" dirty="0" err="1" smtClean="0"/>
              <a:t>organization</a:t>
            </a:r>
            <a:r>
              <a:rPr lang="nl-NL" dirty="0" smtClean="0"/>
              <a:t>, </a:t>
            </a:r>
            <a:r>
              <a:rPr lang="nl-NL" dirty="0" err="1" smtClean="0"/>
              <a:t>peers</a:t>
            </a:r>
            <a:r>
              <a:rPr lang="nl-NL" dirty="0" smtClean="0"/>
              <a:t>, sector, </a:t>
            </a:r>
            <a:r>
              <a:rPr lang="nl-NL" dirty="0" err="1" smtClean="0"/>
              <a:t>globally</a:t>
            </a:r>
            <a:r>
              <a:rPr lang="nl-NL" dirty="0" smtClean="0"/>
              <a:t>)</a:t>
            </a:r>
            <a:endParaRPr lang="nl-NL" dirty="0"/>
          </a:p>
        </p:txBody>
      </p:sp>
    </p:spTree>
    <p:extLst>
      <p:ext uri="{BB962C8B-B14F-4D97-AF65-F5344CB8AC3E}">
        <p14:creationId xmlns:p14="http://schemas.microsoft.com/office/powerpoint/2010/main" val="9859781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Risk Assessment </a:t>
            </a:r>
            <a:r>
              <a:rPr lang="nl-NL" dirty="0" err="1" smtClean="0"/>
              <a:t>Methods</a:t>
            </a:r>
            <a:r>
              <a:rPr lang="nl-NL" dirty="0" smtClean="0"/>
              <a:t> </a:t>
            </a:r>
            <a:r>
              <a:rPr lang="nl-NL" dirty="0" err="1" smtClean="0"/>
              <a:t>and</a:t>
            </a:r>
            <a:r>
              <a:rPr lang="nl-NL" dirty="0" smtClean="0"/>
              <a:t> Tools</a:t>
            </a:r>
            <a:endParaRPr lang="nl-NL" dirty="0"/>
          </a:p>
        </p:txBody>
      </p:sp>
      <p:sp>
        <p:nvSpPr>
          <p:cNvPr id="3" name="Tijdelijke aanduiding voor inhoud 2"/>
          <p:cNvSpPr>
            <a:spLocks noGrp="1"/>
          </p:cNvSpPr>
          <p:nvPr>
            <p:ph idx="1"/>
          </p:nvPr>
        </p:nvSpPr>
        <p:spPr>
          <a:xfrm>
            <a:off x="241300" y="2197100"/>
            <a:ext cx="5486400" cy="2667000"/>
          </a:xfrm>
          <a:ln w="34925">
            <a:solidFill>
              <a:schemeClr val="accent1"/>
            </a:solidFill>
          </a:ln>
        </p:spPr>
        <p:txBody>
          <a:bodyPr numCol="2">
            <a:normAutofit fontScale="62500" lnSpcReduction="20000"/>
          </a:bodyPr>
          <a:lstStyle/>
          <a:p>
            <a:r>
              <a:rPr lang="nl-NL" dirty="0" smtClean="0">
                <a:hlinkClick r:id="rId3"/>
              </a:rPr>
              <a:t>Austrian </a:t>
            </a:r>
            <a:r>
              <a:rPr lang="nl-NL" dirty="0">
                <a:hlinkClick r:id="rId3"/>
              </a:rPr>
              <a:t>IT Security Handbook</a:t>
            </a:r>
            <a:r>
              <a:rPr lang="nl-NL" dirty="0"/>
              <a:t> </a:t>
            </a:r>
            <a:endParaRPr lang="nl-NL" dirty="0" smtClean="0"/>
          </a:p>
          <a:p>
            <a:r>
              <a:rPr lang="nl-NL" dirty="0" smtClean="0">
                <a:hlinkClick r:id="rId4"/>
              </a:rPr>
              <a:t>Cramm</a:t>
            </a:r>
            <a:r>
              <a:rPr lang="nl-NL" dirty="0" smtClean="0"/>
              <a:t> </a:t>
            </a:r>
          </a:p>
          <a:p>
            <a:r>
              <a:rPr lang="nl-NL" dirty="0" smtClean="0">
                <a:hlinkClick r:id="rId5"/>
              </a:rPr>
              <a:t>Dutch </a:t>
            </a:r>
            <a:r>
              <a:rPr lang="nl-NL" dirty="0">
                <a:hlinkClick r:id="rId5"/>
              </a:rPr>
              <a:t>A&amp;K Analysis</a:t>
            </a:r>
            <a:r>
              <a:rPr lang="nl-NL" dirty="0"/>
              <a:t> </a:t>
            </a:r>
            <a:endParaRPr lang="nl-NL" dirty="0" smtClean="0"/>
          </a:p>
          <a:p>
            <a:r>
              <a:rPr lang="nl-NL" dirty="0" smtClean="0">
                <a:hlinkClick r:id="rId6"/>
              </a:rPr>
              <a:t>Ebios</a:t>
            </a:r>
            <a:r>
              <a:rPr lang="nl-NL" dirty="0" smtClean="0"/>
              <a:t> </a:t>
            </a:r>
          </a:p>
          <a:p>
            <a:r>
              <a:rPr lang="nl-NL" dirty="0" smtClean="0">
                <a:hlinkClick r:id="rId7"/>
              </a:rPr>
              <a:t>ISAMM</a:t>
            </a:r>
            <a:r>
              <a:rPr lang="nl-NL" dirty="0" smtClean="0"/>
              <a:t> </a:t>
            </a:r>
          </a:p>
          <a:p>
            <a:r>
              <a:rPr lang="nl-NL" dirty="0" smtClean="0">
                <a:hlinkClick r:id="rId8"/>
              </a:rPr>
              <a:t>ISF </a:t>
            </a:r>
            <a:r>
              <a:rPr lang="nl-NL" dirty="0">
                <a:hlinkClick r:id="rId8"/>
              </a:rPr>
              <a:t>Methods</a:t>
            </a:r>
            <a:r>
              <a:rPr lang="nl-NL" dirty="0"/>
              <a:t> </a:t>
            </a:r>
            <a:endParaRPr lang="nl-NL" dirty="0" smtClean="0"/>
          </a:p>
          <a:p>
            <a:r>
              <a:rPr lang="nl-NL" dirty="0" smtClean="0">
                <a:hlinkClick r:id="rId9"/>
              </a:rPr>
              <a:t>ISO/IEC </a:t>
            </a:r>
            <a:r>
              <a:rPr lang="nl-NL" dirty="0">
                <a:hlinkClick r:id="rId9"/>
              </a:rPr>
              <a:t>13335-2</a:t>
            </a:r>
            <a:r>
              <a:rPr lang="nl-NL" dirty="0"/>
              <a:t> </a:t>
            </a:r>
            <a:endParaRPr lang="nl-NL" dirty="0" smtClean="0"/>
          </a:p>
          <a:p>
            <a:r>
              <a:rPr lang="nl-NL" dirty="0" smtClean="0">
                <a:hlinkClick r:id="rId10"/>
              </a:rPr>
              <a:t>ISO/IEC </a:t>
            </a:r>
            <a:r>
              <a:rPr lang="nl-NL" dirty="0">
                <a:hlinkClick r:id="rId10"/>
              </a:rPr>
              <a:t>17799</a:t>
            </a:r>
            <a:r>
              <a:rPr lang="nl-NL" dirty="0"/>
              <a:t> </a:t>
            </a:r>
            <a:endParaRPr lang="nl-NL" dirty="0" smtClean="0"/>
          </a:p>
          <a:p>
            <a:r>
              <a:rPr lang="nl-NL" dirty="0" smtClean="0">
                <a:hlinkClick r:id="rId11"/>
              </a:rPr>
              <a:t>ISO/IEC </a:t>
            </a:r>
            <a:r>
              <a:rPr lang="nl-NL" dirty="0">
                <a:hlinkClick r:id="rId11"/>
              </a:rPr>
              <a:t>27001</a:t>
            </a:r>
            <a:r>
              <a:rPr lang="nl-NL" dirty="0"/>
              <a:t> </a:t>
            </a:r>
            <a:endParaRPr lang="nl-NL" dirty="0" smtClean="0"/>
          </a:p>
          <a:p>
            <a:r>
              <a:rPr lang="nl-NL" dirty="0" smtClean="0">
                <a:hlinkClick r:id="rId12"/>
              </a:rPr>
              <a:t>IT-Grundschutz</a:t>
            </a:r>
            <a:r>
              <a:rPr lang="nl-NL" dirty="0" smtClean="0"/>
              <a:t> </a:t>
            </a:r>
          </a:p>
          <a:p>
            <a:r>
              <a:rPr lang="nl-NL" dirty="0" smtClean="0">
                <a:hlinkClick r:id="rId13"/>
              </a:rPr>
              <a:t>Magerit</a:t>
            </a:r>
            <a:r>
              <a:rPr lang="nl-NL" dirty="0" smtClean="0"/>
              <a:t> </a:t>
            </a:r>
          </a:p>
          <a:p>
            <a:r>
              <a:rPr lang="nl-NL" dirty="0" smtClean="0">
                <a:hlinkClick r:id="rId14"/>
              </a:rPr>
              <a:t>Marion</a:t>
            </a:r>
            <a:r>
              <a:rPr lang="nl-NL" dirty="0" smtClean="0"/>
              <a:t> </a:t>
            </a:r>
          </a:p>
          <a:p>
            <a:r>
              <a:rPr lang="nl-NL" dirty="0" smtClean="0">
                <a:hlinkClick r:id="rId15"/>
              </a:rPr>
              <a:t>Mehari</a:t>
            </a:r>
            <a:r>
              <a:rPr lang="nl-NL" dirty="0" smtClean="0"/>
              <a:t> </a:t>
            </a:r>
          </a:p>
          <a:p>
            <a:r>
              <a:rPr lang="nl-NL" dirty="0" smtClean="0">
                <a:hlinkClick r:id="rId16"/>
              </a:rPr>
              <a:t>MIGRA</a:t>
            </a:r>
            <a:r>
              <a:rPr lang="nl-NL" dirty="0" smtClean="0"/>
              <a:t> </a:t>
            </a:r>
          </a:p>
          <a:p>
            <a:r>
              <a:rPr lang="nl-NL" dirty="0" smtClean="0">
                <a:hlinkClick r:id="rId17"/>
              </a:rPr>
              <a:t>Octave</a:t>
            </a:r>
            <a:r>
              <a:rPr lang="nl-NL" dirty="0" smtClean="0"/>
              <a:t> </a:t>
            </a:r>
          </a:p>
          <a:p>
            <a:r>
              <a:rPr lang="nl-NL" dirty="0" smtClean="0">
                <a:hlinkClick r:id="rId18"/>
              </a:rPr>
              <a:t>RiskSafe Assessment</a:t>
            </a:r>
            <a:endParaRPr lang="nl-NL" dirty="0" smtClean="0">
              <a:hlinkClick r:id="rId19"/>
            </a:endParaRPr>
          </a:p>
          <a:p>
            <a:r>
              <a:rPr lang="nl-NL" dirty="0" smtClean="0">
                <a:hlinkClick r:id="rId19"/>
              </a:rPr>
              <a:t>NIST SP800-30</a:t>
            </a:r>
            <a:r>
              <a:rPr lang="nl-NL" dirty="0" smtClean="0"/>
              <a:t> </a:t>
            </a:r>
            <a:endParaRPr lang="nl-NL" dirty="0"/>
          </a:p>
        </p:txBody>
      </p:sp>
      <p:sp>
        <p:nvSpPr>
          <p:cNvPr id="4" name="Tekstvak 3"/>
          <p:cNvSpPr txBox="1"/>
          <p:nvPr/>
        </p:nvSpPr>
        <p:spPr>
          <a:xfrm>
            <a:off x="347381" y="5880100"/>
            <a:ext cx="6870700" cy="461665"/>
          </a:xfrm>
          <a:prstGeom prst="rect">
            <a:avLst/>
          </a:prstGeom>
          <a:noFill/>
        </p:spPr>
        <p:txBody>
          <a:bodyPr wrap="square" rtlCol="0">
            <a:spAutoFit/>
          </a:bodyPr>
          <a:lstStyle/>
          <a:p>
            <a:r>
              <a:rPr lang="nl-NL" sz="1200" dirty="0">
                <a:hlinkClick r:id="rId20"/>
              </a:rPr>
              <a:t>https://www.enisa.europa.eu/topics/threat-risk-management/risk-management/current-risk/risk-management-inventory/rm-ra-methods</a:t>
            </a:r>
            <a:endParaRPr lang="nl-NL" sz="1200" dirty="0"/>
          </a:p>
        </p:txBody>
      </p:sp>
      <p:sp>
        <p:nvSpPr>
          <p:cNvPr id="5" name="Tijdelijke aanduiding voor inhoud 2"/>
          <p:cNvSpPr txBox="1">
            <a:spLocks/>
          </p:cNvSpPr>
          <p:nvPr/>
        </p:nvSpPr>
        <p:spPr>
          <a:xfrm>
            <a:off x="6121400" y="2197100"/>
            <a:ext cx="4851400" cy="2667000"/>
          </a:xfrm>
          <a:prstGeom prst="rect">
            <a:avLst/>
          </a:prstGeom>
          <a:ln w="34925">
            <a:solidFill>
              <a:schemeClr val="accent1"/>
            </a:solidFill>
          </a:ln>
        </p:spPr>
        <p:txBody>
          <a:bodyPr vert="horz" lIns="91440" tIns="45720" rIns="91440" bIns="45720" numCol="2"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r>
              <a:rPr lang="nl-NL" dirty="0">
                <a:hlinkClick r:id="rId21"/>
              </a:rPr>
              <a:t>Callio</a:t>
            </a:r>
            <a:r>
              <a:rPr lang="nl-NL" dirty="0"/>
              <a:t> </a:t>
            </a:r>
            <a:endParaRPr lang="nl-NL" dirty="0" smtClean="0"/>
          </a:p>
          <a:p>
            <a:r>
              <a:rPr lang="nl-NL" dirty="0" smtClean="0">
                <a:hlinkClick r:id="rId22"/>
              </a:rPr>
              <a:t>Casis</a:t>
            </a:r>
            <a:r>
              <a:rPr lang="nl-NL" dirty="0" smtClean="0"/>
              <a:t> </a:t>
            </a:r>
          </a:p>
          <a:p>
            <a:r>
              <a:rPr lang="nl-NL" dirty="0" smtClean="0">
                <a:hlinkClick r:id="rId23"/>
              </a:rPr>
              <a:t>CCS </a:t>
            </a:r>
            <a:r>
              <a:rPr lang="nl-NL" dirty="0">
                <a:hlinkClick r:id="rId23"/>
              </a:rPr>
              <a:t>Risk Manager</a:t>
            </a:r>
            <a:r>
              <a:rPr lang="nl-NL" dirty="0"/>
              <a:t> </a:t>
            </a:r>
            <a:endParaRPr lang="nl-NL" dirty="0" smtClean="0"/>
          </a:p>
          <a:p>
            <a:r>
              <a:rPr lang="nl-NL" dirty="0" smtClean="0">
                <a:hlinkClick r:id="rId24"/>
              </a:rPr>
              <a:t>CloudeAssurance</a:t>
            </a:r>
            <a:r>
              <a:rPr lang="nl-NL" dirty="0" smtClean="0"/>
              <a:t> </a:t>
            </a:r>
          </a:p>
          <a:p>
            <a:r>
              <a:rPr lang="nl-NL" dirty="0" smtClean="0">
                <a:hlinkClick r:id="rId25"/>
              </a:rPr>
              <a:t>Cobra</a:t>
            </a:r>
            <a:r>
              <a:rPr lang="nl-NL" dirty="0" smtClean="0"/>
              <a:t> </a:t>
            </a:r>
          </a:p>
          <a:p>
            <a:r>
              <a:rPr lang="nl-NL" dirty="0" smtClean="0">
                <a:hlinkClick r:id="rId26"/>
              </a:rPr>
              <a:t>Countermeasures</a:t>
            </a:r>
            <a:r>
              <a:rPr lang="nl-NL" dirty="0" smtClean="0"/>
              <a:t> </a:t>
            </a:r>
          </a:p>
          <a:p>
            <a:r>
              <a:rPr lang="nl-NL" dirty="0" smtClean="0">
                <a:hlinkClick r:id="rId27"/>
              </a:rPr>
              <a:t>Cramm</a:t>
            </a:r>
            <a:r>
              <a:rPr lang="nl-NL" dirty="0" smtClean="0"/>
              <a:t> </a:t>
            </a:r>
          </a:p>
          <a:p>
            <a:r>
              <a:rPr lang="nl-NL" dirty="0" smtClean="0">
                <a:hlinkClick r:id="rId28"/>
              </a:rPr>
              <a:t>EAR </a:t>
            </a:r>
            <a:r>
              <a:rPr lang="nl-NL" dirty="0">
                <a:hlinkClick r:id="rId28"/>
              </a:rPr>
              <a:t>/ PILAR</a:t>
            </a:r>
            <a:r>
              <a:rPr lang="nl-NL" dirty="0"/>
              <a:t> </a:t>
            </a:r>
            <a:endParaRPr lang="nl-NL" dirty="0" smtClean="0"/>
          </a:p>
          <a:p>
            <a:r>
              <a:rPr lang="nl-NL" dirty="0" smtClean="0">
                <a:hlinkClick r:id="rId29"/>
              </a:rPr>
              <a:t>Ebios</a:t>
            </a:r>
            <a:r>
              <a:rPr lang="nl-NL" dirty="0" smtClean="0"/>
              <a:t> </a:t>
            </a:r>
          </a:p>
          <a:p>
            <a:r>
              <a:rPr lang="nl-NL" dirty="0" smtClean="0">
                <a:hlinkClick r:id="rId30"/>
              </a:rPr>
              <a:t>GSTool</a:t>
            </a:r>
            <a:r>
              <a:rPr lang="nl-NL" dirty="0" smtClean="0"/>
              <a:t> </a:t>
            </a:r>
          </a:p>
          <a:p>
            <a:r>
              <a:rPr lang="nl-NL" dirty="0" smtClean="0">
                <a:hlinkClick r:id="rId31"/>
              </a:rPr>
              <a:t>KRiO</a:t>
            </a:r>
            <a:r>
              <a:rPr lang="nl-NL" dirty="0" smtClean="0"/>
              <a:t> </a:t>
            </a:r>
          </a:p>
          <a:p>
            <a:r>
              <a:rPr lang="nl-NL" dirty="0" smtClean="0">
                <a:hlinkClick r:id="rId32"/>
              </a:rPr>
              <a:t>ISAMM</a:t>
            </a:r>
            <a:r>
              <a:rPr lang="nl-NL" dirty="0" smtClean="0"/>
              <a:t> </a:t>
            </a:r>
          </a:p>
          <a:p>
            <a:r>
              <a:rPr lang="nl-NL" dirty="0" smtClean="0">
                <a:hlinkClick r:id="rId33"/>
              </a:rPr>
              <a:t>Mehari </a:t>
            </a:r>
            <a:r>
              <a:rPr lang="nl-NL" dirty="0">
                <a:hlinkClick r:id="rId33"/>
              </a:rPr>
              <a:t>2010 basic tool</a:t>
            </a:r>
            <a:r>
              <a:rPr lang="nl-NL" dirty="0"/>
              <a:t> </a:t>
            </a:r>
            <a:endParaRPr lang="nl-NL" dirty="0" smtClean="0"/>
          </a:p>
          <a:p>
            <a:r>
              <a:rPr lang="nl-NL" dirty="0" smtClean="0">
                <a:hlinkClick r:id="rId34"/>
              </a:rPr>
              <a:t>MIGRA </a:t>
            </a:r>
            <a:r>
              <a:rPr lang="nl-NL" dirty="0">
                <a:hlinkClick r:id="rId34"/>
              </a:rPr>
              <a:t>Tool</a:t>
            </a:r>
            <a:r>
              <a:rPr lang="nl-NL" dirty="0"/>
              <a:t> </a:t>
            </a:r>
            <a:endParaRPr lang="nl-NL" dirty="0" smtClean="0"/>
          </a:p>
          <a:p>
            <a:r>
              <a:rPr lang="nl-NL" dirty="0" smtClean="0">
                <a:hlinkClick r:id="rId35"/>
              </a:rPr>
              <a:t>Modulo </a:t>
            </a:r>
            <a:r>
              <a:rPr lang="nl-NL" dirty="0">
                <a:hlinkClick r:id="rId35"/>
              </a:rPr>
              <a:t>Risk Manager</a:t>
            </a:r>
            <a:r>
              <a:rPr lang="nl-NL" dirty="0"/>
              <a:t> </a:t>
            </a:r>
            <a:endParaRPr lang="nl-NL" dirty="0" smtClean="0"/>
          </a:p>
          <a:p>
            <a:r>
              <a:rPr lang="nl-NL" dirty="0" smtClean="0">
                <a:hlinkClick r:id="rId36"/>
              </a:rPr>
              <a:t>Octave</a:t>
            </a:r>
            <a:r>
              <a:rPr lang="nl-NL" dirty="0" smtClean="0"/>
              <a:t> </a:t>
            </a:r>
          </a:p>
          <a:p>
            <a:r>
              <a:rPr lang="nl-NL" dirty="0" smtClean="0">
                <a:hlinkClick r:id="rId37"/>
              </a:rPr>
              <a:t>Proteus</a:t>
            </a:r>
            <a:r>
              <a:rPr lang="nl-NL" dirty="0" smtClean="0"/>
              <a:t> </a:t>
            </a:r>
          </a:p>
          <a:p>
            <a:r>
              <a:rPr lang="nl-NL" dirty="0" smtClean="0">
                <a:hlinkClick r:id="rId38"/>
              </a:rPr>
              <a:t>Ra2</a:t>
            </a:r>
            <a:endParaRPr lang="nl-NL" dirty="0"/>
          </a:p>
        </p:txBody>
      </p:sp>
      <p:sp>
        <p:nvSpPr>
          <p:cNvPr id="6" name="Tekstvak 5"/>
          <p:cNvSpPr txBox="1"/>
          <p:nvPr/>
        </p:nvSpPr>
        <p:spPr>
          <a:xfrm>
            <a:off x="2133600" y="5207000"/>
            <a:ext cx="1037463" cy="369332"/>
          </a:xfrm>
          <a:prstGeom prst="rect">
            <a:avLst/>
          </a:prstGeom>
          <a:noFill/>
        </p:spPr>
        <p:txBody>
          <a:bodyPr wrap="none" rtlCol="0">
            <a:spAutoFit/>
          </a:bodyPr>
          <a:lstStyle/>
          <a:p>
            <a:r>
              <a:rPr lang="nl-NL" dirty="0" err="1" smtClean="0"/>
              <a:t>Methods</a:t>
            </a:r>
            <a:endParaRPr lang="nl-NL" dirty="0"/>
          </a:p>
        </p:txBody>
      </p:sp>
      <p:sp>
        <p:nvSpPr>
          <p:cNvPr id="7" name="Tekstvak 6"/>
          <p:cNvSpPr txBox="1"/>
          <p:nvPr/>
        </p:nvSpPr>
        <p:spPr>
          <a:xfrm>
            <a:off x="7874000" y="5187434"/>
            <a:ext cx="697883" cy="369332"/>
          </a:xfrm>
          <a:prstGeom prst="rect">
            <a:avLst/>
          </a:prstGeom>
          <a:noFill/>
        </p:spPr>
        <p:txBody>
          <a:bodyPr wrap="none" rtlCol="0">
            <a:spAutoFit/>
          </a:bodyPr>
          <a:lstStyle/>
          <a:p>
            <a:r>
              <a:rPr lang="nl-NL" dirty="0" smtClean="0"/>
              <a:t>Tools</a:t>
            </a:r>
            <a:endParaRPr lang="nl-NL" dirty="0"/>
          </a:p>
        </p:txBody>
      </p:sp>
    </p:spTree>
    <p:extLst>
      <p:ext uri="{BB962C8B-B14F-4D97-AF65-F5344CB8AC3E}">
        <p14:creationId xmlns:p14="http://schemas.microsoft.com/office/powerpoint/2010/main" val="1133024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0042" y="753228"/>
            <a:ext cx="8754140" cy="1080938"/>
          </a:xfrm>
        </p:spPr>
        <p:txBody>
          <a:bodyPr>
            <a:normAutofit/>
          </a:bodyPr>
          <a:lstStyle/>
          <a:p>
            <a:r>
              <a:rPr lang="en-GB" dirty="0" smtClean="0"/>
              <a:t>2 Ways to start:</a:t>
            </a:r>
            <a:br>
              <a:rPr lang="en-GB" dirty="0" smtClean="0"/>
            </a:br>
            <a:r>
              <a:rPr lang="en-GB" dirty="0" smtClean="0"/>
              <a:t>By Threat of by Asset</a:t>
            </a:r>
            <a:endParaRPr lang="en-GB" dirty="0"/>
          </a:p>
        </p:txBody>
      </p:sp>
      <p:pic>
        <p:nvPicPr>
          <p:cNvPr id="99" name="Picture 98"/>
          <p:cNvPicPr>
            <a:picLocks noChangeAspect="1"/>
          </p:cNvPicPr>
          <p:nvPr/>
        </p:nvPicPr>
        <p:blipFill>
          <a:blip r:embed="rId3"/>
          <a:stretch>
            <a:fillRect/>
          </a:stretch>
        </p:blipFill>
        <p:spPr>
          <a:xfrm>
            <a:off x="1429102" y="2086724"/>
            <a:ext cx="8865080" cy="4314075"/>
          </a:xfrm>
          <a:prstGeom prst="rect">
            <a:avLst/>
          </a:prstGeom>
        </p:spPr>
      </p:pic>
      <p:sp>
        <p:nvSpPr>
          <p:cNvPr id="3" name="Oval 2"/>
          <p:cNvSpPr/>
          <p:nvPr/>
        </p:nvSpPr>
        <p:spPr>
          <a:xfrm>
            <a:off x="6208295" y="2086724"/>
            <a:ext cx="1937084" cy="921171"/>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80373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112" y="101482"/>
            <a:ext cx="10565688" cy="562655"/>
          </a:xfrm>
        </p:spPr>
        <p:txBody>
          <a:bodyPr>
            <a:noAutofit/>
          </a:bodyPr>
          <a:lstStyle/>
          <a:p>
            <a:r>
              <a:rPr lang="en-GB" sz="2800" smtClean="0"/>
              <a:t>Sharing </a:t>
            </a:r>
            <a:r>
              <a:rPr lang="en-GB" sz="2800" dirty="0" smtClean="0"/>
              <a:t>Best </a:t>
            </a:r>
            <a:r>
              <a:rPr lang="en-GB" sz="2800" dirty="0"/>
              <a:t>P</a:t>
            </a:r>
            <a:r>
              <a:rPr lang="en-GB" sz="2800" dirty="0" smtClean="0"/>
              <a:t>ractices: Survey on Risks</a:t>
            </a:r>
            <a:r>
              <a:rPr lang="en-GB" sz="2800" dirty="0"/>
              <a:t> </a:t>
            </a:r>
            <a:r>
              <a:rPr lang="en-GB" sz="2800" dirty="0" smtClean="0"/>
              <a:t>Related to Vulnerabilities</a:t>
            </a:r>
            <a:endParaRPr lang="en-GB" sz="2800"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9452" y="1976868"/>
            <a:ext cx="5666008" cy="457118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17359" y="1607536"/>
            <a:ext cx="9539082" cy="369332"/>
          </a:xfrm>
          <a:prstGeom prst="rect">
            <a:avLst/>
          </a:prstGeom>
        </p:spPr>
        <p:txBody>
          <a:bodyPr wrap="square">
            <a:spAutoFit/>
          </a:bodyPr>
          <a:lstStyle/>
          <a:p>
            <a:pPr algn="ctr">
              <a:spcBef>
                <a:spcPct val="0"/>
              </a:spcBef>
            </a:pPr>
            <a:r>
              <a:rPr lang="en-US" altLang="en-US" i="1" dirty="0"/>
              <a:t>9. The best way to mitigate risks caused by software vulnerabilities are (choose three)</a:t>
            </a:r>
          </a:p>
        </p:txBody>
      </p:sp>
      <p:sp>
        <p:nvSpPr>
          <p:cNvPr id="5" name="TextBox 4"/>
          <p:cNvSpPr txBox="1"/>
          <p:nvPr/>
        </p:nvSpPr>
        <p:spPr>
          <a:xfrm>
            <a:off x="517359" y="776539"/>
            <a:ext cx="9540560" cy="646331"/>
          </a:xfrm>
          <a:prstGeom prst="rect">
            <a:avLst/>
          </a:prstGeom>
          <a:noFill/>
        </p:spPr>
        <p:txBody>
          <a:bodyPr wrap="none" rtlCol="0">
            <a:spAutoFit/>
          </a:bodyPr>
          <a:lstStyle/>
          <a:p>
            <a:r>
              <a:rPr lang="en-GB" dirty="0"/>
              <a:t>A survey* sent to IT security specialist and system and network administrators  in research</a:t>
            </a:r>
            <a:br>
              <a:rPr lang="en-GB" dirty="0"/>
            </a:br>
            <a:r>
              <a:rPr lang="en-GB" dirty="0"/>
              <a:t>infrastructures , 55 persons from 19 countries </a:t>
            </a:r>
            <a:r>
              <a:rPr lang="en-GB" dirty="0" smtClean="0"/>
              <a:t>replied:</a:t>
            </a:r>
            <a:endParaRPr lang="en-GB" dirty="0"/>
          </a:p>
        </p:txBody>
      </p:sp>
      <p:sp>
        <p:nvSpPr>
          <p:cNvPr id="6" name="TextBox 5"/>
          <p:cNvSpPr txBox="1"/>
          <p:nvPr/>
        </p:nvSpPr>
        <p:spPr>
          <a:xfrm>
            <a:off x="1919537" y="6548051"/>
            <a:ext cx="7209025" cy="307777"/>
          </a:xfrm>
          <a:prstGeom prst="rect">
            <a:avLst/>
          </a:prstGeom>
          <a:noFill/>
        </p:spPr>
        <p:txBody>
          <a:bodyPr wrap="none" rtlCol="0">
            <a:spAutoFit/>
          </a:bodyPr>
          <a:lstStyle/>
          <a:p>
            <a:r>
              <a:rPr lang="en-GB" sz="1400" dirty="0"/>
              <a:t>* https://</a:t>
            </a:r>
            <a:r>
              <a:rPr lang="en-GB" sz="1400" dirty="0" err="1"/>
              <a:t>cug.org</a:t>
            </a:r>
            <a:r>
              <a:rPr lang="en-GB" sz="1400" dirty="0"/>
              <a:t>/proceedings/cug2017_proceedings/includes/files/pap168s2-file1.pdf</a:t>
            </a:r>
          </a:p>
        </p:txBody>
      </p:sp>
    </p:spTree>
    <p:extLst>
      <p:ext uri="{BB962C8B-B14F-4D97-AF65-F5344CB8AC3E}">
        <p14:creationId xmlns:p14="http://schemas.microsoft.com/office/powerpoint/2010/main" val="6949402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Risk analysis </a:t>
            </a:r>
            <a:r>
              <a:rPr lang="nl-NL" dirty="0" err="1" smtClean="0"/>
              <a:t>by</a:t>
            </a:r>
            <a:r>
              <a:rPr lang="nl-NL" dirty="0" smtClean="0"/>
              <a:t> </a:t>
            </a:r>
            <a:r>
              <a:rPr lang="nl-NL" dirty="0" err="1" smtClean="0"/>
              <a:t>Threat</a:t>
            </a:r>
            <a:endParaRPr lang="nl-NL" dirty="0"/>
          </a:p>
        </p:txBody>
      </p:sp>
      <p:pic>
        <p:nvPicPr>
          <p:cNvPr id="5" name="Tijdelijke aanduiding voor afbeelding 4"/>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5551866" y="1460499"/>
            <a:ext cx="5679166" cy="6790061"/>
          </a:xfrm>
        </p:spPr>
      </p:pic>
      <p:sp>
        <p:nvSpPr>
          <p:cNvPr id="4" name="Tijdelijke aanduiding voor tekst 3"/>
          <p:cNvSpPr>
            <a:spLocks noGrp="1"/>
          </p:cNvSpPr>
          <p:nvPr>
            <p:ph type="body" sz="half" idx="2"/>
          </p:nvPr>
        </p:nvSpPr>
        <p:spPr>
          <a:xfrm>
            <a:off x="680323" y="2146373"/>
            <a:ext cx="5034677" cy="4521127"/>
          </a:xfrm>
        </p:spPr>
        <p:txBody>
          <a:bodyPr>
            <a:normAutofit fontScale="55000" lnSpcReduction="20000"/>
          </a:bodyPr>
          <a:lstStyle/>
          <a:p>
            <a:r>
              <a:rPr lang="nl-NL" sz="3600" dirty="0" err="1"/>
              <a:t>I</a:t>
            </a:r>
            <a:r>
              <a:rPr lang="nl-NL" sz="3600" dirty="0" err="1" smtClean="0"/>
              <a:t>nitial</a:t>
            </a:r>
            <a:r>
              <a:rPr lang="nl-NL" sz="3600" dirty="0" smtClean="0"/>
              <a:t> </a:t>
            </a:r>
            <a:r>
              <a:rPr lang="nl-NL" sz="3600" dirty="0" err="1" smtClean="0"/>
              <a:t>Threat</a:t>
            </a:r>
            <a:r>
              <a:rPr lang="nl-NL" sz="3600" dirty="0" smtClean="0"/>
              <a:t> </a:t>
            </a:r>
            <a:r>
              <a:rPr lang="nl-NL" sz="3600" dirty="0" err="1" smtClean="0"/>
              <a:t>based</a:t>
            </a:r>
            <a:r>
              <a:rPr lang="nl-NL" sz="3600" dirty="0" smtClean="0"/>
              <a:t> approach</a:t>
            </a:r>
          </a:p>
          <a:p>
            <a:endParaRPr lang="nl-NL" sz="3600" dirty="0" smtClean="0"/>
          </a:p>
          <a:p>
            <a:r>
              <a:rPr lang="nl-NL" sz="3600" dirty="0" smtClean="0"/>
              <a:t>Ad hoc analysis </a:t>
            </a:r>
            <a:r>
              <a:rPr lang="nl-NL" sz="3600" dirty="0" err="1" smtClean="0"/>
              <a:t>vulnerabilities</a:t>
            </a:r>
            <a:r>
              <a:rPr lang="nl-NL" sz="3600" dirty="0" smtClean="0"/>
              <a:t> </a:t>
            </a:r>
          </a:p>
          <a:p>
            <a:pPr marL="457200" indent="-457200">
              <a:buFontTx/>
              <a:buChar char="-"/>
            </a:pPr>
            <a:r>
              <a:rPr lang="nl-NL" sz="3600" dirty="0" smtClean="0"/>
              <a:t>‘Heartbleed’</a:t>
            </a:r>
          </a:p>
          <a:p>
            <a:pPr marL="457200" indent="-457200">
              <a:buFontTx/>
              <a:buChar char="-"/>
            </a:pPr>
            <a:r>
              <a:rPr lang="nl-NL" sz="3600" dirty="0" smtClean="0"/>
              <a:t>’</a:t>
            </a:r>
            <a:r>
              <a:rPr lang="nl-NL" sz="3600" dirty="0" err="1" smtClean="0"/>
              <a:t>Broadpwn</a:t>
            </a:r>
            <a:r>
              <a:rPr lang="nl-NL" sz="3600" dirty="0" smtClean="0"/>
              <a:t>’ (</a:t>
            </a:r>
            <a:r>
              <a:rPr lang="nl-NL" sz="3600" dirty="0" err="1" smtClean="0"/>
              <a:t>Broadcom</a:t>
            </a:r>
            <a:r>
              <a:rPr lang="nl-NL" sz="3600" dirty="0" smtClean="0"/>
              <a:t> wifi chip)</a:t>
            </a:r>
          </a:p>
          <a:p>
            <a:pPr marL="457200" indent="-457200">
              <a:buFontTx/>
              <a:buChar char="-"/>
            </a:pPr>
            <a:r>
              <a:rPr lang="nl-NL" sz="3600" dirty="0" err="1" smtClean="0"/>
              <a:t>Wannacry</a:t>
            </a:r>
            <a:endParaRPr lang="nl-NL" sz="3600" dirty="0" smtClean="0"/>
          </a:p>
          <a:p>
            <a:pPr marL="457200" indent="-457200">
              <a:buFontTx/>
              <a:buChar char="-"/>
            </a:pPr>
            <a:endParaRPr lang="nl-NL" sz="2800" dirty="0" smtClean="0"/>
          </a:p>
          <a:p>
            <a:pPr marL="457200" indent="-457200">
              <a:buFontTx/>
              <a:buChar char="-"/>
            </a:pPr>
            <a:r>
              <a:rPr lang="nl-NL" sz="2800" dirty="0" err="1" smtClean="0"/>
              <a:t>Threats</a:t>
            </a:r>
            <a:r>
              <a:rPr lang="nl-NL" sz="2800" dirty="0" smtClean="0"/>
              <a:t> are: </a:t>
            </a:r>
          </a:p>
          <a:p>
            <a:pPr marL="457200" indent="-457200">
              <a:buFontTx/>
              <a:buChar char="-"/>
            </a:pPr>
            <a:r>
              <a:rPr lang="nl-NL" sz="2800" dirty="0" err="1" smtClean="0"/>
              <a:t>Vulnerabilities</a:t>
            </a:r>
            <a:r>
              <a:rPr lang="nl-NL" sz="2800" dirty="0" smtClean="0"/>
              <a:t>, </a:t>
            </a:r>
          </a:p>
          <a:p>
            <a:pPr marL="457200" indent="-457200">
              <a:buFontTx/>
              <a:buChar char="-"/>
            </a:pPr>
            <a:r>
              <a:rPr lang="nl-NL" sz="2800" dirty="0" err="1" smtClean="0"/>
              <a:t>Misconfiguration</a:t>
            </a:r>
            <a:endParaRPr lang="nl-NL" sz="2800" dirty="0" smtClean="0"/>
          </a:p>
          <a:p>
            <a:pPr marL="457200" indent="-457200">
              <a:buFontTx/>
              <a:buChar char="-"/>
            </a:pPr>
            <a:r>
              <a:rPr lang="nl-NL" sz="2800" dirty="0" err="1" smtClean="0"/>
              <a:t>Rogue</a:t>
            </a:r>
            <a:r>
              <a:rPr lang="nl-NL" sz="2800" dirty="0" smtClean="0"/>
              <a:t> </a:t>
            </a:r>
            <a:r>
              <a:rPr lang="nl-NL" sz="2800" dirty="0" err="1" smtClean="0"/>
              <a:t>admin</a:t>
            </a:r>
            <a:endParaRPr lang="nl-NL" sz="2800" dirty="0" smtClean="0"/>
          </a:p>
          <a:p>
            <a:pPr marL="457200" indent="-457200">
              <a:buFontTx/>
              <a:buChar char="-"/>
            </a:pPr>
            <a:r>
              <a:rPr lang="nl-NL" sz="2800" dirty="0" err="1" smtClean="0"/>
              <a:t>Abuse</a:t>
            </a:r>
            <a:r>
              <a:rPr lang="nl-NL" sz="2800" dirty="0" smtClean="0"/>
              <a:t> of stolen </a:t>
            </a:r>
            <a:r>
              <a:rPr lang="nl-NL" sz="2800" dirty="0" err="1" smtClean="0"/>
              <a:t>credentials</a:t>
            </a:r>
            <a:endParaRPr lang="nl-NL" sz="2800" dirty="0" smtClean="0"/>
          </a:p>
          <a:p>
            <a:pPr marL="457200" indent="-457200">
              <a:buFontTx/>
              <a:buChar char="-"/>
            </a:pPr>
            <a:r>
              <a:rPr lang="nl-NL" sz="2800" dirty="0" smtClean="0"/>
              <a:t>Human error</a:t>
            </a:r>
          </a:p>
          <a:p>
            <a:pPr marL="457200" indent="-457200">
              <a:buFontTx/>
              <a:buChar char="-"/>
            </a:pPr>
            <a:r>
              <a:rPr lang="is-IS" sz="2800" dirty="0" smtClean="0"/>
              <a:t>…..</a:t>
            </a:r>
            <a:endParaRPr lang="nl-NL" sz="2800" dirty="0"/>
          </a:p>
        </p:txBody>
      </p:sp>
    </p:spTree>
    <p:extLst>
      <p:ext uri="{BB962C8B-B14F-4D97-AF65-F5344CB8AC3E}">
        <p14:creationId xmlns:p14="http://schemas.microsoft.com/office/powerpoint/2010/main" val="14634832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Risk Analysis </a:t>
            </a:r>
            <a:r>
              <a:rPr lang="nl-NL" dirty="0" err="1" smtClean="0"/>
              <a:t>for</a:t>
            </a:r>
            <a:r>
              <a:rPr lang="nl-NL" dirty="0" smtClean="0"/>
              <a:t> assets</a:t>
            </a:r>
            <a:endParaRPr lang="nl-NL" dirty="0"/>
          </a:p>
        </p:txBody>
      </p:sp>
      <p:pic>
        <p:nvPicPr>
          <p:cNvPr id="7" name="Tijdelijke aanduiding voor afbeelding 6"/>
          <p:cNvPicPr>
            <a:picLocks noGrp="1" noChangeAspect="1"/>
          </p:cNvPicPr>
          <p:nvPr>
            <p:ph type="pic" idx="1"/>
          </p:nvPr>
        </p:nvPicPr>
        <p:blipFill>
          <a:blip r:embed="rId3">
            <a:extLst>
              <a:ext uri="{28A0092B-C50C-407E-A947-70E740481C1C}">
                <a14:useLocalDpi xmlns:a14="http://schemas.microsoft.com/office/drawing/2010/main" val="0"/>
              </a:ext>
            </a:extLst>
          </a:blip>
          <a:srcRect l="7595" r="7595"/>
          <a:stretch>
            <a:fillRect/>
          </a:stretch>
        </p:blipFill>
        <p:spPr>
          <a:xfrm>
            <a:off x="4868333" y="2080471"/>
            <a:ext cx="6739467" cy="4470719"/>
          </a:xfrm>
        </p:spPr>
      </p:pic>
      <p:sp>
        <p:nvSpPr>
          <p:cNvPr id="4" name="Tijdelijke aanduiding voor tekst 3"/>
          <p:cNvSpPr>
            <a:spLocks noGrp="1"/>
          </p:cNvSpPr>
          <p:nvPr>
            <p:ph type="body" sz="half" idx="2"/>
          </p:nvPr>
        </p:nvSpPr>
        <p:spPr/>
        <p:txBody>
          <a:bodyPr/>
          <a:lstStyle/>
          <a:p>
            <a:r>
              <a:rPr lang="nl-NL" sz="2000" dirty="0" err="1"/>
              <a:t>Initial</a:t>
            </a:r>
            <a:r>
              <a:rPr lang="nl-NL" sz="2000" dirty="0"/>
              <a:t> </a:t>
            </a:r>
            <a:r>
              <a:rPr lang="nl-NL" sz="2000" dirty="0" smtClean="0"/>
              <a:t>Asset </a:t>
            </a:r>
            <a:r>
              <a:rPr lang="nl-NL" sz="2000" dirty="0" err="1"/>
              <a:t>based</a:t>
            </a:r>
            <a:r>
              <a:rPr lang="nl-NL" sz="2000" dirty="0"/>
              <a:t> </a:t>
            </a:r>
            <a:r>
              <a:rPr lang="nl-NL" sz="2000" dirty="0" smtClean="0"/>
              <a:t>approach</a:t>
            </a:r>
          </a:p>
          <a:p>
            <a:endParaRPr lang="nl-NL" sz="2000" dirty="0" smtClean="0"/>
          </a:p>
          <a:p>
            <a:r>
              <a:rPr lang="nl-NL" sz="2000" dirty="0" smtClean="0"/>
              <a:t>Risk analysis </a:t>
            </a:r>
            <a:r>
              <a:rPr lang="nl-NL" sz="2000" dirty="0" err="1" smtClean="0"/>
              <a:t>for</a:t>
            </a:r>
            <a:r>
              <a:rPr lang="nl-NL" sz="2000" dirty="0" smtClean="0"/>
              <a:t> new equipment, major changes in </a:t>
            </a:r>
            <a:r>
              <a:rPr lang="nl-NL" sz="2000" dirty="0" err="1" smtClean="0"/>
              <a:t>infrastructure</a:t>
            </a:r>
            <a:r>
              <a:rPr lang="nl-NL" sz="2000" dirty="0" smtClean="0"/>
              <a:t>, </a:t>
            </a:r>
            <a:r>
              <a:rPr lang="nl-NL" sz="2000" dirty="0" err="1" smtClean="0"/>
              <a:t>network</a:t>
            </a:r>
            <a:r>
              <a:rPr lang="nl-NL" sz="2000" dirty="0" smtClean="0"/>
              <a:t> etc.</a:t>
            </a:r>
          </a:p>
          <a:p>
            <a:endParaRPr lang="nl-NL" sz="2000" dirty="0"/>
          </a:p>
          <a:p>
            <a:r>
              <a:rPr lang="nl-NL" sz="2000" dirty="0" err="1" smtClean="0"/>
              <a:t>Assestes</a:t>
            </a:r>
            <a:r>
              <a:rPr lang="nl-NL" sz="2000" dirty="0" smtClean="0"/>
              <a:t> are: </a:t>
            </a:r>
            <a:r>
              <a:rPr lang="nl-NL" sz="2000" dirty="0" err="1" smtClean="0"/>
              <a:t>infrastucture</a:t>
            </a:r>
            <a:r>
              <a:rPr lang="nl-NL" sz="2000" dirty="0" smtClean="0"/>
              <a:t>, </a:t>
            </a:r>
            <a:r>
              <a:rPr lang="nl-NL" sz="2000" dirty="0" err="1" smtClean="0"/>
              <a:t>scientific</a:t>
            </a:r>
            <a:r>
              <a:rPr lang="nl-NL" sz="2000" dirty="0" smtClean="0"/>
              <a:t> data, </a:t>
            </a:r>
            <a:r>
              <a:rPr lang="nl-NL" sz="2000" dirty="0" err="1" smtClean="0"/>
              <a:t>pesonal</a:t>
            </a:r>
            <a:r>
              <a:rPr lang="nl-NL" sz="2000" dirty="0" smtClean="0"/>
              <a:t> data, </a:t>
            </a:r>
            <a:r>
              <a:rPr lang="nl-NL" sz="2000" dirty="0" err="1" smtClean="0"/>
              <a:t>reputation</a:t>
            </a:r>
            <a:endParaRPr lang="nl-NL" sz="2000" dirty="0"/>
          </a:p>
          <a:p>
            <a:endParaRPr lang="nl-NL" dirty="0"/>
          </a:p>
        </p:txBody>
      </p:sp>
    </p:spTree>
    <p:extLst>
      <p:ext uri="{BB962C8B-B14F-4D97-AF65-F5344CB8AC3E}">
        <p14:creationId xmlns:p14="http://schemas.microsoft.com/office/powerpoint/2010/main" val="11000198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10800000" flipV="1">
            <a:off x="533400" y="1951679"/>
            <a:ext cx="6883400" cy="2925121"/>
          </a:xfrm>
        </p:spPr>
        <p:txBody>
          <a:bodyPr numCol="1">
            <a:normAutofit/>
          </a:bodyPr>
          <a:lstStyle/>
          <a:p>
            <a:r>
              <a:rPr lang="en-GB" dirty="0" smtClean="0"/>
              <a:t>An easy to use spreadsheet template  with example implementations and with instructions on how to implement a risk </a:t>
            </a:r>
            <a:r>
              <a:rPr lang="en-GB" dirty="0" smtClean="0"/>
              <a:t>assessment. </a:t>
            </a:r>
          </a:p>
          <a:p>
            <a:r>
              <a:rPr lang="en-GB" dirty="0"/>
              <a:t>Wise Security Risk </a:t>
            </a:r>
            <a:r>
              <a:rPr lang="en-GB" dirty="0" err="1" smtClean="0"/>
              <a:t>AssessmentInstructions</a:t>
            </a:r>
            <a:endParaRPr lang="en-GB" dirty="0" smtClean="0"/>
          </a:p>
          <a:p>
            <a:r>
              <a:rPr lang="en-GB" dirty="0" smtClean="0"/>
              <a:t>Some samples risks</a:t>
            </a:r>
            <a:r>
              <a:rPr lang="en-GB" dirty="0" smtClean="0"/>
              <a:t/>
            </a:r>
            <a:br>
              <a:rPr lang="en-GB" dirty="0" smtClean="0"/>
            </a:br>
            <a:endParaRPr lang="en-GB" dirty="0"/>
          </a:p>
        </p:txBody>
      </p:sp>
      <p:sp>
        <p:nvSpPr>
          <p:cNvPr id="4" name="Title 1"/>
          <p:cNvSpPr>
            <a:spLocks noGrp="1"/>
          </p:cNvSpPr>
          <p:nvPr>
            <p:ph type="title"/>
          </p:nvPr>
        </p:nvSpPr>
        <p:spPr/>
        <p:txBody>
          <a:bodyPr>
            <a:normAutofit/>
          </a:bodyPr>
          <a:lstStyle/>
          <a:p>
            <a:pPr algn="ctr"/>
            <a:r>
              <a:rPr lang="en-GB" dirty="0" smtClean="0"/>
              <a:t>Release of RAW Risk Assessment template </a:t>
            </a:r>
            <a:r>
              <a:rPr lang="en-GB" dirty="0" smtClean="0"/>
              <a:t>1.0</a:t>
            </a:r>
            <a:r>
              <a:rPr lang="en-GB" dirty="0" smtClean="0"/>
              <a:t/>
            </a:r>
            <a:br>
              <a:rPr lang="en-GB" dirty="0" smtClean="0"/>
            </a:br>
            <a:r>
              <a:rPr lang="en-GB" sz="3200" dirty="0" smtClean="0"/>
              <a:t>- </a:t>
            </a:r>
            <a:r>
              <a:rPr lang="en-GB" sz="3200" dirty="0"/>
              <a:t>n</a:t>
            </a:r>
            <a:r>
              <a:rPr lang="en-GB" sz="3200" dirty="0" smtClean="0"/>
              <a:t>ow available from RAW wiki</a:t>
            </a:r>
            <a:endParaRPr lang="en-GB" sz="3200" dirty="0"/>
          </a:p>
        </p:txBody>
      </p:sp>
      <p:graphicFrame>
        <p:nvGraphicFramePr>
          <p:cNvPr id="5" name="Content Placeholder 3"/>
          <p:cNvGraphicFramePr>
            <a:graphicFrameLocks/>
          </p:cNvGraphicFramePr>
          <p:nvPr>
            <p:extLst>
              <p:ext uri="{D42A27DB-BD31-4B8C-83A1-F6EECF244321}">
                <p14:modId xmlns:p14="http://schemas.microsoft.com/office/powerpoint/2010/main" val="1469209092"/>
              </p:ext>
            </p:extLst>
          </p:nvPr>
        </p:nvGraphicFramePr>
        <p:xfrm>
          <a:off x="1175620" y="4591346"/>
          <a:ext cx="6634879" cy="7598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989424875"/>
              </p:ext>
            </p:extLst>
          </p:nvPr>
        </p:nvGraphicFramePr>
        <p:xfrm>
          <a:off x="533400" y="375968"/>
          <a:ext cx="7548446" cy="75452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Content Placeholder 3"/>
          <p:cNvGraphicFramePr>
            <a:graphicFrameLocks/>
          </p:cNvGraphicFramePr>
          <p:nvPr>
            <p:extLst>
              <p:ext uri="{D42A27DB-BD31-4B8C-83A1-F6EECF244321}">
                <p14:modId xmlns:p14="http://schemas.microsoft.com/office/powerpoint/2010/main" val="714107493"/>
              </p:ext>
            </p:extLst>
          </p:nvPr>
        </p:nvGraphicFramePr>
        <p:xfrm>
          <a:off x="1227254" y="5889852"/>
          <a:ext cx="6583246" cy="85384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0" name="Content Placeholder 3"/>
          <p:cNvGraphicFramePr>
            <a:graphicFrameLocks/>
          </p:cNvGraphicFramePr>
          <p:nvPr>
            <p:extLst>
              <p:ext uri="{D42A27DB-BD31-4B8C-83A1-F6EECF244321}">
                <p14:modId xmlns:p14="http://schemas.microsoft.com/office/powerpoint/2010/main" val="224168815"/>
              </p:ext>
            </p:extLst>
          </p:nvPr>
        </p:nvGraphicFramePr>
        <p:xfrm>
          <a:off x="1175620" y="5192186"/>
          <a:ext cx="9251080" cy="85301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 name="Tekstvak 1"/>
          <p:cNvSpPr txBox="1"/>
          <p:nvPr/>
        </p:nvSpPr>
        <p:spPr>
          <a:xfrm>
            <a:off x="8081846" y="2055493"/>
            <a:ext cx="3714607" cy="3136693"/>
          </a:xfrm>
          <a:prstGeom prst="rect">
            <a:avLst/>
          </a:prstGeom>
          <a:noFill/>
        </p:spPr>
        <p:txBody>
          <a:bodyPr wrap="none" rtlCol="0">
            <a:spAutoFit/>
          </a:bodyPr>
          <a:lstStyle/>
          <a:p>
            <a:pPr>
              <a:lnSpc>
                <a:spcPct val="110000"/>
              </a:lnSpc>
              <a:spcAft>
                <a:spcPts val="600"/>
              </a:spcAft>
            </a:pPr>
            <a:r>
              <a:rPr lang="en-GB" sz="1400" dirty="0"/>
              <a:t>Authors: </a:t>
            </a:r>
          </a:p>
          <a:p>
            <a:pPr lvl="1">
              <a:lnSpc>
                <a:spcPct val="110000"/>
              </a:lnSpc>
              <a:spcAft>
                <a:spcPts val="600"/>
              </a:spcAft>
            </a:pPr>
            <a:r>
              <a:rPr lang="en-GB" sz="1400" dirty="0"/>
              <a:t>Linda Cornwall, STFC; </a:t>
            </a:r>
          </a:p>
          <a:p>
            <a:pPr lvl="1">
              <a:lnSpc>
                <a:spcPct val="110000"/>
              </a:lnSpc>
              <a:spcAft>
                <a:spcPts val="600"/>
              </a:spcAft>
            </a:pPr>
            <a:r>
              <a:rPr lang="en-GB" sz="1400" dirty="0" err="1"/>
              <a:t>Stéphan</a:t>
            </a:r>
            <a:r>
              <a:rPr lang="en-GB" sz="1400" dirty="0"/>
              <a:t> </a:t>
            </a:r>
            <a:r>
              <a:rPr lang="en-GB" sz="1400" dirty="0" err="1"/>
              <a:t>Coutin,CINES</a:t>
            </a:r>
            <a:r>
              <a:rPr lang="en-GB" sz="1400" dirty="0"/>
              <a:t>; </a:t>
            </a:r>
          </a:p>
          <a:p>
            <a:pPr lvl="1">
              <a:lnSpc>
                <a:spcPct val="110000"/>
              </a:lnSpc>
              <a:spcAft>
                <a:spcPts val="600"/>
              </a:spcAft>
            </a:pPr>
            <a:r>
              <a:rPr lang="en-GB" sz="1400" dirty="0" err="1"/>
              <a:t>Sedat</a:t>
            </a:r>
            <a:r>
              <a:rPr lang="en-GB" sz="1400" dirty="0"/>
              <a:t> </a:t>
            </a:r>
            <a:r>
              <a:rPr lang="en-GB" sz="1400" dirty="0" err="1"/>
              <a:t>Çapkın</a:t>
            </a:r>
            <a:r>
              <a:rPr lang="en-GB" sz="1400" dirty="0"/>
              <a:t>, </a:t>
            </a:r>
            <a:r>
              <a:rPr lang="en-GB" sz="1400" dirty="0" err="1"/>
              <a:t>SURFsara</a:t>
            </a:r>
            <a:r>
              <a:rPr lang="en-GB" sz="1400" dirty="0"/>
              <a:t>; </a:t>
            </a:r>
          </a:p>
          <a:p>
            <a:pPr lvl="1">
              <a:lnSpc>
                <a:spcPct val="110000"/>
              </a:lnSpc>
              <a:spcAft>
                <a:spcPts val="600"/>
              </a:spcAft>
            </a:pPr>
            <a:r>
              <a:rPr lang="en-GB" sz="1400" dirty="0" err="1"/>
              <a:t>Urpo</a:t>
            </a:r>
            <a:r>
              <a:rPr lang="en-GB" sz="1400" dirty="0"/>
              <a:t> Kaila, CSC/EUDAT; </a:t>
            </a:r>
          </a:p>
          <a:p>
            <a:pPr lvl="1">
              <a:lnSpc>
                <a:spcPct val="110000"/>
              </a:lnSpc>
              <a:spcAft>
                <a:spcPts val="600"/>
              </a:spcAft>
            </a:pPr>
            <a:r>
              <a:rPr lang="en-GB" sz="1400" dirty="0" err="1"/>
              <a:t>Dankmar</a:t>
            </a:r>
            <a:r>
              <a:rPr lang="en-GB" sz="1400" dirty="0"/>
              <a:t> </a:t>
            </a:r>
            <a:r>
              <a:rPr lang="en-GB" sz="1400" dirty="0" err="1"/>
              <a:t>Lauter</a:t>
            </a:r>
            <a:r>
              <a:rPr lang="en-GB" sz="1400" dirty="0"/>
              <a:t>, DFN-CERT; </a:t>
            </a:r>
          </a:p>
          <a:p>
            <a:pPr lvl="1">
              <a:lnSpc>
                <a:spcPct val="110000"/>
              </a:lnSpc>
              <a:spcAft>
                <a:spcPts val="600"/>
              </a:spcAft>
            </a:pPr>
            <a:r>
              <a:rPr lang="en-GB" sz="1400" dirty="0"/>
              <a:t>Christian S. </a:t>
            </a:r>
            <a:r>
              <a:rPr lang="en-GB" sz="1400" dirty="0" err="1"/>
              <a:t>Fötinger</a:t>
            </a:r>
            <a:r>
              <a:rPr lang="en-GB" sz="1400" dirty="0"/>
              <a:t>, </a:t>
            </a:r>
            <a:r>
              <a:rPr lang="en-GB" sz="1400" dirty="0" err="1"/>
              <a:t>hs-augsburg.de</a:t>
            </a:r>
            <a:r>
              <a:rPr lang="en-GB" sz="1400" dirty="0"/>
              <a:t>; </a:t>
            </a:r>
          </a:p>
          <a:p>
            <a:pPr lvl="1">
              <a:lnSpc>
                <a:spcPct val="110000"/>
              </a:lnSpc>
              <a:spcAft>
                <a:spcPts val="600"/>
              </a:spcAft>
            </a:pPr>
            <a:r>
              <a:rPr lang="en-GB" sz="1400" dirty="0"/>
              <a:t>Bart </a:t>
            </a:r>
            <a:r>
              <a:rPr lang="en-GB" sz="1400" dirty="0" err="1"/>
              <a:t>Bosma</a:t>
            </a:r>
            <a:r>
              <a:rPr lang="en-GB" sz="1400" dirty="0"/>
              <a:t>, </a:t>
            </a:r>
            <a:r>
              <a:rPr lang="en-GB" sz="1400" dirty="0" err="1"/>
              <a:t>Surfnet</a:t>
            </a:r>
            <a:r>
              <a:rPr lang="en-GB" sz="1400" dirty="0"/>
              <a:t>; </a:t>
            </a:r>
          </a:p>
          <a:p>
            <a:pPr lvl="1">
              <a:lnSpc>
                <a:spcPct val="110000"/>
              </a:lnSpc>
              <a:spcAft>
                <a:spcPts val="600"/>
              </a:spcAft>
            </a:pPr>
            <a:r>
              <a:rPr lang="en-GB" sz="1400" dirty="0"/>
              <a:t>Mischa </a:t>
            </a:r>
            <a:r>
              <a:rPr lang="en-GB" sz="1400" dirty="0" err="1"/>
              <a:t>Sallé</a:t>
            </a:r>
            <a:r>
              <a:rPr lang="en-GB" sz="1400" dirty="0"/>
              <a:t>, NIKHEF, </a:t>
            </a:r>
          </a:p>
          <a:p>
            <a:pPr lvl="1">
              <a:lnSpc>
                <a:spcPct val="110000"/>
              </a:lnSpc>
              <a:spcAft>
                <a:spcPts val="600"/>
              </a:spcAft>
            </a:pPr>
            <a:r>
              <a:rPr lang="en-GB" sz="1400" dirty="0" err="1"/>
              <a:t>Ingimar</a:t>
            </a:r>
            <a:r>
              <a:rPr lang="en-GB" sz="1400" dirty="0"/>
              <a:t> </a:t>
            </a:r>
            <a:r>
              <a:rPr lang="en-GB" sz="1400" dirty="0" err="1"/>
              <a:t>Örn</a:t>
            </a:r>
            <a:r>
              <a:rPr lang="en-GB" sz="1400" dirty="0"/>
              <a:t> </a:t>
            </a:r>
            <a:r>
              <a:rPr lang="en-GB" sz="1400" dirty="0" err="1"/>
              <a:t>Jónsson</a:t>
            </a:r>
            <a:r>
              <a:rPr lang="en-GB" sz="1400" dirty="0"/>
              <a:t>, RHNET</a:t>
            </a:r>
            <a:endParaRPr lang="nl-NL" sz="1400" dirty="0"/>
          </a:p>
        </p:txBody>
      </p:sp>
    </p:spTree>
    <p:extLst>
      <p:ext uri="{BB962C8B-B14F-4D97-AF65-F5344CB8AC3E}">
        <p14:creationId xmlns:p14="http://schemas.microsoft.com/office/powerpoint/2010/main" val="1970794454"/>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jn">
  <a:themeElements>
    <a:clrScheme name="Aangepast 3">
      <a:dk1>
        <a:srgbClr val="04304A"/>
      </a:dk1>
      <a:lt1>
        <a:srgbClr val="FFFFFF"/>
      </a:lt1>
      <a:dk2>
        <a:srgbClr val="0C5428"/>
      </a:dk2>
      <a:lt2>
        <a:srgbClr val="E7E6E6"/>
      </a:lt2>
      <a:accent1>
        <a:srgbClr val="2199DA"/>
      </a:accent1>
      <a:accent2>
        <a:srgbClr val="E30179"/>
      </a:accent2>
      <a:accent3>
        <a:srgbClr val="E4001B"/>
      </a:accent3>
      <a:accent4>
        <a:srgbClr val="29AB5F"/>
      </a:accent4>
      <a:accent5>
        <a:srgbClr val="55555B"/>
      </a:accent5>
      <a:accent6>
        <a:srgbClr val="165B7D"/>
      </a:accent6>
      <a:hlink>
        <a:srgbClr val="EAE0F1"/>
      </a:hlink>
      <a:folHlink>
        <a:srgbClr val="F37F16"/>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WISE PPT Template" id="{90583413-F761-4B40-95A7-15A2263F0ABC}" vid="{0B27235C-06D5-1E4F-AB0B-95551B399E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WISE PPT Template(1)</Template>
  <TotalTime>4603</TotalTime>
  <Words>730</Words>
  <Application>Microsoft Macintosh PowerPoint</Application>
  <PresentationFormat>Breedbeeld</PresentationFormat>
  <Paragraphs>163</Paragraphs>
  <Slides>11</Slides>
  <Notes>7</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Calibri</vt:lpstr>
      <vt:lpstr>Trebuchet MS</vt:lpstr>
      <vt:lpstr>Arial</vt:lpstr>
      <vt:lpstr>Berlijn</vt:lpstr>
      <vt:lpstr>Risk Management Workshop</vt:lpstr>
      <vt:lpstr>WISE RAW-WG</vt:lpstr>
      <vt:lpstr>Why Risk Analysis/Assessment/Management?</vt:lpstr>
      <vt:lpstr>Risk Assessment Methods and Tools</vt:lpstr>
      <vt:lpstr>2 Ways to start: By Threat of by Asset</vt:lpstr>
      <vt:lpstr>Sharing Best Practices: Survey on Risks Related to Vulnerabilities</vt:lpstr>
      <vt:lpstr>Risk analysis by Threat</vt:lpstr>
      <vt:lpstr>Risk Analysis for assets</vt:lpstr>
      <vt:lpstr>Release of RAW Risk Assessment template 1.0 - now available from RAW wiki</vt:lpstr>
      <vt:lpstr>Likelyhood, Impact and other “standards”</vt:lpstr>
      <vt:lpstr>Let’s get to work</vt:lpstr>
    </vt:vector>
  </TitlesOfParts>
  <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WISE 2016</dc:title>
  <dc:creator>Microsoft Office User</dc:creator>
  <cp:lastModifiedBy>Alf Moens</cp:lastModifiedBy>
  <cp:revision>43</cp:revision>
  <dcterms:created xsi:type="dcterms:W3CDTF">2016-02-24T08:53:40Z</dcterms:created>
  <dcterms:modified xsi:type="dcterms:W3CDTF">2017-08-15T20:18:21Z</dcterms:modified>
</cp:coreProperties>
</file>