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8"/>
  </p:notesMasterIdLst>
  <p:sldIdLst>
    <p:sldId id="277" r:id="rId2"/>
    <p:sldId id="279" r:id="rId3"/>
    <p:sldId id="274" r:id="rId4"/>
    <p:sldId id="261" r:id="rId5"/>
    <p:sldId id="265" r:id="rId6"/>
    <p:sldId id="270" r:id="rId7"/>
    <p:sldId id="276" r:id="rId8"/>
    <p:sldId id="271" r:id="rId9"/>
    <p:sldId id="269" r:id="rId10"/>
    <p:sldId id="267" r:id="rId11"/>
    <p:sldId id="280" r:id="rId12"/>
    <p:sldId id="262" r:id="rId13"/>
    <p:sldId id="281" r:id="rId14"/>
    <p:sldId id="282" r:id="rId15"/>
    <p:sldId id="283" r:id="rId16"/>
    <p:sldId id="272" r:id="rId17"/>
  </p:sldIdLst>
  <p:sldSz cx="12192000" cy="6858000"/>
  <p:notesSz cx="6858000" cy="9144000"/>
  <p:embeddedFontLst>
    <p:embeddedFont>
      <p:font typeface="Akkurat-Mono" pitchFamily="49" charset="0"/>
      <p:regular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Proxima Nova Rg" panose="02000506030000020004" pitchFamily="2" charset="77"/>
      <p:regular r:id="rId24"/>
      <p:bold r:id="rId25"/>
      <p:italic r:id="rId26"/>
      <p:boldItalic r:id="rId27"/>
    </p:embeddedFont>
  </p:embeddedFontLst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96BB162-6BC8-8747-9E67-CEFC63E7931B}">
          <p14:sldIdLst>
            <p14:sldId id="277"/>
            <p14:sldId id="279"/>
            <p14:sldId id="274"/>
            <p14:sldId id="261"/>
            <p14:sldId id="265"/>
            <p14:sldId id="270"/>
            <p14:sldId id="276"/>
            <p14:sldId id="271"/>
            <p14:sldId id="269"/>
            <p14:sldId id="267"/>
            <p14:sldId id="280"/>
            <p14:sldId id="262"/>
            <p14:sldId id="281"/>
            <p14:sldId id="282"/>
            <p14:sldId id="283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8E8"/>
    <a:srgbClr val="EFD6E5"/>
    <a:srgbClr val="E37426"/>
    <a:srgbClr val="FF4500"/>
    <a:srgbClr val="FFE7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04"/>
    <p:restoredTop sz="78895"/>
  </p:normalViewPr>
  <p:slideViewPr>
    <p:cSldViewPr snapToGrid="0" snapToObjects="1">
      <p:cViewPr varScale="1">
        <p:scale>
          <a:sx n="102" d="100"/>
          <a:sy n="102" d="100"/>
        </p:scale>
        <p:origin x="12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109DE-0214-C845-A685-D1E8BD396738}" type="datetimeFigureOut">
              <a:rPr lang="en-SE" smtClean="0"/>
              <a:t>2024-05-08</a:t>
            </a:fld>
            <a:endParaRPr lang="en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2794E-7C66-894A-8B31-A02492135E44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017105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html/rfc2863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1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7893294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LeaftletJS</a:t>
            </a:r>
          </a:p>
          <a:p>
            <a:r>
              <a:rPr lang="en-SE" dirty="0"/>
              <a:t>PearlCGI</a:t>
            </a:r>
          </a:p>
          <a:p>
            <a:endParaRPr lang="en-SE" dirty="0"/>
          </a:p>
          <a:p>
            <a:r>
              <a:rPr lang="en-SE" dirty="0"/>
              <a:t>Continued development of the map from FUNET</a:t>
            </a:r>
          </a:p>
          <a:p>
            <a:r>
              <a:rPr lang="en-SE" dirty="0"/>
              <a:t>Originally developed for network traffic </a:t>
            </a:r>
            <a:r>
              <a:rPr lang="en-GB" dirty="0"/>
              <a:t>https://</a:t>
            </a:r>
            <a:r>
              <a:rPr lang="en-GB" dirty="0" err="1"/>
              <a:t>netmap.funet.fi</a:t>
            </a:r>
            <a:r>
              <a:rPr lang="en-GB" dirty="0"/>
              <a:t>/</a:t>
            </a:r>
          </a:p>
          <a:p>
            <a:r>
              <a:rPr lang="en-GB" dirty="0"/>
              <a:t>Nordic optical </a:t>
            </a:r>
            <a:r>
              <a:rPr lang="en-GB" dirty="0" err="1"/>
              <a:t>weathermap</a:t>
            </a:r>
            <a:endParaRPr lang="en-GB" dirty="0"/>
          </a:p>
          <a:p>
            <a:endParaRPr lang="en-SE" dirty="0"/>
          </a:p>
          <a:p>
            <a:r>
              <a:rPr lang="en-SE" dirty="0"/>
              <a:t>D</a:t>
            </a:r>
            <a:r>
              <a:rPr lang="en-GB" dirty="0"/>
              <a:t>a</a:t>
            </a:r>
            <a:r>
              <a:rPr lang="en-SE" dirty="0"/>
              <a:t>ta for configuring the map has been provided from each NREN Sites and Links</a:t>
            </a:r>
          </a:p>
          <a:p>
            <a:endParaRPr lang="en-S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err="1">
                <a:effectLst/>
              </a:rPr>
              <a:t>IfAdminStatus</a:t>
            </a:r>
            <a:r>
              <a:rPr lang="en-GB" b="1" dirty="0">
                <a:effectLst/>
              </a:rPr>
              <a:t> and </a:t>
            </a:r>
            <a:r>
              <a:rPr lang="en-GB" b="1" dirty="0" err="1">
                <a:effectLst/>
              </a:rPr>
              <a:t>IfOperStatus</a:t>
            </a:r>
            <a:endParaRPr lang="en-SE" dirty="0"/>
          </a:p>
          <a:p>
            <a:endParaRPr lang="en-SE" dirty="0"/>
          </a:p>
          <a:p>
            <a:r>
              <a:rPr lang="en-SE" dirty="0"/>
              <a:t>Links changes status depending on operational status.  Previous was if total input power was lover than -30dbm (rough indication)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10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1181423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DFADD7-52A3-BF4F-A936-B3077437D5C6}" type="slidenum">
              <a:rPr lang="en-SE" smtClean="0"/>
              <a:t>14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4926597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You could say we built another lightbulb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15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927263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2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686247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Colaboration between the nordic NRENS SUNET,FUNET,SIKT,DEIC,NORDUnet, (RHNET)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3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770062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Collaboration between the nordic NRENS SUNET,FUNET,SIKT,DEIC,NORDUnet, (RHNET)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4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937960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To be able to swap out different pieces if necessary.</a:t>
            </a:r>
          </a:p>
          <a:p>
            <a:r>
              <a:rPr lang="en-SE" dirty="0"/>
              <a:t>Change polling methods over time perhaps go from SNMP to API-calls</a:t>
            </a:r>
          </a:p>
          <a:p>
            <a:r>
              <a:rPr lang="en-SE" dirty="0"/>
              <a:t>Change DB in the future to something else?</a:t>
            </a:r>
          </a:p>
          <a:p>
            <a:r>
              <a:rPr lang="en-SE" dirty="0"/>
              <a:t>Change graphical layer without having to change the complete system.</a:t>
            </a:r>
          </a:p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5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9379655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LibreNMS - SNMP</a:t>
            </a:r>
          </a:p>
          <a:p>
            <a:r>
              <a:rPr lang="en-SE" dirty="0"/>
              <a:t>Telegraf – SNMP/GNMI</a:t>
            </a:r>
          </a:p>
          <a:p>
            <a:r>
              <a:rPr lang="en-SE" dirty="0"/>
              <a:t>Script – SSH</a:t>
            </a:r>
          </a:p>
          <a:p>
            <a:endParaRPr lang="en-SE" dirty="0"/>
          </a:p>
          <a:p>
            <a:r>
              <a:rPr lang="en-SE" dirty="0"/>
              <a:t>Vendor agnostic/vendor independent/customized</a:t>
            </a:r>
          </a:p>
          <a:p>
            <a:endParaRPr lang="en-SE" b="1" dirty="0">
              <a:effectLst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u="none" strike="noStrike" dirty="0">
                <a:effectLst/>
                <a:latin typeface="arial" panose="020B0604020202020204" pitchFamily="34" charset="0"/>
                <a:hlinkClick r:id="rId3"/>
              </a:rPr>
              <a:t>RFC 2863 - The Interfaces Group MIB</a:t>
            </a:r>
          </a:p>
          <a:p>
            <a:r>
              <a:rPr lang="en-GB" b="1" dirty="0" err="1">
                <a:effectLst/>
              </a:rPr>
              <a:t>IfAdminStatus</a:t>
            </a:r>
            <a:r>
              <a:rPr lang="en-GB" b="1" dirty="0">
                <a:effectLst/>
              </a:rPr>
              <a:t> and </a:t>
            </a:r>
            <a:r>
              <a:rPr lang="en-GB" b="1" dirty="0" err="1">
                <a:effectLst/>
              </a:rPr>
              <a:t>IfOperStatus</a:t>
            </a:r>
            <a:endParaRPr lang="en-SE" dirty="0"/>
          </a:p>
          <a:p>
            <a:endParaRPr lang="en-SE" dirty="0"/>
          </a:p>
          <a:p>
            <a:r>
              <a:rPr lang="en-GB" dirty="0"/>
              <a:t>https://</a:t>
            </a:r>
            <a:r>
              <a:rPr lang="en-GB" dirty="0" err="1"/>
              <a:t>datatracker.ietf.org</a:t>
            </a:r>
            <a:r>
              <a:rPr lang="en-GB" dirty="0"/>
              <a:t>/doc/html/rfc2863#section-3.1.13</a:t>
            </a:r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6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9489457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LibreNMS - SNMP</a:t>
            </a:r>
          </a:p>
          <a:p>
            <a:r>
              <a:rPr lang="en-SE" dirty="0"/>
              <a:t>Telegraf – SNMP/GNMI</a:t>
            </a:r>
          </a:p>
          <a:p>
            <a:r>
              <a:rPr lang="en-SE" dirty="0"/>
              <a:t>Script – SSH</a:t>
            </a:r>
          </a:p>
          <a:p>
            <a:endParaRPr lang="en-SE" dirty="0"/>
          </a:p>
          <a:p>
            <a:r>
              <a:rPr lang="en-SE" dirty="0"/>
              <a:t>Cendor agnostic/vendor independent/customized</a:t>
            </a:r>
          </a:p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7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1191113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Each NREN collects data and stores it in influxDB</a:t>
            </a:r>
          </a:p>
          <a:p>
            <a:r>
              <a:rPr lang="en-SE" dirty="0"/>
              <a:t>Eash responsible for the own filtering and selection of data to be pushed</a:t>
            </a:r>
          </a:p>
          <a:p>
            <a:r>
              <a:rPr lang="en-SE" dirty="0"/>
              <a:t>The Pushing data from each NREN to shared platform at NORDUnet</a:t>
            </a:r>
          </a:p>
          <a:p>
            <a:r>
              <a:rPr lang="en-SE" dirty="0"/>
              <a:t>Each nren has write (and read) to their own bucket and read to others data</a:t>
            </a:r>
          </a:p>
          <a:p>
            <a:endParaRPr lang="en-SE" dirty="0"/>
          </a:p>
          <a:p>
            <a:r>
              <a:rPr lang="en-SE" dirty="0"/>
              <a:t>InfluxDB is setup with remote and then replication on bucket level (duplicates all writes to a certain bucket to a remote)</a:t>
            </a:r>
          </a:p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8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074900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Continued development of the map from FUNET</a:t>
            </a:r>
          </a:p>
          <a:p>
            <a:r>
              <a:rPr lang="en-SE" dirty="0"/>
              <a:t>Originally developed for network traffic </a:t>
            </a:r>
            <a:r>
              <a:rPr lang="en-GB" dirty="0"/>
              <a:t>https://</a:t>
            </a:r>
            <a:r>
              <a:rPr lang="en-GB" dirty="0" err="1"/>
              <a:t>netmap.funet.fi</a:t>
            </a:r>
            <a:r>
              <a:rPr lang="en-GB" dirty="0"/>
              <a:t>/</a:t>
            </a:r>
          </a:p>
          <a:p>
            <a:endParaRPr lang="en-SE" dirty="0"/>
          </a:p>
          <a:p>
            <a:r>
              <a:rPr lang="en-SE" dirty="0"/>
              <a:t>D</a:t>
            </a:r>
            <a:r>
              <a:rPr lang="en-GB" dirty="0"/>
              <a:t>a</a:t>
            </a:r>
            <a:r>
              <a:rPr lang="en-SE" dirty="0"/>
              <a:t>ta for configuring the map has been provided from each NREN Sites and Links</a:t>
            </a:r>
          </a:p>
          <a:p>
            <a:endParaRPr lang="en-SE" dirty="0"/>
          </a:p>
          <a:p>
            <a:endParaRPr lang="en-SE" dirty="0"/>
          </a:p>
          <a:p>
            <a:r>
              <a:rPr lang="en-SE" dirty="0"/>
              <a:t>Links changes status depending on operational status. (To be developed  - If incoming light level is passing -30dBm)</a:t>
            </a:r>
          </a:p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9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298680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8A141AF-F62B-814F-AEDD-9F7E11E54BF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794AB4-9F43-4640-A2B9-404A793703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57800" y="2188820"/>
            <a:ext cx="1676400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123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DA10A-B963-6944-A7C8-BEAC13EAB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B5F401AA-A0D9-F24E-8627-94C025DEF1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8594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C7CD1-3CCC-A347-9E50-3CB127C26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01149"/>
            <a:ext cx="10515600" cy="3253286"/>
          </a:xfrm>
        </p:spPr>
        <p:txBody>
          <a:bodyPr>
            <a:normAutofit/>
          </a:bodyPr>
          <a:lstStyle>
            <a:lvl1pPr algn="ctr">
              <a:defRPr sz="8000"/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F926576C-5C5A-934A-878E-2E6371A032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8626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F70D4-C820-364C-88BD-0AEE0D45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B3C823-6799-0B4C-8DFE-1F927A8D9D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61827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C13AC-1045-F342-A545-6FBDC41E9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46889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C18B0E97-DF6B-7F4F-8AD5-08C85F1F2D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7229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Colo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2BE992B-1C93-364B-BCF1-5B8CB598722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7E3886-EDB9-A14E-AE29-7B9FE045C4E4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E374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9F70D4-C820-364C-88BD-0AEE0D45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C13AC-1045-F342-A545-6FBDC41E9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5324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55B8CB71-509A-EA4D-B384-93827F21B0ED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7288711" y="789270"/>
            <a:ext cx="3932237" cy="4880009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98460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Colo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BDCC949-B960-D342-810C-C18783D2AD1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7E3886-EDB9-A14E-AE29-7B9FE045C4E4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9F70D4-C820-364C-88BD-0AEE0D45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C13AC-1045-F342-A545-6FBDC41E9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5324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1DE2E3-61E4-C347-90EE-C84B4C7D55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29703" y="2264094"/>
            <a:ext cx="1709847" cy="213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81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87C35397-D526-0241-99E5-725E766D5F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07372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6333B-5D25-2161-8432-245AC49AC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5B7CC9-3129-4FA2-5CA0-56D14D179B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15FC7E-1E70-1540-3B64-B14287A84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5393-B765-DB4F-9015-653B7CE92B43}" type="datetimeFigureOut">
              <a:rPr lang="en-SE" smtClean="0"/>
              <a:t>2024-05-08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A8E71-4852-B098-F27C-41147F0DB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CA7C41-40FE-10C9-3535-4DC0658AB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B6C4-2629-5E40-B2BB-D51E9111C0AE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112660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B808D-F7FF-FB48-8048-1AC4B474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E374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0178DA-BA44-D84E-9DB0-245FCF03E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5610"/>
            <a:ext cx="9144000" cy="118218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S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36711E-B232-6E40-9AF8-0A5892F83D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2030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B808D-F7FF-FB48-8048-1AC4B474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2245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C08EC201-87A0-3E46-B4B0-2BD2A643DA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4434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B808D-F7FF-FB48-8048-1AC4B474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4564" y="1482290"/>
            <a:ext cx="10542872" cy="2893947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B5C12DD-18A3-EA45-A569-CC2EB12DD6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5636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96C27-340C-6B49-B1B7-E075F41C6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5681E-3451-EA4B-95F4-3FFC8DDC0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1792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6F07A699-EBBB-E748-9210-A95C31B5E1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0081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F100C-02AD-B349-B766-F28450D49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161097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A9B44E-9940-0442-83A7-6926F158A3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040822"/>
            <a:ext cx="10515600" cy="113756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2D025694-05BB-6A41-88AC-E2A783197C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9348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F100C-02AD-B349-B766-F28450D49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939026"/>
            <a:ext cx="10515600" cy="4351429"/>
          </a:xfrm>
        </p:spPr>
        <p:txBody>
          <a:bodyPr anchor="ctr">
            <a:normAutofit/>
          </a:bodyPr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C1613492-9354-5B4E-9CA0-8850EA59F8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5889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02897-336D-A443-A51C-DCEEA1387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C1A26-67F7-9E4C-82F2-2F428F7795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322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76F5CF-8058-CC4F-89F0-18A480FDC8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322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472F334-8EC9-E441-99E6-2B73083597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6331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FEF90-821B-A44F-943D-FEC26FE67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C02CC-24D0-2949-8553-4DADBBD3FB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30144-DDED-FB4B-B561-BC1D474967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12572"/>
            <a:ext cx="5157787" cy="297384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82E14C-4B74-704E-AEAB-3BA967E5D6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926953-FA80-3A44-ADD4-92D183E0BB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12572"/>
            <a:ext cx="5183188" cy="297384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A677218-DFC7-8A48-AA44-685630FF37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82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28FBAAA-222C-7843-86E8-5CB8C3748FB4}"/>
              </a:ext>
            </a:extLst>
          </p:cNvPr>
          <p:cNvSpPr/>
          <p:nvPr userDrawn="1"/>
        </p:nvSpPr>
        <p:spPr>
          <a:xfrm>
            <a:off x="0" y="0"/>
            <a:ext cx="12192000" cy="5915025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63961A-CFB0-D84E-A548-BD7A49613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935FE1-71BF-8047-A992-3C69C1053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591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A8AC86-BE69-AD49-BC24-CA5D8EFB4A2B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7629" y="6129409"/>
            <a:ext cx="395682" cy="52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067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49" r:id="rId2"/>
    <p:sldLayoutId id="2147483658" r:id="rId3"/>
    <p:sldLayoutId id="2147483659" r:id="rId4"/>
    <p:sldLayoutId id="2147483650" r:id="rId5"/>
    <p:sldLayoutId id="2147483651" r:id="rId6"/>
    <p:sldLayoutId id="2147483662" r:id="rId7"/>
    <p:sldLayoutId id="2147483652" r:id="rId8"/>
    <p:sldLayoutId id="2147483653" r:id="rId9"/>
    <p:sldLayoutId id="2147483654" r:id="rId10"/>
    <p:sldLayoutId id="2147483663" r:id="rId11"/>
    <p:sldLayoutId id="2147483657" r:id="rId12"/>
    <p:sldLayoutId id="2147483660" r:id="rId13"/>
    <p:sldLayoutId id="2147483661" r:id="rId14"/>
    <p:sldLayoutId id="2147483655" r:id="rId15"/>
    <p:sldLayoutId id="2147483665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Proxima Nova Rg" panose="02000506030000020004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E268B-AA72-CD73-BB80-F137D863CD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79730"/>
            <a:ext cx="9144000" cy="3174733"/>
          </a:xfrm>
        </p:spPr>
        <p:txBody>
          <a:bodyPr>
            <a:normAutofit fontScale="90000"/>
          </a:bodyPr>
          <a:lstStyle/>
          <a:p>
            <a:r>
              <a:rPr lang="sv-SE" dirty="0" err="1"/>
              <a:t>Combining</a:t>
            </a:r>
            <a:r>
              <a:rPr lang="sv-SE" dirty="0"/>
              <a:t> </a:t>
            </a:r>
            <a:r>
              <a:rPr lang="sv-SE" dirty="0" err="1"/>
              <a:t>network</a:t>
            </a:r>
            <a:r>
              <a:rPr lang="sv-SE" dirty="0"/>
              <a:t> </a:t>
            </a:r>
            <a:r>
              <a:rPr lang="sv-SE" dirty="0" err="1"/>
              <a:t>surveillance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different </a:t>
            </a:r>
            <a:r>
              <a:rPr lang="sv-SE" dirty="0" err="1"/>
              <a:t>optical</a:t>
            </a:r>
            <a:r>
              <a:rPr lang="sv-SE" dirty="0"/>
              <a:t> </a:t>
            </a:r>
            <a:r>
              <a:rPr lang="sv-SE" dirty="0" err="1"/>
              <a:t>domains</a:t>
            </a:r>
            <a:r>
              <a:rPr lang="sv-SE" dirty="0"/>
              <a:t> </a:t>
            </a:r>
            <a:r>
              <a:rPr lang="sv-SE" dirty="0" err="1"/>
              <a:t>with</a:t>
            </a:r>
            <a:r>
              <a:rPr lang="sv-SE" dirty="0"/>
              <a:t> </a:t>
            </a:r>
            <a:r>
              <a:rPr lang="sv-SE" dirty="0" err="1"/>
              <a:t>one</a:t>
            </a:r>
            <a:r>
              <a:rPr lang="sv-SE" dirty="0"/>
              <a:t> </a:t>
            </a:r>
            <a:r>
              <a:rPr lang="sv-SE" dirty="0" err="1"/>
              <a:t>dashboard</a:t>
            </a:r>
            <a:r>
              <a:rPr lang="sv-SE" dirty="0"/>
              <a:t> and </a:t>
            </a:r>
            <a:r>
              <a:rPr lang="sv-SE" dirty="0" err="1"/>
              <a:t>Grafana</a:t>
            </a:r>
            <a:endParaRPr lang="en-SE" sz="27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F80470-1863-50D6-C29A-E138325883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SE" dirty="0"/>
              <a:t>Jonas Hagström @ SUNET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283B2E-1781-E94E-1FE4-EDEA833607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3289" y="4696043"/>
            <a:ext cx="1143000" cy="50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C503168-6BE9-DE0E-7A71-02F22EB8BE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771" y="4696043"/>
            <a:ext cx="1498600" cy="444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B1C0DA3-FB66-37BF-0250-AFD5BD3843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6483" y="4416643"/>
            <a:ext cx="1600200" cy="787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C2AE4F1-0755-E556-A0A8-FEDDE9B074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8844" y="4594443"/>
            <a:ext cx="15875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773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647E61E5-D12B-B65B-0531-2DBC7684C5FA}"/>
              </a:ext>
            </a:extLst>
          </p:cNvPr>
          <p:cNvSpPr txBox="1"/>
          <p:nvPr/>
        </p:nvSpPr>
        <p:spPr>
          <a:xfrm>
            <a:off x="444137" y="875211"/>
            <a:ext cx="17634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dirty="0"/>
              <a:t>Links from:</a:t>
            </a:r>
          </a:p>
          <a:p>
            <a:endParaRPr lang="en-SE" dirty="0"/>
          </a:p>
          <a:p>
            <a:r>
              <a:rPr lang="en-SE" dirty="0"/>
              <a:t>SIKT</a:t>
            </a:r>
          </a:p>
          <a:p>
            <a:r>
              <a:rPr lang="en-SE" dirty="0"/>
              <a:t>SUNET</a:t>
            </a:r>
          </a:p>
          <a:p>
            <a:r>
              <a:rPr lang="en-SE" dirty="0"/>
              <a:t>FUNET</a:t>
            </a:r>
          </a:p>
          <a:p>
            <a:r>
              <a:rPr lang="en-SE" dirty="0"/>
              <a:t>DEIC</a:t>
            </a:r>
            <a:br>
              <a:rPr lang="en-SE" dirty="0"/>
            </a:br>
            <a:r>
              <a:rPr lang="en-SE" dirty="0"/>
              <a:t>NORDUnet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813A65C-878D-A598-D299-7908A82D36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421" y="198687"/>
            <a:ext cx="6095158" cy="5415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816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7E40358-1FFA-A7E1-A217-90F40D9D0C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459" y="1410852"/>
            <a:ext cx="8322041" cy="308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981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7165CE-DA92-AF7B-0B2E-B13BEE5D59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424" y="223284"/>
            <a:ext cx="8667976" cy="556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2153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CAD1C3B-256B-71DC-F09B-DDFFCD5B5E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2986" y="296374"/>
            <a:ext cx="8325293" cy="5437968"/>
          </a:xfrm>
        </p:spPr>
      </p:pic>
    </p:spTree>
    <p:extLst>
      <p:ext uri="{BB962C8B-B14F-4D97-AF65-F5344CB8AC3E}">
        <p14:creationId xmlns:p14="http://schemas.microsoft.com/office/powerpoint/2010/main" val="34355018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096E42-3403-7DB9-47DB-888DA898EA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442" y="16860"/>
            <a:ext cx="10480125" cy="590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4150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1C63B0C-3C30-D064-5D4F-B9BBFDB458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4194" y="103186"/>
            <a:ext cx="4348717" cy="5798291"/>
          </a:xfrm>
        </p:spPr>
      </p:pic>
    </p:spTree>
    <p:extLst>
      <p:ext uri="{BB962C8B-B14F-4D97-AF65-F5344CB8AC3E}">
        <p14:creationId xmlns:p14="http://schemas.microsoft.com/office/powerpoint/2010/main" val="26655771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0123F-FECD-E746-2102-80925CCB26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SE" dirty="0"/>
              <a:t>Questions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678136-F939-A45B-78A9-BED058F600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9C89BE-9113-BF06-5EB7-BE324F508B0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294355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E268B-AA72-CD73-BB80-F137D863CD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v-SE" dirty="0" err="1"/>
              <a:t>Increased</a:t>
            </a:r>
            <a:r>
              <a:rPr lang="sv-SE" dirty="0"/>
              <a:t> </a:t>
            </a:r>
            <a:r>
              <a:rPr lang="sv-SE" dirty="0" err="1"/>
              <a:t>transparency</a:t>
            </a:r>
            <a:r>
              <a:rPr lang="sv-SE" dirty="0"/>
              <a:t> in the Nordics</a:t>
            </a:r>
            <a:br>
              <a:rPr lang="sv-SE" dirty="0"/>
            </a:br>
            <a:r>
              <a:rPr lang="sv-SE" sz="2700" dirty="0"/>
              <a:t>(</a:t>
            </a:r>
            <a:r>
              <a:rPr lang="sv-SE" sz="2700" dirty="0" err="1"/>
              <a:t>How</a:t>
            </a:r>
            <a:r>
              <a:rPr lang="sv-SE" sz="2700" dirty="0"/>
              <a:t> is the </a:t>
            </a:r>
            <a:r>
              <a:rPr lang="sv-SE" sz="2700" dirty="0" err="1"/>
              <a:t>weather</a:t>
            </a:r>
            <a:r>
              <a:rPr lang="sv-SE" sz="2700" dirty="0"/>
              <a:t>)</a:t>
            </a:r>
            <a:endParaRPr lang="en-SE" sz="27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F80470-1863-50D6-C29A-E138325883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SE" dirty="0"/>
              <a:t>Jonas Hagström @ SUNET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283B2E-1781-E94E-1FE4-EDEA833607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3289" y="4696043"/>
            <a:ext cx="1143000" cy="50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C503168-6BE9-DE0E-7A71-02F22EB8BE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771" y="4696043"/>
            <a:ext cx="1498600" cy="444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B1C0DA3-FB66-37BF-0250-AFD5BD3843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6483" y="4416643"/>
            <a:ext cx="1600200" cy="787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C2AE4F1-0755-E556-A0A8-FEDDE9B074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8844" y="4594443"/>
            <a:ext cx="15875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658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8E557-F73A-930D-723A-298DD2BC5B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82189"/>
          </a:xfrm>
        </p:spPr>
        <p:txBody>
          <a:bodyPr/>
          <a:lstStyle/>
          <a:p>
            <a:r>
              <a:rPr lang="en-SE" dirty="0"/>
              <a:t>Topics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ECBBF5-104E-F590-EE87-844F6DBE60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38586"/>
            <a:ext cx="9144000" cy="2845339"/>
          </a:xfrm>
        </p:spPr>
        <p:txBody>
          <a:bodyPr/>
          <a:lstStyle/>
          <a:p>
            <a:r>
              <a:rPr lang="en-SE" dirty="0"/>
              <a:t>Background</a:t>
            </a:r>
          </a:p>
          <a:p>
            <a:r>
              <a:rPr lang="en-SE" dirty="0"/>
              <a:t>System Design</a:t>
            </a:r>
          </a:p>
          <a:p>
            <a:r>
              <a:rPr lang="en-SE" dirty="0"/>
              <a:t>Polling</a:t>
            </a:r>
          </a:p>
          <a:p>
            <a:r>
              <a:rPr lang="en-SE" dirty="0"/>
              <a:t>Database</a:t>
            </a:r>
          </a:p>
          <a:p>
            <a:r>
              <a:rPr lang="en-SE" dirty="0"/>
              <a:t>Data replication</a:t>
            </a:r>
          </a:p>
          <a:p>
            <a:r>
              <a:rPr lang="en-SE" dirty="0"/>
              <a:t>Visualization</a:t>
            </a:r>
          </a:p>
          <a:p>
            <a:endParaRPr lang="en-S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147926-A7D5-4A45-7FBD-605A46C390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292349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8E557-F73A-930D-723A-298DD2BC5B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82189"/>
          </a:xfrm>
        </p:spPr>
        <p:txBody>
          <a:bodyPr/>
          <a:lstStyle/>
          <a:p>
            <a:r>
              <a:rPr lang="en-SE" dirty="0"/>
              <a:t>Background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ECBBF5-104E-F590-EE87-844F6DBE60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38587"/>
            <a:ext cx="9144000" cy="1709668"/>
          </a:xfrm>
        </p:spPr>
        <p:txBody>
          <a:bodyPr>
            <a:normAutofit fontScale="62500" lnSpcReduction="20000"/>
          </a:bodyPr>
          <a:lstStyle/>
          <a:p>
            <a:r>
              <a:rPr lang="en-SE" dirty="0"/>
              <a:t>WP1 Monitoring</a:t>
            </a:r>
          </a:p>
          <a:p>
            <a:r>
              <a:rPr lang="en-SE" dirty="0"/>
              <a:t>WP2 Statistics</a:t>
            </a:r>
          </a:p>
          <a:p>
            <a:endParaRPr lang="en-SE" dirty="0"/>
          </a:p>
          <a:p>
            <a:r>
              <a:rPr lang="en-SE" dirty="0"/>
              <a:t>Increase collaboration</a:t>
            </a:r>
          </a:p>
          <a:p>
            <a:r>
              <a:rPr lang="en-SE" dirty="0"/>
              <a:t>Improved transparency between NOCs</a:t>
            </a:r>
          </a:p>
          <a:p>
            <a:r>
              <a:rPr lang="en-SE" dirty="0"/>
              <a:t>Seek common ground for statistics and monitoring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147926-A7D5-4A45-7FBD-605A46C390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8F5BF7-2A6D-D0F1-0637-70D45286CE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3289" y="4696043"/>
            <a:ext cx="1143000" cy="50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167FA8-2CCB-DD40-B279-AE13A6F944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771" y="4696043"/>
            <a:ext cx="1498600" cy="444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81C6B9-87D9-4DD7-9628-C6A3C491A5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6483" y="4416643"/>
            <a:ext cx="1600200" cy="787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ECFA472-6B6C-3597-B401-2E7A1E4AC0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8844" y="4594443"/>
            <a:ext cx="15875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899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729E4-9BE2-1F6A-B86F-A28D60C74C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72197"/>
          </a:xfrm>
        </p:spPr>
        <p:txBody>
          <a:bodyPr/>
          <a:lstStyle/>
          <a:p>
            <a:r>
              <a:rPr lang="en-SE" dirty="0"/>
              <a:t>Design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62E3D9-827C-97B2-6678-022A1F7A43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Can 4">
            <a:extLst>
              <a:ext uri="{FF2B5EF4-FFF2-40B4-BE49-F238E27FC236}">
                <a16:creationId xmlns:a16="http://schemas.microsoft.com/office/drawing/2014/main" id="{9BF4EB19-BBCA-6350-91AF-5A382B90C550}"/>
              </a:ext>
            </a:extLst>
          </p:cNvPr>
          <p:cNvSpPr/>
          <p:nvPr/>
        </p:nvSpPr>
        <p:spPr>
          <a:xfrm>
            <a:off x="2926080" y="3075493"/>
            <a:ext cx="914400" cy="967851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DB</a:t>
            </a:r>
          </a:p>
          <a:p>
            <a:pPr algn="ctr"/>
            <a:r>
              <a:rPr lang="en-SE" dirty="0"/>
              <a:t>FUNET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52C12F4-3BA7-5D2F-5578-37C04A1F3C93}"/>
              </a:ext>
            </a:extLst>
          </p:cNvPr>
          <p:cNvSpPr/>
          <p:nvPr/>
        </p:nvSpPr>
        <p:spPr>
          <a:xfrm>
            <a:off x="2926080" y="2414355"/>
            <a:ext cx="914400" cy="3721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Poller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076528B-6D1E-DFA3-2811-380F1804D287}"/>
              </a:ext>
            </a:extLst>
          </p:cNvPr>
          <p:cNvSpPr/>
          <p:nvPr/>
        </p:nvSpPr>
        <p:spPr>
          <a:xfrm>
            <a:off x="2845525" y="5164073"/>
            <a:ext cx="6113416" cy="4572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Vizualisation</a:t>
            </a:r>
          </a:p>
        </p:txBody>
      </p:sp>
      <p:sp>
        <p:nvSpPr>
          <p:cNvPr id="8" name="Can 7">
            <a:extLst>
              <a:ext uri="{FF2B5EF4-FFF2-40B4-BE49-F238E27FC236}">
                <a16:creationId xmlns:a16="http://schemas.microsoft.com/office/drawing/2014/main" id="{AB498BCA-EDB2-1DBF-A460-79C6FC2F5076}"/>
              </a:ext>
            </a:extLst>
          </p:cNvPr>
          <p:cNvSpPr/>
          <p:nvPr/>
        </p:nvSpPr>
        <p:spPr>
          <a:xfrm>
            <a:off x="4228011" y="3075493"/>
            <a:ext cx="914400" cy="967851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DB</a:t>
            </a:r>
          </a:p>
          <a:p>
            <a:pPr algn="ctr"/>
            <a:r>
              <a:rPr lang="en-SE" dirty="0"/>
              <a:t>SUNET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DC5BF0A-5365-6D58-55DD-A019149ABA10}"/>
              </a:ext>
            </a:extLst>
          </p:cNvPr>
          <p:cNvSpPr/>
          <p:nvPr/>
        </p:nvSpPr>
        <p:spPr>
          <a:xfrm>
            <a:off x="4214948" y="2410267"/>
            <a:ext cx="914400" cy="3721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Poller</a:t>
            </a:r>
          </a:p>
        </p:txBody>
      </p:sp>
      <p:sp>
        <p:nvSpPr>
          <p:cNvPr id="10" name="Can 9">
            <a:extLst>
              <a:ext uri="{FF2B5EF4-FFF2-40B4-BE49-F238E27FC236}">
                <a16:creationId xmlns:a16="http://schemas.microsoft.com/office/drawing/2014/main" id="{6309B2AB-3744-F6CD-0BCD-92E29854BF4F}"/>
              </a:ext>
            </a:extLst>
          </p:cNvPr>
          <p:cNvSpPr/>
          <p:nvPr/>
        </p:nvSpPr>
        <p:spPr>
          <a:xfrm>
            <a:off x="5516879" y="3075493"/>
            <a:ext cx="914400" cy="967851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DB</a:t>
            </a:r>
          </a:p>
          <a:p>
            <a:pPr algn="ctr"/>
            <a:r>
              <a:rPr lang="en-SE" dirty="0"/>
              <a:t>DEIC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E492D44-ECD8-8026-F8D7-64872E707854}"/>
              </a:ext>
            </a:extLst>
          </p:cNvPr>
          <p:cNvSpPr/>
          <p:nvPr/>
        </p:nvSpPr>
        <p:spPr>
          <a:xfrm>
            <a:off x="5503816" y="2410267"/>
            <a:ext cx="914400" cy="3721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Poller</a:t>
            </a:r>
          </a:p>
        </p:txBody>
      </p:sp>
      <p:sp>
        <p:nvSpPr>
          <p:cNvPr id="12" name="Can 11">
            <a:extLst>
              <a:ext uri="{FF2B5EF4-FFF2-40B4-BE49-F238E27FC236}">
                <a16:creationId xmlns:a16="http://schemas.microsoft.com/office/drawing/2014/main" id="{0D00097B-1BC4-A40D-FC1E-81ECF5BF76EB}"/>
              </a:ext>
            </a:extLst>
          </p:cNvPr>
          <p:cNvSpPr/>
          <p:nvPr/>
        </p:nvSpPr>
        <p:spPr>
          <a:xfrm>
            <a:off x="6766559" y="3075493"/>
            <a:ext cx="914400" cy="967851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DB</a:t>
            </a:r>
          </a:p>
          <a:p>
            <a:pPr algn="ctr"/>
            <a:r>
              <a:rPr lang="en-SE" dirty="0"/>
              <a:t>SIKT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BA7D783-A7C2-2B52-0F68-64D304055837}"/>
              </a:ext>
            </a:extLst>
          </p:cNvPr>
          <p:cNvSpPr/>
          <p:nvPr/>
        </p:nvSpPr>
        <p:spPr>
          <a:xfrm>
            <a:off x="6753496" y="2410267"/>
            <a:ext cx="914400" cy="3721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Poller</a:t>
            </a:r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211F90B4-7D7A-F419-4748-09A28E7B2C5C}"/>
              </a:ext>
            </a:extLst>
          </p:cNvPr>
          <p:cNvSpPr/>
          <p:nvPr/>
        </p:nvSpPr>
        <p:spPr>
          <a:xfrm>
            <a:off x="8003176" y="3068043"/>
            <a:ext cx="914400" cy="967851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DB</a:t>
            </a:r>
          </a:p>
          <a:p>
            <a:pPr algn="ctr"/>
            <a:r>
              <a:rPr lang="en-SE" dirty="0"/>
              <a:t>NORDUnet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69B5361-C8CE-D468-38BD-66AF54941F5C}"/>
              </a:ext>
            </a:extLst>
          </p:cNvPr>
          <p:cNvSpPr/>
          <p:nvPr/>
        </p:nvSpPr>
        <p:spPr>
          <a:xfrm>
            <a:off x="7990113" y="2402817"/>
            <a:ext cx="914400" cy="3721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Poller</a:t>
            </a:r>
          </a:p>
        </p:txBody>
      </p:sp>
      <p:sp>
        <p:nvSpPr>
          <p:cNvPr id="16" name="Can 15">
            <a:extLst>
              <a:ext uri="{FF2B5EF4-FFF2-40B4-BE49-F238E27FC236}">
                <a16:creationId xmlns:a16="http://schemas.microsoft.com/office/drawing/2014/main" id="{207CFBC9-D095-7CDC-C949-8DC2A71B66C0}"/>
              </a:ext>
            </a:extLst>
          </p:cNvPr>
          <p:cNvSpPr/>
          <p:nvPr/>
        </p:nvSpPr>
        <p:spPr>
          <a:xfrm>
            <a:off x="2899954" y="4335922"/>
            <a:ext cx="6004559" cy="662686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DB – NORDUnet (shared instance)</a:t>
            </a:r>
          </a:p>
        </p:txBody>
      </p:sp>
    </p:spTree>
    <p:extLst>
      <p:ext uri="{BB962C8B-B14F-4D97-AF65-F5344CB8AC3E}">
        <p14:creationId xmlns:p14="http://schemas.microsoft.com/office/powerpoint/2010/main" val="1399721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51851-DF89-F735-A242-711A0337FD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54982"/>
            <a:ext cx="9144000" cy="1152751"/>
          </a:xfrm>
        </p:spPr>
        <p:txBody>
          <a:bodyPr>
            <a:normAutofit/>
          </a:bodyPr>
          <a:lstStyle/>
          <a:p>
            <a:r>
              <a:rPr lang="en-SE" dirty="0"/>
              <a:t>Polling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6EDE1D-B253-44AD-5A74-A51BA049D5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5" name="Can 4">
            <a:extLst>
              <a:ext uri="{FF2B5EF4-FFF2-40B4-BE49-F238E27FC236}">
                <a16:creationId xmlns:a16="http://schemas.microsoft.com/office/drawing/2014/main" id="{838A235D-9E05-EC28-06C6-4C78EB88CDF4}"/>
              </a:ext>
            </a:extLst>
          </p:cNvPr>
          <p:cNvSpPr/>
          <p:nvPr/>
        </p:nvSpPr>
        <p:spPr>
          <a:xfrm>
            <a:off x="6660682" y="2617825"/>
            <a:ext cx="2319689" cy="2036007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E" dirty="0"/>
          </a:p>
          <a:p>
            <a:pPr algn="ctr"/>
            <a:r>
              <a:rPr lang="en-SE" dirty="0"/>
              <a:t>NREN DB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9A12053-D37D-0C78-63CF-3CBB8D40A3A7}"/>
              </a:ext>
            </a:extLst>
          </p:cNvPr>
          <p:cNvSpPr/>
          <p:nvPr/>
        </p:nvSpPr>
        <p:spPr>
          <a:xfrm>
            <a:off x="2821717" y="2309481"/>
            <a:ext cx="1716971" cy="248580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Poller</a:t>
            </a:r>
          </a:p>
          <a:p>
            <a:pPr algn="ctr"/>
            <a:endParaRPr lang="en-SE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5ACA7C9-3558-31CF-40D5-CE6183AC89A4}"/>
              </a:ext>
            </a:extLst>
          </p:cNvPr>
          <p:cNvCxnSpPr>
            <a:cxnSpLocks/>
            <a:stCxn id="6" idx="3"/>
            <a:endCxn id="5" idx="2"/>
          </p:cNvCxnSpPr>
          <p:nvPr/>
        </p:nvCxnSpPr>
        <p:spPr>
          <a:xfrm>
            <a:off x="4538688" y="3552383"/>
            <a:ext cx="2121994" cy="83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032E4846-8588-F6DD-4854-48BED1A108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9744" y="3079161"/>
            <a:ext cx="1716972" cy="6384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0AA8D3-38A8-E9B6-8CD1-B31A714BBF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9172" y="3717660"/>
            <a:ext cx="1487582" cy="34576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B94D055-0701-56BF-8FFF-6A845FAC8B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9172" y="4126508"/>
            <a:ext cx="1362062" cy="37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896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51851-DF89-F735-A242-711A0337FD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54982"/>
            <a:ext cx="9144000" cy="1152751"/>
          </a:xfrm>
        </p:spPr>
        <p:txBody>
          <a:bodyPr>
            <a:normAutofit/>
          </a:bodyPr>
          <a:lstStyle/>
          <a:p>
            <a:r>
              <a:rPr lang="en-SE" dirty="0"/>
              <a:t>Database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6EDE1D-B253-44AD-5A74-A51BA049D5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5" name="Can 4">
            <a:extLst>
              <a:ext uri="{FF2B5EF4-FFF2-40B4-BE49-F238E27FC236}">
                <a16:creationId xmlns:a16="http://schemas.microsoft.com/office/drawing/2014/main" id="{838A235D-9E05-EC28-06C6-4C78EB88CDF4}"/>
              </a:ext>
            </a:extLst>
          </p:cNvPr>
          <p:cNvSpPr/>
          <p:nvPr/>
        </p:nvSpPr>
        <p:spPr>
          <a:xfrm>
            <a:off x="4936155" y="2699656"/>
            <a:ext cx="2319689" cy="2036007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E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2E4846-8588-F6DD-4854-48BED1A108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3216008"/>
            <a:ext cx="2607643" cy="103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465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6E20D-4DDE-987F-1D84-7122E1ECE1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7662" y="928085"/>
            <a:ext cx="7136673" cy="658311"/>
          </a:xfrm>
        </p:spPr>
        <p:txBody>
          <a:bodyPr>
            <a:normAutofit fontScale="90000"/>
          </a:bodyPr>
          <a:lstStyle/>
          <a:p>
            <a:r>
              <a:rPr lang="en-SE" dirty="0"/>
              <a:t>Data replication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C41ABC-9393-B6C3-D39E-9D50A87FBD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087291"/>
            <a:ext cx="9144000" cy="435478"/>
          </a:xfrm>
        </p:spPr>
        <p:txBody>
          <a:bodyPr/>
          <a:lstStyle/>
          <a:p>
            <a:r>
              <a:rPr lang="sv-SE" dirty="0" err="1"/>
              <a:t>InfluxDB</a:t>
            </a:r>
            <a:r>
              <a:rPr lang="sv-SE" dirty="0"/>
              <a:t> version 2 </a:t>
            </a:r>
            <a:r>
              <a:rPr lang="sv-SE" dirty="0" err="1"/>
              <a:t>with</a:t>
            </a:r>
            <a:r>
              <a:rPr lang="sv-SE" dirty="0"/>
              <a:t> </a:t>
            </a:r>
            <a:r>
              <a:rPr lang="sv-SE" dirty="0" err="1"/>
              <a:t>bucket</a:t>
            </a:r>
            <a:r>
              <a:rPr lang="sv-SE" dirty="0"/>
              <a:t> </a:t>
            </a:r>
            <a:r>
              <a:rPr lang="sv-SE" dirty="0" err="1"/>
              <a:t>replication</a:t>
            </a:r>
            <a:endParaRPr lang="en-SE" dirty="0"/>
          </a:p>
          <a:p>
            <a:endParaRPr lang="en-SE" dirty="0"/>
          </a:p>
        </p:txBody>
      </p:sp>
      <p:sp>
        <p:nvSpPr>
          <p:cNvPr id="3" name="Can 2">
            <a:extLst>
              <a:ext uri="{FF2B5EF4-FFF2-40B4-BE49-F238E27FC236}">
                <a16:creationId xmlns:a16="http://schemas.microsoft.com/office/drawing/2014/main" id="{F476EB0E-3B6C-FE18-23DB-CEDC1D8CE35E}"/>
              </a:ext>
            </a:extLst>
          </p:cNvPr>
          <p:cNvSpPr/>
          <p:nvPr/>
        </p:nvSpPr>
        <p:spPr>
          <a:xfrm>
            <a:off x="2652339" y="2287732"/>
            <a:ext cx="914400" cy="1216152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SIKT</a:t>
            </a:r>
          </a:p>
        </p:txBody>
      </p:sp>
      <p:sp>
        <p:nvSpPr>
          <p:cNvPr id="5" name="Can 4">
            <a:extLst>
              <a:ext uri="{FF2B5EF4-FFF2-40B4-BE49-F238E27FC236}">
                <a16:creationId xmlns:a16="http://schemas.microsoft.com/office/drawing/2014/main" id="{5C8B1F81-0CAB-6604-7FC2-9DFFCF24AB63}"/>
              </a:ext>
            </a:extLst>
          </p:cNvPr>
          <p:cNvSpPr/>
          <p:nvPr/>
        </p:nvSpPr>
        <p:spPr>
          <a:xfrm>
            <a:off x="4921648" y="4447711"/>
            <a:ext cx="2369894" cy="695753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NORDUnet</a:t>
            </a:r>
          </a:p>
        </p:txBody>
      </p:sp>
      <p:sp>
        <p:nvSpPr>
          <p:cNvPr id="6" name="Can 5">
            <a:extLst>
              <a:ext uri="{FF2B5EF4-FFF2-40B4-BE49-F238E27FC236}">
                <a16:creationId xmlns:a16="http://schemas.microsoft.com/office/drawing/2014/main" id="{3DAD1F7C-2188-80D1-3DAC-4A36210B9FFE}"/>
              </a:ext>
            </a:extLst>
          </p:cNvPr>
          <p:cNvSpPr/>
          <p:nvPr/>
        </p:nvSpPr>
        <p:spPr>
          <a:xfrm>
            <a:off x="4481139" y="2287732"/>
            <a:ext cx="914400" cy="1216152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SUNET</a:t>
            </a:r>
          </a:p>
        </p:txBody>
      </p:sp>
      <p:sp>
        <p:nvSpPr>
          <p:cNvPr id="7" name="Can 6">
            <a:extLst>
              <a:ext uri="{FF2B5EF4-FFF2-40B4-BE49-F238E27FC236}">
                <a16:creationId xmlns:a16="http://schemas.microsoft.com/office/drawing/2014/main" id="{04172398-B838-B4FD-F23D-F4EB20A418AB}"/>
              </a:ext>
            </a:extLst>
          </p:cNvPr>
          <p:cNvSpPr/>
          <p:nvPr/>
        </p:nvSpPr>
        <p:spPr>
          <a:xfrm>
            <a:off x="6309939" y="2287732"/>
            <a:ext cx="914400" cy="1216152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FUNET</a:t>
            </a:r>
          </a:p>
        </p:txBody>
      </p:sp>
      <p:sp>
        <p:nvSpPr>
          <p:cNvPr id="9" name="Can 8">
            <a:extLst>
              <a:ext uri="{FF2B5EF4-FFF2-40B4-BE49-F238E27FC236}">
                <a16:creationId xmlns:a16="http://schemas.microsoft.com/office/drawing/2014/main" id="{8655D237-A9BB-BDB2-13AE-C002481D4ED6}"/>
              </a:ext>
            </a:extLst>
          </p:cNvPr>
          <p:cNvSpPr/>
          <p:nvPr/>
        </p:nvSpPr>
        <p:spPr>
          <a:xfrm>
            <a:off x="8138739" y="2270023"/>
            <a:ext cx="914400" cy="1216152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DEIC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AC641EF-0B53-2ABE-AB15-F28D8ECA1B4E}"/>
              </a:ext>
            </a:extLst>
          </p:cNvPr>
          <p:cNvCxnSpPr>
            <a:cxnSpLocks/>
            <a:stCxn id="3" idx="3"/>
            <a:endCxn id="5" idx="2"/>
          </p:cNvCxnSpPr>
          <p:nvPr/>
        </p:nvCxnSpPr>
        <p:spPr>
          <a:xfrm>
            <a:off x="3109539" y="3503884"/>
            <a:ext cx="1812109" cy="12917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AEC9630-606B-C803-536D-47AB537F7EEB}"/>
              </a:ext>
            </a:extLst>
          </p:cNvPr>
          <p:cNvCxnSpPr>
            <a:stCxn id="6" idx="3"/>
          </p:cNvCxnSpPr>
          <p:nvPr/>
        </p:nvCxnSpPr>
        <p:spPr>
          <a:xfrm>
            <a:off x="4938339" y="3503884"/>
            <a:ext cx="615986" cy="9438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7D1AC56-2AE0-FDC9-8BAD-516451DE0DF9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6767139" y="3503884"/>
            <a:ext cx="0" cy="981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AFD7F85-C9C1-68C8-60D0-CDD7F5A17FD0}"/>
              </a:ext>
            </a:extLst>
          </p:cNvPr>
          <p:cNvCxnSpPr>
            <a:cxnSpLocks/>
            <a:stCxn id="9" idx="3"/>
            <a:endCxn id="5" idx="4"/>
          </p:cNvCxnSpPr>
          <p:nvPr/>
        </p:nvCxnSpPr>
        <p:spPr>
          <a:xfrm flipH="1">
            <a:off x="7291542" y="3486175"/>
            <a:ext cx="1304397" cy="1309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6138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A44705-F534-3947-DB7E-B3D102730C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02" y="688384"/>
            <a:ext cx="5113358" cy="46699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19BB4EC-EA95-4D7B-5275-7C162CC9FE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3343" y="688385"/>
            <a:ext cx="5113618" cy="4669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437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1" id="{84E171A1-3783-FA4A-9298-FB76F9D0AB92}" vid="{6A6E219F-8697-9A4B-8A4D-5BFB8514562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21076</TotalTime>
  <Words>468</Words>
  <Application>Microsoft Macintosh PowerPoint</Application>
  <PresentationFormat>Widescreen</PresentationFormat>
  <Paragraphs>114</Paragraphs>
  <Slides>16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Proxima Nova Rg</vt:lpstr>
      <vt:lpstr>Arial</vt:lpstr>
      <vt:lpstr>Akkurat-Mono</vt:lpstr>
      <vt:lpstr>Calibri</vt:lpstr>
      <vt:lpstr>Office Theme</vt:lpstr>
      <vt:lpstr>Combining network surveillance of different optical domains with one dashboard and Grafana</vt:lpstr>
      <vt:lpstr>Increased transparency in the Nordics (How is the weather)</vt:lpstr>
      <vt:lpstr>Topics</vt:lpstr>
      <vt:lpstr>Background</vt:lpstr>
      <vt:lpstr>Design</vt:lpstr>
      <vt:lpstr>Polling</vt:lpstr>
      <vt:lpstr>Database</vt:lpstr>
      <vt:lpstr>Data replication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Jonas Hagström</dc:creator>
  <cp:lastModifiedBy>Jonas Hagström</cp:lastModifiedBy>
  <cp:revision>49</cp:revision>
  <dcterms:created xsi:type="dcterms:W3CDTF">2023-08-16T14:10:21Z</dcterms:created>
  <dcterms:modified xsi:type="dcterms:W3CDTF">2024-05-08T04:49:19Z</dcterms:modified>
</cp:coreProperties>
</file>