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71" r:id="rId2"/>
    <p:sldId id="742" r:id="rId3"/>
    <p:sldId id="722" r:id="rId4"/>
    <p:sldId id="718" r:id="rId5"/>
    <p:sldId id="741" r:id="rId6"/>
    <p:sldId id="743" r:id="rId7"/>
    <p:sldId id="735" r:id="rId8"/>
    <p:sldId id="726" r:id="rId9"/>
    <p:sldId id="728" r:id="rId10"/>
    <p:sldId id="744" r:id="rId11"/>
    <p:sldId id="746" r:id="rId12"/>
    <p:sldId id="747" r:id="rId13"/>
    <p:sldId id="748" r:id="rId14"/>
    <p:sldId id="727" r:id="rId15"/>
    <p:sldId id="749" r:id="rId16"/>
    <p:sldId id="750" r:id="rId17"/>
    <p:sldId id="2686" r:id="rId18"/>
    <p:sldId id="736" r:id="rId19"/>
    <p:sldId id="738" r:id="rId20"/>
    <p:sldId id="73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C1EFC42-8066-FB71-1FAF-E12A9843B2CE}" name="Herczog Edit" initials="HE" userId="986f742077ba224a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48F"/>
    <a:srgbClr val="A7B3B4"/>
    <a:srgbClr val="8EB1D1"/>
    <a:srgbClr val="83A3C2"/>
    <a:srgbClr val="80A1BE"/>
    <a:srgbClr val="2C318F"/>
    <a:srgbClr val="2A2E84"/>
    <a:srgbClr val="62738F"/>
    <a:srgbClr val="425E9B"/>
    <a:srgbClr val="2C3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90" autoAdjust="0"/>
    <p:restoredTop sz="80677" autoAdjust="0"/>
  </p:normalViewPr>
  <p:slideViewPr>
    <p:cSldViewPr snapToGrid="0">
      <p:cViewPr varScale="1">
        <p:scale>
          <a:sx n="88" d="100"/>
          <a:sy n="88" d="100"/>
        </p:scale>
        <p:origin x="200" y="30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8/10/relationships/authors" Target="author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wiki.geant.org/display/SIGISM/NIS-2+Directive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wiki.geant.org/display/SIGISM/NIS-2+Directive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E1FF38-4700-4910-8D2A-AF529414472A}" type="doc">
      <dgm:prSet loTypeId="urn:microsoft.com/office/officeart/2005/8/layout/vProcess5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3C8DF8-F131-4F65-89A0-D9815A06B07A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NL" dirty="0">
              <a:solidFill>
                <a:schemeClr val="tx1"/>
              </a:solidFill>
            </a:rPr>
            <a:t>GN5-1 WP8 T1: Best practices, guidelines and baselines</a:t>
          </a:r>
          <a:endParaRPr lang="en-US" dirty="0">
            <a:solidFill>
              <a:schemeClr val="tx1"/>
            </a:solidFill>
          </a:endParaRPr>
        </a:p>
      </dgm:t>
    </dgm:pt>
    <dgm:pt modelId="{BACD9B62-2AA5-4AB9-AE4B-D242363E7474}" type="parTrans" cxnId="{6D823AD8-EFD8-42CC-A7E0-3D2B0DC3A30D}">
      <dgm:prSet/>
      <dgm:spPr/>
      <dgm:t>
        <a:bodyPr/>
        <a:lstStyle/>
        <a:p>
          <a:endParaRPr lang="en-US"/>
        </a:p>
      </dgm:t>
    </dgm:pt>
    <dgm:pt modelId="{C200532B-9B1E-4F8A-8F2D-69444CADAEDC}" type="sibTrans" cxnId="{6D823AD8-EFD8-42CC-A7E0-3D2B0DC3A30D}">
      <dgm:prSet/>
      <dgm:spPr>
        <a:solidFill>
          <a:schemeClr val="accent4">
            <a:lumMod val="60000"/>
            <a:lumOff val="40000"/>
            <a:alpha val="90000"/>
          </a:schemeClr>
        </a:solidFill>
      </dgm:spPr>
      <dgm:t>
        <a:bodyPr/>
        <a:lstStyle/>
        <a:p>
          <a:endParaRPr lang="en-US"/>
        </a:p>
      </dgm:t>
    </dgm:pt>
    <dgm:pt modelId="{4A3656EA-CAFB-4997-89D1-9EAC83FA336A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NL" dirty="0">
              <a:solidFill>
                <a:schemeClr val="tx1"/>
              </a:solidFill>
            </a:rPr>
            <a:t>SIG-ISM wiki pages: </a:t>
          </a:r>
          <a:r>
            <a:rPr lang="en-GB" dirty="0">
              <a:solidFill>
                <a:schemeClr val="tx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https://wiki.geant.org/display/SIGISM/NIS-2+Directive</a:t>
          </a:r>
          <a:endParaRPr lang="en-US" dirty="0">
            <a:solidFill>
              <a:schemeClr val="tx1"/>
            </a:solidFill>
          </a:endParaRPr>
        </a:p>
      </dgm:t>
    </dgm:pt>
    <dgm:pt modelId="{68534E00-00BD-480E-95CE-CF2318B6605B}" type="parTrans" cxnId="{C56BCB8C-547B-4EF7-906E-91F7EBFBE600}">
      <dgm:prSet/>
      <dgm:spPr/>
      <dgm:t>
        <a:bodyPr/>
        <a:lstStyle/>
        <a:p>
          <a:endParaRPr lang="en-US"/>
        </a:p>
      </dgm:t>
    </dgm:pt>
    <dgm:pt modelId="{DA83F5C3-C8B8-43FB-BB2D-6ACDCA3A9B96}" type="sibTrans" cxnId="{C56BCB8C-547B-4EF7-906E-91F7EBFBE600}">
      <dgm:prSet/>
      <dgm:spPr/>
      <dgm:t>
        <a:bodyPr/>
        <a:lstStyle/>
        <a:p>
          <a:endParaRPr lang="en-US"/>
        </a:p>
      </dgm:t>
    </dgm:pt>
    <dgm:pt modelId="{086F508D-A805-CC47-8523-7C1B5A336DA2}" type="pres">
      <dgm:prSet presAssocID="{09E1FF38-4700-4910-8D2A-AF529414472A}" presName="outerComposite" presStyleCnt="0">
        <dgm:presLayoutVars>
          <dgm:chMax val="5"/>
          <dgm:dir/>
          <dgm:resizeHandles val="exact"/>
        </dgm:presLayoutVars>
      </dgm:prSet>
      <dgm:spPr/>
    </dgm:pt>
    <dgm:pt modelId="{DCCBA637-ED68-1C4C-B3F2-A55480EE3B7C}" type="pres">
      <dgm:prSet presAssocID="{09E1FF38-4700-4910-8D2A-AF529414472A}" presName="dummyMaxCanvas" presStyleCnt="0">
        <dgm:presLayoutVars/>
      </dgm:prSet>
      <dgm:spPr/>
    </dgm:pt>
    <dgm:pt modelId="{09F4E35A-5496-5742-983E-B61131759722}" type="pres">
      <dgm:prSet presAssocID="{09E1FF38-4700-4910-8D2A-AF529414472A}" presName="TwoNodes_1" presStyleLbl="node1" presStyleIdx="0" presStyleCnt="2" custScaleX="107316">
        <dgm:presLayoutVars>
          <dgm:bulletEnabled val="1"/>
        </dgm:presLayoutVars>
      </dgm:prSet>
      <dgm:spPr/>
    </dgm:pt>
    <dgm:pt modelId="{85EB26A0-4E76-D947-B334-E03108B6DC33}" type="pres">
      <dgm:prSet presAssocID="{09E1FF38-4700-4910-8D2A-AF529414472A}" presName="TwoNodes_2" presStyleLbl="node1" presStyleIdx="1" presStyleCnt="2">
        <dgm:presLayoutVars>
          <dgm:bulletEnabled val="1"/>
        </dgm:presLayoutVars>
      </dgm:prSet>
      <dgm:spPr/>
    </dgm:pt>
    <dgm:pt modelId="{89D5524F-C3FA-5B41-A71B-804C4F968779}" type="pres">
      <dgm:prSet presAssocID="{09E1FF38-4700-4910-8D2A-AF529414472A}" presName="TwoConn_1-2" presStyleLbl="fgAccFollowNode1" presStyleIdx="0" presStyleCnt="1">
        <dgm:presLayoutVars>
          <dgm:bulletEnabled val="1"/>
        </dgm:presLayoutVars>
      </dgm:prSet>
      <dgm:spPr/>
    </dgm:pt>
    <dgm:pt modelId="{B7089834-047D-0A4F-9836-579564270553}" type="pres">
      <dgm:prSet presAssocID="{09E1FF38-4700-4910-8D2A-AF529414472A}" presName="TwoNodes_1_text" presStyleLbl="node1" presStyleIdx="1" presStyleCnt="2">
        <dgm:presLayoutVars>
          <dgm:bulletEnabled val="1"/>
        </dgm:presLayoutVars>
      </dgm:prSet>
      <dgm:spPr/>
    </dgm:pt>
    <dgm:pt modelId="{6AFA7B03-7683-534F-94D6-DC0B2E4BCBFE}" type="pres">
      <dgm:prSet presAssocID="{09E1FF38-4700-4910-8D2A-AF529414472A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A5923A3C-15C5-4843-ADC9-8A07D2B9C8EE}" type="presOf" srcId="{213C8DF8-F131-4F65-89A0-D9815A06B07A}" destId="{09F4E35A-5496-5742-983E-B61131759722}" srcOrd="0" destOrd="0" presId="urn:microsoft.com/office/officeart/2005/8/layout/vProcess5"/>
    <dgm:cxn modelId="{BCEE4A63-19A8-FC46-B603-31C2A2E7A39B}" type="presOf" srcId="{09E1FF38-4700-4910-8D2A-AF529414472A}" destId="{086F508D-A805-CC47-8523-7C1B5A336DA2}" srcOrd="0" destOrd="0" presId="urn:microsoft.com/office/officeart/2005/8/layout/vProcess5"/>
    <dgm:cxn modelId="{C56BCB8C-547B-4EF7-906E-91F7EBFBE600}" srcId="{09E1FF38-4700-4910-8D2A-AF529414472A}" destId="{4A3656EA-CAFB-4997-89D1-9EAC83FA336A}" srcOrd="1" destOrd="0" parTransId="{68534E00-00BD-480E-95CE-CF2318B6605B}" sibTransId="{DA83F5C3-C8B8-43FB-BB2D-6ACDCA3A9B96}"/>
    <dgm:cxn modelId="{42A7EECD-C26E-474D-8048-3F1C3DD447B9}" type="presOf" srcId="{4A3656EA-CAFB-4997-89D1-9EAC83FA336A}" destId="{6AFA7B03-7683-534F-94D6-DC0B2E4BCBFE}" srcOrd="1" destOrd="0" presId="urn:microsoft.com/office/officeart/2005/8/layout/vProcess5"/>
    <dgm:cxn modelId="{3CAD7BD6-C99D-9246-9325-631C436D09E1}" type="presOf" srcId="{213C8DF8-F131-4F65-89A0-D9815A06B07A}" destId="{B7089834-047D-0A4F-9836-579564270553}" srcOrd="1" destOrd="0" presId="urn:microsoft.com/office/officeart/2005/8/layout/vProcess5"/>
    <dgm:cxn modelId="{6D823AD8-EFD8-42CC-A7E0-3D2B0DC3A30D}" srcId="{09E1FF38-4700-4910-8D2A-AF529414472A}" destId="{213C8DF8-F131-4F65-89A0-D9815A06B07A}" srcOrd="0" destOrd="0" parTransId="{BACD9B62-2AA5-4AB9-AE4B-D242363E7474}" sibTransId="{C200532B-9B1E-4F8A-8F2D-69444CADAEDC}"/>
    <dgm:cxn modelId="{4A23E4DD-C4A7-CC43-A323-1CFB06186045}" type="presOf" srcId="{4A3656EA-CAFB-4997-89D1-9EAC83FA336A}" destId="{85EB26A0-4E76-D947-B334-E03108B6DC33}" srcOrd="0" destOrd="0" presId="urn:microsoft.com/office/officeart/2005/8/layout/vProcess5"/>
    <dgm:cxn modelId="{C63E6CF9-1C7F-2F4B-A05A-34E96AA2020E}" type="presOf" srcId="{C200532B-9B1E-4F8A-8F2D-69444CADAEDC}" destId="{89D5524F-C3FA-5B41-A71B-804C4F968779}" srcOrd="0" destOrd="0" presId="urn:microsoft.com/office/officeart/2005/8/layout/vProcess5"/>
    <dgm:cxn modelId="{71AC2AA4-22FB-E648-9072-0CCF3FDA4F20}" type="presParOf" srcId="{086F508D-A805-CC47-8523-7C1B5A336DA2}" destId="{DCCBA637-ED68-1C4C-B3F2-A55480EE3B7C}" srcOrd="0" destOrd="0" presId="urn:microsoft.com/office/officeart/2005/8/layout/vProcess5"/>
    <dgm:cxn modelId="{C27AC63D-3472-324B-992A-CE25A485E21C}" type="presParOf" srcId="{086F508D-A805-CC47-8523-7C1B5A336DA2}" destId="{09F4E35A-5496-5742-983E-B61131759722}" srcOrd="1" destOrd="0" presId="urn:microsoft.com/office/officeart/2005/8/layout/vProcess5"/>
    <dgm:cxn modelId="{D5E410E2-4C25-9844-BCA2-0CAD6EC38C61}" type="presParOf" srcId="{086F508D-A805-CC47-8523-7C1B5A336DA2}" destId="{85EB26A0-4E76-D947-B334-E03108B6DC33}" srcOrd="2" destOrd="0" presId="urn:microsoft.com/office/officeart/2005/8/layout/vProcess5"/>
    <dgm:cxn modelId="{B80EE434-AB27-A346-A555-626B16F99B1E}" type="presParOf" srcId="{086F508D-A805-CC47-8523-7C1B5A336DA2}" destId="{89D5524F-C3FA-5B41-A71B-804C4F968779}" srcOrd="3" destOrd="0" presId="urn:microsoft.com/office/officeart/2005/8/layout/vProcess5"/>
    <dgm:cxn modelId="{276A94FB-11A0-F140-A1EA-DA8534CB9484}" type="presParOf" srcId="{086F508D-A805-CC47-8523-7C1B5A336DA2}" destId="{B7089834-047D-0A4F-9836-579564270553}" srcOrd="4" destOrd="0" presId="urn:microsoft.com/office/officeart/2005/8/layout/vProcess5"/>
    <dgm:cxn modelId="{2AC7FF10-1D2F-B345-83AD-AF02E46D80A2}" type="presParOf" srcId="{086F508D-A805-CC47-8523-7C1B5A336DA2}" destId="{6AFA7B03-7683-534F-94D6-DC0B2E4BCBFE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F4E35A-5496-5742-983E-B61131759722}">
      <dsp:nvSpPr>
        <dsp:cNvPr id="0" name=""/>
        <dsp:cNvSpPr/>
      </dsp:nvSpPr>
      <dsp:spPr>
        <a:xfrm>
          <a:off x="-153830" y="0"/>
          <a:ext cx="9025977" cy="2026681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L" sz="2300" kern="1200" dirty="0">
              <a:solidFill>
                <a:schemeClr val="tx1"/>
              </a:solidFill>
            </a:rPr>
            <a:t>GN5-1 WP8 T1: Best practices, guidelines and baselines</a:t>
          </a:r>
          <a:endParaRPr lang="en-US" sz="2300" kern="1200" dirty="0">
            <a:solidFill>
              <a:schemeClr val="tx1"/>
            </a:solidFill>
          </a:endParaRPr>
        </a:p>
      </dsp:txBody>
      <dsp:txXfrm>
        <a:off x="-94471" y="59359"/>
        <a:ext cx="6786679" cy="1907963"/>
      </dsp:txXfrm>
    </dsp:sp>
    <dsp:sp modelId="{85EB26A0-4E76-D947-B334-E03108B6DC33}">
      <dsp:nvSpPr>
        <dsp:cNvPr id="0" name=""/>
        <dsp:cNvSpPr/>
      </dsp:nvSpPr>
      <dsp:spPr>
        <a:xfrm>
          <a:off x="1638063" y="2477055"/>
          <a:ext cx="8410653" cy="2026681"/>
        </a:xfrm>
        <a:prstGeom prst="roundRect">
          <a:avLst>
            <a:gd name="adj" fmla="val 10000"/>
          </a:avLst>
        </a:prstGeom>
        <a:solidFill>
          <a:schemeClr val="accent4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L" sz="2300" kern="1200" dirty="0">
              <a:solidFill>
                <a:schemeClr val="tx1"/>
              </a:solidFill>
            </a:rPr>
            <a:t>SIG-ISM wiki pages: </a:t>
          </a:r>
          <a:r>
            <a:rPr lang="en-GB" sz="2300" kern="1200" dirty="0">
              <a:solidFill>
                <a:schemeClr val="tx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https://wiki.geant.org/display/SIGISM/NIS-2+Directive</a:t>
          </a:r>
          <a:endParaRPr lang="en-US" sz="2300" kern="1200" dirty="0">
            <a:solidFill>
              <a:schemeClr val="tx1"/>
            </a:solidFill>
          </a:endParaRPr>
        </a:p>
      </dsp:txBody>
      <dsp:txXfrm>
        <a:off x="1697422" y="2536414"/>
        <a:ext cx="5490359" cy="1907963"/>
      </dsp:txXfrm>
    </dsp:sp>
    <dsp:sp modelId="{89D5524F-C3FA-5B41-A71B-804C4F968779}">
      <dsp:nvSpPr>
        <dsp:cNvPr id="0" name=""/>
        <dsp:cNvSpPr/>
      </dsp:nvSpPr>
      <dsp:spPr>
        <a:xfrm>
          <a:off x="7247141" y="1593196"/>
          <a:ext cx="1317343" cy="1317343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lumMod val="60000"/>
            <a:lumOff val="40000"/>
            <a:alpha val="9000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7543543" y="1593196"/>
        <a:ext cx="724539" cy="9913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07/05/2024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561996-B2F4-524F-9989-3EE27CEC5D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205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292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00FA2B3-1505-3A41-A87D-80572BB3C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290199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920580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68878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65740-C508-41D2-2203-7C23599D0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80C1A5-6003-FD34-ACEB-D49E9851A7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1A0EDA-8471-F123-77E3-AB45D3CA9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EAC23-F947-4B06-96F4-C170523E391A}" type="datetimeFigureOut">
              <a:rPr lang="en-US" smtClean="0"/>
              <a:t>5/7/24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F0480-90A1-0764-0DBB-48D752207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B5B36-E9B4-68EB-5CF9-8284E4C09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574E2-7411-48C8-A756-FF502ADA7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49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173A43B-9F36-3980-A420-B8AA06496C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94449"/>
            <a:ext cx="12192000" cy="4635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5DC16F-45B6-A319-5355-582341560C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685" y="192997"/>
            <a:ext cx="11280630" cy="572135"/>
          </a:xfrm>
        </p:spPr>
        <p:txBody>
          <a:bodyPr>
            <a:normAutofit/>
          </a:bodyPr>
          <a:lstStyle>
            <a:lvl1pPr>
              <a:defRPr sz="3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22486-DB12-439D-CF54-9C8D5231C0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5685" y="1538344"/>
            <a:ext cx="5564115" cy="463861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415A71-3D2E-E161-8453-7BB1133DC0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538344"/>
            <a:ext cx="5564114" cy="463861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920FBF-FB98-E058-4BA8-A4FF22243C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33560" y="6447154"/>
            <a:ext cx="1093470" cy="365125"/>
          </a:xfrm>
        </p:spPr>
        <p:txBody>
          <a:bodyPr/>
          <a:lstStyle/>
          <a:p>
            <a:fld id="{3A7EB0B5-99DD-1245-883C-824C11E8FA1A}" type="datetime1">
              <a:rPr lang="en-GB" smtClean="0"/>
              <a:t>07/05/2024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A9C817-3CA7-E573-2D38-CD40BF656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5685" y="6447154"/>
            <a:ext cx="845209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448246-8359-2A61-03EA-CB0A4D9D3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52809" y="6447153"/>
            <a:ext cx="683505" cy="365125"/>
          </a:xfrm>
        </p:spPr>
        <p:txBody>
          <a:bodyPr/>
          <a:lstStyle/>
          <a:p>
            <a:fld id="{DC3E8451-FA9E-044E-A25E-570F063E7F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94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75690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918524"/>
            <a:ext cx="9923105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4" y="1566391"/>
            <a:ext cx="992310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385562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 </a:t>
            </a:r>
            <a:r>
              <a:rPr lang="en-GB" dirty="0">
                <a:solidFill>
                  <a:schemeClr val="bg1"/>
                </a:solidFill>
              </a:rPr>
              <a:t>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022254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  <a:latin typeface="+mn-lt"/>
              </a:rPr>
              <a:t>GEANT.ORG</a:t>
            </a:r>
            <a:endParaRPr lang="en-GB" sz="12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2">
              <a:lumMod val="90000"/>
              <a:lumOff val="1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2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egulatorydevelopments.jiscinvolve.org/wp/2023/01/05/nis-2-directive-cybersecurity-improvement-for-all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cid:ii_lcomfj7h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FB45E650-A7C9-7941-B8C1-9EB62BC38C2F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01D1AD-FF15-244B-B225-8E5849DDC6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619457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000" dirty="0">
                <a:solidFill>
                  <a:schemeClr val="bg1"/>
                </a:solidFill>
              </a:rPr>
              <a:t>Impact of NIS-2 for Network teams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55494" y="2607476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2400" dirty="0">
                <a:solidFill>
                  <a:schemeClr val="bg1"/>
                </a:solidFill>
              </a:rPr>
              <a:t>SIG-NOC – Helsinki</a:t>
            </a:r>
            <a:endParaRPr lang="en-GB" sz="2400" dirty="0">
              <a:solidFill>
                <a:schemeClr val="bg1"/>
              </a:solidFill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1255494" y="3498256"/>
            <a:ext cx="6753726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BFC8EF-A9F1-694B-9F9D-CC0F056AA3B5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C850078D-81AF-0448-A794-95A3C416C535}"/>
              </a:ext>
            </a:extLst>
          </p:cNvPr>
          <p:cNvSpPr txBox="1">
            <a:spLocks/>
          </p:cNvSpPr>
          <p:nvPr/>
        </p:nvSpPr>
        <p:spPr>
          <a:xfrm>
            <a:off x="1255494" y="5922278"/>
            <a:ext cx="2480762" cy="6146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Public 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55494" y="5073436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Alf </a:t>
            </a:r>
            <a:r>
              <a:rPr lang="en-US" sz="1600" dirty="0" err="1">
                <a:solidFill>
                  <a:schemeClr val="bg1"/>
                </a:solidFill>
              </a:rPr>
              <a:t>Moens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BF97B6D9-9532-6C4C-BD89-9525855C36B1}"/>
              </a:ext>
            </a:extLst>
          </p:cNvPr>
          <p:cNvSpPr txBox="1">
            <a:spLocks/>
          </p:cNvSpPr>
          <p:nvPr/>
        </p:nvSpPr>
        <p:spPr>
          <a:xfrm>
            <a:off x="1255494" y="5375228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8 May 2024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34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536E147-9830-F476-BEB3-B5D5E7F136F5}"/>
              </a:ext>
            </a:extLst>
          </p:cNvPr>
          <p:cNvSpPr/>
          <p:nvPr/>
        </p:nvSpPr>
        <p:spPr>
          <a:xfrm>
            <a:off x="682388" y="1061424"/>
            <a:ext cx="2715905" cy="1053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What is NIS-2?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EF320E-30FC-72DA-1C85-7C6E9B7C19E0}"/>
              </a:ext>
            </a:extLst>
          </p:cNvPr>
          <p:cNvSpPr/>
          <p:nvPr/>
        </p:nvSpPr>
        <p:spPr>
          <a:xfrm>
            <a:off x="682388" y="2375021"/>
            <a:ext cx="2715905" cy="1053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For whom?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9F57378-5D00-C98E-DE22-8128D3718DF7}"/>
              </a:ext>
            </a:extLst>
          </p:cNvPr>
          <p:cNvSpPr/>
          <p:nvPr/>
        </p:nvSpPr>
        <p:spPr>
          <a:xfrm>
            <a:off x="682387" y="3688618"/>
            <a:ext cx="2715905" cy="1053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What does it mean?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0A8C686-8800-C575-0976-E25DC9259A46}"/>
              </a:ext>
            </a:extLst>
          </p:cNvPr>
          <p:cNvSpPr/>
          <p:nvPr/>
        </p:nvSpPr>
        <p:spPr>
          <a:xfrm>
            <a:off x="682388" y="4891896"/>
            <a:ext cx="1214650" cy="1053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F</a:t>
            </a:r>
            <a:r>
              <a:rPr lang="en-NL" dirty="0">
                <a:solidFill>
                  <a:schemeClr val="tx1"/>
                </a:solidFill>
              </a:rPr>
              <a:t>or GEANT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D6C4FB5-E0C0-D614-999C-6AD5019B0436}"/>
              </a:ext>
            </a:extLst>
          </p:cNvPr>
          <p:cNvSpPr/>
          <p:nvPr/>
        </p:nvSpPr>
        <p:spPr>
          <a:xfrm>
            <a:off x="2183642" y="4891895"/>
            <a:ext cx="1214650" cy="1053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F</a:t>
            </a:r>
            <a:r>
              <a:rPr lang="en-NL" dirty="0">
                <a:solidFill>
                  <a:schemeClr val="tx1"/>
                </a:solidFill>
              </a:rPr>
              <a:t>or you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675D502-6E4D-2488-62E8-E45220E7A4F5}"/>
              </a:ext>
            </a:extLst>
          </p:cNvPr>
          <p:cNvSpPr/>
          <p:nvPr/>
        </p:nvSpPr>
        <p:spPr>
          <a:xfrm>
            <a:off x="3973773" y="1061424"/>
            <a:ext cx="2715905" cy="105397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Security Management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607FFE6-44C3-40FC-E5FB-03B85DC4BC5A}"/>
              </a:ext>
            </a:extLst>
          </p:cNvPr>
          <p:cNvSpPr/>
          <p:nvPr/>
        </p:nvSpPr>
        <p:spPr>
          <a:xfrm>
            <a:off x="3973773" y="2375021"/>
            <a:ext cx="2715905" cy="105397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Duty of Care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119088E-E489-8693-846A-92EB383A4FB6}"/>
              </a:ext>
            </a:extLst>
          </p:cNvPr>
          <p:cNvSpPr/>
          <p:nvPr/>
        </p:nvSpPr>
        <p:spPr>
          <a:xfrm>
            <a:off x="3973773" y="3688617"/>
            <a:ext cx="2715905" cy="105398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Duty to Report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64C7904-29D8-CD12-FD39-F3B24615750E}"/>
              </a:ext>
            </a:extLst>
          </p:cNvPr>
          <p:cNvSpPr/>
          <p:nvPr/>
        </p:nvSpPr>
        <p:spPr>
          <a:xfrm>
            <a:off x="5475028" y="4891894"/>
            <a:ext cx="1214650" cy="105397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tx1"/>
                </a:solidFill>
              </a:rPr>
              <a:t>Vulnera-bilities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87E255F-8DE8-BC94-B192-4A9EDAA40508}"/>
              </a:ext>
            </a:extLst>
          </p:cNvPr>
          <p:cNvSpPr/>
          <p:nvPr/>
        </p:nvSpPr>
        <p:spPr>
          <a:xfrm>
            <a:off x="3973773" y="4891894"/>
            <a:ext cx="1214650" cy="105397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Incidents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7CC0D10-E809-A8D2-3264-9BBAD39DD759}"/>
              </a:ext>
            </a:extLst>
          </p:cNvPr>
          <p:cNvSpPr/>
          <p:nvPr/>
        </p:nvSpPr>
        <p:spPr>
          <a:xfrm>
            <a:off x="7265158" y="1061423"/>
            <a:ext cx="2715905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CSIRT cooperation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EF4A152-82D9-7735-42BD-25E743A8C18A}"/>
              </a:ext>
            </a:extLst>
          </p:cNvPr>
          <p:cNvSpPr/>
          <p:nvPr/>
        </p:nvSpPr>
        <p:spPr>
          <a:xfrm>
            <a:off x="7265158" y="2375020"/>
            <a:ext cx="2715905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Where are we now?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29B72113-3057-5E22-51A6-71EA201EBA31}"/>
              </a:ext>
            </a:extLst>
          </p:cNvPr>
          <p:cNvSpPr/>
          <p:nvPr/>
        </p:nvSpPr>
        <p:spPr>
          <a:xfrm>
            <a:off x="7265158" y="3665044"/>
            <a:ext cx="1323833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National </a:t>
            </a:r>
            <a:r>
              <a:rPr lang="en-GB" dirty="0" err="1">
                <a:solidFill>
                  <a:schemeClr val="tx1"/>
                </a:solidFill>
              </a:rPr>
              <a:t>implemen-tations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47D7411-3042-BB29-1234-02318CD78105}"/>
              </a:ext>
            </a:extLst>
          </p:cNvPr>
          <p:cNvSpPr/>
          <p:nvPr/>
        </p:nvSpPr>
        <p:spPr>
          <a:xfrm>
            <a:off x="8766413" y="3665043"/>
            <a:ext cx="1214650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Rulings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1B8D312-C7AB-5826-53B3-16796D9BA2DB}"/>
              </a:ext>
            </a:extLst>
          </p:cNvPr>
          <p:cNvSpPr/>
          <p:nvPr/>
        </p:nvSpPr>
        <p:spPr>
          <a:xfrm>
            <a:off x="7265158" y="4891893"/>
            <a:ext cx="2715905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What is next?</a:t>
            </a:r>
          </a:p>
        </p:txBody>
      </p:sp>
    </p:spTree>
    <p:extLst>
      <p:ext uri="{BB962C8B-B14F-4D97-AF65-F5344CB8AC3E}">
        <p14:creationId xmlns:p14="http://schemas.microsoft.com/office/powerpoint/2010/main" val="2324143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E5F232-A183-96B3-0EB9-FCE9A1FDB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574E2-7411-48C8-A756-FF502ADA7842}" type="slidenum">
              <a:rPr lang="en-US" smtClean="0"/>
              <a:t>11</a:t>
            </a:fld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DE9A092-EB61-3F8F-A45A-FB0BC91DAF53}"/>
              </a:ext>
            </a:extLst>
          </p:cNvPr>
          <p:cNvSpPr/>
          <p:nvPr/>
        </p:nvSpPr>
        <p:spPr>
          <a:xfrm>
            <a:off x="9159922" y="661580"/>
            <a:ext cx="2715905" cy="105397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800" dirty="0">
                <a:solidFill>
                  <a:schemeClr val="tx1"/>
                </a:solidFill>
              </a:rPr>
              <a:t>Duty of Care</a:t>
            </a:r>
          </a:p>
        </p:txBody>
      </p:sp>
      <p:pic>
        <p:nvPicPr>
          <p:cNvPr id="1026" name="Picture 2" descr="Using the risk-based approach to your advantage - compliance, due  diligence, KYC, operations, automation, risk - KYC Portal Due Diligence  Community">
            <a:extLst>
              <a:ext uri="{FF2B5EF4-FFF2-40B4-BE49-F238E27FC236}">
                <a16:creationId xmlns:a16="http://schemas.microsoft.com/office/drawing/2014/main" id="{99825DBD-2AF5-0F76-98D6-34BB7F60D60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922" y="1884250"/>
            <a:ext cx="2980627" cy="210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C3F0038-51AD-98B3-7AE9-6DA0E1CB533D}"/>
              </a:ext>
            </a:extLst>
          </p:cNvPr>
          <p:cNvSpPr txBox="1"/>
          <p:nvPr/>
        </p:nvSpPr>
        <p:spPr>
          <a:xfrm>
            <a:off x="1119117" y="1349433"/>
            <a:ext cx="638715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3200" dirty="0"/>
              <a:t>Risk management</a:t>
            </a:r>
          </a:p>
          <a:p>
            <a:endParaRPr lang="en-NL" sz="3200" dirty="0"/>
          </a:p>
          <a:p>
            <a:r>
              <a:rPr lang="en-NL" sz="3200" dirty="0"/>
              <a:t>IT / Service management</a:t>
            </a:r>
          </a:p>
          <a:p>
            <a:endParaRPr lang="en-NL" sz="3200" dirty="0"/>
          </a:p>
          <a:p>
            <a:r>
              <a:rPr lang="en-NL" sz="3200" dirty="0"/>
              <a:t>Incident management process</a:t>
            </a:r>
          </a:p>
          <a:p>
            <a:endParaRPr lang="en-NL" sz="3200" dirty="0"/>
          </a:p>
          <a:p>
            <a:r>
              <a:rPr lang="en-NL" sz="3200" dirty="0"/>
              <a:t>Change management process</a:t>
            </a:r>
          </a:p>
          <a:p>
            <a:endParaRPr lang="en-NL" sz="3200" dirty="0"/>
          </a:p>
          <a:p>
            <a:r>
              <a:rPr lang="en-NL" sz="3200" dirty="0"/>
              <a:t>Supplier management!!!!</a:t>
            </a:r>
          </a:p>
          <a:p>
            <a:endParaRPr lang="en-NL" dirty="0"/>
          </a:p>
        </p:txBody>
      </p:sp>
      <p:pic>
        <p:nvPicPr>
          <p:cNvPr id="1028" name="Picture 4" descr="ITIL Processes List and ITIL Service Lifecycle Stages">
            <a:extLst>
              <a:ext uri="{FF2B5EF4-FFF2-40B4-BE49-F238E27FC236}">
                <a16:creationId xmlns:a16="http://schemas.microsoft.com/office/drawing/2014/main" id="{F6545E10-22FF-123F-9283-EE8C9C6EB8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5366" y="3985592"/>
            <a:ext cx="3465015" cy="285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411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0019B6-BC15-9CA8-896C-A4D5EB882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L" dirty="0"/>
              <a:t>What incidents?</a:t>
            </a:r>
          </a:p>
          <a:p>
            <a:r>
              <a:rPr lang="en-NL" dirty="0"/>
              <a:t>What vulnerabilities?</a:t>
            </a:r>
          </a:p>
          <a:p>
            <a:endParaRPr lang="en-NL" dirty="0"/>
          </a:p>
          <a:p>
            <a:r>
              <a:rPr lang="en-NL" dirty="0"/>
              <a:t>National choices, international guidance</a:t>
            </a:r>
          </a:p>
          <a:p>
            <a:endParaRPr lang="en-NL" dirty="0"/>
          </a:p>
          <a:p>
            <a:r>
              <a:rPr lang="en-NL" dirty="0"/>
              <a:t>Exceptions, not the long tail</a:t>
            </a:r>
          </a:p>
          <a:p>
            <a:r>
              <a:rPr lang="en-NL" dirty="0"/>
              <a:t>When is a port scanner a security incident?</a:t>
            </a:r>
          </a:p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C4E94E-BE82-2D94-B2AA-9527DC48B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574E2-7411-48C8-A756-FF502ADA7842}" type="slidenum">
              <a:rPr lang="en-US" smtClean="0"/>
              <a:t>12</a:t>
            </a:fld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3A25809-E043-B0AD-DC56-EA3E232AE734}"/>
              </a:ext>
            </a:extLst>
          </p:cNvPr>
          <p:cNvSpPr/>
          <p:nvPr/>
        </p:nvSpPr>
        <p:spPr>
          <a:xfrm>
            <a:off x="7781499" y="778233"/>
            <a:ext cx="3614382" cy="157631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solidFill>
                  <a:schemeClr val="tx1"/>
                </a:solidFill>
              </a:rPr>
              <a:t>Duty to Report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AE8CA73-A7D2-BB21-C86D-8BC3F3405A19}"/>
              </a:ext>
            </a:extLst>
          </p:cNvPr>
          <p:cNvSpPr/>
          <p:nvPr/>
        </p:nvSpPr>
        <p:spPr>
          <a:xfrm>
            <a:off x="9692185" y="2503846"/>
            <a:ext cx="1703696" cy="148161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err="1">
                <a:solidFill>
                  <a:schemeClr val="tx1"/>
                </a:solidFill>
              </a:rPr>
              <a:t>Vulnera-bilities</a:t>
            </a:r>
            <a:endParaRPr lang="en-NL" sz="2800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8BA5AD78-6BAE-348B-88D2-460D77E82CB8}"/>
              </a:ext>
            </a:extLst>
          </p:cNvPr>
          <p:cNvSpPr/>
          <p:nvPr/>
        </p:nvSpPr>
        <p:spPr>
          <a:xfrm>
            <a:off x="7781499" y="2503846"/>
            <a:ext cx="1703696" cy="1481611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Incidents</a:t>
            </a:r>
            <a:endParaRPr lang="en-NL" sz="2800" dirty="0">
              <a:solidFill>
                <a:schemeClr val="tx1"/>
              </a:solidFill>
            </a:endParaRPr>
          </a:p>
        </p:txBody>
      </p:sp>
      <p:pic>
        <p:nvPicPr>
          <p:cNvPr id="9" name="Picture 8" descr="A graph of a number of patients&#10;&#10;Description automatically generated">
            <a:extLst>
              <a:ext uri="{FF2B5EF4-FFF2-40B4-BE49-F238E27FC236}">
                <a16:creationId xmlns:a16="http://schemas.microsoft.com/office/drawing/2014/main" id="{EBF4D092-9BFE-E0B7-CA67-16A3C042DE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885" y="4244764"/>
            <a:ext cx="5282370" cy="261323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3E3AFED-D0D9-6EC4-CA11-9BD4FAB816BA}"/>
              </a:ext>
            </a:extLst>
          </p:cNvPr>
          <p:cNvSpPr/>
          <p:nvPr/>
        </p:nvSpPr>
        <p:spPr>
          <a:xfrm>
            <a:off x="7346584" y="5875672"/>
            <a:ext cx="4900115" cy="982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381178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536E147-9830-F476-BEB3-B5D5E7F136F5}"/>
              </a:ext>
            </a:extLst>
          </p:cNvPr>
          <p:cNvSpPr/>
          <p:nvPr/>
        </p:nvSpPr>
        <p:spPr>
          <a:xfrm>
            <a:off x="682388" y="1061424"/>
            <a:ext cx="2715905" cy="1053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What is NIS-2?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EF320E-30FC-72DA-1C85-7C6E9B7C19E0}"/>
              </a:ext>
            </a:extLst>
          </p:cNvPr>
          <p:cNvSpPr/>
          <p:nvPr/>
        </p:nvSpPr>
        <p:spPr>
          <a:xfrm>
            <a:off x="682388" y="2375021"/>
            <a:ext cx="2715905" cy="1053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For whom?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9F57378-5D00-C98E-DE22-8128D3718DF7}"/>
              </a:ext>
            </a:extLst>
          </p:cNvPr>
          <p:cNvSpPr/>
          <p:nvPr/>
        </p:nvSpPr>
        <p:spPr>
          <a:xfrm>
            <a:off x="682387" y="3688618"/>
            <a:ext cx="2715905" cy="1053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What does it mean?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0A8C686-8800-C575-0976-E25DC9259A46}"/>
              </a:ext>
            </a:extLst>
          </p:cNvPr>
          <p:cNvSpPr/>
          <p:nvPr/>
        </p:nvSpPr>
        <p:spPr>
          <a:xfrm>
            <a:off x="682388" y="4891896"/>
            <a:ext cx="1214650" cy="1053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F</a:t>
            </a:r>
            <a:r>
              <a:rPr lang="en-NL" dirty="0">
                <a:solidFill>
                  <a:schemeClr val="tx1"/>
                </a:solidFill>
              </a:rPr>
              <a:t>or GEANT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D6C4FB5-E0C0-D614-999C-6AD5019B0436}"/>
              </a:ext>
            </a:extLst>
          </p:cNvPr>
          <p:cNvSpPr/>
          <p:nvPr/>
        </p:nvSpPr>
        <p:spPr>
          <a:xfrm>
            <a:off x="2183642" y="4891895"/>
            <a:ext cx="1214650" cy="105397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F</a:t>
            </a:r>
            <a:r>
              <a:rPr lang="en-NL" dirty="0">
                <a:solidFill>
                  <a:schemeClr val="tx1"/>
                </a:solidFill>
              </a:rPr>
              <a:t>or you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675D502-6E4D-2488-62E8-E45220E7A4F5}"/>
              </a:ext>
            </a:extLst>
          </p:cNvPr>
          <p:cNvSpPr/>
          <p:nvPr/>
        </p:nvSpPr>
        <p:spPr>
          <a:xfrm>
            <a:off x="3973773" y="1061424"/>
            <a:ext cx="2715905" cy="105397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Security Management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607FFE6-44C3-40FC-E5FB-03B85DC4BC5A}"/>
              </a:ext>
            </a:extLst>
          </p:cNvPr>
          <p:cNvSpPr/>
          <p:nvPr/>
        </p:nvSpPr>
        <p:spPr>
          <a:xfrm>
            <a:off x="3973773" y="2375021"/>
            <a:ext cx="2715905" cy="105397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Duty of Care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119088E-E489-8693-846A-92EB383A4FB6}"/>
              </a:ext>
            </a:extLst>
          </p:cNvPr>
          <p:cNvSpPr/>
          <p:nvPr/>
        </p:nvSpPr>
        <p:spPr>
          <a:xfrm>
            <a:off x="3973773" y="3688617"/>
            <a:ext cx="2715905" cy="105398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Duty to Report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64C7904-29D8-CD12-FD39-F3B24615750E}"/>
              </a:ext>
            </a:extLst>
          </p:cNvPr>
          <p:cNvSpPr/>
          <p:nvPr/>
        </p:nvSpPr>
        <p:spPr>
          <a:xfrm>
            <a:off x="5475028" y="4891894"/>
            <a:ext cx="1214650" cy="105397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tx1"/>
                </a:solidFill>
              </a:rPr>
              <a:t>Vulnera-bilities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87E255F-8DE8-BC94-B192-4A9EDAA40508}"/>
              </a:ext>
            </a:extLst>
          </p:cNvPr>
          <p:cNvSpPr/>
          <p:nvPr/>
        </p:nvSpPr>
        <p:spPr>
          <a:xfrm>
            <a:off x="3973773" y="4891894"/>
            <a:ext cx="1214650" cy="105397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Incidents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7CC0D10-E809-A8D2-3264-9BBAD39DD759}"/>
              </a:ext>
            </a:extLst>
          </p:cNvPr>
          <p:cNvSpPr/>
          <p:nvPr/>
        </p:nvSpPr>
        <p:spPr>
          <a:xfrm>
            <a:off x="7265158" y="1061423"/>
            <a:ext cx="2715905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CSIRT cooperation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EF4A152-82D9-7735-42BD-25E743A8C18A}"/>
              </a:ext>
            </a:extLst>
          </p:cNvPr>
          <p:cNvSpPr/>
          <p:nvPr/>
        </p:nvSpPr>
        <p:spPr>
          <a:xfrm>
            <a:off x="7265158" y="2375020"/>
            <a:ext cx="2715905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Where are we now?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29B72113-3057-5E22-51A6-71EA201EBA31}"/>
              </a:ext>
            </a:extLst>
          </p:cNvPr>
          <p:cNvSpPr/>
          <p:nvPr/>
        </p:nvSpPr>
        <p:spPr>
          <a:xfrm>
            <a:off x="7265158" y="3665044"/>
            <a:ext cx="1323833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National </a:t>
            </a:r>
            <a:r>
              <a:rPr lang="en-GB" dirty="0" err="1">
                <a:solidFill>
                  <a:schemeClr val="tx1"/>
                </a:solidFill>
              </a:rPr>
              <a:t>implemen-tations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47D7411-3042-BB29-1234-02318CD78105}"/>
              </a:ext>
            </a:extLst>
          </p:cNvPr>
          <p:cNvSpPr/>
          <p:nvPr/>
        </p:nvSpPr>
        <p:spPr>
          <a:xfrm>
            <a:off x="8766413" y="3633456"/>
            <a:ext cx="1214650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Rulings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1B8D312-C7AB-5826-53B3-16796D9BA2DB}"/>
              </a:ext>
            </a:extLst>
          </p:cNvPr>
          <p:cNvSpPr/>
          <p:nvPr/>
        </p:nvSpPr>
        <p:spPr>
          <a:xfrm>
            <a:off x="7265158" y="4891893"/>
            <a:ext cx="2715905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What is next?</a:t>
            </a:r>
          </a:p>
        </p:txBody>
      </p:sp>
    </p:spTree>
    <p:extLst>
      <p:ext uri="{BB962C8B-B14F-4D97-AF65-F5344CB8AC3E}">
        <p14:creationId xmlns:p14="http://schemas.microsoft.com/office/powerpoint/2010/main" val="3544348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714F6-AE1A-3B56-3B72-77DBA688E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49" y="1082298"/>
            <a:ext cx="3135783" cy="430909"/>
          </a:xfrm>
        </p:spPr>
        <p:txBody>
          <a:bodyPr/>
          <a:lstStyle/>
          <a:p>
            <a:r>
              <a:rPr lang="en-NL" dirty="0"/>
              <a:t>What CSIRTs can do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7CC470-C5CA-5CFF-E8E1-2B68A3BD3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574E2-7411-48C8-A756-FF502ADA7842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466A5054-E644-FB56-49E6-EA7EBA5AB0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272" y="718984"/>
            <a:ext cx="7772400" cy="54200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5DD495-70C6-E38E-A17F-33F9F0222C1C}"/>
              </a:ext>
            </a:extLst>
          </p:cNvPr>
          <p:cNvSpPr txBox="1"/>
          <p:nvPr/>
        </p:nvSpPr>
        <p:spPr>
          <a:xfrm>
            <a:off x="613249" y="6321286"/>
            <a:ext cx="10965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dirty="0">
                <a:effectLst/>
                <a:latin typeface="Calibri" panose="020F0502020204030204" pitchFamily="34" charset="0"/>
                <a:hlinkClick r:id="rId3" tooltip="https://regulatorydevelopments.jiscinvolve.org/wp/2023/01/05/nis-2-directive-cybersecurity-improvement-for-all/"/>
              </a:rPr>
              <a:t>https://regulatorydevelopments.jiscinvolve.org/wp/2023/01/05/nis-2-directive-cybersecurity-improvement-for-all/</a:t>
            </a:r>
            <a:endParaRPr lang="en-GB" dirty="0"/>
          </a:p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4127387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Automotive ISAC – ISAO Standards Organization">
            <a:extLst>
              <a:ext uri="{FF2B5EF4-FFF2-40B4-BE49-F238E27FC236}">
                <a16:creationId xmlns:a16="http://schemas.microsoft.com/office/drawing/2014/main" id="{09175C77-A6CC-B22C-E4E4-440E7EAA0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7397" y="3850107"/>
            <a:ext cx="3334603" cy="2223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2C2006-B273-06EA-BE11-00C8AB378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L" dirty="0"/>
              <a:t>Information Sharing and Analysis</a:t>
            </a:r>
          </a:p>
          <a:p>
            <a:pPr marL="0" indent="0">
              <a:buNone/>
            </a:pPr>
            <a:endParaRPr lang="en-NL" dirty="0"/>
          </a:p>
          <a:p>
            <a:pPr marL="0" indent="0">
              <a:buNone/>
            </a:pPr>
            <a:r>
              <a:rPr lang="en-NL" dirty="0"/>
              <a:t>(European) R&amp;E Security Intelligence Hub</a:t>
            </a:r>
          </a:p>
          <a:p>
            <a:pPr>
              <a:buFontTx/>
              <a:buChar char="-"/>
            </a:pPr>
            <a:r>
              <a:rPr lang="en-GB" dirty="0"/>
              <a:t>A</a:t>
            </a:r>
            <a:r>
              <a:rPr lang="en-NL" dirty="0"/>
              <a:t>ctual and actionable information</a:t>
            </a:r>
          </a:p>
          <a:p>
            <a:pPr>
              <a:buFontTx/>
              <a:buChar char="-"/>
            </a:pPr>
            <a:r>
              <a:rPr lang="en-NL" dirty="0"/>
              <a:t>Trend analyses and reporting</a:t>
            </a:r>
          </a:p>
          <a:p>
            <a:pPr>
              <a:buFontTx/>
              <a:buChar char="-"/>
            </a:pPr>
            <a:endParaRPr lang="en-NL" dirty="0"/>
          </a:p>
          <a:p>
            <a:pPr marL="0" indent="0">
              <a:buNone/>
            </a:pPr>
            <a:r>
              <a:rPr lang="en-NL" dirty="0"/>
              <a:t>National CSIRT coordination </a:t>
            </a:r>
          </a:p>
          <a:p>
            <a:pPr marL="0" indent="0">
              <a:buNone/>
            </a:pPr>
            <a:r>
              <a:rPr lang="en-NL" dirty="0"/>
              <a:t>International CSIRT coordination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1EB61-82FA-5A91-3AA9-D1D47070A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574E2-7411-48C8-A756-FF502ADA7842}" type="slidenum">
              <a:rPr lang="en-US" smtClean="0"/>
              <a:t>15</a:t>
            </a:fld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D0353D8-F43C-6871-4F79-4C65CC8397E3}"/>
              </a:ext>
            </a:extLst>
          </p:cNvPr>
          <p:cNvSpPr/>
          <p:nvPr/>
        </p:nvSpPr>
        <p:spPr>
          <a:xfrm>
            <a:off x="9012071" y="1039401"/>
            <a:ext cx="2715905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>
                <a:solidFill>
                  <a:schemeClr val="tx1"/>
                </a:solidFill>
              </a:rPr>
              <a:t>CSIRT cooperation</a:t>
            </a:r>
          </a:p>
        </p:txBody>
      </p:sp>
      <p:pic>
        <p:nvPicPr>
          <p:cNvPr id="2050" name="Picture 2" descr="Eerste ISAC voor topleveldomeinen van start | Cybersecurity | SIDN">
            <a:extLst>
              <a:ext uri="{FF2B5EF4-FFF2-40B4-BE49-F238E27FC236}">
                <a16:creationId xmlns:a16="http://schemas.microsoft.com/office/drawing/2014/main" id="{421781BD-245D-DAB7-33F2-9BA52F866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040" y="2140775"/>
            <a:ext cx="3551960" cy="186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FG-ISAC">
            <a:extLst>
              <a:ext uri="{FF2B5EF4-FFF2-40B4-BE49-F238E27FC236}">
                <a16:creationId xmlns:a16="http://schemas.microsoft.com/office/drawing/2014/main" id="{C1E1C781-FF50-1DDD-844E-AFBFE2AF0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2072" y="3551016"/>
            <a:ext cx="3179928" cy="1028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71037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BCE0E6-19E6-E06E-3EA5-0E70D2323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NL" sz="3200" dirty="0"/>
              <a:t>Transposition of t</a:t>
            </a:r>
            <a:r>
              <a:rPr lang="en-GB" sz="3200" dirty="0"/>
              <a:t>he</a:t>
            </a:r>
            <a:r>
              <a:rPr lang="en-NL" sz="3200" dirty="0"/>
              <a:t> directive</a:t>
            </a:r>
          </a:p>
          <a:p>
            <a:pPr marL="0" indent="0">
              <a:buNone/>
            </a:pPr>
            <a:endParaRPr lang="en-NL" sz="3200" dirty="0"/>
          </a:p>
          <a:p>
            <a:pPr marL="0" indent="0">
              <a:buNone/>
            </a:pPr>
            <a:r>
              <a:rPr lang="en-NL" sz="3200" dirty="0"/>
              <a:t>Assignment  or Self-assessment</a:t>
            </a:r>
          </a:p>
          <a:p>
            <a:pPr marL="0" indent="0">
              <a:buNone/>
            </a:pPr>
            <a:endParaRPr lang="en-NL" sz="3200" dirty="0"/>
          </a:p>
          <a:p>
            <a:pPr marL="0" indent="0">
              <a:buNone/>
            </a:pPr>
            <a:r>
              <a:rPr lang="en-NL" sz="3200" dirty="0"/>
              <a:t>Standards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6CF2FD-29FF-182D-7693-545046933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574E2-7411-48C8-A756-FF502ADA7842}" type="slidenum">
              <a:rPr lang="en-US" smtClean="0"/>
              <a:t>16</a:t>
            </a:fld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5F6D323-C8D6-8A29-13EB-03F82BCA2280}"/>
              </a:ext>
            </a:extLst>
          </p:cNvPr>
          <p:cNvSpPr/>
          <p:nvPr/>
        </p:nvSpPr>
        <p:spPr>
          <a:xfrm>
            <a:off x="9189493" y="918524"/>
            <a:ext cx="2715905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Where are we now?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28A59A0-EE5C-EBFA-A9F5-135E36BD13B8}"/>
              </a:ext>
            </a:extLst>
          </p:cNvPr>
          <p:cNvSpPr/>
          <p:nvPr/>
        </p:nvSpPr>
        <p:spPr>
          <a:xfrm>
            <a:off x="9189493" y="2208548"/>
            <a:ext cx="1323833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National </a:t>
            </a:r>
            <a:r>
              <a:rPr lang="en-GB" dirty="0" err="1">
                <a:solidFill>
                  <a:schemeClr val="tx1"/>
                </a:solidFill>
              </a:rPr>
              <a:t>implemen-tations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7598F46-2C94-5E9D-F170-9605892929BC}"/>
              </a:ext>
            </a:extLst>
          </p:cNvPr>
          <p:cNvSpPr/>
          <p:nvPr/>
        </p:nvSpPr>
        <p:spPr>
          <a:xfrm>
            <a:off x="10690748" y="2208548"/>
            <a:ext cx="1214650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Rulings</a:t>
            </a:r>
            <a:endParaRPr lang="en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5413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Video 7" descr="Swirling Pattern">
            <a:extLst>
              <a:ext uri="{FF2B5EF4-FFF2-40B4-BE49-F238E27FC236}">
                <a16:creationId xmlns:a16="http://schemas.microsoft.com/office/drawing/2014/main" id="{C592A08E-85E0-71F1-86CC-F5336879C14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284" r="-1" b="-1"/>
          <a:stretch/>
        </p:blipFill>
        <p:spPr>
          <a:xfrm>
            <a:off x="20" y="-22"/>
            <a:ext cx="12191977" cy="68580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4B7E91-C05A-158C-8DF3-4B3465386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6" y="643467"/>
            <a:ext cx="5452529" cy="356924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5200" dirty="0">
                <a:solidFill>
                  <a:srgbClr val="FFFFFF"/>
                </a:solidFill>
                <a:latin typeface="+mj-lt"/>
              </a:rPr>
              <a:t>Bottom 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5F16FF-3232-3C67-6D8D-0F2AC72B3A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83EB0FA4-9B1C-4D6B-AF0A-97437B69127A}" type="slidenum">
              <a:rPr lang="en-US">
                <a:solidFill>
                  <a:srgbClr val="FFFFFF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17</a:t>
            </a:fld>
            <a:r>
              <a:rPr lang="en-US">
                <a:solidFill>
                  <a:srgbClr val="FFFFFF"/>
                </a:solidFill>
                <a:latin typeface="Calibri" panose="020F0502020204030204"/>
              </a:rPr>
              <a:t>     |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5FA7096-A89C-1F28-7DB8-0EE62364C7FB}"/>
              </a:ext>
            </a:extLst>
          </p:cNvPr>
          <p:cNvSpPr txBox="1">
            <a:spLocks/>
          </p:cNvSpPr>
          <p:nvPr/>
        </p:nvSpPr>
        <p:spPr>
          <a:xfrm>
            <a:off x="6389298" y="3712191"/>
            <a:ext cx="5452529" cy="328604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r"/>
            <a:r>
              <a:rPr lang="en-US" sz="5200" dirty="0">
                <a:solidFill>
                  <a:srgbClr val="FFFFFF"/>
                </a:solidFill>
                <a:latin typeface="+mj-lt"/>
              </a:rPr>
              <a:t>duty to report</a:t>
            </a:r>
          </a:p>
          <a:p>
            <a:pPr algn="r"/>
            <a:r>
              <a:rPr lang="en-US" sz="5200" dirty="0">
                <a:solidFill>
                  <a:srgbClr val="FFFFFF"/>
                </a:solidFill>
                <a:latin typeface="+mj-lt"/>
              </a:rPr>
              <a:t>duty of care</a:t>
            </a:r>
          </a:p>
          <a:p>
            <a:pPr algn="r"/>
            <a:r>
              <a:rPr lang="en-US" sz="5200" dirty="0">
                <a:solidFill>
                  <a:srgbClr val="FFFFFF"/>
                </a:solidFill>
                <a:latin typeface="+mj-lt"/>
              </a:rPr>
              <a:t>Information sharing</a:t>
            </a:r>
          </a:p>
        </p:txBody>
      </p:sp>
    </p:spTree>
    <p:extLst>
      <p:ext uri="{BB962C8B-B14F-4D97-AF65-F5344CB8AC3E}">
        <p14:creationId xmlns:p14="http://schemas.microsoft.com/office/powerpoint/2010/main" val="333831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6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AFCAC-4D65-04DB-7753-DABF58197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</p:spPr>
        <p:txBody>
          <a:bodyPr anchor="ctr">
            <a:normAutofit/>
          </a:bodyPr>
          <a:lstStyle/>
          <a:p>
            <a:r>
              <a:rPr lang="en-NL" sz="2400"/>
              <a:t>H</a:t>
            </a:r>
            <a:r>
              <a:rPr lang="en-GB" sz="2400"/>
              <a:t>o</a:t>
            </a:r>
            <a:r>
              <a:rPr lang="en-NL" sz="2400"/>
              <a:t>w can we help?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D7CFCF-14D7-C076-C21D-C137AB050E2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D57574E2-7411-48C8-A756-FF502ADA7842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48543FE0-56A0-D686-977D-8A27AE99B4E1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776817187"/>
              </p:ext>
            </p:extLst>
          </p:nvPr>
        </p:nvGraphicFramePr>
        <p:xfrm>
          <a:off x="998895" y="1567629"/>
          <a:ext cx="9894887" cy="450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76529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9A095-8E98-C5E0-45AB-957A01E407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NL" sz="4400" dirty="0"/>
          </a:p>
          <a:p>
            <a:pPr marL="0" indent="0" algn="ctr">
              <a:buNone/>
            </a:pPr>
            <a:r>
              <a:rPr lang="en-NL" sz="4400" dirty="0"/>
              <a:t>Questions?</a:t>
            </a:r>
          </a:p>
          <a:p>
            <a:pPr marL="0" indent="0" algn="ctr">
              <a:buNone/>
            </a:pPr>
            <a:endParaRPr lang="en-NL" sz="4400" dirty="0"/>
          </a:p>
          <a:p>
            <a:pPr marL="0" indent="0" algn="ctr">
              <a:buNone/>
            </a:pPr>
            <a:r>
              <a:rPr lang="en-NL" sz="4400" dirty="0"/>
              <a:t>Remarks?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E13B10-9B83-5210-B7DE-0EB12C724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574E2-7411-48C8-A756-FF502ADA784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490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536E147-9830-F476-BEB3-B5D5E7F136F5}"/>
              </a:ext>
            </a:extLst>
          </p:cNvPr>
          <p:cNvSpPr/>
          <p:nvPr/>
        </p:nvSpPr>
        <p:spPr>
          <a:xfrm>
            <a:off x="682388" y="1061424"/>
            <a:ext cx="2715905" cy="105397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What is NIS-2?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EF320E-30FC-72DA-1C85-7C6E9B7C19E0}"/>
              </a:ext>
            </a:extLst>
          </p:cNvPr>
          <p:cNvSpPr/>
          <p:nvPr/>
        </p:nvSpPr>
        <p:spPr>
          <a:xfrm>
            <a:off x="682388" y="2375021"/>
            <a:ext cx="2715905" cy="105397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For whom?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89F57378-5D00-C98E-DE22-8128D3718DF7}"/>
              </a:ext>
            </a:extLst>
          </p:cNvPr>
          <p:cNvSpPr/>
          <p:nvPr/>
        </p:nvSpPr>
        <p:spPr>
          <a:xfrm>
            <a:off x="682387" y="3688618"/>
            <a:ext cx="2715905" cy="105397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What does it mean?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0A8C686-8800-C575-0976-E25DC9259A46}"/>
              </a:ext>
            </a:extLst>
          </p:cNvPr>
          <p:cNvSpPr/>
          <p:nvPr/>
        </p:nvSpPr>
        <p:spPr>
          <a:xfrm>
            <a:off x="682388" y="4891896"/>
            <a:ext cx="1214650" cy="105397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F</a:t>
            </a:r>
            <a:r>
              <a:rPr lang="en-NL" dirty="0">
                <a:solidFill>
                  <a:schemeClr val="tx1"/>
                </a:solidFill>
              </a:rPr>
              <a:t>or GEANT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D6C4FB5-E0C0-D614-999C-6AD5019B0436}"/>
              </a:ext>
            </a:extLst>
          </p:cNvPr>
          <p:cNvSpPr/>
          <p:nvPr/>
        </p:nvSpPr>
        <p:spPr>
          <a:xfrm>
            <a:off x="2183642" y="4891895"/>
            <a:ext cx="1214650" cy="1053979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F</a:t>
            </a:r>
            <a:r>
              <a:rPr lang="en-NL" dirty="0">
                <a:solidFill>
                  <a:schemeClr val="tx1"/>
                </a:solidFill>
              </a:rPr>
              <a:t>or you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675D502-6E4D-2488-62E8-E45220E7A4F5}"/>
              </a:ext>
            </a:extLst>
          </p:cNvPr>
          <p:cNvSpPr/>
          <p:nvPr/>
        </p:nvSpPr>
        <p:spPr>
          <a:xfrm>
            <a:off x="3973773" y="1061424"/>
            <a:ext cx="2715905" cy="105397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Security Management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607FFE6-44C3-40FC-E5FB-03B85DC4BC5A}"/>
              </a:ext>
            </a:extLst>
          </p:cNvPr>
          <p:cNvSpPr/>
          <p:nvPr/>
        </p:nvSpPr>
        <p:spPr>
          <a:xfrm>
            <a:off x="3973773" y="2375021"/>
            <a:ext cx="2715905" cy="1053978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Duty of Care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119088E-E489-8693-846A-92EB383A4FB6}"/>
              </a:ext>
            </a:extLst>
          </p:cNvPr>
          <p:cNvSpPr/>
          <p:nvPr/>
        </p:nvSpPr>
        <p:spPr>
          <a:xfrm>
            <a:off x="3973773" y="3688617"/>
            <a:ext cx="2715905" cy="105398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Duty to Report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64C7904-29D8-CD12-FD39-F3B24615750E}"/>
              </a:ext>
            </a:extLst>
          </p:cNvPr>
          <p:cNvSpPr/>
          <p:nvPr/>
        </p:nvSpPr>
        <p:spPr>
          <a:xfrm>
            <a:off x="5475028" y="4891894"/>
            <a:ext cx="1214650" cy="105397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tx1"/>
                </a:solidFill>
              </a:rPr>
              <a:t>Vulnera-bilities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87E255F-8DE8-BC94-B192-4A9EDAA40508}"/>
              </a:ext>
            </a:extLst>
          </p:cNvPr>
          <p:cNvSpPr/>
          <p:nvPr/>
        </p:nvSpPr>
        <p:spPr>
          <a:xfrm>
            <a:off x="3973773" y="4891894"/>
            <a:ext cx="1214650" cy="105397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Incidents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47CC0D10-E809-A8D2-3264-9BBAD39DD759}"/>
              </a:ext>
            </a:extLst>
          </p:cNvPr>
          <p:cNvSpPr/>
          <p:nvPr/>
        </p:nvSpPr>
        <p:spPr>
          <a:xfrm>
            <a:off x="7265158" y="1061423"/>
            <a:ext cx="2715905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CSIRT cooperation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EF4A152-82D9-7735-42BD-25E743A8C18A}"/>
              </a:ext>
            </a:extLst>
          </p:cNvPr>
          <p:cNvSpPr/>
          <p:nvPr/>
        </p:nvSpPr>
        <p:spPr>
          <a:xfrm>
            <a:off x="7265158" y="2375020"/>
            <a:ext cx="2715905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Where are we now?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29B72113-3057-5E22-51A6-71EA201EBA31}"/>
              </a:ext>
            </a:extLst>
          </p:cNvPr>
          <p:cNvSpPr/>
          <p:nvPr/>
        </p:nvSpPr>
        <p:spPr>
          <a:xfrm>
            <a:off x="7265158" y="3665044"/>
            <a:ext cx="1323833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National </a:t>
            </a:r>
            <a:r>
              <a:rPr lang="en-GB" dirty="0" err="1">
                <a:solidFill>
                  <a:schemeClr val="tx1"/>
                </a:solidFill>
              </a:rPr>
              <a:t>implemen-tations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47D7411-3042-BB29-1234-02318CD78105}"/>
              </a:ext>
            </a:extLst>
          </p:cNvPr>
          <p:cNvSpPr/>
          <p:nvPr/>
        </p:nvSpPr>
        <p:spPr>
          <a:xfrm>
            <a:off x="8766413" y="3665043"/>
            <a:ext cx="1214650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Rulings</a:t>
            </a:r>
            <a:endParaRPr lang="en-NL" dirty="0">
              <a:solidFill>
                <a:schemeClr val="tx1"/>
              </a:solidFill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1B8D312-C7AB-5826-53B3-16796D9BA2DB}"/>
              </a:ext>
            </a:extLst>
          </p:cNvPr>
          <p:cNvSpPr/>
          <p:nvPr/>
        </p:nvSpPr>
        <p:spPr>
          <a:xfrm>
            <a:off x="7265158" y="4891893"/>
            <a:ext cx="2715905" cy="1053979"/>
          </a:xfrm>
          <a:prstGeom prst="roundRect">
            <a:avLst/>
          </a:prstGeom>
          <a:solidFill>
            <a:schemeClr val="accent2">
              <a:lumMod val="25000"/>
              <a:lumOff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>
                <a:solidFill>
                  <a:schemeClr val="tx1"/>
                </a:solidFill>
              </a:rPr>
              <a:t>What is next?</a:t>
            </a:r>
          </a:p>
        </p:txBody>
      </p:sp>
    </p:spTree>
    <p:extLst>
      <p:ext uri="{BB962C8B-B14F-4D97-AF65-F5344CB8AC3E}">
        <p14:creationId xmlns:p14="http://schemas.microsoft.com/office/powerpoint/2010/main" val="33604470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65A1A63B-A7B3-C64F-84BA-269873DB019A}"/>
              </a:ext>
            </a:extLst>
          </p:cNvPr>
          <p:cNvSpPr/>
          <p:nvPr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46DAD9-03C7-D24A-ACAC-77B72C2026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9136ECF-B205-C846-B3D0-77CD6025EFD7}"/>
              </a:ext>
            </a:extLst>
          </p:cNvPr>
          <p:cNvSpPr/>
          <p:nvPr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0"/>
          <p:cNvSpPr txBox="1">
            <a:spLocks/>
          </p:cNvSpPr>
          <p:nvPr/>
        </p:nvSpPr>
        <p:spPr>
          <a:xfrm>
            <a:off x="1255494" y="1966743"/>
            <a:ext cx="6059706" cy="73744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Thank You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1291788" y="2599353"/>
            <a:ext cx="6753726" cy="74947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353030" y="682159"/>
            <a:ext cx="1432450" cy="689706"/>
          </a:xfrm>
          <a:prstGeom prst="rect">
            <a:avLst/>
          </a:prstGeom>
        </p:spPr>
      </p:pic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E4D4F5F2-667F-9F48-BEA4-D811E44CE491}"/>
              </a:ext>
            </a:extLst>
          </p:cNvPr>
          <p:cNvSpPr txBox="1">
            <a:spLocks/>
          </p:cNvSpPr>
          <p:nvPr/>
        </p:nvSpPr>
        <p:spPr>
          <a:xfrm>
            <a:off x="1291787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96B17A-DDB4-0945-83E0-F9C51D7E05CC}"/>
              </a:ext>
            </a:extLst>
          </p:cNvPr>
          <p:cNvSpPr txBox="1"/>
          <p:nvPr/>
        </p:nvSpPr>
        <p:spPr>
          <a:xfrm>
            <a:off x="1921699" y="5794248"/>
            <a:ext cx="2838388" cy="55399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© GÉANT Association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As part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 of the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GÉANT 2020 Framework Partnership Agreement (FPA), the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project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receives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funding from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the European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Union's 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Horizon 2020 research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 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and innovation programme under Grant Agreement No. 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856726 </a:t>
            </a:r>
            <a:r>
              <a:rPr lang="en-GB" sz="600" dirty="0">
                <a:solidFill>
                  <a:schemeClr val="bg1"/>
                </a:solidFill>
                <a:effectLst/>
                <a:ea typeface="+mn-lt"/>
                <a:cs typeface="+mn-lt"/>
              </a:rPr>
              <a:t>(</a:t>
            </a:r>
            <a:r>
              <a:rPr lang="en-GB" sz="600" dirty="0">
                <a:solidFill>
                  <a:schemeClr val="bg1"/>
                </a:solidFill>
                <a:ea typeface="+mn-lt"/>
                <a:cs typeface="+mn-lt"/>
              </a:rPr>
              <a:t>GN4-3</a:t>
            </a:r>
            <a:r>
              <a:rPr lang="en-GB" sz="600" kern="1200" dirty="0">
                <a:solidFill>
                  <a:schemeClr val="bg1"/>
                </a:solidFill>
                <a:effectLst/>
                <a:ea typeface="+mn-lt"/>
                <a:cs typeface="+mn-lt"/>
              </a:rPr>
              <a:t>).</a:t>
            </a:r>
            <a:endParaRPr lang="en-US" sz="600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GB" sz="600" dirty="0">
              <a:solidFill>
                <a:schemeClr val="bg1"/>
              </a:solidFill>
              <a:effectLst/>
              <a:latin typeface="+mn-lt"/>
              <a:cs typeface="Calibri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934EF87-1E44-3B44-A628-F062ED6BF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030" y="5843620"/>
            <a:ext cx="568670" cy="362920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013812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6411A-D6FE-507E-69CB-C5CD1DCA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L" dirty="0"/>
              <a:t>Quick Summary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FDE68-2DE1-A9CF-9E97-892A995FF54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NL" b="1" dirty="0"/>
              <a:t>NIS-2 is to improve t</a:t>
            </a:r>
            <a:r>
              <a:rPr lang="en-GB" b="1" dirty="0"/>
              <a:t>he</a:t>
            </a:r>
            <a:r>
              <a:rPr lang="en-NL" b="1" dirty="0"/>
              <a:t> resilience of services that are critical for day-to-day life in t</a:t>
            </a:r>
            <a:r>
              <a:rPr lang="en-GB" b="1" dirty="0"/>
              <a:t>he</a:t>
            </a:r>
            <a:r>
              <a:rPr lang="en-NL" b="1" dirty="0"/>
              <a:t> European Union</a:t>
            </a:r>
          </a:p>
          <a:p>
            <a:r>
              <a:rPr lang="en-NL" b="1" dirty="0"/>
              <a:t>NIS-2 directive </a:t>
            </a:r>
            <a:r>
              <a:rPr lang="en-NL" dirty="0"/>
              <a:t>has been published </a:t>
            </a:r>
            <a:r>
              <a:rPr lang="hu-HU" dirty="0"/>
              <a:t> on 15th of December 2022 , </a:t>
            </a:r>
            <a:r>
              <a:rPr lang="en-NL" dirty="0"/>
              <a:t>and will be in action within 21 months</a:t>
            </a:r>
            <a:r>
              <a:rPr lang="hu-HU" dirty="0"/>
              <a:t> from the ”entry in force”: </a:t>
            </a:r>
          </a:p>
          <a:p>
            <a:r>
              <a:rPr lang="hu-HU" b="1" dirty="0"/>
              <a:t>4th of October </a:t>
            </a:r>
            <a:r>
              <a:rPr lang="hu-HU" dirty="0"/>
              <a:t>2024: (January 4th 2023+ 21 months) latest, but with the Council Recommendation </a:t>
            </a:r>
            <a:r>
              <a:rPr lang="hu-HU" b="1" dirty="0"/>
              <a:t>to do it ASAP.</a:t>
            </a:r>
            <a:endParaRPr lang="en-NL" b="1" dirty="0"/>
          </a:p>
          <a:p>
            <a:r>
              <a:rPr lang="en-NL" dirty="0"/>
              <a:t>Standards are still ‘negotiated’</a:t>
            </a:r>
            <a:r>
              <a:rPr lang="hu-HU" dirty="0"/>
              <a:t> via comitology (delegated Act)</a:t>
            </a:r>
          </a:p>
          <a:p>
            <a:pPr lvl="1"/>
            <a:r>
              <a:rPr lang="hu-HU" dirty="0" err="1"/>
              <a:t>Expect</a:t>
            </a:r>
            <a:r>
              <a:rPr lang="hu-HU" dirty="0"/>
              <a:t> „</a:t>
            </a:r>
            <a:r>
              <a:rPr lang="hu-HU" dirty="0" err="1"/>
              <a:t>Rulings</a:t>
            </a:r>
            <a:r>
              <a:rPr lang="hu-HU" dirty="0"/>
              <a:t>” </a:t>
            </a:r>
            <a:r>
              <a:rPr lang="hu-HU" dirty="0" err="1"/>
              <a:t>or</a:t>
            </a:r>
            <a:r>
              <a:rPr lang="hu-HU" dirty="0"/>
              <a:t> „</a:t>
            </a:r>
            <a:r>
              <a:rPr lang="hu-HU" dirty="0" err="1"/>
              <a:t>guidance</a:t>
            </a:r>
            <a:r>
              <a:rPr lang="hu-HU" dirty="0"/>
              <a:t>” </a:t>
            </a:r>
            <a:r>
              <a:rPr lang="hu-HU" dirty="0" err="1"/>
              <a:t>from</a:t>
            </a:r>
            <a:r>
              <a:rPr lang="hu-HU" dirty="0"/>
              <a:t> ENISA and NIS </a:t>
            </a:r>
            <a:r>
              <a:rPr lang="hu-HU" dirty="0" err="1"/>
              <a:t>Cooperation</a:t>
            </a:r>
            <a:r>
              <a:rPr lang="hu-HU" dirty="0"/>
              <a:t> Group</a:t>
            </a:r>
          </a:p>
          <a:p>
            <a:pPr lvl="1"/>
            <a:endParaRPr lang="hu-HU" dirty="0"/>
          </a:p>
          <a:p>
            <a:r>
              <a:rPr lang="hu-HU" dirty="0" err="1"/>
              <a:t>Obligations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„</a:t>
            </a:r>
            <a:r>
              <a:rPr lang="hu-HU" dirty="0" err="1"/>
              <a:t>logical</a:t>
            </a:r>
            <a:r>
              <a:rPr lang="hu-HU" dirty="0"/>
              <a:t>”, no </a:t>
            </a:r>
            <a:r>
              <a:rPr lang="hu-HU" dirty="0" err="1"/>
              <a:t>real</a:t>
            </a:r>
            <a:r>
              <a:rPr lang="hu-HU" dirty="0"/>
              <a:t> </a:t>
            </a:r>
            <a:r>
              <a:rPr lang="hu-HU" dirty="0" err="1"/>
              <a:t>surprises</a:t>
            </a:r>
            <a:endParaRPr lang="hu-HU" dirty="0"/>
          </a:p>
          <a:p>
            <a:pPr marL="457200" lvl="1" indent="0">
              <a:buNone/>
            </a:pPr>
            <a:endParaRPr lang="en-NL" dirty="0"/>
          </a:p>
        </p:txBody>
      </p:sp>
      <p:pic>
        <p:nvPicPr>
          <p:cNvPr id="1026" name="Picture 2" descr="What Does “TLDR” Mean, and How Do You Use It?">
            <a:extLst>
              <a:ext uri="{FF2B5EF4-FFF2-40B4-BE49-F238E27FC236}">
                <a16:creationId xmlns:a16="http://schemas.microsoft.com/office/drawing/2014/main" id="{14E34E71-E065-9A2F-27F1-0EBEBADFF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256" y="4760790"/>
            <a:ext cx="3532563" cy="1982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5201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D6A9D-73A3-AE55-33F2-C9667028F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1037059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The EU Security Union is complex and overlaps with the EU Digital priorities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063EC48-03FE-3808-8E39-B32486D8E78F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688860" y="1624818"/>
            <a:ext cx="5133715" cy="45868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50BCB2-DA3A-B2FB-D863-334ED669660E}"/>
              </a:ext>
            </a:extLst>
          </p:cNvPr>
          <p:cNvPicPr/>
          <p:nvPr/>
        </p:nvPicPr>
        <p:blipFill rotWithShape="1"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825" b="8475"/>
          <a:stretch>
            <a:fillRect/>
          </a:stretch>
        </p:blipFill>
        <p:spPr bwMode="auto">
          <a:xfrm>
            <a:off x="6001870" y="1564306"/>
            <a:ext cx="6096000" cy="39489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029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E5405FC2-6BFD-BD23-BA5C-B4AAECE42557}"/>
              </a:ext>
            </a:extLst>
          </p:cNvPr>
          <p:cNvSpPr/>
          <p:nvPr/>
        </p:nvSpPr>
        <p:spPr>
          <a:xfrm>
            <a:off x="3893894" y="4920989"/>
            <a:ext cx="4593523" cy="1521366"/>
          </a:xfrm>
          <a:prstGeom prst="ellipse">
            <a:avLst/>
          </a:prstGeom>
          <a:solidFill>
            <a:schemeClr val="accent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002060"/>
                </a:solidFill>
                <a:effectLst/>
              </a:rPr>
              <a:t>Union level coordinated security risk assessments of critical supply chains </a:t>
            </a:r>
            <a:endParaRPr lang="en-GB" sz="2800" dirty="0">
              <a:solidFill>
                <a:srgbClr val="00206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4CEA15-15FA-87CF-6C19-3052817B7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What is t</a:t>
            </a:r>
            <a:r>
              <a:rPr lang="en-GB" dirty="0"/>
              <a:t>he</a:t>
            </a:r>
            <a:r>
              <a:rPr lang="en-NL" dirty="0"/>
              <a:t> NIS-2 directive about?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90E7DA-8FD4-2947-CD18-6C9E5C98F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574E2-7411-48C8-A756-FF502ADA7842}" type="slidenum">
              <a:rPr lang="en-US" smtClean="0"/>
              <a:t>5</a:t>
            </a:fld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64CF6F0-A47E-6967-7679-6C66C66A898D}"/>
              </a:ext>
            </a:extLst>
          </p:cNvPr>
          <p:cNvSpPr/>
          <p:nvPr/>
        </p:nvSpPr>
        <p:spPr>
          <a:xfrm>
            <a:off x="278839" y="1371841"/>
            <a:ext cx="4593523" cy="1521366"/>
          </a:xfrm>
          <a:prstGeom prst="ellipse">
            <a:avLst/>
          </a:prstGeom>
          <a:solidFill>
            <a:schemeClr val="accent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>
                <a:solidFill>
                  <a:srgbClr val="002060"/>
                </a:solidFill>
              </a:rPr>
              <a:t>Obligations for Member States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7CB9463-450C-37D7-B804-8195224254A0}"/>
              </a:ext>
            </a:extLst>
          </p:cNvPr>
          <p:cNvSpPr/>
          <p:nvPr/>
        </p:nvSpPr>
        <p:spPr>
          <a:xfrm>
            <a:off x="3716012" y="2003399"/>
            <a:ext cx="4593523" cy="1521366"/>
          </a:xfrm>
          <a:prstGeom prst="ellipse">
            <a:avLst/>
          </a:prstGeom>
          <a:solidFill>
            <a:schemeClr val="accent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>
                <a:solidFill>
                  <a:srgbClr val="002060"/>
                </a:solidFill>
              </a:rPr>
              <a:t>International Collaboration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C824E1C-1D14-FD08-8C06-0E50E901D5DE}"/>
              </a:ext>
            </a:extLst>
          </p:cNvPr>
          <p:cNvSpPr/>
          <p:nvPr/>
        </p:nvSpPr>
        <p:spPr>
          <a:xfrm>
            <a:off x="217860" y="2714407"/>
            <a:ext cx="4593523" cy="1521366"/>
          </a:xfrm>
          <a:prstGeom prst="ellipse">
            <a:avLst/>
          </a:prstGeom>
          <a:solidFill>
            <a:schemeClr val="accent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>
                <a:solidFill>
                  <a:srgbClr val="002060"/>
                </a:solidFill>
              </a:rPr>
              <a:t>Implementation guidance, governance and control for MS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A152201-4DA4-275D-022F-581A839C7F9D}"/>
              </a:ext>
            </a:extLst>
          </p:cNvPr>
          <p:cNvSpPr/>
          <p:nvPr/>
        </p:nvSpPr>
        <p:spPr>
          <a:xfrm>
            <a:off x="3716012" y="3376416"/>
            <a:ext cx="4593523" cy="1521366"/>
          </a:xfrm>
          <a:prstGeom prst="ellipse">
            <a:avLst/>
          </a:prstGeom>
          <a:solidFill>
            <a:schemeClr val="accent2">
              <a:lumMod val="10000"/>
              <a:lumOff val="9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>
                <a:solidFill>
                  <a:srgbClr val="002060"/>
                </a:solidFill>
              </a:rPr>
              <a:t>Obligations for Essential and Important entities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034C7B6-E87A-4C26-6982-2A1BF0071FB6}"/>
              </a:ext>
            </a:extLst>
          </p:cNvPr>
          <p:cNvSpPr/>
          <p:nvPr/>
        </p:nvSpPr>
        <p:spPr>
          <a:xfrm>
            <a:off x="7093719" y="1586393"/>
            <a:ext cx="4593523" cy="1521366"/>
          </a:xfrm>
          <a:prstGeom prst="ellipse">
            <a:avLst/>
          </a:prstGeom>
          <a:solidFill>
            <a:schemeClr val="accent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>
                <a:solidFill>
                  <a:srgbClr val="002060"/>
                </a:solidFill>
              </a:rPr>
              <a:t>Cybersecurity information sharing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B1E18F1-8C05-F70C-315C-D0827D553A8C}"/>
              </a:ext>
            </a:extLst>
          </p:cNvPr>
          <p:cNvSpPr/>
          <p:nvPr/>
        </p:nvSpPr>
        <p:spPr>
          <a:xfrm>
            <a:off x="7508949" y="2896597"/>
            <a:ext cx="4593523" cy="1521366"/>
          </a:xfrm>
          <a:prstGeom prst="ellipse">
            <a:avLst/>
          </a:prstGeom>
          <a:solidFill>
            <a:schemeClr val="accent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>
                <a:solidFill>
                  <a:srgbClr val="002060"/>
                </a:solidFill>
              </a:rPr>
              <a:t>Vulnerability disclosure &amp; European Vuln. database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0BDE4D0-CB37-3C2D-D71A-851CF2F8E3EB}"/>
              </a:ext>
            </a:extLst>
          </p:cNvPr>
          <p:cNvSpPr/>
          <p:nvPr/>
        </p:nvSpPr>
        <p:spPr>
          <a:xfrm>
            <a:off x="7391977" y="4269614"/>
            <a:ext cx="4729491" cy="1521366"/>
          </a:xfrm>
          <a:prstGeom prst="ellipse">
            <a:avLst/>
          </a:prstGeom>
          <a:solidFill>
            <a:schemeClr val="accent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rgbClr val="002060"/>
                </a:solidFill>
                <a:effectLst/>
              </a:rPr>
              <a:t>Use of European cybersecurity certification schemes 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3CF4087-5983-1A21-C83D-1D2787A61CF9}"/>
              </a:ext>
            </a:extLst>
          </p:cNvPr>
          <p:cNvSpPr/>
          <p:nvPr/>
        </p:nvSpPr>
        <p:spPr>
          <a:xfrm>
            <a:off x="278839" y="4209981"/>
            <a:ext cx="4593523" cy="1521366"/>
          </a:xfrm>
          <a:prstGeom prst="ellipse">
            <a:avLst/>
          </a:prstGeom>
          <a:solidFill>
            <a:schemeClr val="accent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>
                <a:solidFill>
                  <a:srgbClr val="002060"/>
                </a:solidFill>
              </a:rPr>
              <a:t>Obligations to report security incidents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F0EC8FD-E988-5152-B706-371F3CD206B1}"/>
              </a:ext>
            </a:extLst>
          </p:cNvPr>
          <p:cNvSpPr txBox="1"/>
          <p:nvPr/>
        </p:nvSpPr>
        <p:spPr>
          <a:xfrm>
            <a:off x="10543600" y="492781"/>
            <a:ext cx="15778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73 pages</a:t>
            </a:r>
          </a:p>
          <a:p>
            <a:r>
              <a:rPr lang="en-NL" dirty="0"/>
              <a:t>144 preambles</a:t>
            </a:r>
          </a:p>
          <a:p>
            <a:r>
              <a:rPr lang="en-NL" dirty="0"/>
              <a:t>64 Articles</a:t>
            </a:r>
          </a:p>
          <a:p>
            <a:r>
              <a:rPr lang="en-NL" dirty="0"/>
              <a:t>2 Annexes</a:t>
            </a:r>
          </a:p>
        </p:txBody>
      </p:sp>
    </p:spTree>
    <p:extLst>
      <p:ext uri="{BB962C8B-B14F-4D97-AF65-F5344CB8AC3E}">
        <p14:creationId xmlns:p14="http://schemas.microsoft.com/office/powerpoint/2010/main" val="227955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1C907-021D-9AEF-7EFB-EB1F0BC22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8770" y="664259"/>
            <a:ext cx="9923105" cy="430909"/>
          </a:xfrm>
        </p:spPr>
        <p:txBody>
          <a:bodyPr/>
          <a:lstStyle/>
          <a:p>
            <a:r>
              <a:rPr lang="en-NL" sz="3600" dirty="0"/>
              <a:t>In or out of scope?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CD96C0-0AA9-C42E-C821-006A49DE1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BEFF49-CDC5-E054-3ED9-B604E030EF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C3E8451-FA9E-044E-A25E-570F063E7F9B}" type="slidenum">
              <a:rPr lang="en-US" smtClean="0"/>
              <a:t>6</a:t>
            </a:fld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C9B7E58-4D90-3224-7615-B6EB7E65A1E9}"/>
              </a:ext>
            </a:extLst>
          </p:cNvPr>
          <p:cNvSpPr/>
          <p:nvPr/>
        </p:nvSpPr>
        <p:spPr>
          <a:xfrm>
            <a:off x="482859" y="1287160"/>
            <a:ext cx="4650827" cy="130853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>
                <a:solidFill>
                  <a:schemeClr val="tx1"/>
                </a:solidFill>
              </a:rPr>
              <a:t>Critical Infrastructure?</a:t>
            </a:r>
          </a:p>
          <a:p>
            <a:pPr algn="ctr"/>
            <a:r>
              <a:rPr lang="en-NL" sz="2400" dirty="0">
                <a:solidFill>
                  <a:schemeClr val="tx1"/>
                </a:solidFill>
              </a:rPr>
              <a:t>In scope of NIS1?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84C0FDA-9222-6BB6-8D16-B3FC949B3D52}"/>
              </a:ext>
            </a:extLst>
          </p:cNvPr>
          <p:cNvSpPr/>
          <p:nvPr/>
        </p:nvSpPr>
        <p:spPr>
          <a:xfrm>
            <a:off x="6273496" y="1374868"/>
            <a:ext cx="4212020" cy="72521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 dirty="0">
                <a:solidFill>
                  <a:schemeClr val="tx1"/>
                </a:solidFill>
              </a:rPr>
              <a:t>Governement Agency?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914F1A2-D456-D76D-701E-BB106590A2FC}"/>
              </a:ext>
            </a:extLst>
          </p:cNvPr>
          <p:cNvSpPr/>
          <p:nvPr/>
        </p:nvSpPr>
        <p:spPr>
          <a:xfrm>
            <a:off x="6273496" y="2320798"/>
            <a:ext cx="4212020" cy="72521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>
                <a:solidFill>
                  <a:schemeClr val="tx1"/>
                </a:solidFill>
              </a:rPr>
              <a:t>Public Digital Infrastructure?</a:t>
            </a:r>
            <a:endParaRPr lang="en-NL" sz="2400" dirty="0">
              <a:solidFill>
                <a:schemeClr val="tx1"/>
              </a:solidFill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F21F969-D8E6-47D5-8717-ED1322D31361}"/>
              </a:ext>
            </a:extLst>
          </p:cNvPr>
          <p:cNvSpPr/>
          <p:nvPr/>
        </p:nvSpPr>
        <p:spPr>
          <a:xfrm>
            <a:off x="6273496" y="3266728"/>
            <a:ext cx="4212020" cy="72521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>
                <a:solidFill>
                  <a:schemeClr val="tx1"/>
                </a:solidFill>
              </a:rPr>
              <a:t>.tld? Internet exchange?</a:t>
            </a:r>
            <a:endParaRPr lang="en-NL" sz="2400" dirty="0">
              <a:solidFill>
                <a:schemeClr val="tx1"/>
              </a:solidFill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048FD6BC-9B0D-646D-E0BF-FE948A1FEBFA}"/>
              </a:ext>
            </a:extLst>
          </p:cNvPr>
          <p:cNvSpPr/>
          <p:nvPr/>
        </p:nvSpPr>
        <p:spPr>
          <a:xfrm>
            <a:off x="6273496" y="4212658"/>
            <a:ext cx="4212020" cy="72521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>
                <a:solidFill>
                  <a:schemeClr val="tx1"/>
                </a:solidFill>
              </a:rPr>
              <a:t>DNS resolver?</a:t>
            </a:r>
            <a:endParaRPr lang="en-NL" sz="2400" dirty="0">
              <a:solidFill>
                <a:schemeClr val="tx1"/>
              </a:solidFill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F7DF6B9-729C-180E-32F2-24A7468CBB14}"/>
              </a:ext>
            </a:extLst>
          </p:cNvPr>
          <p:cNvSpPr/>
          <p:nvPr/>
        </p:nvSpPr>
        <p:spPr>
          <a:xfrm>
            <a:off x="6273496" y="5158591"/>
            <a:ext cx="4212020" cy="725213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2400">
                <a:solidFill>
                  <a:schemeClr val="tx1"/>
                </a:solidFill>
              </a:rPr>
              <a:t>Supply chain dependencies?</a:t>
            </a:r>
            <a:endParaRPr lang="en-NL" sz="2400" dirty="0">
              <a:solidFill>
                <a:schemeClr val="tx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BAF303F-006D-F783-086B-2D63183B78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911" y="2979681"/>
            <a:ext cx="5324724" cy="318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920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2B0A6-B573-251D-EC37-5287DA33F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What is t</a:t>
            </a:r>
            <a:r>
              <a:rPr lang="en-GB" dirty="0"/>
              <a:t>he</a:t>
            </a:r>
            <a:r>
              <a:rPr lang="en-NL" dirty="0"/>
              <a:t> impact of NIS-2 for your organisation?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CAC45-42B7-5029-E861-19DE5A7A99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L" sz="3600" dirty="0"/>
              <a:t>It will depend! </a:t>
            </a:r>
          </a:p>
          <a:p>
            <a:r>
              <a:rPr lang="en-NL" sz="3600" dirty="0"/>
              <a:t>.tld, Internet exchange and DNS resolver are in scope</a:t>
            </a:r>
          </a:p>
          <a:p>
            <a:r>
              <a:rPr lang="en-GB" sz="3600" dirty="0"/>
              <a:t>C</a:t>
            </a:r>
            <a:r>
              <a:rPr lang="en-NL" sz="3600" dirty="0"/>
              <a:t>losed network services are not!</a:t>
            </a:r>
          </a:p>
          <a:p>
            <a:endParaRPr lang="en-NL" sz="3600" dirty="0"/>
          </a:p>
          <a:p>
            <a:r>
              <a:rPr lang="en-NL" sz="3600" dirty="0"/>
              <a:t>Position P</a:t>
            </a:r>
            <a:r>
              <a:rPr lang="en-GB" sz="3600" dirty="0"/>
              <a:t>a</a:t>
            </a:r>
            <a:r>
              <a:rPr lang="en-NL" sz="3600" dirty="0"/>
              <a:t>per on Impact NIS-2 for NRENs in different positions</a:t>
            </a:r>
          </a:p>
          <a:p>
            <a:r>
              <a:rPr lang="en-NL" sz="3600" dirty="0"/>
              <a:t>B</a:t>
            </a:r>
            <a:r>
              <a:rPr lang="en-GB" sz="3600" dirty="0"/>
              <a:t>u</a:t>
            </a:r>
            <a:r>
              <a:rPr lang="en-NL" sz="3600" dirty="0"/>
              <a:t>t how about Supply Chain dependencies?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0530C5-5793-40C8-4B1F-63C517CE0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574E2-7411-48C8-A756-FF502ADA784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0357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30449-CF8A-E26D-2DCD-52BCB5A60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6" y="918524"/>
            <a:ext cx="4105368" cy="430909"/>
          </a:xfrm>
        </p:spPr>
        <p:txBody>
          <a:bodyPr/>
          <a:lstStyle/>
          <a:p>
            <a:r>
              <a:rPr lang="en-GB" sz="1800" b="1" dirty="0">
                <a:effectLst/>
                <a:latin typeface="EUAlbertina"/>
              </a:rPr>
              <a:t>SECTORS OF HIGH CRITICALITY (Annex I)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824A-5D23-125B-2A79-0D2366037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4" y="1566391"/>
            <a:ext cx="4787757" cy="4656988"/>
          </a:xfrm>
        </p:spPr>
        <p:txBody>
          <a:bodyPr>
            <a:normAutofit fontScale="92500" lnSpcReduction="10000"/>
          </a:bodyPr>
          <a:lstStyle/>
          <a:p>
            <a:r>
              <a:rPr lang="en-NL" dirty="0"/>
              <a:t>Energy</a:t>
            </a:r>
          </a:p>
          <a:p>
            <a:r>
              <a:rPr lang="en-NL" dirty="0"/>
              <a:t>Transport</a:t>
            </a:r>
          </a:p>
          <a:p>
            <a:r>
              <a:rPr lang="en-NL" dirty="0"/>
              <a:t>Banking</a:t>
            </a:r>
          </a:p>
          <a:p>
            <a:r>
              <a:rPr lang="en-NL" dirty="0"/>
              <a:t>Financial Market Infrastructure</a:t>
            </a:r>
          </a:p>
          <a:p>
            <a:r>
              <a:rPr lang="en-NL" dirty="0"/>
              <a:t>Health</a:t>
            </a:r>
          </a:p>
          <a:p>
            <a:r>
              <a:rPr lang="en-NL" dirty="0"/>
              <a:t>Drinking water</a:t>
            </a:r>
          </a:p>
          <a:p>
            <a:r>
              <a:rPr lang="en-NL" dirty="0"/>
              <a:t>Waste Water</a:t>
            </a:r>
          </a:p>
          <a:p>
            <a:r>
              <a:rPr lang="en-NL" dirty="0"/>
              <a:t>Digital infrastructure</a:t>
            </a:r>
          </a:p>
          <a:p>
            <a:r>
              <a:rPr lang="en-NL" dirty="0"/>
              <a:t>ICT Service management</a:t>
            </a:r>
          </a:p>
          <a:p>
            <a:r>
              <a:rPr lang="en-NL" dirty="0"/>
              <a:t>Public Administration</a:t>
            </a:r>
          </a:p>
          <a:p>
            <a:r>
              <a:rPr lang="en-NL" dirty="0"/>
              <a:t>Space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839660-44DC-C3AE-4D88-608FA112D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574E2-7411-48C8-A756-FF502ADA7842}" type="slidenum">
              <a:rPr lang="en-US" smtClean="0"/>
              <a:t>8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F57BC41-CC68-EC82-0600-05A7F24F8877}"/>
              </a:ext>
            </a:extLst>
          </p:cNvPr>
          <p:cNvSpPr txBox="1">
            <a:spLocks/>
          </p:cNvSpPr>
          <p:nvPr/>
        </p:nvSpPr>
        <p:spPr>
          <a:xfrm>
            <a:off x="6801467" y="1566391"/>
            <a:ext cx="4787757" cy="465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L" dirty="0"/>
              <a:t>Postal and courier services</a:t>
            </a:r>
          </a:p>
          <a:p>
            <a:r>
              <a:rPr lang="en-NL" dirty="0"/>
              <a:t>Waste management</a:t>
            </a:r>
          </a:p>
          <a:p>
            <a:r>
              <a:rPr lang="en-NL" dirty="0"/>
              <a:t>Chemical industry and supply chain</a:t>
            </a:r>
          </a:p>
          <a:p>
            <a:r>
              <a:rPr lang="en-NL" dirty="0"/>
              <a:t>Food supply chain</a:t>
            </a:r>
          </a:p>
          <a:p>
            <a:r>
              <a:rPr lang="en-NL" dirty="0"/>
              <a:t>Manufacturing (limited)</a:t>
            </a:r>
          </a:p>
          <a:p>
            <a:r>
              <a:rPr lang="en-NL" dirty="0"/>
              <a:t>Digital providers</a:t>
            </a:r>
          </a:p>
          <a:p>
            <a:pPr lvl="1"/>
            <a:r>
              <a:rPr lang="en-GB" dirty="0"/>
              <a:t>O</a:t>
            </a:r>
            <a:r>
              <a:rPr lang="en-NL" dirty="0"/>
              <a:t>nline marketplace</a:t>
            </a:r>
          </a:p>
          <a:p>
            <a:pPr lvl="1"/>
            <a:r>
              <a:rPr lang="en-GB" dirty="0"/>
              <a:t>S</a:t>
            </a:r>
            <a:r>
              <a:rPr lang="en-NL" dirty="0"/>
              <a:t>earch engines</a:t>
            </a:r>
          </a:p>
          <a:p>
            <a:pPr lvl="1"/>
            <a:r>
              <a:rPr lang="en-NL" dirty="0"/>
              <a:t>Social networkingn services platforms</a:t>
            </a:r>
          </a:p>
          <a:p>
            <a:r>
              <a:rPr lang="en-GB" dirty="0"/>
              <a:t>R</a:t>
            </a:r>
            <a:r>
              <a:rPr lang="en-NL" dirty="0"/>
              <a:t>esearch organisations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08B0E40-010D-916A-E60B-6D0F5D161FF9}"/>
              </a:ext>
            </a:extLst>
          </p:cNvPr>
          <p:cNvSpPr txBox="1">
            <a:spLocks/>
          </p:cNvSpPr>
          <p:nvPr/>
        </p:nvSpPr>
        <p:spPr>
          <a:xfrm>
            <a:off x="6801467" y="922648"/>
            <a:ext cx="4105368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 dirty="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1800" dirty="0">
                <a:latin typeface="EUAlbertina"/>
              </a:rPr>
              <a:t>Other Critical SECTORS (Annex II)</a:t>
            </a:r>
            <a:endParaRPr lang="en-GB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9F6999C-BC92-6BB3-3AAD-7A0B2C6DFA65}"/>
              </a:ext>
            </a:extLst>
          </p:cNvPr>
          <p:cNvSpPr/>
          <p:nvPr/>
        </p:nvSpPr>
        <p:spPr>
          <a:xfrm>
            <a:off x="753068" y="776572"/>
            <a:ext cx="5199797" cy="5555989"/>
          </a:xfrm>
          <a:prstGeom prst="roundRect">
            <a:avLst>
              <a:gd name="adj" fmla="val 721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E8E479A-1168-4166-4B9E-24964B46E121}"/>
              </a:ext>
            </a:extLst>
          </p:cNvPr>
          <p:cNvSpPr/>
          <p:nvPr/>
        </p:nvSpPr>
        <p:spPr>
          <a:xfrm>
            <a:off x="6405351" y="776572"/>
            <a:ext cx="5199797" cy="5555989"/>
          </a:xfrm>
          <a:prstGeom prst="roundRect">
            <a:avLst>
              <a:gd name="adj" fmla="val 721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69FE19-D115-085E-4662-BD21667CFD85}"/>
              </a:ext>
            </a:extLst>
          </p:cNvPr>
          <p:cNvSpPr txBox="1"/>
          <p:nvPr/>
        </p:nvSpPr>
        <p:spPr>
          <a:xfrm rot="1561040">
            <a:off x="3816646" y="1682502"/>
            <a:ext cx="1792827" cy="523220"/>
          </a:xfrm>
          <a:custGeom>
            <a:avLst/>
            <a:gdLst>
              <a:gd name="connsiteX0" fmla="*/ 0 w 1792827"/>
              <a:gd name="connsiteY0" fmla="*/ 0 h 523220"/>
              <a:gd name="connsiteX1" fmla="*/ 579681 w 1792827"/>
              <a:gd name="connsiteY1" fmla="*/ 0 h 523220"/>
              <a:gd name="connsiteX2" fmla="*/ 1123505 w 1792827"/>
              <a:gd name="connsiteY2" fmla="*/ 0 h 523220"/>
              <a:gd name="connsiteX3" fmla="*/ 1792827 w 1792827"/>
              <a:gd name="connsiteY3" fmla="*/ 0 h 523220"/>
              <a:gd name="connsiteX4" fmla="*/ 1792827 w 1792827"/>
              <a:gd name="connsiteY4" fmla="*/ 523220 h 523220"/>
              <a:gd name="connsiteX5" fmla="*/ 1231075 w 1792827"/>
              <a:gd name="connsiteY5" fmla="*/ 523220 h 523220"/>
              <a:gd name="connsiteX6" fmla="*/ 597609 w 1792827"/>
              <a:gd name="connsiteY6" fmla="*/ 523220 h 523220"/>
              <a:gd name="connsiteX7" fmla="*/ 0 w 1792827"/>
              <a:gd name="connsiteY7" fmla="*/ 523220 h 523220"/>
              <a:gd name="connsiteX8" fmla="*/ 0 w 1792827"/>
              <a:gd name="connsiteY8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2827" h="523220" extrusionOk="0">
                <a:moveTo>
                  <a:pt x="0" y="0"/>
                </a:moveTo>
                <a:cubicBezTo>
                  <a:pt x="267959" y="-12980"/>
                  <a:pt x="447036" y="16286"/>
                  <a:pt x="579681" y="0"/>
                </a:cubicBezTo>
                <a:cubicBezTo>
                  <a:pt x="712326" y="-16286"/>
                  <a:pt x="910600" y="21864"/>
                  <a:pt x="1123505" y="0"/>
                </a:cubicBezTo>
                <a:cubicBezTo>
                  <a:pt x="1336410" y="-21864"/>
                  <a:pt x="1493461" y="52145"/>
                  <a:pt x="1792827" y="0"/>
                </a:cubicBezTo>
                <a:cubicBezTo>
                  <a:pt x="1839488" y="167463"/>
                  <a:pt x="1761676" y="364065"/>
                  <a:pt x="1792827" y="523220"/>
                </a:cubicBezTo>
                <a:cubicBezTo>
                  <a:pt x="1662596" y="537070"/>
                  <a:pt x="1432329" y="513783"/>
                  <a:pt x="1231075" y="523220"/>
                </a:cubicBezTo>
                <a:cubicBezTo>
                  <a:pt x="1029821" y="532657"/>
                  <a:pt x="856882" y="451144"/>
                  <a:pt x="597609" y="523220"/>
                </a:cubicBezTo>
                <a:cubicBezTo>
                  <a:pt x="338336" y="595296"/>
                  <a:pt x="132299" y="461292"/>
                  <a:pt x="0" y="523220"/>
                </a:cubicBezTo>
                <a:cubicBezTo>
                  <a:pt x="-33071" y="392278"/>
                  <a:pt x="10897" y="199333"/>
                  <a:pt x="0" y="0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NL" sz="2800" b="1" dirty="0">
                <a:solidFill>
                  <a:schemeClr val="accent1"/>
                </a:solidFill>
              </a:rPr>
              <a:t>ESSENTIAL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6F5689-DB8B-A0BE-282E-60BFDBFC2DDB}"/>
              </a:ext>
            </a:extLst>
          </p:cNvPr>
          <p:cNvSpPr txBox="1"/>
          <p:nvPr/>
        </p:nvSpPr>
        <p:spPr>
          <a:xfrm rot="1561040">
            <a:off x="10127322" y="1359511"/>
            <a:ext cx="2131564" cy="523220"/>
          </a:xfrm>
          <a:custGeom>
            <a:avLst/>
            <a:gdLst>
              <a:gd name="connsiteX0" fmla="*/ 0 w 2131564"/>
              <a:gd name="connsiteY0" fmla="*/ 0 h 523220"/>
              <a:gd name="connsiteX1" fmla="*/ 511575 w 2131564"/>
              <a:gd name="connsiteY1" fmla="*/ 0 h 523220"/>
              <a:gd name="connsiteX2" fmla="*/ 980519 w 2131564"/>
              <a:gd name="connsiteY2" fmla="*/ 0 h 523220"/>
              <a:gd name="connsiteX3" fmla="*/ 1556042 w 2131564"/>
              <a:gd name="connsiteY3" fmla="*/ 0 h 523220"/>
              <a:gd name="connsiteX4" fmla="*/ 2131564 w 2131564"/>
              <a:gd name="connsiteY4" fmla="*/ 0 h 523220"/>
              <a:gd name="connsiteX5" fmla="*/ 2131564 w 2131564"/>
              <a:gd name="connsiteY5" fmla="*/ 523220 h 523220"/>
              <a:gd name="connsiteX6" fmla="*/ 1641304 w 2131564"/>
              <a:gd name="connsiteY6" fmla="*/ 523220 h 523220"/>
              <a:gd name="connsiteX7" fmla="*/ 1151045 w 2131564"/>
              <a:gd name="connsiteY7" fmla="*/ 523220 h 523220"/>
              <a:gd name="connsiteX8" fmla="*/ 575522 w 2131564"/>
              <a:gd name="connsiteY8" fmla="*/ 523220 h 523220"/>
              <a:gd name="connsiteX9" fmla="*/ 0 w 2131564"/>
              <a:gd name="connsiteY9" fmla="*/ 523220 h 523220"/>
              <a:gd name="connsiteX10" fmla="*/ 0 w 2131564"/>
              <a:gd name="connsiteY10" fmla="*/ 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31564" h="523220" extrusionOk="0">
                <a:moveTo>
                  <a:pt x="0" y="0"/>
                </a:moveTo>
                <a:cubicBezTo>
                  <a:pt x="111405" y="-53212"/>
                  <a:pt x="377216" y="12569"/>
                  <a:pt x="511575" y="0"/>
                </a:cubicBezTo>
                <a:cubicBezTo>
                  <a:pt x="645935" y="-12569"/>
                  <a:pt x="762672" y="323"/>
                  <a:pt x="980519" y="0"/>
                </a:cubicBezTo>
                <a:cubicBezTo>
                  <a:pt x="1198366" y="-323"/>
                  <a:pt x="1371397" y="42328"/>
                  <a:pt x="1556042" y="0"/>
                </a:cubicBezTo>
                <a:cubicBezTo>
                  <a:pt x="1740687" y="-42328"/>
                  <a:pt x="1878860" y="54166"/>
                  <a:pt x="2131564" y="0"/>
                </a:cubicBezTo>
                <a:cubicBezTo>
                  <a:pt x="2191301" y="254862"/>
                  <a:pt x="2081134" y="310615"/>
                  <a:pt x="2131564" y="523220"/>
                </a:cubicBezTo>
                <a:cubicBezTo>
                  <a:pt x="1908132" y="546896"/>
                  <a:pt x="1791480" y="497431"/>
                  <a:pt x="1641304" y="523220"/>
                </a:cubicBezTo>
                <a:cubicBezTo>
                  <a:pt x="1491128" y="549009"/>
                  <a:pt x="1328855" y="515652"/>
                  <a:pt x="1151045" y="523220"/>
                </a:cubicBezTo>
                <a:cubicBezTo>
                  <a:pt x="973235" y="530788"/>
                  <a:pt x="777938" y="481082"/>
                  <a:pt x="575522" y="523220"/>
                </a:cubicBezTo>
                <a:cubicBezTo>
                  <a:pt x="373106" y="565358"/>
                  <a:pt x="131439" y="482941"/>
                  <a:pt x="0" y="523220"/>
                </a:cubicBezTo>
                <a:cubicBezTo>
                  <a:pt x="-5194" y="296089"/>
                  <a:pt x="47441" y="248443"/>
                  <a:pt x="0" y="0"/>
                </a:cubicBezTo>
                <a:close/>
              </a:path>
            </a:pathLst>
          </a:custGeom>
          <a:noFill/>
          <a:ln w="5715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NL" sz="2800" b="1" dirty="0">
                <a:solidFill>
                  <a:schemeClr val="accent1"/>
                </a:solidFill>
              </a:rPr>
              <a:t>IMPORTANT</a:t>
            </a:r>
          </a:p>
        </p:txBody>
      </p:sp>
    </p:spTree>
    <p:extLst>
      <p:ext uri="{BB962C8B-B14F-4D97-AF65-F5344CB8AC3E}">
        <p14:creationId xmlns:p14="http://schemas.microsoft.com/office/powerpoint/2010/main" val="3643772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30449-CF8A-E26D-2DCD-52BCB5A60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6" y="918524"/>
            <a:ext cx="4105368" cy="430909"/>
          </a:xfrm>
        </p:spPr>
        <p:txBody>
          <a:bodyPr/>
          <a:lstStyle/>
          <a:p>
            <a:r>
              <a:rPr lang="en-GB" sz="1800" b="1" dirty="0">
                <a:effectLst/>
                <a:latin typeface="EUAlbertina"/>
              </a:rPr>
              <a:t>SECTORS OF HIGH CRITICALITY (Annex I)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65824A-5D23-125B-2A79-0D2366037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4" y="1566391"/>
            <a:ext cx="4787757" cy="4656988"/>
          </a:xfrm>
        </p:spPr>
        <p:txBody>
          <a:bodyPr>
            <a:normAutofit fontScale="92500" lnSpcReduction="10000"/>
          </a:bodyPr>
          <a:lstStyle/>
          <a:p>
            <a:r>
              <a:rPr lang="en-NL" dirty="0"/>
              <a:t>Energy</a:t>
            </a:r>
          </a:p>
          <a:p>
            <a:r>
              <a:rPr lang="en-NL" dirty="0"/>
              <a:t>Transport</a:t>
            </a:r>
          </a:p>
          <a:p>
            <a:r>
              <a:rPr lang="en-NL" dirty="0"/>
              <a:t>Banking</a:t>
            </a:r>
          </a:p>
          <a:p>
            <a:r>
              <a:rPr lang="en-NL" dirty="0"/>
              <a:t>Financial Market Infrastructure</a:t>
            </a:r>
          </a:p>
          <a:p>
            <a:r>
              <a:rPr lang="en-NL" dirty="0"/>
              <a:t>Health</a:t>
            </a:r>
          </a:p>
          <a:p>
            <a:r>
              <a:rPr lang="en-NL" dirty="0"/>
              <a:t>Drinking water</a:t>
            </a:r>
          </a:p>
          <a:p>
            <a:r>
              <a:rPr lang="en-NL" dirty="0"/>
              <a:t>Waste Water</a:t>
            </a:r>
          </a:p>
          <a:p>
            <a:r>
              <a:rPr lang="en-NL" dirty="0"/>
              <a:t>Digital infrastructure</a:t>
            </a:r>
          </a:p>
          <a:p>
            <a:r>
              <a:rPr lang="en-NL" dirty="0"/>
              <a:t>ICT Service management</a:t>
            </a:r>
          </a:p>
          <a:p>
            <a:r>
              <a:rPr lang="en-NL" dirty="0"/>
              <a:t>Public Administration</a:t>
            </a:r>
          </a:p>
          <a:p>
            <a:r>
              <a:rPr lang="en-NL" dirty="0"/>
              <a:t>Space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839660-44DC-C3AE-4D88-608FA112D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574E2-7411-48C8-A756-FF502ADA7842}" type="slidenum">
              <a:rPr lang="en-US" smtClean="0"/>
              <a:t>9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F57BC41-CC68-EC82-0600-05A7F24F8877}"/>
              </a:ext>
            </a:extLst>
          </p:cNvPr>
          <p:cNvSpPr txBox="1">
            <a:spLocks/>
          </p:cNvSpPr>
          <p:nvPr/>
        </p:nvSpPr>
        <p:spPr>
          <a:xfrm>
            <a:off x="6801467" y="1566391"/>
            <a:ext cx="4787757" cy="465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L" dirty="0"/>
              <a:t>Postal and courier services</a:t>
            </a:r>
          </a:p>
          <a:p>
            <a:r>
              <a:rPr lang="en-NL" dirty="0"/>
              <a:t>Waste management</a:t>
            </a:r>
          </a:p>
          <a:p>
            <a:r>
              <a:rPr lang="en-NL" dirty="0"/>
              <a:t>Chemical industry and supply chain</a:t>
            </a:r>
          </a:p>
          <a:p>
            <a:r>
              <a:rPr lang="en-NL" dirty="0"/>
              <a:t>Food supply chain</a:t>
            </a:r>
          </a:p>
          <a:p>
            <a:r>
              <a:rPr lang="en-NL" dirty="0"/>
              <a:t>Manufacturing (limited)</a:t>
            </a:r>
          </a:p>
          <a:p>
            <a:r>
              <a:rPr lang="en-NL" dirty="0"/>
              <a:t>Digital providers</a:t>
            </a:r>
          </a:p>
          <a:p>
            <a:pPr lvl="1"/>
            <a:r>
              <a:rPr lang="en-GB" dirty="0"/>
              <a:t>O</a:t>
            </a:r>
            <a:r>
              <a:rPr lang="en-NL" dirty="0"/>
              <a:t>nline marketplace</a:t>
            </a:r>
          </a:p>
          <a:p>
            <a:pPr lvl="1"/>
            <a:r>
              <a:rPr lang="en-GB" dirty="0"/>
              <a:t>S</a:t>
            </a:r>
            <a:r>
              <a:rPr lang="en-NL" dirty="0"/>
              <a:t>earch engines</a:t>
            </a:r>
          </a:p>
          <a:p>
            <a:pPr lvl="1"/>
            <a:r>
              <a:rPr lang="en-NL" dirty="0"/>
              <a:t>Social networkingn services platforms</a:t>
            </a:r>
          </a:p>
          <a:p>
            <a:r>
              <a:rPr lang="en-GB" dirty="0"/>
              <a:t>R</a:t>
            </a:r>
            <a:r>
              <a:rPr lang="en-NL" dirty="0"/>
              <a:t>esearch organisations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08B0E40-010D-916A-E60B-6D0F5D161FF9}"/>
              </a:ext>
            </a:extLst>
          </p:cNvPr>
          <p:cNvSpPr txBox="1">
            <a:spLocks/>
          </p:cNvSpPr>
          <p:nvPr/>
        </p:nvSpPr>
        <p:spPr>
          <a:xfrm>
            <a:off x="6801467" y="922648"/>
            <a:ext cx="4105368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800" b="1" kern="1200" dirty="0">
                <a:solidFill>
                  <a:schemeClr val="accent2">
                    <a:lumMod val="90000"/>
                    <a:lumOff val="1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 sz="1800" dirty="0">
                <a:latin typeface="EUAlbertina"/>
              </a:rPr>
              <a:t>Other Critical SECTORS (Annex II)</a:t>
            </a:r>
            <a:endParaRPr lang="en-GB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9F6999C-BC92-6BB3-3AAD-7A0B2C6DFA65}"/>
              </a:ext>
            </a:extLst>
          </p:cNvPr>
          <p:cNvSpPr/>
          <p:nvPr/>
        </p:nvSpPr>
        <p:spPr>
          <a:xfrm>
            <a:off x="753068" y="776572"/>
            <a:ext cx="5199797" cy="5555989"/>
          </a:xfrm>
          <a:prstGeom prst="roundRect">
            <a:avLst>
              <a:gd name="adj" fmla="val 721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E8E479A-1168-4166-4B9E-24964B46E121}"/>
              </a:ext>
            </a:extLst>
          </p:cNvPr>
          <p:cNvSpPr/>
          <p:nvPr/>
        </p:nvSpPr>
        <p:spPr>
          <a:xfrm>
            <a:off x="6405351" y="776572"/>
            <a:ext cx="5199797" cy="5555989"/>
          </a:xfrm>
          <a:prstGeom prst="roundRect">
            <a:avLst>
              <a:gd name="adj" fmla="val 721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10" name="Picture 9" descr="Table&#10;&#10;Description automatically generated">
            <a:extLst>
              <a:ext uri="{FF2B5EF4-FFF2-40B4-BE49-F238E27FC236}">
                <a16:creationId xmlns:a16="http://schemas.microsoft.com/office/drawing/2014/main" id="{3E8BC8B7-58CB-DDF2-919B-F00B696298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048" y="2359713"/>
            <a:ext cx="10157409" cy="3261815"/>
          </a:xfrm>
          <a:prstGeom prst="rect">
            <a:avLst/>
          </a:prstGeom>
          <a:ln w="66675">
            <a:solidFill>
              <a:schemeClr val="accent1">
                <a:shade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237439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EANT 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C1556"/>
      </a:accent1>
      <a:accent2>
        <a:srgbClr val="003E5E"/>
      </a:accent2>
      <a:accent3>
        <a:srgbClr val="702077"/>
      </a:accent3>
      <a:accent4>
        <a:srgbClr val="E14200"/>
      </a:accent4>
      <a:accent5>
        <a:srgbClr val="CC007B"/>
      </a:accent5>
      <a:accent6>
        <a:srgbClr val="A7B2B3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́ANT_Presentation_Template_2022" id="{4BE2BC52-70CB-804F-8000-929BD1B6A85B}" vid="{DC141317-625F-DC42-A6EE-F36CBAE4B3B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25987</TotalTime>
  <Words>777</Words>
  <Application>Microsoft Macintosh PowerPoint</Application>
  <PresentationFormat>Widescreen</PresentationFormat>
  <Paragraphs>205</Paragraphs>
  <Slides>20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EUAlbertina</vt:lpstr>
      <vt:lpstr>Office Theme</vt:lpstr>
      <vt:lpstr>PowerPoint Presentation</vt:lpstr>
      <vt:lpstr>PowerPoint Presentation</vt:lpstr>
      <vt:lpstr>Quick Summary </vt:lpstr>
      <vt:lpstr>The EU Security Union is complex and overlaps with the EU Digital priorities</vt:lpstr>
      <vt:lpstr>What is the NIS-2 directive about?</vt:lpstr>
      <vt:lpstr>In or out of scope?</vt:lpstr>
      <vt:lpstr>What is the impact of NIS-2 for your organisation?</vt:lpstr>
      <vt:lpstr>SECTORS OF HIGH CRITICALITY (Annex I)</vt:lpstr>
      <vt:lpstr>SECTORS OF HIGH CRITICALITY (Annex I)</vt:lpstr>
      <vt:lpstr>PowerPoint Presentation</vt:lpstr>
      <vt:lpstr>PowerPoint Presentation</vt:lpstr>
      <vt:lpstr>PowerPoint Presentation</vt:lpstr>
      <vt:lpstr>PowerPoint Presentation</vt:lpstr>
      <vt:lpstr>What CSIRTs can do</vt:lpstr>
      <vt:lpstr>PowerPoint Presentation</vt:lpstr>
      <vt:lpstr>PowerPoint Presentation</vt:lpstr>
      <vt:lpstr>Bottom Line</vt:lpstr>
      <vt:lpstr>How can we help?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Alf Moens</cp:lastModifiedBy>
  <cp:revision>33</cp:revision>
  <dcterms:created xsi:type="dcterms:W3CDTF">2022-09-06T15:15:15Z</dcterms:created>
  <dcterms:modified xsi:type="dcterms:W3CDTF">2024-05-07T11:11:47Z</dcterms:modified>
</cp:coreProperties>
</file>