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134804140" r:id="rId4"/>
    <p:sldId id="2134804141" r:id="rId5"/>
    <p:sldId id="2134804142" r:id="rId6"/>
    <p:sldId id="2134804143" r:id="rId7"/>
    <p:sldId id="2134804144" r:id="rId8"/>
    <p:sldId id="2134804145" r:id="rId9"/>
    <p:sldId id="2134804139" r:id="rId10"/>
    <p:sldId id="2134804081" r:id="rId11"/>
    <p:sldId id="2134804082" r:id="rId12"/>
    <p:sldId id="258" r:id="rId13"/>
    <p:sldId id="259" r:id="rId14"/>
    <p:sldId id="2134804146" r:id="rId1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172"/>
    <p:restoredTop sz="93495"/>
  </p:normalViewPr>
  <p:slideViewPr>
    <p:cSldViewPr snapToGrid="0">
      <p:cViewPr varScale="1">
        <p:scale>
          <a:sx n="75" d="100"/>
          <a:sy n="75" d="100"/>
        </p:scale>
        <p:origin x="160" y="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2F868-D45F-7549-8D64-FAFD5EAABF8D}" type="datetimeFigureOut">
              <a:rPr lang="de-CH" smtClean="0"/>
              <a:t>10.09.24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B46BE8-8380-E14C-A109-C573E5F585F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07559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65975-4C55-75DD-F5C3-166559F164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84B30D-1489-8969-DCEE-52437B16AD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C3250-CF0B-4489-E949-EB0AD5915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10.09.24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50D9D-ED44-047F-BC0C-DEEA045BC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3162C1-B77F-FC31-75E6-4F5242FA2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9139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89AF4-2444-B6AB-477B-09CF59F25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036890-EC4D-53F5-0418-C80903A07A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3E100-5579-9BFE-1F26-5EEB38D73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10.09.24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4AAD1-D964-17FB-3FF9-8818487D7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B9F278-143E-BD66-0FF2-C626A01D4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17789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B29FBE-0357-AD3F-89F2-B101734E30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7CB24E-1FBE-E790-840B-73DF34FE37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8BF8F7-1D82-4BAD-D413-19B013366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10.09.24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3D10C-015D-04D8-4DE5-E3FD378DE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B397CE-9079-23FF-3D6D-F62ED8F19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95882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el und normaler Text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174173" y="95887"/>
            <a:ext cx="114082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GB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174171" y="1523207"/>
            <a:ext cx="11408228" cy="4652067"/>
          </a:xfrm>
          <a:prstGeom prst="rect">
            <a:avLst/>
          </a:prstGeom>
        </p:spPr>
        <p:txBody>
          <a:bodyPr vert="horz" lIns="7200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Inhalt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363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Zitat mit Fläche 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947F82A-F25D-403A-9DF1-5F893A9FC756}" type="datetime1">
              <a:rPr lang="de-CH" smtClean="0"/>
              <a:pPr/>
              <a:t>10.09.24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B2C9A8B-67C5-ECAB-7E43-E8F6D9FBEC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223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 dirty="0"/>
              <a:t>«Zitat»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500" b="1" spc="0" baseline="0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 dirty="0"/>
              <a:t>Vorname Name</a:t>
            </a:r>
            <a:br>
              <a:rPr lang="de-CH" noProof="0" dirty="0"/>
            </a:br>
            <a:r>
              <a:rPr lang="de-CH" noProof="0" dirty="0"/>
              <a:t>Funktion</a:t>
            </a:r>
          </a:p>
        </p:txBody>
      </p:sp>
    </p:spTree>
    <p:extLst>
      <p:ext uri="{BB962C8B-B14F-4D97-AF65-F5344CB8AC3E}">
        <p14:creationId xmlns:p14="http://schemas.microsoft.com/office/powerpoint/2010/main" val="39874978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7D360E-6F51-AD4D-9B3C-056404A46E94}"/>
              </a:ext>
            </a:extLst>
          </p:cNvPr>
          <p:cNvSpPr/>
          <p:nvPr userDrawn="1"/>
        </p:nvSpPr>
        <p:spPr>
          <a:xfrm>
            <a:off x="0" y="0"/>
            <a:ext cx="12192000" cy="2286000"/>
          </a:xfrm>
          <a:prstGeom prst="rect">
            <a:avLst/>
          </a:prstGeom>
          <a:solidFill>
            <a:srgbClr val="0024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6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7" y="425749"/>
            <a:ext cx="11235267" cy="717252"/>
          </a:xfrm>
        </p:spPr>
        <p:txBody>
          <a:bodyPr/>
          <a:lstStyle>
            <a:lvl1pPr>
              <a:defRPr sz="3733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47D"/>
                </a:solidFill>
              </a:defRPr>
            </a:lvl1pPr>
          </a:lstStyle>
          <a:p>
            <a:fld id="{C639D417-0839-FE48-B8E3-40B71BAC4F2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F083D13-D39B-8946-9772-54DC3C3BEA5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8367" y="1096434"/>
            <a:ext cx="11235267" cy="118956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C8877B71-44AF-5845-99CA-08DBA63C502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8366" y="2808196"/>
            <a:ext cx="5377633" cy="3567205"/>
          </a:xfrm>
        </p:spPr>
        <p:txBody>
          <a:bodyPr/>
          <a:lstStyle>
            <a:lvl1pPr>
              <a:buClr>
                <a:srgbClr val="00247D"/>
              </a:buClr>
              <a:defRPr>
                <a:solidFill>
                  <a:srgbClr val="455866"/>
                </a:solidFill>
              </a:defRPr>
            </a:lvl1pPr>
            <a:lvl2pPr>
              <a:buClr>
                <a:srgbClr val="00247D"/>
              </a:buClr>
              <a:defRPr>
                <a:solidFill>
                  <a:srgbClr val="455866"/>
                </a:solidFill>
              </a:defRPr>
            </a:lvl2pPr>
            <a:lvl3pPr>
              <a:buClr>
                <a:srgbClr val="00247D"/>
              </a:buClr>
              <a:defRPr>
                <a:solidFill>
                  <a:srgbClr val="455866"/>
                </a:solidFill>
              </a:defRPr>
            </a:lvl3pPr>
            <a:lvl4pPr>
              <a:buClr>
                <a:srgbClr val="00247D"/>
              </a:buClr>
              <a:defRPr>
                <a:solidFill>
                  <a:srgbClr val="455866"/>
                </a:solidFill>
              </a:defRPr>
            </a:lvl4pPr>
            <a:lvl5pPr>
              <a:buClr>
                <a:srgbClr val="00247D"/>
              </a:buClr>
              <a:defRPr>
                <a:solidFill>
                  <a:srgbClr val="45586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3" name="Content Placeholder 10">
            <a:extLst>
              <a:ext uri="{FF2B5EF4-FFF2-40B4-BE49-F238E27FC236}">
                <a16:creationId xmlns:a16="http://schemas.microsoft.com/office/drawing/2014/main" id="{F5BB30B9-43AE-B149-B78D-09EE55377C2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336001" y="2808195"/>
            <a:ext cx="5377633" cy="3567205"/>
          </a:xfrm>
        </p:spPr>
        <p:txBody>
          <a:bodyPr/>
          <a:lstStyle>
            <a:lvl1pPr>
              <a:buClr>
                <a:srgbClr val="00247D"/>
              </a:buClr>
              <a:defRPr>
                <a:solidFill>
                  <a:srgbClr val="455866"/>
                </a:solidFill>
              </a:defRPr>
            </a:lvl1pPr>
            <a:lvl2pPr>
              <a:buClr>
                <a:srgbClr val="00247D"/>
              </a:buClr>
              <a:defRPr>
                <a:solidFill>
                  <a:srgbClr val="455866"/>
                </a:solidFill>
              </a:defRPr>
            </a:lvl2pPr>
            <a:lvl3pPr>
              <a:buClr>
                <a:srgbClr val="00247D"/>
              </a:buClr>
              <a:defRPr>
                <a:solidFill>
                  <a:srgbClr val="455866"/>
                </a:solidFill>
              </a:defRPr>
            </a:lvl3pPr>
            <a:lvl4pPr>
              <a:buClr>
                <a:srgbClr val="00247D"/>
              </a:buClr>
              <a:defRPr>
                <a:solidFill>
                  <a:srgbClr val="455866"/>
                </a:solidFill>
              </a:defRPr>
            </a:lvl4pPr>
            <a:lvl5pPr>
              <a:buClr>
                <a:srgbClr val="00247D"/>
              </a:buClr>
              <a:defRPr>
                <a:solidFill>
                  <a:srgbClr val="45586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4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16DE8-B05A-7895-B009-173D3302E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A703E-C0EF-B73E-A702-BF379DF89A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FB904-0C1D-BDB2-46B8-4C9EC31E6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10.09.24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4DA74B-8763-BBE2-9AC8-4CE7C09C9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5AB6DD-0076-C4AB-801C-32672F37A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76551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B4CF-60FF-7AFF-CACC-5EC1F60A3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E7556E-8CC4-510F-4195-F630A7439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93105C-C85A-0C4D-7595-3AFF9D92E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10.09.24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3F784A-7EA6-1F6A-AD7F-1E0398A8F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63CD69-3CF2-C759-A8E3-E92599981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7863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D5567-D61E-11E1-DE05-40BE0A5CD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AA1CA2-9F41-D469-2D19-E1478EC1A9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F65C3A-7AD7-E11B-5558-9A1EB6E4BD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617937-E20A-A522-B479-05B44991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10.09.24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8E2D09-B3D5-15C6-700F-A5C236CF0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AFA8FC-1144-9E6B-4AC0-1EF4C4616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6417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B7B53-80E9-AE8B-7014-FDFD91FCE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53E306-E165-0B58-F58B-3D61D115D4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0A6FA1-07D8-6695-65D6-25A2AC49C0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9CA723-3BF7-1CA8-E901-BF07A0C5FD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2FDCA9-7EFD-51C5-C931-202AD48EFB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19FC4E-6D0B-B6BD-052F-A4ACAF838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10.09.24</a:t>
            </a:fld>
            <a:endParaRPr lang="de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E3D413-03C3-D691-1EEF-7DE94C871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C76665-C8CC-4CBE-71CD-EFE63F3FF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31665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DE6AD-EF43-0F5F-7FAD-7B3317740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E95329-5AF3-4A80-2A4B-4C904B4B2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10.09.24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1B24E6-D4AC-ED5A-1B4C-F1E464DF8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7D5ACF-B916-5ECD-9F99-81FD04653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57818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6E5DF0-BC83-69B6-4183-E8E0DDBE1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10.09.24</a:t>
            </a:fld>
            <a:endParaRPr lang="de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7D8CC3-C723-908D-4AD6-7C89B4150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0755FE-5298-C0D3-C397-97CC631E4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79255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28451-2A42-0E70-BA51-9762B76DF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016237-5ABF-9AAF-8442-02116EBBD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BC3FAC-6D2C-8639-2B12-34B314C972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674D25-3401-5E98-88A9-12370D244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10.09.24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7EA1DD-1869-76F2-C71A-60033D132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BF365F-8912-3760-0395-4ADD4BCDE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0167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5094-0498-517F-D902-A0E903269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33B16D-0BDE-12A1-2329-3DB763A58B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3BDD61-EDDC-381D-09CE-AB95F426EE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B1059A-F853-D62D-CC01-12AF550C8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10.09.24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A70B80-A9A5-8376-B9D6-AD46F6F63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D7ADB3-812F-E04F-E7C7-8701F77B6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47706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1E2D30-69F6-44EC-E530-AB0A313D2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8EBDEE-E5DF-E6D7-0C0D-63F9C8BFB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156F4-A047-9D04-9305-939B77E511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B0BF66-CC10-FB4C-A17B-87C299BFC1A2}" type="datetimeFigureOut">
              <a:rPr lang="de-CH" smtClean="0"/>
              <a:t>10.09.24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46305-DB44-BCAA-C86B-7C0896277C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88B1F-4380-D7EE-ED7F-C28691E7B2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9462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ducation.ec.europa.eu/sites/default/files/2022-01/communication-european-strategy-for-universities.pdf" TargetMode="Externa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93A9C-DEFE-B385-C0B1-0CD4B281D9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T7 Infoshare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0BE1B8-8ECA-B213-8CD8-0E2B3B858D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25478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9767C-F96B-2504-29CB-62C2A6474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207" y="4365104"/>
            <a:ext cx="10672762" cy="455234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EU Strategy for Universities:</a:t>
            </a:r>
            <a:b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16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https://education.ec.europa.eu/sites/default/files/2022-01/communication-european-strategy-for-universities.pdf</a:t>
            </a:r>
            <a:endParaRPr lang="de-CH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1872B9-F44C-92EA-3BD6-57E3B90EDE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"</a:t>
            </a:r>
            <a:r>
              <a:rPr lang="en-GB" sz="3200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Excellent and inclusive universities are a condition and foundation for open, democratic, fair and sustainable societies as well as sustained growth, entrepreneurship and employment."</a:t>
            </a:r>
            <a:endParaRPr lang="en-CH" sz="32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507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D3CE2D1-EF29-AD4F-07AA-B593311CEE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5383" y="2572064"/>
            <a:ext cx="3245295" cy="37362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7FDD11-4DE4-EC41-BEAF-25FD4F64B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696" y="656128"/>
            <a:ext cx="11235267" cy="1149051"/>
          </a:xfrm>
        </p:spPr>
        <p:txBody>
          <a:bodyPr/>
          <a:lstStyle/>
          <a:p>
            <a:r>
              <a:rPr lang="en-GB" dirty="0"/>
              <a:t>EU “Flagship” Activities to Implement the Strategy for Universities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0F5E91B-6A0C-CB4E-A512-0E9DBB1F523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78368" y="2428241"/>
            <a:ext cx="11235267" cy="3859007"/>
          </a:xfrm>
        </p:spPr>
        <p:txBody>
          <a:bodyPr/>
          <a:lstStyle/>
          <a:p>
            <a:pPr marL="239994" lvl="1" indent="0">
              <a:buNone/>
            </a:pPr>
            <a:endParaRPr lang="en-GB" sz="1867" i="1" dirty="0">
              <a:solidFill>
                <a:srgbClr val="00247D"/>
              </a:solidFill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280BE-B9DA-1C48-9694-027D5FD0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9D417-0839-FE48-B8E3-40B71BAC4F23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242CB858-37DD-A9E4-9AED-476CA55374B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6697" y="2428241"/>
            <a:ext cx="8499623" cy="3913177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GB" sz="1800" b="1" dirty="0">
                <a:solidFill>
                  <a:schemeClr val="tx1"/>
                </a:solidFill>
              </a:rPr>
              <a:t>ERASMUS+</a:t>
            </a:r>
          </a:p>
          <a:p>
            <a:pPr lvl="1">
              <a:buFont typeface="Wingdings" pitchFamily="2" charset="2"/>
              <a:buChar char="v"/>
            </a:pPr>
            <a:r>
              <a:rPr lang="en-GB" sz="1600" dirty="0">
                <a:solidFill>
                  <a:schemeClr val="tx1"/>
                </a:solidFill>
              </a:rPr>
              <a:t>Student mobility to become a standard requirement for </a:t>
            </a:r>
            <a:r>
              <a:rPr lang="en-GB" sz="1600" b="1" dirty="0">
                <a:solidFill>
                  <a:schemeClr val="tx1"/>
                </a:solidFill>
              </a:rPr>
              <a:t>all</a:t>
            </a:r>
            <a:r>
              <a:rPr lang="en-GB" sz="1600" dirty="0">
                <a:solidFill>
                  <a:schemeClr val="tx1"/>
                </a:solidFill>
              </a:rPr>
              <a:t> academic (and other?) curricula</a:t>
            </a:r>
          </a:p>
          <a:p>
            <a:pPr marL="0" lvl="1" indent="0">
              <a:buNone/>
            </a:pPr>
            <a:endParaRPr lang="en-GB" sz="18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GB" sz="1800" b="1" dirty="0">
                <a:solidFill>
                  <a:schemeClr val="tx1"/>
                </a:solidFill>
              </a:rPr>
              <a:t>A legal statute for alliances of higher education institutions</a:t>
            </a:r>
          </a:p>
          <a:p>
            <a:pPr lvl="1">
              <a:buFont typeface="Wingdings" pitchFamily="2" charset="2"/>
              <a:buChar char="v"/>
            </a:pPr>
            <a:r>
              <a:rPr lang="en-GB" sz="1600" dirty="0">
                <a:solidFill>
                  <a:schemeClr val="tx1"/>
                </a:solidFill>
              </a:rPr>
              <a:t>“European University” stands for an alliance (one of more than 100)</a:t>
            </a:r>
          </a:p>
          <a:p>
            <a:pPr lvl="1">
              <a:buFont typeface="Wingdings" pitchFamily="2" charset="2"/>
              <a:buChar char="v"/>
            </a:pPr>
            <a:endParaRPr lang="en-GB" sz="18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GB" sz="1800" b="1" dirty="0">
                <a:solidFill>
                  <a:schemeClr val="tx1"/>
                </a:solidFill>
              </a:rPr>
              <a:t>Joint European degrees</a:t>
            </a:r>
          </a:p>
          <a:p>
            <a:pPr lvl="1">
              <a:buFont typeface="Wingdings" pitchFamily="2" charset="2"/>
              <a:buChar char="v"/>
            </a:pPr>
            <a:r>
              <a:rPr lang="en-GB" sz="1600" dirty="0">
                <a:solidFill>
                  <a:schemeClr val="tx1"/>
                </a:solidFill>
              </a:rPr>
              <a:t>“European Degrees” are from “European Universities” (i.e. alliances)</a:t>
            </a:r>
          </a:p>
          <a:p>
            <a:pPr lvl="1">
              <a:buFont typeface="Wingdings" pitchFamily="2" charset="2"/>
              <a:buChar char="v"/>
            </a:pPr>
            <a:endParaRPr lang="en-GB" sz="18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GB" sz="1800" b="1" dirty="0">
                <a:solidFill>
                  <a:schemeClr val="tx1"/>
                </a:solidFill>
              </a:rPr>
              <a:t>European Student Card initiative</a:t>
            </a:r>
          </a:p>
          <a:p>
            <a:pPr lvl="1">
              <a:buFont typeface="Wingdings" pitchFamily="2" charset="2"/>
              <a:buChar char="v"/>
            </a:pPr>
            <a:r>
              <a:rPr lang="en-GB" sz="1600" dirty="0">
                <a:solidFill>
                  <a:schemeClr val="tx1"/>
                </a:solidFill>
              </a:rPr>
              <a:t>It features the ESI – The European Student Identifier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B0622E-392C-64B9-0BE7-A94953333C1F}"/>
              </a:ext>
            </a:extLst>
          </p:cNvPr>
          <p:cNvSpPr txBox="1"/>
          <p:nvPr/>
        </p:nvSpPr>
        <p:spPr>
          <a:xfrm>
            <a:off x="10441072" y="4128275"/>
            <a:ext cx="1659212" cy="911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/>
              <a:t>EBSI multi-university-</a:t>
            </a:r>
            <a:r>
              <a:rPr lang="de-CH" sz="1600" dirty="0" err="1"/>
              <a:t>pilots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2643615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C1BA7-F202-8850-2DA0-36046DEAD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Risk </a:t>
            </a:r>
            <a:r>
              <a:rPr lang="de-CH" dirty="0" err="1"/>
              <a:t>assessment</a:t>
            </a:r>
            <a:endParaRPr lang="de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A61A6-48C3-3629-772A-F8C1D0611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T7 internal expert </a:t>
            </a:r>
            <a:r>
              <a:rPr lang="de-CH" dirty="0" err="1"/>
              <a:t>assessment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different </a:t>
            </a:r>
            <a:r>
              <a:rPr lang="de-CH" dirty="0" err="1"/>
              <a:t>backgrounds</a:t>
            </a:r>
            <a:endParaRPr lang="de-CH" dirty="0"/>
          </a:p>
          <a:p>
            <a:r>
              <a:rPr lang="de-CH" dirty="0"/>
              <a:t>Focus on high-level </a:t>
            </a:r>
            <a:r>
              <a:rPr lang="de-CH" dirty="0" err="1"/>
              <a:t>risks</a:t>
            </a:r>
            <a:endParaRPr lang="de-CH" dirty="0"/>
          </a:p>
          <a:p>
            <a:r>
              <a:rPr lang="de-CH" dirty="0" err="1"/>
              <a:t>It’s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«mid-2024 </a:t>
            </a:r>
            <a:r>
              <a:rPr lang="de-CH" dirty="0" err="1"/>
              <a:t>statement</a:t>
            </a:r>
            <a:r>
              <a:rPr lang="de-CH" dirty="0"/>
              <a:t>» in a VUCA </a:t>
            </a:r>
            <a:r>
              <a:rPr lang="de-CH" dirty="0" err="1"/>
              <a:t>world</a:t>
            </a:r>
            <a:endParaRPr lang="de-CH" dirty="0"/>
          </a:p>
          <a:p>
            <a:r>
              <a:rPr lang="de-CH" dirty="0"/>
              <a:t>The «mid-2025 </a:t>
            </a:r>
            <a:r>
              <a:rPr lang="de-CH" dirty="0" err="1"/>
              <a:t>statement</a:t>
            </a:r>
            <a:r>
              <a:rPr lang="de-CH" dirty="0"/>
              <a:t>» will </a:t>
            </a:r>
            <a:r>
              <a:rPr lang="de-CH" dirty="0" err="1"/>
              <a:t>likely</a:t>
            </a:r>
            <a:r>
              <a:rPr lang="de-CH" dirty="0"/>
              <a:t> </a:t>
            </a:r>
            <a:r>
              <a:rPr lang="de-CH" dirty="0" err="1"/>
              <a:t>look</a:t>
            </a:r>
            <a:r>
              <a:rPr lang="de-CH" dirty="0"/>
              <a:t> </a:t>
            </a:r>
            <a:r>
              <a:rPr lang="de-CH" dirty="0" err="1"/>
              <a:t>differently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19937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34AE2BB-730B-AE3F-A30C-0D2CEE03F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1064"/>
            <a:ext cx="6883400" cy="5981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7EA80F4-7F72-FF5E-86FA-EFE155A980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3564" y="935264"/>
            <a:ext cx="6718300" cy="481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6222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0F81113-B08F-BF22-2F64-E3E7D061F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Conclusions</a:t>
            </a:r>
            <a:r>
              <a:rPr lang="de-CH" dirty="0"/>
              <a:t> on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62611A9-C110-0B4F-280D-BCE7EE5E65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84871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F5900-DECE-BD02-7707-566ED8D4D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4C3AD-1312-67A9-822E-2EBD821F1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CH" dirty="0"/>
              <a:t>Distributed </a:t>
            </a:r>
            <a:r>
              <a:rPr lang="de-CH" dirty="0" err="1"/>
              <a:t>identities</a:t>
            </a:r>
            <a:r>
              <a:rPr lang="de-CH" dirty="0"/>
              <a:t> – </a:t>
            </a:r>
            <a:r>
              <a:rPr lang="de-CH" dirty="0" err="1"/>
              <a:t>What’s</a:t>
            </a:r>
            <a:r>
              <a:rPr lang="de-CH" dirty="0"/>
              <a:t> </a:t>
            </a:r>
            <a:r>
              <a:rPr lang="de-CH" dirty="0" err="1"/>
              <a:t>this</a:t>
            </a:r>
            <a:r>
              <a:rPr lang="de-CH" dirty="0"/>
              <a:t>?</a:t>
            </a:r>
          </a:p>
          <a:p>
            <a:pPr lvl="1"/>
            <a:r>
              <a:rPr lang="de-CH" dirty="0" err="1"/>
              <a:t>Let’s</a:t>
            </a:r>
            <a:r>
              <a:rPr lang="de-CH" dirty="0"/>
              <a:t> </a:t>
            </a:r>
            <a:r>
              <a:rPr lang="de-CH" dirty="0" err="1"/>
              <a:t>start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use</a:t>
            </a:r>
            <a:r>
              <a:rPr lang="de-CH" dirty="0"/>
              <a:t> </a:t>
            </a:r>
            <a:r>
              <a:rPr lang="de-CH" dirty="0" err="1"/>
              <a:t>cases</a:t>
            </a:r>
            <a:r>
              <a:rPr lang="de-CH" dirty="0"/>
              <a:t> – and </a:t>
            </a:r>
            <a:r>
              <a:rPr lang="de-CH" dirty="0" err="1"/>
              <a:t>what</a:t>
            </a:r>
            <a:r>
              <a:rPr lang="de-CH" dirty="0"/>
              <a:t> </a:t>
            </a:r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did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support </a:t>
            </a:r>
            <a:r>
              <a:rPr lang="de-CH" dirty="0" err="1"/>
              <a:t>them</a:t>
            </a:r>
            <a:endParaRPr lang="de-CH" dirty="0"/>
          </a:p>
          <a:p>
            <a:pPr lvl="1"/>
            <a:r>
              <a:rPr lang="de-CH" dirty="0" err="1"/>
              <a:t>What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«</a:t>
            </a:r>
            <a:r>
              <a:rPr lang="de-CH" dirty="0" err="1"/>
              <a:t>distributed</a:t>
            </a:r>
            <a:r>
              <a:rPr lang="de-CH" dirty="0"/>
              <a:t>» promising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change</a:t>
            </a:r>
            <a:r>
              <a:rPr lang="de-CH" dirty="0"/>
              <a:t>?</a:t>
            </a:r>
          </a:p>
          <a:p>
            <a:pPr lvl="1"/>
            <a:r>
              <a:rPr lang="de-CH" dirty="0" err="1"/>
              <a:t>We’re</a:t>
            </a:r>
            <a:r>
              <a:rPr lang="de-CH" dirty="0"/>
              <a:t> </a:t>
            </a:r>
            <a:r>
              <a:rPr lang="de-CH" dirty="0" err="1"/>
              <a:t>covered</a:t>
            </a:r>
            <a:r>
              <a:rPr lang="de-CH" dirty="0"/>
              <a:t> – </a:t>
            </a:r>
            <a:r>
              <a:rPr lang="de-CH" dirty="0" err="1"/>
              <a:t>Why</a:t>
            </a:r>
            <a:r>
              <a:rPr lang="de-CH" dirty="0"/>
              <a:t> </a:t>
            </a:r>
            <a:r>
              <a:rPr lang="de-CH" dirty="0" err="1"/>
              <a:t>should</a:t>
            </a:r>
            <a:r>
              <a:rPr lang="de-CH" dirty="0"/>
              <a:t> </a:t>
            </a:r>
            <a:r>
              <a:rPr lang="de-CH" dirty="0" err="1"/>
              <a:t>we</a:t>
            </a:r>
            <a:r>
              <a:rPr lang="de-CH" dirty="0"/>
              <a:t> care?</a:t>
            </a:r>
          </a:p>
          <a:p>
            <a:r>
              <a:rPr lang="de-CH" dirty="0"/>
              <a:t>Things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consider</a:t>
            </a:r>
            <a:r>
              <a:rPr lang="de-CH" dirty="0"/>
              <a:t>:</a:t>
            </a:r>
          </a:p>
          <a:p>
            <a:pPr lvl="1"/>
            <a:r>
              <a:rPr lang="de-CH" dirty="0"/>
              <a:t>The </a:t>
            </a:r>
            <a:r>
              <a:rPr lang="de-CH" dirty="0" err="1"/>
              <a:t>political</a:t>
            </a:r>
            <a:r>
              <a:rPr lang="de-CH" dirty="0"/>
              <a:t> </a:t>
            </a:r>
            <a:r>
              <a:rPr lang="de-CH" dirty="0" err="1"/>
              <a:t>agenda</a:t>
            </a:r>
            <a:endParaRPr lang="de-CH" dirty="0"/>
          </a:p>
          <a:p>
            <a:pPr lvl="1"/>
            <a:r>
              <a:rPr lang="de-CH" dirty="0"/>
              <a:t>The </a:t>
            </a:r>
            <a:r>
              <a:rPr lang="de-CH" dirty="0" err="1"/>
              <a:t>opportunities</a:t>
            </a:r>
            <a:endParaRPr lang="de-CH" dirty="0"/>
          </a:p>
          <a:p>
            <a:pPr lvl="1"/>
            <a:r>
              <a:rPr lang="de-CH" dirty="0"/>
              <a:t>The </a:t>
            </a:r>
            <a:r>
              <a:rPr lang="de-CH" dirty="0" err="1"/>
              <a:t>risks</a:t>
            </a:r>
            <a:endParaRPr lang="de-CH" dirty="0"/>
          </a:p>
          <a:p>
            <a:r>
              <a:rPr lang="de-CH" dirty="0"/>
              <a:t>Things </a:t>
            </a:r>
            <a:r>
              <a:rPr lang="de-CH" dirty="0" err="1"/>
              <a:t>to</a:t>
            </a:r>
            <a:r>
              <a:rPr lang="de-CH" dirty="0"/>
              <a:t> do </a:t>
            </a:r>
            <a:r>
              <a:rPr lang="de-CH" dirty="0" err="1"/>
              <a:t>as</a:t>
            </a:r>
            <a:r>
              <a:rPr lang="de-CH" dirty="0"/>
              <a:t> a </a:t>
            </a:r>
            <a:r>
              <a:rPr lang="de-CH" dirty="0" err="1"/>
              <a:t>community</a:t>
            </a:r>
            <a:endParaRPr lang="de-CH" dirty="0"/>
          </a:p>
          <a:p>
            <a:r>
              <a:rPr lang="de-CH" dirty="0" err="1"/>
              <a:t>Good</a:t>
            </a:r>
            <a:r>
              <a:rPr lang="de-CH" dirty="0"/>
              <a:t> </a:t>
            </a:r>
            <a:r>
              <a:rPr lang="de-CH" dirty="0" err="1"/>
              <a:t>examples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that</a:t>
            </a:r>
            <a:endParaRPr lang="de-CH" dirty="0"/>
          </a:p>
          <a:p>
            <a:pPr lvl="1"/>
            <a:r>
              <a:rPr lang="de-CH" dirty="0"/>
              <a:t>The </a:t>
            </a:r>
            <a:r>
              <a:rPr lang="de-CH" dirty="0" err="1"/>
              <a:t>word</a:t>
            </a:r>
            <a:r>
              <a:rPr lang="de-CH" dirty="0"/>
              <a:t> </a:t>
            </a:r>
            <a:r>
              <a:rPr lang="de-CH" dirty="0" err="1"/>
              <a:t>goes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experts</a:t>
            </a:r>
            <a:endParaRPr lang="de-CH" dirty="0"/>
          </a:p>
          <a:p>
            <a:r>
              <a:rPr lang="de-CH" dirty="0" err="1"/>
              <a:t>Discussion</a:t>
            </a:r>
            <a:r>
              <a:rPr lang="de-CH" dirty="0"/>
              <a:t> and </a:t>
            </a:r>
            <a:r>
              <a:rPr lang="de-CH" dirty="0" err="1"/>
              <a:t>next</a:t>
            </a:r>
            <a:r>
              <a:rPr lang="de-CH" dirty="0"/>
              <a:t> </a:t>
            </a:r>
            <a:r>
              <a:rPr lang="de-CH" dirty="0" err="1"/>
              <a:t>steps</a:t>
            </a:r>
            <a:endParaRPr lang="de-CH" dirty="0"/>
          </a:p>
          <a:p>
            <a:pPr lvl="1"/>
            <a:r>
              <a:rPr lang="de-CH" dirty="0" err="1"/>
              <a:t>Periodic</a:t>
            </a:r>
            <a:r>
              <a:rPr lang="de-CH" dirty="0"/>
              <a:t> </a:t>
            </a:r>
            <a:r>
              <a:rPr lang="de-CH" dirty="0" err="1"/>
              <a:t>updates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this</a:t>
            </a:r>
            <a:r>
              <a:rPr lang="de-CH" dirty="0"/>
              <a:t> style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69063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6CE01B-BE62-0E49-E566-18362A551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856" y="-979716"/>
            <a:ext cx="12192000" cy="914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023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23AB6C-045A-5715-9E2E-790EE6E77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0827" y="-1611086"/>
            <a:ext cx="12652827" cy="948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68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EE8111-0118-6191-4498-777C55100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74914" y="-1774372"/>
            <a:ext cx="12790714" cy="959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118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4DDA78-154C-7148-3EBB-56D1DE893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43000"/>
            <a:ext cx="12192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602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45119C-9655-0843-256F-148ED3A876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314" y="-395968"/>
            <a:ext cx="10199914" cy="764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925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052FB6A-7D39-AB0C-2C77-91C022C0CC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357" y="-544287"/>
            <a:ext cx="10421258" cy="781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147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6" name="Rounded Rectangle 75"/>
          <p:cNvSpPr/>
          <p:nvPr/>
        </p:nvSpPr>
        <p:spPr bwMode="auto">
          <a:xfrm>
            <a:off x="2020592" y="3079134"/>
            <a:ext cx="1400931" cy="2721109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CH" sz="2267"/>
          </a:p>
        </p:txBody>
      </p:sp>
      <p:sp>
        <p:nvSpPr>
          <p:cNvPr id="10" name="Rounded Rectangle 9"/>
          <p:cNvSpPr/>
          <p:nvPr/>
        </p:nvSpPr>
        <p:spPr bwMode="auto">
          <a:xfrm>
            <a:off x="483768" y="5083557"/>
            <a:ext cx="11550977" cy="1194076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defRPr/>
            </a:pPr>
            <a:r>
              <a:rPr lang="de-CH" sz="2267" dirty="0"/>
              <a:t>EBSI </a:t>
            </a:r>
            <a:br>
              <a:rPr lang="de-CH" sz="2267" dirty="0"/>
            </a:br>
            <a:r>
              <a:rPr lang="de-CH" sz="2267" dirty="0"/>
              <a:t>(European Blockchain Service Infrastructure), </a:t>
            </a:r>
            <a:r>
              <a:rPr lang="de-CH" sz="2267" dirty="0" err="1"/>
              <a:t>regulated</a:t>
            </a:r>
            <a:r>
              <a:rPr lang="de-CH" sz="2267" dirty="0"/>
              <a:t> </a:t>
            </a:r>
            <a:r>
              <a:rPr lang="de-CH" sz="2267" dirty="0" err="1"/>
              <a:t>centrally</a:t>
            </a:r>
            <a:r>
              <a:rPr lang="de-CH" sz="2267" dirty="0"/>
              <a:t>, </a:t>
            </a:r>
            <a:r>
              <a:rPr lang="de-CH" sz="2267" dirty="0" err="1"/>
              <a:t>run</a:t>
            </a:r>
            <a:r>
              <a:rPr lang="de-CH" sz="2267" dirty="0"/>
              <a:t> </a:t>
            </a:r>
            <a:r>
              <a:rPr lang="de-CH" sz="2267" dirty="0" err="1"/>
              <a:t>decentrally</a:t>
            </a:r>
            <a:endParaRPr lang="de-CH" sz="2267" dirty="0"/>
          </a:p>
        </p:txBody>
      </p:sp>
      <p:sp>
        <p:nvSpPr>
          <p:cNvPr id="8" name="Rounded Rectangle 7"/>
          <p:cNvSpPr/>
          <p:nvPr/>
        </p:nvSpPr>
        <p:spPr bwMode="auto">
          <a:xfrm>
            <a:off x="8495821" y="1783133"/>
            <a:ext cx="1421816" cy="3983569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100000">
                <a:srgbClr val="00247D"/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CH" sz="2267"/>
          </a:p>
        </p:txBody>
      </p:sp>
      <p:cxnSp>
        <p:nvCxnSpPr>
          <p:cNvPr id="242" name="Gerader Verbinder 9"/>
          <p:cNvCxnSpPr>
            <a:cxnSpLocks/>
            <a:stCxn id="287" idx="1"/>
            <a:endCxn id="256" idx="1"/>
          </p:cNvCxnSpPr>
          <p:nvPr/>
        </p:nvCxnSpPr>
        <p:spPr bwMode="black">
          <a:xfrm flipH="1">
            <a:off x="6124499" y="3895225"/>
            <a:ext cx="4165435" cy="21867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Gerader Verbinder 9"/>
          <p:cNvCxnSpPr>
            <a:cxnSpLocks/>
            <a:stCxn id="259" idx="1"/>
          </p:cNvCxnSpPr>
          <p:nvPr/>
        </p:nvCxnSpPr>
        <p:spPr bwMode="black">
          <a:xfrm flipH="1">
            <a:off x="6259256" y="2560932"/>
            <a:ext cx="2972843" cy="1345227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Gerader Verbinder 9"/>
          <p:cNvCxnSpPr>
            <a:cxnSpLocks/>
            <a:stCxn id="265" idx="1"/>
          </p:cNvCxnSpPr>
          <p:nvPr/>
        </p:nvCxnSpPr>
        <p:spPr bwMode="black">
          <a:xfrm flipH="1">
            <a:off x="6350452" y="1950293"/>
            <a:ext cx="952635" cy="1920063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Gerader Verbinder 9"/>
          <p:cNvCxnSpPr>
            <a:cxnSpLocks/>
            <a:stCxn id="273" idx="1"/>
          </p:cNvCxnSpPr>
          <p:nvPr/>
        </p:nvCxnSpPr>
        <p:spPr bwMode="black">
          <a:xfrm>
            <a:off x="5734054" y="2295951"/>
            <a:ext cx="525204" cy="1571435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Gerader Verbinder 9"/>
          <p:cNvCxnSpPr>
            <a:cxnSpLocks/>
            <a:stCxn id="278" idx="1"/>
          </p:cNvCxnSpPr>
          <p:nvPr/>
        </p:nvCxnSpPr>
        <p:spPr bwMode="black">
          <a:xfrm>
            <a:off x="3824760" y="2431133"/>
            <a:ext cx="2462955" cy="1475024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Gerader Verbinder 9"/>
          <p:cNvCxnSpPr>
            <a:cxnSpLocks/>
            <a:stCxn id="298" idx="1"/>
            <a:endCxn id="256" idx="1"/>
          </p:cNvCxnSpPr>
          <p:nvPr/>
        </p:nvCxnSpPr>
        <p:spPr bwMode="black">
          <a:xfrm>
            <a:off x="2733018" y="3867385"/>
            <a:ext cx="3391481" cy="49707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Gerader Verbinder 9"/>
          <p:cNvCxnSpPr>
            <a:cxnSpLocks/>
            <a:endCxn id="278" idx="1"/>
          </p:cNvCxnSpPr>
          <p:nvPr/>
        </p:nvCxnSpPr>
        <p:spPr bwMode="black">
          <a:xfrm flipH="1">
            <a:off x="3824759" y="2050570"/>
            <a:ext cx="1485459" cy="380563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Gerader Verbinder 9"/>
          <p:cNvCxnSpPr>
            <a:cxnSpLocks/>
            <a:stCxn id="278" idx="1"/>
            <a:endCxn id="298" idx="1"/>
          </p:cNvCxnSpPr>
          <p:nvPr/>
        </p:nvCxnSpPr>
        <p:spPr bwMode="black">
          <a:xfrm flipH="1">
            <a:off x="2733017" y="2431135"/>
            <a:ext cx="1091743" cy="1436251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Gerader Verbinder 9"/>
          <p:cNvCxnSpPr>
            <a:cxnSpLocks/>
            <a:stCxn id="259" idx="1"/>
            <a:endCxn id="287" idx="1"/>
          </p:cNvCxnSpPr>
          <p:nvPr/>
        </p:nvCxnSpPr>
        <p:spPr bwMode="black">
          <a:xfrm>
            <a:off x="9232099" y="2560932"/>
            <a:ext cx="1057835" cy="1334293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Gerader Verbinder 9"/>
          <p:cNvCxnSpPr>
            <a:cxnSpLocks/>
            <a:stCxn id="265" idx="1"/>
            <a:endCxn id="259" idx="1"/>
          </p:cNvCxnSpPr>
          <p:nvPr/>
        </p:nvCxnSpPr>
        <p:spPr bwMode="black">
          <a:xfrm>
            <a:off x="7303087" y="1950292"/>
            <a:ext cx="1929013" cy="610641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Gerader Verbinder 9"/>
          <p:cNvCxnSpPr>
            <a:cxnSpLocks/>
            <a:endCxn id="265" idx="1"/>
          </p:cNvCxnSpPr>
          <p:nvPr/>
        </p:nvCxnSpPr>
        <p:spPr bwMode="black">
          <a:xfrm flipV="1">
            <a:off x="5723855" y="1950291"/>
            <a:ext cx="1579230" cy="71758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Gerader Verbinder 9"/>
          <p:cNvCxnSpPr>
            <a:cxnSpLocks/>
            <a:stCxn id="298" idx="1"/>
            <a:endCxn id="259" idx="1"/>
          </p:cNvCxnSpPr>
          <p:nvPr/>
        </p:nvCxnSpPr>
        <p:spPr bwMode="black">
          <a:xfrm flipV="1">
            <a:off x="2733016" y="2560932"/>
            <a:ext cx="6499083" cy="1306453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Gerader Verbinder 9"/>
          <p:cNvCxnSpPr>
            <a:cxnSpLocks/>
          </p:cNvCxnSpPr>
          <p:nvPr/>
        </p:nvCxnSpPr>
        <p:spPr bwMode="black">
          <a:xfrm>
            <a:off x="5912594" y="2381957"/>
            <a:ext cx="3763247" cy="1235104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Rechteck 255"/>
          <p:cNvSpPr/>
          <p:nvPr/>
        </p:nvSpPr>
        <p:spPr bwMode="auto">
          <a:xfrm>
            <a:off x="6124497" y="3197092"/>
            <a:ext cx="720000" cy="1440000"/>
          </a:xfrm>
          <a:prstGeom prst="rect">
            <a:avLst/>
          </a:prstGeom>
          <a:noFill/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de-CH" sz="1600">
              <a:solidFill>
                <a:schemeClr val="tx1"/>
              </a:solidFill>
              <a:latin typeface="Lato Light"/>
              <a:ea typeface="Lato Light"/>
              <a:cs typeface="Lato Light"/>
            </a:endParaRPr>
          </a:p>
        </p:txBody>
      </p:sp>
      <p:grpSp>
        <p:nvGrpSpPr>
          <p:cNvPr id="257" name="Gruppieren 45"/>
          <p:cNvGrpSpPr>
            <a:grpSpLocks noChangeAspect="1"/>
          </p:cNvGrpSpPr>
          <p:nvPr/>
        </p:nvGrpSpPr>
        <p:grpSpPr bwMode="auto">
          <a:xfrm>
            <a:off x="8584099" y="1912932"/>
            <a:ext cx="1296000" cy="1296000"/>
            <a:chOff x="9420737" y="1699669"/>
            <a:chExt cx="1440000" cy="1440000"/>
          </a:xfrm>
        </p:grpSpPr>
        <p:sp>
          <p:nvSpPr>
            <p:cNvPr id="258" name="Textfeld 46"/>
            <p:cNvSpPr txBox="1"/>
            <p:nvPr/>
          </p:nvSpPr>
          <p:spPr bwMode="gray">
            <a:xfrm>
              <a:off x="9420737" y="1699669"/>
              <a:ext cx="1440000" cy="144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5944C6"/>
              </a:solidFill>
            </a:ln>
            <a:effectLst/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>
                <a:spcBef>
                  <a:spcPts val="100"/>
                </a:spcBef>
                <a:spcAft>
                  <a:spcPts val="100"/>
                </a:spcAft>
                <a:buSzPct val="100000"/>
                <a:defRPr/>
              </a:pPr>
              <a:endParaRPr lang="de-CH" sz="1600">
                <a:latin typeface="Lato Light"/>
                <a:ea typeface="Lato Light"/>
                <a:cs typeface="Lato Light"/>
              </a:endParaRPr>
            </a:p>
          </p:txBody>
        </p:sp>
        <p:sp>
          <p:nvSpPr>
            <p:cNvPr id="259" name="Rechteck 47"/>
            <p:cNvSpPr/>
            <p:nvPr/>
          </p:nvSpPr>
          <p:spPr bwMode="auto">
            <a:xfrm>
              <a:off x="10140737" y="1699669"/>
              <a:ext cx="720000" cy="1440000"/>
            </a:xfrm>
            <a:prstGeom prst="rect">
              <a:avLst/>
            </a:prstGeom>
            <a:no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de-CH" sz="1600">
                <a:solidFill>
                  <a:schemeClr val="tx1"/>
                </a:solidFill>
                <a:latin typeface="Lato Light"/>
                <a:ea typeface="Lato Light"/>
                <a:cs typeface="Lato Light"/>
              </a:endParaRPr>
            </a:p>
          </p:txBody>
        </p:sp>
      </p:grpSp>
      <p:sp>
        <p:nvSpPr>
          <p:cNvPr id="260" name="TextBox 54"/>
          <p:cNvSpPr txBox="1"/>
          <p:nvPr/>
        </p:nvSpPr>
        <p:spPr bwMode="gray">
          <a:xfrm>
            <a:off x="8698236" y="2780855"/>
            <a:ext cx="1039347" cy="218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de-CH" sz="1400" b="1">
                <a:latin typeface="Lato Light"/>
                <a:ea typeface="Lato Light"/>
                <a:cs typeface="Lato Light"/>
              </a:rPr>
              <a:t>Education</a:t>
            </a:r>
            <a:endParaRPr sz="2267"/>
          </a:p>
        </p:txBody>
      </p:sp>
      <p:pic>
        <p:nvPicPr>
          <p:cNvPr id="261" name="Graphic 59" descr="Graduation cap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890216" y="1979223"/>
            <a:ext cx="701549" cy="701549"/>
          </a:xfrm>
          <a:prstGeom prst="rect">
            <a:avLst/>
          </a:prstGeom>
        </p:spPr>
      </p:pic>
      <p:grpSp>
        <p:nvGrpSpPr>
          <p:cNvPr id="262" name="Gruppieren 54"/>
          <p:cNvGrpSpPr>
            <a:grpSpLocks noChangeAspect="1"/>
          </p:cNvGrpSpPr>
          <p:nvPr/>
        </p:nvGrpSpPr>
        <p:grpSpPr bwMode="auto">
          <a:xfrm>
            <a:off x="6655085" y="1302291"/>
            <a:ext cx="1296000" cy="1296000"/>
            <a:chOff x="9420737" y="1699669"/>
            <a:chExt cx="1440000" cy="1440000"/>
          </a:xfrm>
        </p:grpSpPr>
        <p:sp>
          <p:nvSpPr>
            <p:cNvPr id="263" name="Textfeld 55"/>
            <p:cNvSpPr txBox="1"/>
            <p:nvPr/>
          </p:nvSpPr>
          <p:spPr bwMode="gray">
            <a:xfrm>
              <a:off x="9420737" y="1699669"/>
              <a:ext cx="1440000" cy="144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A63297"/>
              </a:solidFill>
            </a:ln>
            <a:effectLst/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>
                <a:spcBef>
                  <a:spcPts val="100"/>
                </a:spcBef>
                <a:spcAft>
                  <a:spcPts val="100"/>
                </a:spcAft>
                <a:buSzPct val="100000"/>
                <a:defRPr/>
              </a:pPr>
              <a:endParaRPr lang="de-CH" sz="1600">
                <a:latin typeface="Lato Light"/>
                <a:ea typeface="Lato Light"/>
                <a:cs typeface="Lato Light"/>
              </a:endParaRPr>
            </a:p>
          </p:txBody>
        </p:sp>
        <p:sp>
          <p:nvSpPr>
            <p:cNvPr id="265" name="Rechteck 56"/>
            <p:cNvSpPr/>
            <p:nvPr/>
          </p:nvSpPr>
          <p:spPr bwMode="auto">
            <a:xfrm>
              <a:off x="10140737" y="1699669"/>
              <a:ext cx="720000" cy="1440000"/>
            </a:xfrm>
            <a:prstGeom prst="rect">
              <a:avLst/>
            </a:prstGeom>
            <a:no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de-CH" sz="1600">
                <a:solidFill>
                  <a:schemeClr val="tx1"/>
                </a:solidFill>
                <a:latin typeface="Lato Light"/>
                <a:ea typeface="Lato Light"/>
                <a:cs typeface="Lato Light"/>
              </a:endParaRPr>
            </a:p>
          </p:txBody>
        </p:sp>
      </p:grpSp>
      <p:sp>
        <p:nvSpPr>
          <p:cNvPr id="266" name="TextBox 52"/>
          <p:cNvSpPr txBox="1"/>
          <p:nvPr/>
        </p:nvSpPr>
        <p:spPr bwMode="gray">
          <a:xfrm>
            <a:off x="6955173" y="2200175"/>
            <a:ext cx="701144" cy="218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de-CH" sz="1400" b="1">
                <a:latin typeface="Lato Light"/>
                <a:ea typeface="Lato Light"/>
                <a:cs typeface="Lato Light"/>
              </a:rPr>
              <a:t>Telco</a:t>
            </a:r>
            <a:endParaRPr sz="2267"/>
          </a:p>
        </p:txBody>
      </p:sp>
      <p:pic>
        <p:nvPicPr>
          <p:cNvPr id="267" name="Graphic 6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038510" y="1557517"/>
            <a:ext cx="549617" cy="549617"/>
          </a:xfrm>
          <a:prstGeom prst="rect">
            <a:avLst/>
          </a:prstGeom>
        </p:spPr>
      </p:pic>
      <p:sp>
        <p:nvSpPr>
          <p:cNvPr id="272" name="Textfeld 52"/>
          <p:cNvSpPr txBox="1"/>
          <p:nvPr/>
        </p:nvSpPr>
        <p:spPr bwMode="gray">
          <a:xfrm>
            <a:off x="4754837" y="1343333"/>
            <a:ext cx="1237660" cy="1307997"/>
          </a:xfrm>
          <a:prstGeom prst="ellipse">
            <a:avLst/>
          </a:prstGeom>
          <a:solidFill>
            <a:schemeClr val="bg1"/>
          </a:solidFill>
          <a:ln w="28575">
            <a:solidFill>
              <a:srgbClr val="E61E64"/>
            </a:solidFill>
          </a:ln>
          <a:effectLst/>
        </p:spPr>
        <p:txBody>
          <a:bodyPr vert="horz" wrap="square" lIns="0" tIns="0" rIns="0" bIns="0" rtlCol="0" anchor="ctr" anchorCtr="0">
            <a:spAutoFit/>
          </a:bodyPr>
          <a:lstStyle/>
          <a:p>
            <a:pPr algn="ctr">
              <a:spcBef>
                <a:spcPts val="100"/>
              </a:spcBef>
              <a:spcAft>
                <a:spcPts val="100"/>
              </a:spcAft>
              <a:buSzPct val="100000"/>
              <a:defRPr/>
            </a:pPr>
            <a:endParaRPr lang="de-CH" sz="1600"/>
          </a:p>
        </p:txBody>
      </p:sp>
      <p:sp>
        <p:nvSpPr>
          <p:cNvPr id="273" name="Rechteck 53"/>
          <p:cNvSpPr/>
          <p:nvPr/>
        </p:nvSpPr>
        <p:spPr bwMode="auto">
          <a:xfrm>
            <a:off x="5734054" y="2121159"/>
            <a:ext cx="627601" cy="349583"/>
          </a:xfrm>
          <a:prstGeom prst="rect">
            <a:avLst/>
          </a:prstGeom>
          <a:noFill/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endParaRPr lang="de-CH" sz="1600">
              <a:solidFill>
                <a:schemeClr val="tx1"/>
              </a:solidFill>
            </a:endParaRPr>
          </a:p>
        </p:txBody>
      </p:sp>
      <p:sp>
        <p:nvSpPr>
          <p:cNvPr id="274" name="TextBox 53"/>
          <p:cNvSpPr txBox="1"/>
          <p:nvPr/>
        </p:nvSpPr>
        <p:spPr bwMode="gray">
          <a:xfrm>
            <a:off x="4922177" y="2200175"/>
            <a:ext cx="966236" cy="218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de-CH" sz="1400" b="1">
                <a:latin typeface="Lato Light"/>
                <a:ea typeface="Lato Light"/>
                <a:cs typeface="Lato Light"/>
              </a:rPr>
              <a:t>Mobility</a:t>
            </a:r>
            <a:endParaRPr sz="2267"/>
          </a:p>
        </p:txBody>
      </p:sp>
      <p:pic>
        <p:nvPicPr>
          <p:cNvPr id="275" name="Grafik 201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127567" y="1538837"/>
            <a:ext cx="565404" cy="565404"/>
          </a:xfrm>
          <a:prstGeom prst="rect">
            <a:avLst/>
          </a:prstGeom>
        </p:spPr>
      </p:pic>
      <p:sp>
        <p:nvSpPr>
          <p:cNvPr id="276" name="Textfeld 49"/>
          <p:cNvSpPr txBox="1"/>
          <p:nvPr/>
        </p:nvSpPr>
        <p:spPr bwMode="gray">
          <a:xfrm>
            <a:off x="3176759" y="1783133"/>
            <a:ext cx="1296000" cy="1296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  <a:effectLst/>
        </p:spPr>
        <p:txBody>
          <a:bodyPr vert="horz" wrap="square" lIns="0" tIns="0" rIns="0" bIns="0" rtlCol="0" anchor="ctr" anchorCtr="0">
            <a:noAutofit/>
          </a:bodyPr>
          <a:lstStyle/>
          <a:p>
            <a:pPr algn="ctr">
              <a:spcBef>
                <a:spcPts val="100"/>
              </a:spcBef>
              <a:spcAft>
                <a:spcPts val="100"/>
              </a:spcAft>
              <a:buSzPct val="100000"/>
              <a:defRPr/>
            </a:pPr>
            <a:endParaRPr lang="de-CH" sz="1600">
              <a:latin typeface="Lato Light"/>
              <a:ea typeface="Lato Light"/>
              <a:cs typeface="Lato Light"/>
            </a:endParaRPr>
          </a:p>
        </p:txBody>
      </p:sp>
      <p:sp>
        <p:nvSpPr>
          <p:cNvPr id="278" name="Rechteck 50"/>
          <p:cNvSpPr/>
          <p:nvPr/>
        </p:nvSpPr>
        <p:spPr bwMode="auto">
          <a:xfrm>
            <a:off x="3824759" y="1783133"/>
            <a:ext cx="648000" cy="1296000"/>
          </a:xfrm>
          <a:prstGeom prst="rect">
            <a:avLst/>
          </a:prstGeom>
          <a:noFill/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de-CH" sz="1600">
              <a:solidFill>
                <a:schemeClr val="tx1"/>
              </a:solidFill>
              <a:latin typeface="Lato Light"/>
              <a:ea typeface="Lato Light"/>
              <a:cs typeface="Lato Light"/>
            </a:endParaRPr>
          </a:p>
        </p:txBody>
      </p:sp>
      <p:sp>
        <p:nvSpPr>
          <p:cNvPr id="279" name="TextBox 56"/>
          <p:cNvSpPr txBox="1"/>
          <p:nvPr/>
        </p:nvSpPr>
        <p:spPr bwMode="gray">
          <a:xfrm>
            <a:off x="3301909" y="2673271"/>
            <a:ext cx="1060923" cy="2159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de-CH" sz="1400" b="1">
                <a:latin typeface="Lato Light"/>
                <a:ea typeface="Lato Light"/>
                <a:cs typeface="Lato Light"/>
              </a:rPr>
              <a:t>Finance</a:t>
            </a:r>
          </a:p>
        </p:txBody>
      </p:sp>
      <p:pic>
        <p:nvPicPr>
          <p:cNvPr id="282" name="Grafik 345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3511370" y="1935679"/>
            <a:ext cx="629847" cy="629847"/>
          </a:xfrm>
          <a:prstGeom prst="rect">
            <a:avLst/>
          </a:prstGeom>
        </p:spPr>
      </p:pic>
      <p:grpSp>
        <p:nvGrpSpPr>
          <p:cNvPr id="283" name="Gruppieren 86"/>
          <p:cNvGrpSpPr>
            <a:grpSpLocks noChangeAspect="1"/>
          </p:cNvGrpSpPr>
          <p:nvPr/>
        </p:nvGrpSpPr>
        <p:grpSpPr bwMode="auto">
          <a:xfrm>
            <a:off x="9641933" y="3247225"/>
            <a:ext cx="1296000" cy="1296000"/>
            <a:chOff x="9777596" y="4473116"/>
            <a:chExt cx="1440000" cy="1440000"/>
          </a:xfrm>
        </p:grpSpPr>
        <p:sp>
          <p:nvSpPr>
            <p:cNvPr id="286" name="Textfeld 39"/>
            <p:cNvSpPr txBox="1"/>
            <p:nvPr/>
          </p:nvSpPr>
          <p:spPr bwMode="gray">
            <a:xfrm>
              <a:off x="9777596" y="4473116"/>
              <a:ext cx="1440000" cy="144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1781E3"/>
              </a:solidFill>
            </a:ln>
            <a:effectLst/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>
                <a:spcBef>
                  <a:spcPts val="100"/>
                </a:spcBef>
                <a:spcAft>
                  <a:spcPts val="100"/>
                </a:spcAft>
                <a:buSzPct val="100000"/>
                <a:defRPr/>
              </a:pPr>
              <a:endParaRPr lang="de-CH" sz="1600">
                <a:latin typeface="Lato Light"/>
                <a:ea typeface="Lato Light"/>
                <a:cs typeface="Lato Light"/>
              </a:endParaRPr>
            </a:p>
          </p:txBody>
        </p:sp>
        <p:sp>
          <p:nvSpPr>
            <p:cNvPr id="287" name="Rechteck 40"/>
            <p:cNvSpPr/>
            <p:nvPr/>
          </p:nvSpPr>
          <p:spPr bwMode="auto">
            <a:xfrm>
              <a:off x="10497596" y="4473116"/>
              <a:ext cx="720000" cy="1440000"/>
            </a:xfrm>
            <a:prstGeom prst="rect">
              <a:avLst/>
            </a:prstGeom>
            <a:no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de-CH" sz="1600">
                <a:solidFill>
                  <a:schemeClr val="tx1"/>
                </a:solidFill>
                <a:latin typeface="Lato Light"/>
                <a:ea typeface="Lato Light"/>
                <a:cs typeface="Lato Light"/>
              </a:endParaRPr>
            </a:p>
          </p:txBody>
        </p:sp>
      </p:grpSp>
      <p:sp>
        <p:nvSpPr>
          <p:cNvPr id="290" name="TextBox 55"/>
          <p:cNvSpPr txBox="1"/>
          <p:nvPr/>
        </p:nvSpPr>
        <p:spPr bwMode="gray">
          <a:xfrm>
            <a:off x="9870214" y="4135121"/>
            <a:ext cx="839437" cy="218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de-CH" sz="1400" b="1">
                <a:latin typeface="Lato Light"/>
                <a:ea typeface="Lato Light"/>
                <a:cs typeface="Lato Light"/>
              </a:rPr>
              <a:t>Health</a:t>
            </a:r>
            <a:endParaRPr sz="2267"/>
          </a:p>
        </p:txBody>
      </p:sp>
      <p:pic>
        <p:nvPicPr>
          <p:cNvPr id="291" name="Graphic 64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0010113" y="3497832"/>
            <a:ext cx="559635" cy="559635"/>
          </a:xfrm>
          <a:prstGeom prst="rect">
            <a:avLst/>
          </a:prstGeom>
        </p:spPr>
      </p:pic>
      <p:grpSp>
        <p:nvGrpSpPr>
          <p:cNvPr id="294" name="Gruppieren 42"/>
          <p:cNvGrpSpPr>
            <a:grpSpLocks noChangeAspect="1"/>
          </p:cNvGrpSpPr>
          <p:nvPr/>
        </p:nvGrpSpPr>
        <p:grpSpPr bwMode="auto">
          <a:xfrm>
            <a:off x="2085017" y="3219385"/>
            <a:ext cx="1296000" cy="1296000"/>
            <a:chOff x="9420737" y="1699669"/>
            <a:chExt cx="1440000" cy="1440000"/>
          </a:xfrm>
        </p:grpSpPr>
        <p:sp>
          <p:nvSpPr>
            <p:cNvPr id="295" name="Textfeld 43"/>
            <p:cNvSpPr txBox="1"/>
            <p:nvPr/>
          </p:nvSpPr>
          <p:spPr bwMode="gray">
            <a:xfrm>
              <a:off x="9420737" y="1699669"/>
              <a:ext cx="1440000" cy="144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EABA9"/>
              </a:solidFill>
            </a:ln>
            <a:effectLst/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>
                <a:spcBef>
                  <a:spcPts val="100"/>
                </a:spcBef>
                <a:spcAft>
                  <a:spcPts val="100"/>
                </a:spcAft>
                <a:buSzPct val="100000"/>
                <a:defRPr/>
              </a:pPr>
              <a:endParaRPr lang="de-CH" sz="1600">
                <a:latin typeface="Lato Light"/>
                <a:ea typeface="Lato Light"/>
                <a:cs typeface="Lato Light"/>
              </a:endParaRPr>
            </a:p>
          </p:txBody>
        </p:sp>
        <p:sp>
          <p:nvSpPr>
            <p:cNvPr id="298" name="Rechteck 44"/>
            <p:cNvSpPr/>
            <p:nvPr/>
          </p:nvSpPr>
          <p:spPr bwMode="auto">
            <a:xfrm>
              <a:off x="10140737" y="1699669"/>
              <a:ext cx="720000" cy="1440000"/>
            </a:xfrm>
            <a:prstGeom prst="rect">
              <a:avLst/>
            </a:prstGeom>
            <a:no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de-CH" sz="1600">
                <a:solidFill>
                  <a:schemeClr val="tx1"/>
                </a:solidFill>
                <a:latin typeface="Lato Light"/>
                <a:ea typeface="Lato Light"/>
                <a:cs typeface="Lato Light"/>
              </a:endParaRPr>
            </a:p>
          </p:txBody>
        </p:sp>
      </p:grpSp>
      <p:sp>
        <p:nvSpPr>
          <p:cNvPr id="299" name="TextBox 57"/>
          <p:cNvSpPr txBox="1"/>
          <p:nvPr/>
        </p:nvSpPr>
        <p:spPr bwMode="gray">
          <a:xfrm>
            <a:off x="2345351" y="4140849"/>
            <a:ext cx="765699" cy="2159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de-CH" sz="1400" b="1">
                <a:latin typeface="Lato Light"/>
                <a:ea typeface="Lato Light"/>
                <a:cs typeface="Lato Light"/>
              </a:rPr>
              <a:t>eGov</a:t>
            </a:r>
          </a:p>
        </p:txBody>
      </p:sp>
      <p:pic>
        <p:nvPicPr>
          <p:cNvPr id="301" name="Graphic 65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2408373" y="3405124"/>
            <a:ext cx="600123" cy="600123"/>
          </a:xfrm>
          <a:prstGeom prst="rect">
            <a:avLst/>
          </a:prstGeom>
        </p:spPr>
      </p:pic>
      <p:cxnSp>
        <p:nvCxnSpPr>
          <p:cNvPr id="305" name="Gerade Verbindung mit Pfeil 12"/>
          <p:cNvCxnSpPr>
            <a:cxnSpLocks/>
          </p:cNvCxnSpPr>
          <p:nvPr/>
        </p:nvCxnSpPr>
        <p:spPr bwMode="auto">
          <a:xfrm>
            <a:off x="2733017" y="4515386"/>
            <a:ext cx="0" cy="608639"/>
          </a:xfrm>
          <a:prstGeom prst="straightConnector1">
            <a:avLst/>
          </a:prstGeom>
          <a:ln w="38100">
            <a:solidFill>
              <a:srgbClr val="8D8D8D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6" name="Gerade Verbindung mit Pfeil 12"/>
          <p:cNvCxnSpPr>
            <a:cxnSpLocks/>
          </p:cNvCxnSpPr>
          <p:nvPr/>
        </p:nvCxnSpPr>
        <p:spPr bwMode="auto">
          <a:xfrm>
            <a:off x="3824759" y="3079133"/>
            <a:ext cx="0" cy="2044891"/>
          </a:xfrm>
          <a:prstGeom prst="straightConnector1">
            <a:avLst/>
          </a:prstGeom>
          <a:ln w="38100">
            <a:solidFill>
              <a:srgbClr val="8D8D8D"/>
            </a:solidFill>
            <a:prstDash val="soli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7" name="Gerade Verbindung mit Pfeil 12"/>
          <p:cNvCxnSpPr>
            <a:cxnSpLocks/>
          </p:cNvCxnSpPr>
          <p:nvPr/>
        </p:nvCxnSpPr>
        <p:spPr bwMode="auto">
          <a:xfrm>
            <a:off x="5387913" y="2600293"/>
            <a:ext cx="0" cy="2523731"/>
          </a:xfrm>
          <a:prstGeom prst="straightConnector1">
            <a:avLst/>
          </a:prstGeom>
          <a:ln w="38100">
            <a:solidFill>
              <a:srgbClr val="8D8D8D"/>
            </a:solidFill>
            <a:prstDash val="soli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8" name="Gerade Verbindung mit Pfeil 12"/>
          <p:cNvCxnSpPr>
            <a:cxnSpLocks/>
            <a:stCxn id="263" idx="4"/>
          </p:cNvCxnSpPr>
          <p:nvPr/>
        </p:nvCxnSpPr>
        <p:spPr bwMode="auto">
          <a:xfrm>
            <a:off x="7303085" y="2598291"/>
            <a:ext cx="0" cy="2532904"/>
          </a:xfrm>
          <a:prstGeom prst="straightConnector1">
            <a:avLst/>
          </a:prstGeom>
          <a:ln w="38100">
            <a:solidFill>
              <a:srgbClr val="8D8D8D"/>
            </a:solidFill>
            <a:prstDash val="soli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9" name="Gerade Verbindung mit Pfeil 12"/>
          <p:cNvCxnSpPr>
            <a:cxnSpLocks/>
          </p:cNvCxnSpPr>
          <p:nvPr/>
        </p:nvCxnSpPr>
        <p:spPr bwMode="auto">
          <a:xfrm>
            <a:off x="9224689" y="3197093"/>
            <a:ext cx="0" cy="1926932"/>
          </a:xfrm>
          <a:prstGeom prst="straightConnector1">
            <a:avLst/>
          </a:prstGeom>
          <a:ln w="38100">
            <a:solidFill>
              <a:srgbClr val="8D8D8D"/>
            </a:solidFill>
            <a:prstDash val="soli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0" name="Gerade Verbindung mit Pfeil 12"/>
          <p:cNvCxnSpPr>
            <a:cxnSpLocks/>
            <a:stCxn id="286" idx="4"/>
          </p:cNvCxnSpPr>
          <p:nvPr/>
        </p:nvCxnSpPr>
        <p:spPr bwMode="auto">
          <a:xfrm>
            <a:off x="10289933" y="4543224"/>
            <a:ext cx="0" cy="587971"/>
          </a:xfrm>
          <a:prstGeom prst="straightConnector1">
            <a:avLst/>
          </a:prstGeom>
          <a:ln w="38100">
            <a:solidFill>
              <a:srgbClr val="8D8D8D"/>
            </a:solidFill>
            <a:prstDash val="soli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12" name="Grafik 311"/>
          <p:cNvPicPr>
            <a:picLocks noChangeAspect="1"/>
          </p:cNvPicPr>
          <p:nvPr/>
        </p:nvPicPr>
        <p:blipFill>
          <a:blip r:embed="rId8"/>
          <a:srcRect l="16543" t="16546" r="15900" b="13528"/>
          <a:stretch/>
        </p:blipFill>
        <p:spPr bwMode="auto">
          <a:xfrm>
            <a:off x="9371477" y="5245831"/>
            <a:ext cx="460596" cy="476757"/>
          </a:xfrm>
          <a:prstGeom prst="rect">
            <a:avLst/>
          </a:prstGeom>
        </p:spPr>
      </p:pic>
      <p:sp>
        <p:nvSpPr>
          <p:cNvPr id="313" name="Textfeld 312"/>
          <p:cNvSpPr txBox="1"/>
          <p:nvPr/>
        </p:nvSpPr>
        <p:spPr bwMode="auto">
          <a:xfrm>
            <a:off x="9869613" y="5256449"/>
            <a:ext cx="1010812" cy="4701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de-CH" sz="1400" b="1">
                <a:solidFill>
                  <a:schemeClr val="tx2"/>
                </a:solidFill>
                <a:latin typeface="Lato Light"/>
                <a:ea typeface="Lato Light"/>
                <a:cs typeface="Lato Light"/>
              </a:rPr>
              <a:t>Bund als Regulator</a:t>
            </a:r>
            <a:endParaRPr sz="2267"/>
          </a:p>
        </p:txBody>
      </p:sp>
      <p:grpSp>
        <p:nvGrpSpPr>
          <p:cNvPr id="314" name="Gruppieren 313"/>
          <p:cNvGrpSpPr/>
          <p:nvPr/>
        </p:nvGrpSpPr>
        <p:grpSpPr bwMode="auto">
          <a:xfrm>
            <a:off x="5859602" y="3340657"/>
            <a:ext cx="1040247" cy="939519"/>
            <a:chOff x="781650" y="1038542"/>
            <a:chExt cx="1040247" cy="939519"/>
          </a:xfrm>
        </p:grpSpPr>
        <p:sp>
          <p:nvSpPr>
            <p:cNvPr id="315" name="Rechteck 314"/>
            <p:cNvSpPr/>
            <p:nvPr/>
          </p:nvSpPr>
          <p:spPr bwMode="auto">
            <a:xfrm>
              <a:off x="781650" y="1038542"/>
              <a:ext cx="1040247" cy="9395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de-CH" sz="1400">
                <a:latin typeface="Lato Light"/>
                <a:ea typeface="Lato Light"/>
                <a:cs typeface="Lato Light"/>
              </a:endParaRPr>
            </a:p>
          </p:txBody>
        </p:sp>
        <p:pic>
          <p:nvPicPr>
            <p:cNvPr id="316" name="Grafik 315" descr="Weibliches Profil Silhouette"/>
            <p:cNvPicPr>
              <a:picLocks noChangeAspect="1"/>
            </p:cNvPicPr>
            <p:nvPr/>
          </p:nvPicPr>
          <p:blipFill>
            <a:blip r:embed="rId9"/>
            <a:stretch/>
          </p:blipFill>
          <p:spPr bwMode="auto">
            <a:xfrm>
              <a:off x="844574" y="1051101"/>
              <a:ext cx="914400" cy="914400"/>
            </a:xfrm>
            <a:prstGeom prst="rect">
              <a:avLst/>
            </a:prstGeom>
          </p:spPr>
        </p:pic>
      </p:grpSp>
      <p:sp>
        <p:nvSpPr>
          <p:cNvPr id="318" name="TextBox 56"/>
          <p:cNvSpPr txBox="1"/>
          <p:nvPr/>
        </p:nvSpPr>
        <p:spPr bwMode="gray">
          <a:xfrm>
            <a:off x="2218394" y="1227691"/>
            <a:ext cx="2120985" cy="5177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de-CH" sz="1600" b="1" cap="small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Sectoral</a:t>
            </a:r>
            <a:r>
              <a:rPr lang="de-CH" sz="1600" b="1" cap="small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 </a:t>
            </a:r>
            <a:r>
              <a:rPr lang="de-CH" sz="1600" b="1" cap="small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ecosystems</a:t>
            </a:r>
            <a:br>
              <a:rPr lang="de-CH" sz="1600" b="1" cap="small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</a:br>
            <a:r>
              <a:rPr lang="de-CH" sz="1600" b="1" cap="small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per </a:t>
            </a:r>
            <a:r>
              <a:rPr lang="de-CH" sz="1600" b="1" cap="small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member</a:t>
            </a:r>
            <a:r>
              <a:rPr lang="de-CH" sz="1600" b="1" cap="small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 </a:t>
            </a:r>
            <a:r>
              <a:rPr lang="de-CH" sz="1600" b="1" cap="small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state</a:t>
            </a:r>
            <a:endParaRPr lang="de-CH" sz="1600" b="1" cap="small" dirty="0">
              <a:solidFill>
                <a:schemeClr val="tx1">
                  <a:lumMod val="65000"/>
                  <a:lumOff val="35000"/>
                </a:schemeClr>
              </a:solidFill>
              <a:latin typeface="Lato Light"/>
              <a:ea typeface="Lato Light"/>
              <a:cs typeface="Lato Light"/>
            </a:endParaRPr>
          </a:p>
        </p:txBody>
      </p:sp>
      <p:sp>
        <p:nvSpPr>
          <p:cNvPr id="319" name="TextBox 56"/>
          <p:cNvSpPr txBox="1"/>
          <p:nvPr/>
        </p:nvSpPr>
        <p:spPr bwMode="gray">
          <a:xfrm>
            <a:off x="8890217" y="1212705"/>
            <a:ext cx="2120985" cy="5177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de-CH" sz="1600" b="1" cap="small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Sectoral</a:t>
            </a:r>
            <a:r>
              <a:rPr lang="de-CH" sz="1600" b="1" cap="small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 </a:t>
            </a:r>
            <a:r>
              <a:rPr lang="de-CH" sz="1600" b="1" cap="small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governance</a:t>
            </a:r>
            <a:endParaRPr lang="de-CH" sz="1600" b="1" cap="small" dirty="0">
              <a:solidFill>
                <a:schemeClr val="tx1">
                  <a:lumMod val="65000"/>
                  <a:lumOff val="35000"/>
                </a:schemeClr>
              </a:solidFill>
              <a:latin typeface="Lato Light"/>
              <a:ea typeface="Lato Light"/>
              <a:cs typeface="Lato Light"/>
            </a:endParaRPr>
          </a:p>
          <a:p>
            <a:pPr algn="ctr">
              <a:lnSpc>
                <a:spcPct val="110000"/>
              </a:lnSpc>
              <a:defRPr/>
            </a:pPr>
            <a:r>
              <a:rPr lang="de-CH" sz="1600" b="1" cap="small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Per </a:t>
            </a:r>
            <a:r>
              <a:rPr lang="de-CH" sz="1600" b="1" cap="small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member</a:t>
            </a:r>
            <a:r>
              <a:rPr lang="de-CH" sz="1600" b="1" cap="small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 </a:t>
            </a:r>
            <a:r>
              <a:rPr lang="de-CH" sz="1600" b="1" cap="small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state</a:t>
            </a:r>
            <a:endParaRPr lang="de-CH" sz="1600" b="1" cap="small" dirty="0">
              <a:solidFill>
                <a:schemeClr val="tx1">
                  <a:lumMod val="65000"/>
                  <a:lumOff val="35000"/>
                </a:schemeClr>
              </a:solidFill>
              <a:latin typeface="Lato Light"/>
              <a:ea typeface="Lato Light"/>
              <a:cs typeface="Lato Light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de-CH" dirty="0"/>
              <a:t>The EU </a:t>
            </a:r>
            <a:r>
              <a:rPr lang="de-CH" dirty="0" err="1"/>
              <a:t>approach</a:t>
            </a:r>
            <a:r>
              <a:rPr lang="de-CH" dirty="0"/>
              <a:t> </a:t>
            </a:r>
            <a:r>
              <a:rPr lang="de-CH" dirty="0" err="1"/>
              <a:t>towards</a:t>
            </a:r>
            <a:r>
              <a:rPr lang="de-CH" dirty="0"/>
              <a:t> SSI</a:t>
            </a:r>
          </a:p>
        </p:txBody>
      </p:sp>
      <p:sp>
        <p:nvSpPr>
          <p:cNvPr id="302" name="Rechteck: abgerundete Ecken 2"/>
          <p:cNvSpPr/>
          <p:nvPr/>
        </p:nvSpPr>
        <p:spPr bwMode="auto">
          <a:xfrm>
            <a:off x="1818607" y="5134617"/>
            <a:ext cx="9474328" cy="66562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defRPr/>
            </a:pPr>
            <a:r>
              <a:rPr lang="de-CH" sz="1800">
                <a:solidFill>
                  <a:schemeClr val="tx1"/>
                </a:solidFill>
                <a:latin typeface="Lato Light"/>
                <a:ea typeface="Lato Light"/>
                <a:cs typeface="Lato Light"/>
              </a:rPr>
              <a:t>Decentralised infrastructure for digital proofs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10043700" y="1799600"/>
            <a:ext cx="1392253" cy="1375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CH" sz="1867" b="1" dirty="0" err="1"/>
              <a:t>Is</a:t>
            </a:r>
            <a:r>
              <a:rPr lang="de-CH" sz="1867" b="1" dirty="0"/>
              <a:t> </a:t>
            </a:r>
            <a:r>
              <a:rPr lang="de-CH" sz="1867" b="1" dirty="0" err="1"/>
              <a:t>there</a:t>
            </a:r>
            <a:r>
              <a:rPr lang="de-CH" sz="1867" b="1" dirty="0"/>
              <a:t> a </a:t>
            </a:r>
            <a:r>
              <a:rPr lang="de-CH" sz="1867" b="1" dirty="0" err="1"/>
              <a:t>similar</a:t>
            </a:r>
            <a:r>
              <a:rPr lang="de-CH" sz="1867" b="1" dirty="0"/>
              <a:t> </a:t>
            </a:r>
            <a:r>
              <a:rPr lang="de-CH" sz="1867" b="1" dirty="0" err="1"/>
              <a:t>role</a:t>
            </a:r>
            <a:r>
              <a:rPr lang="de-CH" sz="1867" b="1" dirty="0"/>
              <a:t> </a:t>
            </a:r>
            <a:r>
              <a:rPr lang="de-CH" sz="1867" b="1" dirty="0" err="1"/>
              <a:t>for</a:t>
            </a:r>
            <a:r>
              <a:rPr lang="de-CH" sz="1867" b="1" dirty="0"/>
              <a:t> GÉANT?</a:t>
            </a:r>
            <a:endParaRPr sz="2267" b="1" dirty="0"/>
          </a:p>
        </p:txBody>
      </p:sp>
      <p:sp>
        <p:nvSpPr>
          <p:cNvPr id="77" name="TextBox 76"/>
          <p:cNvSpPr txBox="1"/>
          <p:nvPr/>
        </p:nvSpPr>
        <p:spPr bwMode="auto">
          <a:xfrm>
            <a:off x="291266" y="3279399"/>
            <a:ext cx="1762511" cy="1047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de-CH" sz="1867" dirty="0" err="1"/>
              <a:t>eIDs</a:t>
            </a:r>
            <a:r>
              <a:rPr lang="de-CH" sz="1867" dirty="0"/>
              <a:t> </a:t>
            </a:r>
            <a:r>
              <a:rPr lang="de-CH" sz="1867" dirty="0" err="1"/>
              <a:t>issued</a:t>
            </a:r>
            <a:r>
              <a:rPr lang="de-CH" sz="1867" dirty="0"/>
              <a:t> </a:t>
            </a:r>
            <a:r>
              <a:rPr lang="de-CH" sz="1867" dirty="0" err="1"/>
              <a:t>by</a:t>
            </a:r>
            <a:r>
              <a:rPr lang="de-CH" sz="1867" dirty="0"/>
              <a:t> </a:t>
            </a:r>
            <a:r>
              <a:rPr lang="de-CH" sz="1867" dirty="0" err="1"/>
              <a:t>member</a:t>
            </a:r>
            <a:r>
              <a:rPr lang="de-CH" sz="1867" dirty="0"/>
              <a:t> </a:t>
            </a:r>
            <a:r>
              <a:rPr lang="de-CH" sz="1867" dirty="0" err="1"/>
              <a:t>states</a:t>
            </a:r>
            <a:endParaRPr lang="de-CH" sz="1867" dirty="0"/>
          </a:p>
        </p:txBody>
      </p:sp>
    </p:spTree>
    <p:extLst>
      <p:ext uri="{BB962C8B-B14F-4D97-AF65-F5344CB8AC3E}">
        <p14:creationId xmlns:p14="http://schemas.microsoft.com/office/powerpoint/2010/main" val="3362024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5385</TotalTime>
  <Words>310</Words>
  <Application>Microsoft Macintosh PowerPoint</Application>
  <PresentationFormat>Widescreen</PresentationFormat>
  <Paragraphs>54</Paragraphs>
  <Slides>14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Aptos</vt:lpstr>
      <vt:lpstr>Aptos Display</vt:lpstr>
      <vt:lpstr>Arial</vt:lpstr>
      <vt:lpstr>Calibri</vt:lpstr>
      <vt:lpstr>Lato Light</vt:lpstr>
      <vt:lpstr>Wingdings</vt:lpstr>
      <vt:lpstr>Office Theme</vt:lpstr>
      <vt:lpstr>T7 Infoshare</vt:lpstr>
      <vt:lpstr>Agenda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EU approach towards SSI</vt:lpstr>
      <vt:lpstr>EU Strategy for Universities: https://education.ec.europa.eu/sites/default/files/2022-01/communication-european-strategy-for-universities.pdf</vt:lpstr>
      <vt:lpstr>EU “Flagship” Activities to Implement the Strategy for Universities</vt:lpstr>
      <vt:lpstr>Risk assessment</vt:lpstr>
      <vt:lpstr>PowerPoint Presentation</vt:lpstr>
      <vt:lpstr>Conclusions 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 Graf</dc:creator>
  <cp:lastModifiedBy>Christoph Graf</cp:lastModifiedBy>
  <cp:revision>7</cp:revision>
  <dcterms:created xsi:type="dcterms:W3CDTF">2024-08-27T15:06:59Z</dcterms:created>
  <dcterms:modified xsi:type="dcterms:W3CDTF">2024-09-11T09:14:57Z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5d45f1b-bd49-4758-aadb-0fb229309946_Enabled">
    <vt:lpwstr>true</vt:lpwstr>
  </property>
  <property fmtid="{D5CDD505-2E9C-101B-9397-08002B2CF9AE}" pid="3" name="MSIP_Label_e5d45f1b-bd49-4758-aadb-0fb229309946_SetDate">
    <vt:lpwstr>2024-08-27T15:18:55Z</vt:lpwstr>
  </property>
  <property fmtid="{D5CDD505-2E9C-101B-9397-08002B2CF9AE}" pid="4" name="MSIP_Label_e5d45f1b-bd49-4758-aadb-0fb229309946_Method">
    <vt:lpwstr>Privileged</vt:lpwstr>
  </property>
  <property fmtid="{D5CDD505-2E9C-101B-9397-08002B2CF9AE}" pid="5" name="MSIP_Label_e5d45f1b-bd49-4758-aadb-0fb229309946_Name">
    <vt:lpwstr>Intern</vt:lpwstr>
  </property>
  <property fmtid="{D5CDD505-2E9C-101B-9397-08002B2CF9AE}" pid="6" name="MSIP_Label_e5d45f1b-bd49-4758-aadb-0fb229309946_SiteId">
    <vt:lpwstr>026057f4-2082-4f1e-8d04-3410acf953b4</vt:lpwstr>
  </property>
  <property fmtid="{D5CDD505-2E9C-101B-9397-08002B2CF9AE}" pid="7" name="MSIP_Label_e5d45f1b-bd49-4758-aadb-0fb229309946_ActionId">
    <vt:lpwstr>841763ce-8677-4340-9a40-c302eaef01d5</vt:lpwstr>
  </property>
  <property fmtid="{D5CDD505-2E9C-101B-9397-08002B2CF9AE}" pid="8" name="MSIP_Label_e5d45f1b-bd49-4758-aadb-0fb229309946_ContentBits">
    <vt:lpwstr>0</vt:lpwstr>
  </property>
</Properties>
</file>