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9" r:id="rId6"/>
    <p:sldMasterId id="2147483688" r:id="rId7"/>
    <p:sldMasterId id="2147483681" r:id="rId8"/>
    <p:sldMasterId id="2147483683" r:id="rId9"/>
  </p:sldMasterIdLst>
  <p:notesMasterIdLst>
    <p:notesMasterId r:id="rId26"/>
  </p:notesMasterIdLst>
  <p:sldIdLst>
    <p:sldId id="420" r:id="rId10"/>
    <p:sldId id="1063" r:id="rId11"/>
    <p:sldId id="370" r:id="rId12"/>
    <p:sldId id="1093" r:id="rId13"/>
    <p:sldId id="1091" r:id="rId14"/>
    <p:sldId id="1092" r:id="rId15"/>
    <p:sldId id="1094" r:id="rId16"/>
    <p:sldId id="1095" r:id="rId17"/>
    <p:sldId id="1097" r:id="rId18"/>
    <p:sldId id="1101" r:id="rId19"/>
    <p:sldId id="258" r:id="rId20"/>
    <p:sldId id="259" r:id="rId21"/>
    <p:sldId id="1099" r:id="rId22"/>
    <p:sldId id="1100" r:id="rId23"/>
    <p:sldId id="1102" r:id="rId24"/>
    <p:sldId id="108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270"/>
    <a:srgbClr val="C4457A"/>
    <a:srgbClr val="F4E200"/>
    <a:srgbClr val="002060"/>
    <a:srgbClr val="45A342"/>
    <a:srgbClr val="0ABBC2"/>
    <a:srgbClr val="1F4E79"/>
    <a:srgbClr val="30338F"/>
    <a:srgbClr val="FFDD7D"/>
    <a:srgbClr val="3C51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220" autoAdjust="0"/>
    <p:restoredTop sz="93519" autoAdjust="0"/>
  </p:normalViewPr>
  <p:slideViewPr>
    <p:cSldViewPr snapToGrid="0">
      <p:cViewPr varScale="1">
        <p:scale>
          <a:sx n="104" d="100"/>
          <a:sy n="104" d="100"/>
        </p:scale>
        <p:origin x="576" y="208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18/09/2024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6086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/>
              <a:t>- Represent the interests of our community: leverage 20+ years of experience in IAM in our community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020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1A64-01CD-4B12-F0DF-7AA9843D140F}"/>
              </a:ext>
            </a:extLst>
          </p:cNvPr>
          <p:cNvSpPr/>
          <p:nvPr userDrawn="1"/>
        </p:nvSpPr>
        <p:spPr>
          <a:xfrm>
            <a:off x="11037739" y="5716824"/>
            <a:ext cx="1171195" cy="1171195"/>
          </a:xfrm>
          <a:custGeom>
            <a:avLst/>
            <a:gdLst>
              <a:gd name="connsiteX0" fmla="*/ 0 w 1402596"/>
              <a:gd name="connsiteY0" fmla="*/ 0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  <a:gd name="connsiteX4" fmla="*/ 0 w 1402596"/>
              <a:gd name="connsiteY4" fmla="*/ 0 h 1402596"/>
              <a:gd name="connsiteX0" fmla="*/ 0 w 1402596"/>
              <a:gd name="connsiteY0" fmla="*/ 1402596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596" h="1402596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8DAA213-132D-6A2A-F21C-9C7AAC5538AA}"/>
              </a:ext>
            </a:extLst>
          </p:cNvPr>
          <p:cNvSpPr/>
          <p:nvPr userDrawn="1"/>
        </p:nvSpPr>
        <p:spPr>
          <a:xfrm rot="18940972">
            <a:off x="10539361" y="5650681"/>
            <a:ext cx="1640667" cy="774393"/>
          </a:xfrm>
          <a:custGeom>
            <a:avLst/>
            <a:gdLst>
              <a:gd name="connsiteX0" fmla="*/ 0 w 1591482"/>
              <a:gd name="connsiteY0" fmla="*/ 750465 h 750465"/>
              <a:gd name="connsiteX1" fmla="*/ 795741 w 1591482"/>
              <a:gd name="connsiteY1" fmla="*/ 0 h 750465"/>
              <a:gd name="connsiteX2" fmla="*/ 1591482 w 1591482"/>
              <a:gd name="connsiteY2" fmla="*/ 750465 h 750465"/>
              <a:gd name="connsiteX3" fmla="*/ 0 w 1591482"/>
              <a:gd name="connsiteY3" fmla="*/ 750465 h 750465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543"/>
              <a:gd name="connsiteY0" fmla="*/ 761518 h 761518"/>
              <a:gd name="connsiteX1" fmla="*/ 784688 w 1591543"/>
              <a:gd name="connsiteY1" fmla="*/ 0 h 761518"/>
              <a:gd name="connsiteX2" fmla="*/ 1591482 w 1591543"/>
              <a:gd name="connsiteY2" fmla="*/ 761518 h 761518"/>
              <a:gd name="connsiteX3" fmla="*/ 0 w 1591543"/>
              <a:gd name="connsiteY3" fmla="*/ 761518 h 761518"/>
              <a:gd name="connsiteX0" fmla="*/ 0 w 1591556"/>
              <a:gd name="connsiteY0" fmla="*/ 756181 h 756181"/>
              <a:gd name="connsiteX1" fmla="*/ 828613 w 1591556"/>
              <a:gd name="connsiteY1" fmla="*/ 0 h 756181"/>
              <a:gd name="connsiteX2" fmla="*/ 1591482 w 1591556"/>
              <a:gd name="connsiteY2" fmla="*/ 756181 h 756181"/>
              <a:gd name="connsiteX3" fmla="*/ 0 w 1591556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68383"/>
              <a:gd name="connsiteY0" fmla="*/ 780013 h 780013"/>
              <a:gd name="connsiteX1" fmla="*/ 805448 w 1568383"/>
              <a:gd name="connsiteY1" fmla="*/ 0 h 780013"/>
              <a:gd name="connsiteX2" fmla="*/ 1568317 w 1568383"/>
              <a:gd name="connsiteY2" fmla="*/ 756181 h 780013"/>
              <a:gd name="connsiteX3" fmla="*/ 0 w 1568383"/>
              <a:gd name="connsiteY3" fmla="*/ 780013 h 780013"/>
              <a:gd name="connsiteX0" fmla="*/ 28149 w 1596532"/>
              <a:gd name="connsiteY0" fmla="*/ 780013 h 780020"/>
              <a:gd name="connsiteX1" fmla="*/ 833597 w 1596532"/>
              <a:gd name="connsiteY1" fmla="*/ 0 h 780020"/>
              <a:gd name="connsiteX2" fmla="*/ 1596466 w 1596532"/>
              <a:gd name="connsiteY2" fmla="*/ 756181 h 780020"/>
              <a:gd name="connsiteX3" fmla="*/ 28149 w 1596532"/>
              <a:gd name="connsiteY3" fmla="*/ 780013 h 780020"/>
              <a:gd name="connsiteX0" fmla="*/ 28149 w 1596719"/>
              <a:gd name="connsiteY0" fmla="*/ 780013 h 780020"/>
              <a:gd name="connsiteX1" fmla="*/ 833597 w 1596719"/>
              <a:gd name="connsiteY1" fmla="*/ 0 h 780020"/>
              <a:gd name="connsiteX2" fmla="*/ 1596466 w 1596719"/>
              <a:gd name="connsiteY2" fmla="*/ 756181 h 780020"/>
              <a:gd name="connsiteX3" fmla="*/ 28149 w 1596719"/>
              <a:gd name="connsiteY3" fmla="*/ 780013 h 780020"/>
              <a:gd name="connsiteX0" fmla="*/ 26113 w 1594683"/>
              <a:gd name="connsiteY0" fmla="*/ 780013 h 780029"/>
              <a:gd name="connsiteX1" fmla="*/ 831561 w 1594683"/>
              <a:gd name="connsiteY1" fmla="*/ 0 h 780029"/>
              <a:gd name="connsiteX2" fmla="*/ 1594430 w 1594683"/>
              <a:gd name="connsiteY2" fmla="*/ 756181 h 780029"/>
              <a:gd name="connsiteX3" fmla="*/ 26113 w 1594683"/>
              <a:gd name="connsiteY3" fmla="*/ 780013 h 780029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780013"/>
              <a:gd name="connsiteX1" fmla="*/ 824864 w 1587986"/>
              <a:gd name="connsiteY1" fmla="*/ 0 h 780013"/>
              <a:gd name="connsiteX2" fmla="*/ 1587733 w 1587986"/>
              <a:gd name="connsiteY2" fmla="*/ 756181 h 780013"/>
              <a:gd name="connsiteX3" fmla="*/ 19416 w 1587986"/>
              <a:gd name="connsiteY3" fmla="*/ 780013 h 780013"/>
              <a:gd name="connsiteX0" fmla="*/ 0 w 1568570"/>
              <a:gd name="connsiteY0" fmla="*/ 780013 h 780013"/>
              <a:gd name="connsiteX1" fmla="*/ 805448 w 1568570"/>
              <a:gd name="connsiteY1" fmla="*/ 0 h 780013"/>
              <a:gd name="connsiteX2" fmla="*/ 1568317 w 1568570"/>
              <a:gd name="connsiteY2" fmla="*/ 756181 h 780013"/>
              <a:gd name="connsiteX3" fmla="*/ 0 w 1568570"/>
              <a:gd name="connsiteY3" fmla="*/ 780013 h 7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570" h="780013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8479A2B-31D9-0E3C-9171-7C8A00505931}"/>
              </a:ext>
            </a:extLst>
          </p:cNvPr>
          <p:cNvSpPr txBox="1">
            <a:spLocks/>
          </p:cNvSpPr>
          <p:nvPr userDrawn="1"/>
        </p:nvSpPr>
        <p:spPr>
          <a:xfrm>
            <a:off x="11291245" y="6408696"/>
            <a:ext cx="1003253" cy="479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b="1" cap="all" dirty="0">
                <a:solidFill>
                  <a:srgbClr val="EE426D"/>
                </a:solidFill>
              </a:rPr>
              <a:t>Gn5-1</a:t>
            </a:r>
            <a:endParaRPr lang="en-GB" sz="2000" b="1" cap="all" dirty="0">
              <a:solidFill>
                <a:srgbClr val="EE4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asic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6F581CDD-E760-3C4B-B904-320C2653EC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512986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rgbClr val="1F4270"/>
                </a:solidFill>
              </a:defRPr>
            </a:lvl1pPr>
          </a:lstStyle>
          <a:p>
            <a:pPr defTabSz="914377"/>
            <a:fld id="{99DB5B91-B4E4-4EE4-BE5C-3E09032CE5EC}" type="slidenum">
              <a:rPr lang="en-GB" smtClean="0"/>
              <a:pPr defTabSz="914377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408321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713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16DE8-B05A-7895-B009-173D3302E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A703E-C0EF-B73E-A702-BF379DF89A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FB904-0C1D-BDB2-46B8-4C9EC31E6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18.09.24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4DA74B-8763-BBE2-9AC8-4CE7C09C9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AB6DD-0076-C4AB-801C-32672F37A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1059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9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5" r:id="rId2"/>
    <p:sldLayoutId id="2147483686" r:id="rId3"/>
    <p:sldLayoutId id="2147483693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8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education.ec.europa.eu/sites/default/files/2022-01/communication-european-strategy-for-universities.pdf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8CCB0DA-D0FE-38AB-2E6B-0D79AC5FEAC8}"/>
              </a:ext>
            </a:extLst>
          </p:cNvPr>
          <p:cNvSpPr txBox="1">
            <a:spLocks/>
          </p:cNvSpPr>
          <p:nvPr/>
        </p:nvSpPr>
        <p:spPr>
          <a:xfrm>
            <a:off x="744354" y="3940600"/>
            <a:ext cx="7485589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87597CE-8B20-F5C5-04A9-D7C46491FCD8}"/>
              </a:ext>
            </a:extLst>
          </p:cNvPr>
          <p:cNvSpPr txBox="1">
            <a:spLocks/>
          </p:cNvSpPr>
          <p:nvPr/>
        </p:nvSpPr>
        <p:spPr>
          <a:xfrm>
            <a:off x="744354" y="6344021"/>
            <a:ext cx="6689792" cy="35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Project Participants Sensitive (SEN)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GÉANT </a:t>
            </a:r>
            <a:r>
              <a:rPr lang="en-US" sz="1600" dirty="0" err="1">
                <a:solidFill>
                  <a:schemeClr val="bg1"/>
                </a:solidFill>
              </a:rPr>
              <a:t>Infoshare</a:t>
            </a:r>
            <a:endParaRPr lang="en-US" sz="1600" dirty="0">
              <a:solidFill>
                <a:schemeClr val="bg1"/>
              </a:solidFill>
            </a:endParaRPr>
          </a:p>
          <a:p>
            <a:r>
              <a:rPr lang="en-US" sz="1600" dirty="0">
                <a:solidFill>
                  <a:schemeClr val="bg1"/>
                </a:solidFill>
              </a:rPr>
              <a:t>23 September 2024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Wallets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 lIns="91440" tIns="45720" rIns="91440" bIns="45720" anchor="t"/>
          <a:lstStyle/>
          <a:p>
            <a:r>
              <a:rPr lang="en-US" dirty="0"/>
              <a:t>Trust and Identity </a:t>
            </a:r>
            <a:r>
              <a:rPr lang="en-US" dirty="0" err="1"/>
              <a:t>Infoshare</a:t>
            </a:r>
            <a:r>
              <a:rPr lang="en-US" dirty="0"/>
              <a:t> for NRENs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Christoph Graf, Switch</a:t>
            </a:r>
          </a:p>
          <a:p>
            <a:r>
              <a:rPr lang="en-US" dirty="0" err="1">
                <a:cs typeface="Calibri"/>
              </a:rPr>
              <a:t>Tasklead</a:t>
            </a:r>
            <a:r>
              <a:rPr lang="en-US" dirty="0">
                <a:cs typeface="Calibri"/>
              </a:rPr>
              <a:t> GN5-1/WP5/T7</a:t>
            </a: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828D7A-6F60-E22C-694E-87C8BF710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loud 58">
            <a:extLst>
              <a:ext uri="{FF2B5EF4-FFF2-40B4-BE49-F238E27FC236}">
                <a16:creationId xmlns:a16="http://schemas.microsoft.com/office/drawing/2014/main" id="{615FB459-6B11-70AD-25D3-A77315C3AB90}"/>
              </a:ext>
            </a:extLst>
          </p:cNvPr>
          <p:cNvSpPr/>
          <p:nvPr/>
        </p:nvSpPr>
        <p:spPr>
          <a:xfrm>
            <a:off x="3595608" y="4491091"/>
            <a:ext cx="5739636" cy="2332461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33" name="Cloud 32">
            <a:extLst>
              <a:ext uri="{FF2B5EF4-FFF2-40B4-BE49-F238E27FC236}">
                <a16:creationId xmlns:a16="http://schemas.microsoft.com/office/drawing/2014/main" id="{52AC2B6A-E853-DCC6-AB55-5E953785E7B6}"/>
              </a:ext>
            </a:extLst>
          </p:cNvPr>
          <p:cNvSpPr/>
          <p:nvPr/>
        </p:nvSpPr>
        <p:spPr>
          <a:xfrm>
            <a:off x="5055089" y="2409403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  <a:p>
            <a:pPr algn="ctr"/>
            <a:r>
              <a:rPr lang="de-CH" dirty="0" err="1">
                <a:solidFill>
                  <a:srgbClr val="FF0000"/>
                </a:solidFill>
              </a:rPr>
              <a:t>Shared</a:t>
            </a:r>
            <a:r>
              <a:rPr lang="de-CH" dirty="0"/>
              <a:t> </a:t>
            </a:r>
            <a:r>
              <a:rPr lang="de-CH" dirty="0" err="1"/>
              <a:t>technical</a:t>
            </a:r>
            <a:r>
              <a:rPr lang="de-CH" dirty="0"/>
              <a:t> </a:t>
            </a:r>
            <a:r>
              <a:rPr lang="de-CH" dirty="0" err="1"/>
              <a:t>magic</a:t>
            </a:r>
            <a:endParaRPr lang="de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03F8B9-B15C-0AFE-141F-89850FF5D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10998150" cy="752705"/>
          </a:xfrm>
        </p:spPr>
        <p:txBody>
          <a:bodyPr/>
          <a:lstStyle/>
          <a:p>
            <a:r>
              <a:rPr lang="en-GB" dirty="0"/>
              <a:t>Scale-out with wallets: how does the picture change?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6CB2E9E-FBAD-1785-153F-919CDBD765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10</a:t>
            </a:fld>
            <a:endParaRPr lang="en-GB" dirty="0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EE089F33-09A3-8FDA-C338-F0C72B2636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50" y="1536698"/>
            <a:ext cx="749300" cy="749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AF9FA03-C8CE-5FF0-AB05-7054676E0353}"/>
              </a:ext>
            </a:extLst>
          </p:cNvPr>
          <p:cNvSpPr txBox="1"/>
          <p:nvPr/>
        </p:nvSpPr>
        <p:spPr>
          <a:xfrm>
            <a:off x="5847374" y="1155181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E9B65DB-2829-9757-5CD2-8D3D9E0C962B}"/>
              </a:ext>
            </a:extLst>
          </p:cNvPr>
          <p:cNvSpPr txBox="1"/>
          <p:nvPr/>
        </p:nvSpPr>
        <p:spPr>
          <a:xfrm>
            <a:off x="10613252" y="2876034"/>
            <a:ext cx="1405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Cool </a:t>
            </a:r>
            <a:r>
              <a:rPr lang="de-CH" dirty="0" err="1"/>
              <a:t>services</a:t>
            </a:r>
            <a:endParaRPr lang="de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265AFD-0B95-FFF1-507A-C5397AC81CA4}"/>
              </a:ext>
            </a:extLst>
          </p:cNvPr>
          <p:cNvSpPr txBox="1"/>
          <p:nvPr/>
        </p:nvSpPr>
        <p:spPr>
          <a:xfrm>
            <a:off x="475854" y="2737534"/>
            <a:ext cx="14459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Reputable </a:t>
            </a:r>
            <a:r>
              <a:rPr lang="de-CH" dirty="0" err="1"/>
              <a:t>organisations</a:t>
            </a:r>
            <a:endParaRPr lang="de-CH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244A5AB-3BBA-F387-40D4-9F5F30007C2B}"/>
              </a:ext>
            </a:extLst>
          </p:cNvPr>
          <p:cNvCxnSpPr>
            <a:cxnSpLocks/>
          </p:cNvCxnSpPr>
          <p:nvPr/>
        </p:nvCxnSpPr>
        <p:spPr>
          <a:xfrm>
            <a:off x="6585071" y="2157333"/>
            <a:ext cx="2750173" cy="718701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B9398BD0-7F20-CB97-FEEA-1AD8333780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556" y="2112276"/>
            <a:ext cx="749300" cy="749300"/>
          </a:xfrm>
          <a:prstGeom prst="rect">
            <a:avLst/>
          </a:prstGeom>
        </p:spPr>
      </p:pic>
      <p:pic>
        <p:nvPicPr>
          <p:cNvPr id="30" name="Picture 29" descr="Icon&#10;&#10;Description automatically generated">
            <a:extLst>
              <a:ext uri="{FF2B5EF4-FFF2-40B4-BE49-F238E27FC236}">
                <a16:creationId xmlns:a16="http://schemas.microsoft.com/office/drawing/2014/main" id="{17959BEC-BE08-A7A1-F920-BC18D853B4F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898" y="2157333"/>
            <a:ext cx="457806" cy="457806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C6D45BE-AC5E-B7E4-AE26-BF982EAD1A00}"/>
              </a:ext>
            </a:extLst>
          </p:cNvPr>
          <p:cNvCxnSpPr>
            <a:cxnSpLocks/>
          </p:cNvCxnSpPr>
          <p:nvPr/>
        </p:nvCxnSpPr>
        <p:spPr>
          <a:xfrm flipH="1">
            <a:off x="3070438" y="2112276"/>
            <a:ext cx="2335460" cy="625258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199F993-05C6-73F7-E057-2855AC69F8A8}"/>
              </a:ext>
            </a:extLst>
          </p:cNvPr>
          <p:cNvCxnSpPr>
            <a:cxnSpLocks/>
          </p:cNvCxnSpPr>
          <p:nvPr/>
        </p:nvCxnSpPr>
        <p:spPr>
          <a:xfrm flipH="1" flipV="1">
            <a:off x="2989985" y="3538672"/>
            <a:ext cx="1489025" cy="1065199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51471A4B-F7FB-1EBF-E7E4-A452EAC29D3B}"/>
              </a:ext>
            </a:extLst>
          </p:cNvPr>
          <p:cNvCxnSpPr>
            <a:cxnSpLocks/>
          </p:cNvCxnSpPr>
          <p:nvPr/>
        </p:nvCxnSpPr>
        <p:spPr>
          <a:xfrm flipH="1">
            <a:off x="8260597" y="3538672"/>
            <a:ext cx="1209970" cy="875837"/>
          </a:xfrm>
          <a:prstGeom prst="straightConnector1">
            <a:avLst/>
          </a:prstGeom>
          <a:ln w="317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47" descr="Icon&#10;&#10;Description automatically generated">
            <a:extLst>
              <a:ext uri="{FF2B5EF4-FFF2-40B4-BE49-F238E27FC236}">
                <a16:creationId xmlns:a16="http://schemas.microsoft.com/office/drawing/2014/main" id="{C44E8F70-C9EC-D327-00FF-2CD13FD0EBA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1138" y="2697774"/>
            <a:ext cx="749300" cy="749300"/>
          </a:xfrm>
          <a:prstGeom prst="rect">
            <a:avLst/>
          </a:prstGeom>
        </p:spPr>
      </p:pic>
      <p:pic>
        <p:nvPicPr>
          <p:cNvPr id="49" name="Picture 48" descr="Icon&#10;&#10;Description automatically generated">
            <a:extLst>
              <a:ext uri="{FF2B5EF4-FFF2-40B4-BE49-F238E27FC236}">
                <a16:creationId xmlns:a16="http://schemas.microsoft.com/office/drawing/2014/main" id="{A4CE08CB-271B-A8FD-79FD-1436FFFF2C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7697" y="3275543"/>
            <a:ext cx="749300" cy="749300"/>
          </a:xfrm>
          <a:prstGeom prst="rect">
            <a:avLst/>
          </a:prstGeom>
        </p:spPr>
      </p:pic>
      <p:pic>
        <p:nvPicPr>
          <p:cNvPr id="50" name="Picture 49" descr="Icon&#10;&#10;Description automatically generated">
            <a:extLst>
              <a:ext uri="{FF2B5EF4-FFF2-40B4-BE49-F238E27FC236}">
                <a16:creationId xmlns:a16="http://schemas.microsoft.com/office/drawing/2014/main" id="{8C5D964E-CF8A-F716-8B79-FA12CC1D70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0685" y="2152852"/>
            <a:ext cx="749300" cy="749300"/>
          </a:xfrm>
          <a:prstGeom prst="rect">
            <a:avLst/>
          </a:prstGeom>
        </p:spPr>
      </p:pic>
      <p:pic>
        <p:nvPicPr>
          <p:cNvPr id="51" name="Picture 50" descr="Icon&#10;&#10;Description automatically generated">
            <a:extLst>
              <a:ext uri="{FF2B5EF4-FFF2-40B4-BE49-F238E27FC236}">
                <a16:creationId xmlns:a16="http://schemas.microsoft.com/office/drawing/2014/main" id="{207E51CD-EFED-5AA6-0EC4-4F226490B22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0910" y="2137636"/>
            <a:ext cx="749300" cy="749300"/>
          </a:xfrm>
          <a:prstGeom prst="rect">
            <a:avLst/>
          </a:prstGeom>
        </p:spPr>
      </p:pic>
      <p:pic>
        <p:nvPicPr>
          <p:cNvPr id="52" name="Picture 51" descr="Icon&#10;&#10;Description automatically generated">
            <a:extLst>
              <a:ext uri="{FF2B5EF4-FFF2-40B4-BE49-F238E27FC236}">
                <a16:creationId xmlns:a16="http://schemas.microsoft.com/office/drawing/2014/main" id="{38440EAF-4B05-4750-5EEE-9CB880E213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078" y="3185204"/>
            <a:ext cx="749300" cy="749300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1F31AB10-24CE-CCCF-723A-EE63435AF9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33" y="2679700"/>
            <a:ext cx="749300" cy="749300"/>
          </a:xfrm>
          <a:prstGeom prst="rect">
            <a:avLst/>
          </a:prstGeom>
        </p:spPr>
      </p:pic>
      <p:pic>
        <p:nvPicPr>
          <p:cNvPr id="53" name="Picture 5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EE57F91-86EF-B2EA-C9EE-8DDA437F45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67" y="3072424"/>
            <a:ext cx="749300" cy="749300"/>
          </a:xfrm>
          <a:prstGeom prst="rect">
            <a:avLst/>
          </a:prstGeom>
        </p:spPr>
      </p:pic>
      <p:pic>
        <p:nvPicPr>
          <p:cNvPr id="54" name="Picture 5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3C980BD-272D-B191-CD94-70CAFEBDF4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5217" y="2975784"/>
            <a:ext cx="749300" cy="749300"/>
          </a:xfrm>
          <a:prstGeom prst="rect">
            <a:avLst/>
          </a:prstGeom>
        </p:spPr>
      </p:pic>
      <p:pic>
        <p:nvPicPr>
          <p:cNvPr id="55" name="Picture 5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3E3AE90-8D8D-4F7B-2CE3-98B39C33442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2542" y="2396316"/>
            <a:ext cx="749300" cy="749300"/>
          </a:xfrm>
          <a:prstGeom prst="rect">
            <a:avLst/>
          </a:prstGeom>
        </p:spPr>
      </p:pic>
      <p:pic>
        <p:nvPicPr>
          <p:cNvPr id="56" name="Picture 5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8BC551A-9439-2E84-5CC0-A2391CE3DC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5581" y="2137636"/>
            <a:ext cx="749300" cy="749300"/>
          </a:xfrm>
          <a:prstGeom prst="rect">
            <a:avLst/>
          </a:prstGeom>
        </p:spPr>
      </p:pic>
      <p:pic>
        <p:nvPicPr>
          <p:cNvPr id="57" name="Picture 5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0467B44-1DEA-C46B-4D4B-5981FC047C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7442" y="2305050"/>
            <a:ext cx="749300" cy="749300"/>
          </a:xfrm>
          <a:prstGeom prst="rect">
            <a:avLst/>
          </a:prstGeom>
        </p:spPr>
      </p:pic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25D19DC-A522-26F8-9864-FD84507923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67" y="2679700"/>
            <a:ext cx="749300" cy="749300"/>
          </a:xfrm>
          <a:prstGeom prst="rect">
            <a:avLst/>
          </a:prstGeom>
        </p:spPr>
      </p:pic>
      <p:pic>
        <p:nvPicPr>
          <p:cNvPr id="58" name="Picture 57" descr="Icon&#10;&#10;Description automatically generated">
            <a:extLst>
              <a:ext uri="{FF2B5EF4-FFF2-40B4-BE49-F238E27FC236}">
                <a16:creationId xmlns:a16="http://schemas.microsoft.com/office/drawing/2014/main" id="{E67E5FD4-DDAA-A38E-5C13-5A0E0DA8698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713" y="2201247"/>
            <a:ext cx="457806" cy="457806"/>
          </a:xfrm>
          <a:prstGeom prst="rect">
            <a:avLst/>
          </a:prstGeom>
        </p:spPr>
      </p:pic>
      <p:sp>
        <p:nvSpPr>
          <p:cNvPr id="63" name="Cloud 62">
            <a:extLst>
              <a:ext uri="{FF2B5EF4-FFF2-40B4-BE49-F238E27FC236}">
                <a16:creationId xmlns:a16="http://schemas.microsoft.com/office/drawing/2014/main" id="{8B8BEA54-A487-7273-6BBD-E2FCF3676F20}"/>
              </a:ext>
            </a:extLst>
          </p:cNvPr>
          <p:cNvSpPr/>
          <p:nvPr/>
        </p:nvSpPr>
        <p:spPr>
          <a:xfrm>
            <a:off x="5787922" y="4709294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sp>
        <p:nvSpPr>
          <p:cNvPr id="64" name="Cloud 63">
            <a:extLst>
              <a:ext uri="{FF2B5EF4-FFF2-40B4-BE49-F238E27FC236}">
                <a16:creationId xmlns:a16="http://schemas.microsoft.com/office/drawing/2014/main" id="{F5150266-5EA2-AED0-7744-811368841E61}"/>
              </a:ext>
            </a:extLst>
          </p:cNvPr>
          <p:cNvSpPr/>
          <p:nvPr/>
        </p:nvSpPr>
        <p:spPr>
          <a:xfrm>
            <a:off x="6628088" y="4755598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Other </a:t>
            </a:r>
            <a:r>
              <a:rPr lang="de-CH" dirty="0" err="1"/>
              <a:t>sector’s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sp>
        <p:nvSpPr>
          <p:cNvPr id="62" name="Cloud 61">
            <a:extLst>
              <a:ext uri="{FF2B5EF4-FFF2-40B4-BE49-F238E27FC236}">
                <a16:creationId xmlns:a16="http://schemas.microsoft.com/office/drawing/2014/main" id="{69961DE9-8DFB-92C5-2735-DACDA4435AF5}"/>
              </a:ext>
            </a:extLst>
          </p:cNvPr>
          <p:cNvSpPr/>
          <p:nvPr/>
        </p:nvSpPr>
        <p:spPr>
          <a:xfrm>
            <a:off x="4132237" y="4924787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sp>
        <p:nvSpPr>
          <p:cNvPr id="34" name="Cloud 33">
            <a:extLst>
              <a:ext uri="{FF2B5EF4-FFF2-40B4-BE49-F238E27FC236}">
                <a16:creationId xmlns:a16="http://schemas.microsoft.com/office/drawing/2014/main" id="{01A92ADC-551D-CB85-73CC-2F43FF3AE2C8}"/>
              </a:ext>
            </a:extLst>
          </p:cNvPr>
          <p:cNvSpPr/>
          <p:nvPr/>
        </p:nvSpPr>
        <p:spPr>
          <a:xfrm>
            <a:off x="4932301" y="4832180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sector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CE29BEA2-6CB0-F439-081E-20FAAA365F58}"/>
              </a:ext>
            </a:extLst>
          </p:cNvPr>
          <p:cNvSpPr txBox="1"/>
          <p:nvPr/>
        </p:nvSpPr>
        <p:spPr>
          <a:xfrm>
            <a:off x="9285662" y="4712513"/>
            <a:ext cx="1580827" cy="941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>
                <a:solidFill>
                  <a:srgbClr val="FF0000"/>
                </a:solidFill>
              </a:rPr>
              <a:t>Shared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governance</a:t>
            </a:r>
            <a:endParaRPr lang="de-CH" dirty="0">
              <a:solidFill>
                <a:srgbClr val="FF0000"/>
              </a:solidFill>
            </a:endParaRPr>
          </a:p>
          <a:p>
            <a:r>
              <a:rPr lang="de-CH" dirty="0" err="1">
                <a:solidFill>
                  <a:srgbClr val="FF0000"/>
                </a:solidFill>
              </a:rPr>
              <a:t>framework</a:t>
            </a:r>
            <a:endParaRPr lang="de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661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33" grpId="0" animBg="1"/>
      <p:bldP spid="63" grpId="0" animBg="1"/>
      <p:bldP spid="64" grpId="0" animBg="1"/>
      <p:bldP spid="62" grpId="0" animBg="1"/>
      <p:bldP spid="34" grpId="0" animBg="1"/>
      <p:bldP spid="6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C1BA7-F202-8850-2DA0-36046DEAD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T7 </a:t>
            </a:r>
            <a:r>
              <a:rPr lang="de-CH" dirty="0" err="1"/>
              <a:t>contribution</a:t>
            </a:r>
            <a:r>
              <a:rPr lang="de-CH" dirty="0"/>
              <a:t>: </a:t>
            </a:r>
            <a:r>
              <a:rPr lang="de-CH" dirty="0" err="1"/>
              <a:t>risk</a:t>
            </a:r>
            <a:r>
              <a:rPr lang="de-CH" dirty="0"/>
              <a:t> </a:t>
            </a:r>
            <a:r>
              <a:rPr lang="de-CH" dirty="0" err="1"/>
              <a:t>assessment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A61A6-48C3-3629-772A-F8C1D0611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T7 internal expert </a:t>
            </a:r>
            <a:r>
              <a:rPr lang="de-CH" dirty="0" err="1"/>
              <a:t>assessment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different </a:t>
            </a:r>
            <a:r>
              <a:rPr lang="de-CH" dirty="0" err="1"/>
              <a:t>backgrounds</a:t>
            </a:r>
            <a:endParaRPr lang="de-CH" dirty="0"/>
          </a:p>
          <a:p>
            <a:r>
              <a:rPr lang="de-CH" dirty="0"/>
              <a:t>Focus on high-level </a:t>
            </a:r>
            <a:r>
              <a:rPr lang="de-CH" dirty="0" err="1"/>
              <a:t>risks</a:t>
            </a:r>
            <a:endParaRPr lang="de-CH" dirty="0"/>
          </a:p>
          <a:p>
            <a:r>
              <a:rPr lang="de-CH" dirty="0" err="1"/>
              <a:t>It’s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«mid-2024 </a:t>
            </a:r>
            <a:r>
              <a:rPr lang="de-CH" dirty="0" err="1"/>
              <a:t>statement</a:t>
            </a:r>
            <a:r>
              <a:rPr lang="de-CH" dirty="0"/>
              <a:t>» in a VUCA </a:t>
            </a:r>
            <a:r>
              <a:rPr lang="de-CH" dirty="0" err="1"/>
              <a:t>world</a:t>
            </a:r>
            <a:r>
              <a:rPr lang="de-CH" dirty="0"/>
              <a:t> </a:t>
            </a:r>
            <a:br>
              <a:rPr lang="de-CH" dirty="0"/>
            </a:br>
            <a:r>
              <a:rPr lang="de-CH" dirty="0"/>
              <a:t>(</a:t>
            </a:r>
            <a:r>
              <a:rPr lang="de-CH" dirty="0" err="1"/>
              <a:t>Volatility</a:t>
            </a:r>
            <a:r>
              <a:rPr lang="de-CH" dirty="0"/>
              <a:t>, </a:t>
            </a:r>
            <a:r>
              <a:rPr lang="de-CH" dirty="0" err="1"/>
              <a:t>Uncertainty</a:t>
            </a:r>
            <a:r>
              <a:rPr lang="de-CH" dirty="0"/>
              <a:t>, </a:t>
            </a:r>
            <a:r>
              <a:rPr lang="de-CH" dirty="0" err="1"/>
              <a:t>Complexity</a:t>
            </a:r>
            <a:r>
              <a:rPr lang="de-CH" dirty="0"/>
              <a:t>, </a:t>
            </a:r>
            <a:r>
              <a:rPr lang="de-CH" dirty="0" err="1"/>
              <a:t>Ambiguity</a:t>
            </a:r>
            <a:r>
              <a:rPr lang="de-CH" dirty="0"/>
              <a:t>)</a:t>
            </a:r>
          </a:p>
          <a:p>
            <a:r>
              <a:rPr lang="de-CH" dirty="0"/>
              <a:t>The «mid-2025 </a:t>
            </a:r>
            <a:r>
              <a:rPr lang="de-CH" dirty="0" err="1"/>
              <a:t>statement</a:t>
            </a:r>
            <a:r>
              <a:rPr lang="de-CH" dirty="0"/>
              <a:t>» will </a:t>
            </a:r>
            <a:r>
              <a:rPr lang="de-CH" dirty="0" err="1"/>
              <a:t>likely</a:t>
            </a:r>
            <a:r>
              <a:rPr lang="de-CH" dirty="0"/>
              <a:t> </a:t>
            </a:r>
            <a:r>
              <a:rPr lang="de-CH" dirty="0" err="1"/>
              <a:t>look</a:t>
            </a:r>
            <a:r>
              <a:rPr lang="de-CH" dirty="0"/>
              <a:t> different</a:t>
            </a:r>
          </a:p>
        </p:txBody>
      </p:sp>
    </p:spTree>
    <p:extLst>
      <p:ext uri="{BB962C8B-B14F-4D97-AF65-F5344CB8AC3E}">
        <p14:creationId xmlns:p14="http://schemas.microsoft.com/office/powerpoint/2010/main" val="3619937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5B03F4F-FDA5-109B-5959-AB33A503C0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9289" y="1162842"/>
            <a:ext cx="5556358" cy="44494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140327-E37C-5D66-582F-B1DCCFB79A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36" y="809452"/>
            <a:ext cx="5969646" cy="5239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6222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A9C441-B9DD-5455-2506-85145C582E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42105A-30A6-AE46-4821-0671A91AE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Top risks 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393B4D-6D42-A04B-BCC7-EFBEED0346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13</a:t>
            </a:fld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2C2136-2B4C-37BD-8C04-CE6A16617F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3050" y="3058588"/>
            <a:ext cx="2834205" cy="14883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Much stronger market exposure compared to our current niche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7063B2B-0557-C8B8-57D1-45747FA22415}"/>
              </a:ext>
            </a:extLst>
          </p:cNvPr>
          <p:cNvSpPr/>
          <p:nvPr/>
        </p:nvSpPr>
        <p:spPr>
          <a:xfrm>
            <a:off x="636623" y="1142997"/>
            <a:ext cx="1471147" cy="1493100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GAFAM</a:t>
            </a:r>
            <a:br>
              <a:rPr lang="en-US" dirty="0"/>
            </a:br>
            <a:r>
              <a:rPr lang="en-US" dirty="0"/>
              <a:t>(Financial)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C3571A7-1031-30C2-5FC1-CE5CE1D9117B}"/>
              </a:ext>
            </a:extLst>
          </p:cNvPr>
          <p:cNvSpPr/>
          <p:nvPr/>
        </p:nvSpPr>
        <p:spPr>
          <a:xfrm>
            <a:off x="5360426" y="1474825"/>
            <a:ext cx="1471147" cy="1493100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Loss of data</a:t>
            </a:r>
            <a:br>
              <a:rPr lang="en-US" dirty="0"/>
            </a:br>
            <a:r>
              <a:rPr lang="en-US" dirty="0"/>
              <a:t>(Security)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6C4EFEFA-5FC6-116F-5025-72F8C29C778C}"/>
              </a:ext>
            </a:extLst>
          </p:cNvPr>
          <p:cNvSpPr/>
          <p:nvPr/>
        </p:nvSpPr>
        <p:spPr>
          <a:xfrm>
            <a:off x="1111904" y="3032695"/>
            <a:ext cx="1471147" cy="1493100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Marketing</a:t>
            </a:r>
            <a:br>
              <a:rPr lang="en-US" dirty="0"/>
            </a:br>
            <a:r>
              <a:rPr lang="en-US" dirty="0"/>
              <a:t>(Financial)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F2E07CD3-AA9B-5A06-0DAE-767DB34CBFB8}"/>
              </a:ext>
            </a:extLst>
          </p:cNvPr>
          <p:cNvSpPr/>
          <p:nvPr/>
        </p:nvSpPr>
        <p:spPr>
          <a:xfrm>
            <a:off x="6774746" y="3143526"/>
            <a:ext cx="1471147" cy="1493100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Usability</a:t>
            </a:r>
            <a:br>
              <a:rPr lang="en-US" dirty="0"/>
            </a:br>
            <a:r>
              <a:rPr lang="en-US" dirty="0"/>
              <a:t>(Strategy)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64272FF5-496A-2378-2C0E-426D35B0FC40}"/>
              </a:ext>
            </a:extLst>
          </p:cNvPr>
          <p:cNvSpPr/>
          <p:nvPr/>
        </p:nvSpPr>
        <p:spPr>
          <a:xfrm>
            <a:off x="2916861" y="4937055"/>
            <a:ext cx="1471147" cy="1493100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User res-</a:t>
            </a:r>
            <a:r>
              <a:rPr lang="en-US" dirty="0" err="1"/>
              <a:t>ponsibility</a:t>
            </a:r>
            <a:br>
              <a:rPr lang="en-US" dirty="0"/>
            </a:br>
            <a:r>
              <a:rPr lang="en-US" dirty="0"/>
              <a:t>(Legal)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F3875DB1-2567-E241-2EE7-F82F8F7D6209}"/>
              </a:ext>
            </a:extLst>
          </p:cNvPr>
          <p:cNvSpPr txBox="1">
            <a:spLocks/>
          </p:cNvSpPr>
          <p:nvPr/>
        </p:nvSpPr>
        <p:spPr>
          <a:xfrm>
            <a:off x="2104988" y="1174395"/>
            <a:ext cx="2792476" cy="13363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The role, power and unpredictability of the GAFAMs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45DD2767-370B-094D-BD27-FED7FBC3377D}"/>
              </a:ext>
            </a:extLst>
          </p:cNvPr>
          <p:cNvSpPr txBox="1">
            <a:spLocks/>
          </p:cNvSpPr>
          <p:nvPr/>
        </p:nvSpPr>
        <p:spPr>
          <a:xfrm>
            <a:off x="6831574" y="1477311"/>
            <a:ext cx="4451192" cy="1490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Missing recovery concepts and processes: lost or broken devices, device or wallet changes, data migration, etc.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09FA7BF-8ED6-5EC9-B135-74705ECD18BD}"/>
              </a:ext>
            </a:extLst>
          </p:cNvPr>
          <p:cNvSpPr txBox="1">
            <a:spLocks/>
          </p:cNvSpPr>
          <p:nvPr/>
        </p:nvSpPr>
        <p:spPr>
          <a:xfrm>
            <a:off x="4388007" y="4937055"/>
            <a:ext cx="6104346" cy="14883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Responsibilities in a user-centric environment: relation organisations to services, replacing the protection so far delivered by IdPs, loss of organisational control, data leaks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1080B66E-7FA6-48BA-24D0-936C2213BE1F}"/>
              </a:ext>
            </a:extLst>
          </p:cNvPr>
          <p:cNvSpPr txBox="1">
            <a:spLocks/>
          </p:cNvSpPr>
          <p:nvPr/>
        </p:nvSpPr>
        <p:spPr>
          <a:xfrm>
            <a:off x="8245893" y="3186841"/>
            <a:ext cx="3078301" cy="14497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Usability of the new solutions with respect to user expectations</a:t>
            </a:r>
          </a:p>
        </p:txBody>
      </p:sp>
    </p:spTree>
    <p:extLst>
      <p:ext uri="{BB962C8B-B14F-4D97-AF65-F5344CB8AC3E}">
        <p14:creationId xmlns:p14="http://schemas.microsoft.com/office/powerpoint/2010/main" val="3930617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22732-1DF8-FA03-9D3E-77C231E387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51433-1084-52A8-A7F1-B37E5025E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T7: Intermediate recommendations for next steps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A73CD46-3CD0-E58E-A98C-3FC764D84465}"/>
              </a:ext>
            </a:extLst>
          </p:cNvPr>
          <p:cNvSpPr/>
          <p:nvPr/>
        </p:nvSpPr>
        <p:spPr>
          <a:xfrm>
            <a:off x="184749" y="1041104"/>
            <a:ext cx="1892258" cy="1206150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Monitoring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9064DF7B-2A05-723D-06F4-66853C86E3F3}"/>
              </a:ext>
            </a:extLst>
          </p:cNvPr>
          <p:cNvSpPr txBox="1">
            <a:spLocks/>
          </p:cNvSpPr>
          <p:nvPr/>
        </p:nvSpPr>
        <p:spPr>
          <a:xfrm>
            <a:off x="2060624" y="1047952"/>
            <a:ext cx="3758340" cy="149171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keep up with developments: update risk assessment, identify and assess relevant activities</a:t>
            </a:r>
            <a:br>
              <a:rPr lang="en-GB" dirty="0"/>
            </a:br>
            <a:r>
              <a:rPr lang="en-GB" dirty="0"/>
              <a:t>→ GN5-2 WP5 T6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07C405C-14CC-AC75-ECB3-9303D0526871}"/>
              </a:ext>
            </a:extLst>
          </p:cNvPr>
          <p:cNvSpPr/>
          <p:nvPr/>
        </p:nvSpPr>
        <p:spPr>
          <a:xfrm>
            <a:off x="6096000" y="1079067"/>
            <a:ext cx="1892258" cy="1165469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Dissemination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3235B63-B33C-758A-EC02-9714F2E5EA49}"/>
              </a:ext>
            </a:extLst>
          </p:cNvPr>
          <p:cNvSpPr txBox="1">
            <a:spLocks/>
          </p:cNvSpPr>
          <p:nvPr/>
        </p:nvSpPr>
        <p:spPr>
          <a:xfrm>
            <a:off x="7978393" y="1081785"/>
            <a:ext cx="3632713" cy="116546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Periodic </a:t>
            </a:r>
            <a:r>
              <a:rPr lang="en-GB" dirty="0" err="1"/>
              <a:t>infoshares</a:t>
            </a:r>
            <a:r>
              <a:rPr lang="en-GB" dirty="0"/>
              <a:t>, envisage other channels like a SIG</a:t>
            </a:r>
            <a:br>
              <a:rPr lang="en-GB" dirty="0"/>
            </a:br>
            <a:r>
              <a:rPr lang="en-GB" dirty="0"/>
              <a:t>→ GN5-2 WP5 T6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46A09C92-49EF-98A8-9979-B26FD909BB70}"/>
              </a:ext>
            </a:extLst>
          </p:cNvPr>
          <p:cNvSpPr/>
          <p:nvPr/>
        </p:nvSpPr>
        <p:spPr>
          <a:xfrm>
            <a:off x="168366" y="2952948"/>
            <a:ext cx="1892258" cy="1365388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Consensus building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E4FA7852-C825-A5FD-3E88-E1AAC2F319B1}"/>
              </a:ext>
            </a:extLst>
          </p:cNvPr>
          <p:cNvSpPr txBox="1">
            <a:spLocks/>
          </p:cNvSpPr>
          <p:nvPr/>
        </p:nvSpPr>
        <p:spPr>
          <a:xfrm>
            <a:off x="2077007" y="2926871"/>
            <a:ext cx="2823040" cy="119567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Establish, agree on and maintain a dynamic wallet roadmap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41224BB-0614-F4D1-9CEA-FA822C09F0C4}"/>
              </a:ext>
            </a:extLst>
          </p:cNvPr>
          <p:cNvSpPr/>
          <p:nvPr/>
        </p:nvSpPr>
        <p:spPr>
          <a:xfrm>
            <a:off x="6105124" y="2989123"/>
            <a:ext cx="1892258" cy="1329213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Participation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91E8D44F-D892-F50F-EA99-5D3FF0A9FD6B}"/>
              </a:ext>
            </a:extLst>
          </p:cNvPr>
          <p:cNvSpPr txBox="1">
            <a:spLocks/>
          </p:cNvSpPr>
          <p:nvPr/>
        </p:nvSpPr>
        <p:spPr>
          <a:xfrm>
            <a:off x="7997381" y="2989123"/>
            <a:ext cx="3632713" cy="13677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“Get your hands dirty”: Engage in activities relevant to our stakeholders</a:t>
            </a:r>
          </a:p>
          <a:p>
            <a:pPr marL="0" indent="0">
              <a:buNone/>
            </a:pPr>
            <a:r>
              <a:rPr lang="en-GB" dirty="0">
                <a:highlight>
                  <a:srgbClr val="FFFF00"/>
                </a:highlight>
              </a:rPr>
              <a:t>DC4EU (Stefan)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EB1FA1B-D869-16B4-57EC-DA82A9601831}"/>
              </a:ext>
            </a:extLst>
          </p:cNvPr>
          <p:cNvSpPr/>
          <p:nvPr/>
        </p:nvSpPr>
        <p:spPr>
          <a:xfrm>
            <a:off x="168366" y="4897465"/>
            <a:ext cx="1892258" cy="1365388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Standardisation</a:t>
            </a:r>
            <a:r>
              <a:rPr lang="en-US" dirty="0"/>
              <a:t> work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2249AC34-D89B-5A5B-14BE-E009AAFB599E}"/>
              </a:ext>
            </a:extLst>
          </p:cNvPr>
          <p:cNvSpPr txBox="1">
            <a:spLocks/>
          </p:cNvSpPr>
          <p:nvPr/>
        </p:nvSpPr>
        <p:spPr>
          <a:xfrm>
            <a:off x="2455198" y="4960426"/>
            <a:ext cx="2444849" cy="1879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9381CD9-E367-8B3B-F59C-F3961204E6C7}"/>
              </a:ext>
            </a:extLst>
          </p:cNvPr>
          <p:cNvSpPr txBox="1">
            <a:spLocks/>
          </p:cNvSpPr>
          <p:nvPr/>
        </p:nvSpPr>
        <p:spPr>
          <a:xfrm>
            <a:off x="2060624" y="4896273"/>
            <a:ext cx="3860319" cy="16489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Represent the interests of our community: leverage 20+ years of experience in IAM in our community</a:t>
            </a:r>
            <a:br>
              <a:rPr lang="en-GB" dirty="0"/>
            </a:br>
            <a:br>
              <a:rPr lang="en-GB" dirty="0">
                <a:highlight>
                  <a:srgbClr val="FFFF00"/>
                </a:highlight>
              </a:rPr>
            </a:br>
            <a:r>
              <a:rPr lang="en-GB" dirty="0">
                <a:highlight>
                  <a:srgbClr val="FFFF00"/>
                </a:highlight>
              </a:rPr>
              <a:t>OID Federations (Davide)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7A7CB3E-BACD-AA75-660E-6351BC64510F}"/>
              </a:ext>
            </a:extLst>
          </p:cNvPr>
          <p:cNvSpPr/>
          <p:nvPr/>
        </p:nvSpPr>
        <p:spPr>
          <a:xfrm>
            <a:off x="6096000" y="4897465"/>
            <a:ext cx="1892258" cy="1365388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Leverage existing federation infrastructure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BAC6A158-1FB2-3988-C2C7-CB25436763A0}"/>
              </a:ext>
            </a:extLst>
          </p:cNvPr>
          <p:cNvSpPr txBox="1">
            <a:spLocks/>
          </p:cNvSpPr>
          <p:nvPr/>
        </p:nvSpPr>
        <p:spPr>
          <a:xfrm>
            <a:off x="7997381" y="4989149"/>
            <a:ext cx="3632713" cy="155608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Evolution and revolution – the right mix of it: bridging the worlds</a:t>
            </a:r>
          </a:p>
          <a:p>
            <a:pPr marL="0" indent="0">
              <a:buNone/>
            </a:pPr>
            <a:r>
              <a:rPr lang="en-GB" dirty="0" err="1">
                <a:highlight>
                  <a:srgbClr val="FFFF00"/>
                </a:highlight>
              </a:rPr>
              <a:t>MyAcademicID</a:t>
            </a:r>
            <a:r>
              <a:rPr lang="en-GB" dirty="0">
                <a:highlight>
                  <a:srgbClr val="FFFF00"/>
                </a:highlight>
              </a:rPr>
              <a:t> for education credentials (Christos)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65963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322732-1DF8-FA03-9D3E-77C231E387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51433-1084-52A8-A7F1-B37E5025E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T7: Intermediate recommendations for next steps (Proposal Marina)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A73CD46-3CD0-E58E-A98C-3FC764D84465}"/>
              </a:ext>
            </a:extLst>
          </p:cNvPr>
          <p:cNvSpPr/>
          <p:nvPr/>
        </p:nvSpPr>
        <p:spPr>
          <a:xfrm>
            <a:off x="184749" y="1253808"/>
            <a:ext cx="1892258" cy="1080000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Monitoring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9064DF7B-2A05-723D-06F4-66853C86E3F3}"/>
              </a:ext>
            </a:extLst>
          </p:cNvPr>
          <p:cNvSpPr txBox="1">
            <a:spLocks/>
          </p:cNvSpPr>
          <p:nvPr/>
        </p:nvSpPr>
        <p:spPr>
          <a:xfrm>
            <a:off x="2060624" y="1187434"/>
            <a:ext cx="3758340" cy="1404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2400"/>
              </a:spcAft>
              <a:buNone/>
            </a:pPr>
            <a:r>
              <a:rPr lang="en-GB" sz="2000" dirty="0"/>
              <a:t>Keep up with developments: update risk assessment, identify and assess relevant activities</a:t>
            </a:r>
            <a:br>
              <a:rPr lang="en-GB" sz="2000" dirty="0"/>
            </a:br>
            <a:r>
              <a:rPr lang="en-GB" sz="2000" dirty="0"/>
              <a:t>→ GN5-2 WP5 T6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07C405C-14CC-AC75-ECB3-9303D0526871}"/>
              </a:ext>
            </a:extLst>
          </p:cNvPr>
          <p:cNvSpPr/>
          <p:nvPr/>
        </p:nvSpPr>
        <p:spPr>
          <a:xfrm>
            <a:off x="6096000" y="1253808"/>
            <a:ext cx="1892258" cy="1080000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Dissemination and consensus building</a:t>
            </a: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83235B63-B33C-758A-EC02-9714F2E5EA49}"/>
              </a:ext>
            </a:extLst>
          </p:cNvPr>
          <p:cNvSpPr txBox="1">
            <a:spLocks/>
          </p:cNvSpPr>
          <p:nvPr/>
        </p:nvSpPr>
        <p:spPr>
          <a:xfrm>
            <a:off x="7978393" y="1211074"/>
            <a:ext cx="3632713" cy="11654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Periodic </a:t>
            </a:r>
            <a:r>
              <a:rPr lang="en-GB" sz="2000" dirty="0" err="1"/>
              <a:t>infoshares</a:t>
            </a:r>
            <a:r>
              <a:rPr lang="en-GB" sz="2000" dirty="0"/>
              <a:t>, envisage other channels like a SIG</a:t>
            </a:r>
            <a:br>
              <a:rPr lang="en-GB" sz="2000" dirty="0"/>
            </a:br>
            <a:r>
              <a:rPr lang="en-GB" sz="2000" dirty="0"/>
              <a:t>→ GN5-2 WP5 T6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E41224BB-0614-F4D1-9CEA-FA822C09F0C4}"/>
              </a:ext>
            </a:extLst>
          </p:cNvPr>
          <p:cNvSpPr/>
          <p:nvPr/>
        </p:nvSpPr>
        <p:spPr>
          <a:xfrm>
            <a:off x="6105124" y="3181045"/>
            <a:ext cx="1892258" cy="1080000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Builds and trials for new technologies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91E8D44F-D892-F50F-EA99-5D3FF0A9FD6B}"/>
              </a:ext>
            </a:extLst>
          </p:cNvPr>
          <p:cNvSpPr txBox="1">
            <a:spLocks/>
          </p:cNvSpPr>
          <p:nvPr/>
        </p:nvSpPr>
        <p:spPr>
          <a:xfrm>
            <a:off x="7997381" y="2880637"/>
            <a:ext cx="4194619" cy="16808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“Get your hands dirty”: Engage in activities relevant to our stakeholders</a:t>
            </a:r>
          </a:p>
          <a:p>
            <a:pPr marL="0" indent="0">
              <a:buNone/>
            </a:pPr>
            <a:r>
              <a:rPr lang="en-GB" sz="2000" dirty="0"/>
              <a:t>→ </a:t>
            </a:r>
            <a:r>
              <a:rPr lang="en-GB" sz="2000" dirty="0">
                <a:highlight>
                  <a:srgbClr val="FFFF00"/>
                </a:highlight>
              </a:rPr>
              <a:t>DC4EU (Stefan will talk)</a:t>
            </a:r>
          </a:p>
          <a:p>
            <a:pPr marL="0" indent="0">
              <a:buNone/>
            </a:pPr>
            <a:r>
              <a:rPr lang="en-GB" sz="2000" dirty="0"/>
              <a:t>→ GN5-2 WP5 T5 (Incubator)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EB1FA1B-D869-16B4-57EC-DA82A9601831}"/>
              </a:ext>
            </a:extLst>
          </p:cNvPr>
          <p:cNvSpPr/>
          <p:nvPr/>
        </p:nvSpPr>
        <p:spPr>
          <a:xfrm>
            <a:off x="168366" y="3181045"/>
            <a:ext cx="1892258" cy="1080000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Interoperability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2249AC34-D89B-5A5B-14BE-E009AAFB599E}"/>
              </a:ext>
            </a:extLst>
          </p:cNvPr>
          <p:cNvSpPr txBox="1">
            <a:spLocks/>
          </p:cNvSpPr>
          <p:nvPr/>
        </p:nvSpPr>
        <p:spPr>
          <a:xfrm>
            <a:off x="2455198" y="4960426"/>
            <a:ext cx="2444849" cy="1879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39381CD9-E367-8B3B-F59C-F3961204E6C7}"/>
              </a:ext>
            </a:extLst>
          </p:cNvPr>
          <p:cNvSpPr txBox="1">
            <a:spLocks/>
          </p:cNvSpPr>
          <p:nvPr/>
        </p:nvSpPr>
        <p:spPr>
          <a:xfrm>
            <a:off x="2060624" y="2896565"/>
            <a:ext cx="3860319" cy="16489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Contribution to the standards, collaboration with global R&amp;E </a:t>
            </a:r>
            <a:br>
              <a:rPr lang="en-GB" sz="2000" dirty="0">
                <a:highlight>
                  <a:srgbClr val="FFFF00"/>
                </a:highlight>
              </a:rPr>
            </a:br>
            <a:r>
              <a:rPr lang="en-GB" sz="2000" dirty="0">
                <a:highlight>
                  <a:srgbClr val="FFFF00"/>
                </a:highlight>
              </a:rPr>
              <a:t>→ OID (Davide will talk), </a:t>
            </a:r>
            <a:r>
              <a:rPr lang="en-GB" sz="2000" dirty="0"/>
              <a:t>IETF etc.</a:t>
            </a:r>
          </a:p>
          <a:p>
            <a:pPr marL="0" indent="0">
              <a:buNone/>
            </a:pPr>
            <a:r>
              <a:rPr lang="en-GB" sz="2000" dirty="0"/>
              <a:t>→ GN5-2 WP5 T6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77A7CB3E-BACD-AA75-660E-6351BC64510F}"/>
              </a:ext>
            </a:extLst>
          </p:cNvPr>
          <p:cNvSpPr/>
          <p:nvPr/>
        </p:nvSpPr>
        <p:spPr>
          <a:xfrm>
            <a:off x="237642" y="4897465"/>
            <a:ext cx="1892258" cy="1080000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Leverage existing federation infrastructure</a:t>
            </a:r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BAC6A158-1FB2-3988-C2C7-CB25436763A0}"/>
              </a:ext>
            </a:extLst>
          </p:cNvPr>
          <p:cNvSpPr txBox="1">
            <a:spLocks/>
          </p:cNvSpPr>
          <p:nvPr/>
        </p:nvSpPr>
        <p:spPr>
          <a:xfrm>
            <a:off x="2139023" y="4849667"/>
            <a:ext cx="4091887" cy="155608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Evolution and revolution – the right mix of it: bridging the worlds</a:t>
            </a:r>
          </a:p>
          <a:p>
            <a:pPr marL="0" indent="0">
              <a:buNone/>
            </a:pPr>
            <a:r>
              <a:rPr lang="en-GB" sz="2000" dirty="0"/>
              <a:t>→ </a:t>
            </a:r>
            <a:r>
              <a:rPr lang="en-GB" sz="2000" dirty="0" err="1">
                <a:highlight>
                  <a:srgbClr val="FFFF00"/>
                </a:highlight>
              </a:rPr>
              <a:t>MyAcademicID</a:t>
            </a:r>
            <a:r>
              <a:rPr lang="en-GB" sz="2000" dirty="0">
                <a:highlight>
                  <a:srgbClr val="FFFF00"/>
                </a:highlight>
              </a:rPr>
              <a:t> for education credentials (Christos will talk)</a:t>
            </a:r>
          </a:p>
          <a:p>
            <a:pPr marL="0" indent="0">
              <a:buNone/>
            </a:pPr>
            <a:r>
              <a:rPr lang="en-GB" sz="2000" dirty="0">
                <a:highlight>
                  <a:srgbClr val="FFFF00"/>
                </a:highlight>
              </a:rPr>
              <a:t>→ OID Federation for eduGAIN (Davide will talk)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DDA9923-075D-0141-BB84-014ECC6265B0}"/>
              </a:ext>
            </a:extLst>
          </p:cNvPr>
          <p:cNvSpPr/>
          <p:nvPr/>
        </p:nvSpPr>
        <p:spPr>
          <a:xfrm>
            <a:off x="6122424" y="4897465"/>
            <a:ext cx="1892258" cy="1080000"/>
          </a:xfrm>
          <a:prstGeom prst="roundRect">
            <a:avLst>
              <a:gd name="adj" fmla="val 8691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National activities </a:t>
            </a:r>
          </a:p>
        </p:txBody>
      </p:sp>
      <p:sp>
        <p:nvSpPr>
          <p:cNvPr id="19" name="Content Placeholder 3">
            <a:extLst>
              <a:ext uri="{FF2B5EF4-FFF2-40B4-BE49-F238E27FC236}">
                <a16:creationId xmlns:a16="http://schemas.microsoft.com/office/drawing/2014/main" id="{38C8DF13-F2E5-0A4D-A7DD-E7AF26120E8D}"/>
              </a:ext>
            </a:extLst>
          </p:cNvPr>
          <p:cNvSpPr txBox="1">
            <a:spLocks/>
          </p:cNvSpPr>
          <p:nvPr/>
        </p:nvSpPr>
        <p:spPr>
          <a:xfrm>
            <a:off x="8117001" y="4724934"/>
            <a:ext cx="4194619" cy="16808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NRENs have different roles in national activities depending on the mandate given</a:t>
            </a:r>
          </a:p>
          <a:p>
            <a:pPr marL="0" indent="0">
              <a:buNone/>
            </a:pPr>
            <a:r>
              <a:rPr lang="en-GB" sz="2000" dirty="0"/>
              <a:t>Federations will need to participate on OID adoption </a:t>
            </a:r>
          </a:p>
        </p:txBody>
      </p:sp>
    </p:spTree>
    <p:extLst>
      <p:ext uri="{BB962C8B-B14F-4D97-AF65-F5344CB8AC3E}">
        <p14:creationId xmlns:p14="http://schemas.microsoft.com/office/powerpoint/2010/main" val="34761003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5187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5647392-1A9F-F464-62AA-79846A85F94D}"/>
              </a:ext>
            </a:extLst>
          </p:cNvPr>
          <p:cNvSpPr/>
          <p:nvPr/>
        </p:nvSpPr>
        <p:spPr>
          <a:xfrm>
            <a:off x="0" y="-22302"/>
            <a:ext cx="12192000" cy="6880302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A31074-511B-F7F7-7184-05D147319A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8" t="49880" r="43663" b="13066"/>
          <a:stretch/>
        </p:blipFill>
        <p:spPr>
          <a:xfrm>
            <a:off x="1" y="-22301"/>
            <a:ext cx="12192000" cy="688030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826CCE-5263-DF21-8901-C8262BC098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99DB5B91-B4E4-4EE4-BE5C-3E09032CE5EC}" type="slidenum">
              <a:rPr lang="en-GB" smtClean="0"/>
              <a:pPr defTabSz="914377"/>
              <a:t>2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1F1761-CBB0-980A-34FD-C07351A57019}"/>
              </a:ext>
            </a:extLst>
          </p:cNvPr>
          <p:cNvSpPr txBox="1"/>
          <p:nvPr/>
        </p:nvSpPr>
        <p:spPr>
          <a:xfrm>
            <a:off x="1177721" y="2104877"/>
            <a:ext cx="8076346" cy="2062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Our T&amp;I genes – and what came out of them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The bigger picture – and new expectations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Enter “Wallets” – so what?</a:t>
            </a:r>
          </a:p>
          <a:p>
            <a:pPr marL="457200" indent="-457200">
              <a:lnSpc>
                <a:spcPts val="386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chemeClr val="bg1"/>
                </a:solidFill>
              </a:rPr>
              <a:t>Next steps – either with, or without us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1F1D4A-BD9F-3674-8D9F-5F25E4B1116C}"/>
              </a:ext>
            </a:extLst>
          </p:cNvPr>
          <p:cNvSpPr txBox="1"/>
          <p:nvPr/>
        </p:nvSpPr>
        <p:spPr>
          <a:xfrm>
            <a:off x="1177720" y="1396990"/>
            <a:ext cx="22193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F4E200"/>
                </a:solidFill>
              </a:rPr>
              <a:t>Overview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843E950-E6B0-26EA-42D0-7B941145CD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10128188" y="673685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02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A6279B8F-6F20-BB3C-703B-DE68941C182F}"/>
              </a:ext>
            </a:extLst>
          </p:cNvPr>
          <p:cNvGrpSpPr/>
          <p:nvPr/>
        </p:nvGrpSpPr>
        <p:grpSpPr>
          <a:xfrm>
            <a:off x="0" y="556844"/>
            <a:ext cx="12277969" cy="6635900"/>
            <a:chOff x="0" y="556844"/>
            <a:chExt cx="12277969" cy="66359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9CE83F2-1096-AF86-E090-B424B8612094}"/>
                </a:ext>
              </a:extLst>
            </p:cNvPr>
            <p:cNvSpPr/>
            <p:nvPr/>
          </p:nvSpPr>
          <p:spPr>
            <a:xfrm>
              <a:off x="0" y="556844"/>
              <a:ext cx="12277969" cy="6348046"/>
            </a:xfrm>
            <a:prstGeom prst="rect">
              <a:avLst/>
            </a:prstGeom>
            <a:solidFill>
              <a:srgbClr val="D4EEF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05BF3CF-B8C1-B7D4-61DA-84125864BE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8" b="448"/>
            <a:stretch/>
          </p:blipFill>
          <p:spPr>
            <a:xfrm>
              <a:off x="754973" y="1027929"/>
              <a:ext cx="11058777" cy="6164815"/>
            </a:xfrm>
            <a:prstGeom prst="rect">
              <a:avLst/>
            </a:prstGeom>
          </p:spPr>
        </p:pic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9820CBCB-4B1F-47EE-94AD-8C35D58D6A1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57200" y="881840"/>
            <a:ext cx="9894888" cy="430212"/>
          </a:xfrm>
          <a:prstGeom prst="rect">
            <a:avLst/>
          </a:prstGeom>
        </p:spPr>
        <p:txBody>
          <a:bodyPr/>
          <a:lstStyle/>
          <a:p>
            <a:r>
              <a:rPr lang="en-GB" sz="2400" dirty="0"/>
              <a:t>At the heart of global research and education networking 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C0406FA3-59D7-7994-437B-4E6C32CD31DF}"/>
              </a:ext>
            </a:extLst>
          </p:cNvPr>
          <p:cNvSpPr/>
          <p:nvPr/>
        </p:nvSpPr>
        <p:spPr>
          <a:xfrm>
            <a:off x="7382436" y="1637048"/>
            <a:ext cx="4729088" cy="1173386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Did you know that GÉANT is at the heart of another global research and education network?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7F2C472-C6AF-EE8D-D78C-9D95E79C9D07}"/>
              </a:ext>
            </a:extLst>
          </p:cNvPr>
          <p:cNvSpPr/>
          <p:nvPr/>
        </p:nvSpPr>
        <p:spPr>
          <a:xfrm>
            <a:off x="7084662" y="5522111"/>
            <a:ext cx="4729088" cy="1173385"/>
          </a:xfrm>
          <a:prstGeom prst="roundRect">
            <a:avLst>
              <a:gd name="adj" fmla="val 8691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Where we are neither counting links nor Gbps, but users, services and </a:t>
            </a:r>
            <a:r>
              <a:rPr lang="en-US" sz="2400" dirty="0" err="1"/>
              <a:t>organisations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99061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67F8BD8-E2F0-2A26-6C06-498B276F3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B3C766-097E-5F0C-6A56-0FD41A8AE4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136" y="221672"/>
            <a:ext cx="8693728" cy="6143767"/>
          </a:xfrm>
          <a:prstGeom prst="rect">
            <a:avLst/>
          </a:prstGeom>
          <a:ln>
            <a:solidFill>
              <a:srgbClr val="1F427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AAADAD1A-F6E7-7AEB-0C99-EE6924BFF21D}"/>
              </a:ext>
            </a:extLst>
          </p:cNvPr>
          <p:cNvSpPr/>
          <p:nvPr/>
        </p:nvSpPr>
        <p:spPr>
          <a:xfrm>
            <a:off x="7129220" y="3429000"/>
            <a:ext cx="2665709" cy="54987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165C132-9DAA-D51C-F7D9-2FA303381AE5}"/>
              </a:ext>
            </a:extLst>
          </p:cNvPr>
          <p:cNvSpPr/>
          <p:nvPr/>
        </p:nvSpPr>
        <p:spPr>
          <a:xfrm>
            <a:off x="2895601" y="5146729"/>
            <a:ext cx="1552414" cy="54987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F852F43-BC19-00D6-DD36-DDCD97FD406B}"/>
              </a:ext>
            </a:extLst>
          </p:cNvPr>
          <p:cNvSpPr/>
          <p:nvPr/>
        </p:nvSpPr>
        <p:spPr>
          <a:xfrm>
            <a:off x="6096001" y="5146729"/>
            <a:ext cx="1552414" cy="549876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017041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2A403-DF0C-0BA8-002B-3A112B7235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2E062-7611-F9A5-AD2F-0E7838A31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10998150" cy="752705"/>
          </a:xfrm>
        </p:spPr>
        <p:txBody>
          <a:bodyPr/>
          <a:lstStyle/>
          <a:p>
            <a:r>
              <a:rPr lang="en-GB" dirty="0"/>
              <a:t>Worldwide access: what is it all about?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7BB49D5-D59F-4E75-A591-93C1E1DF8E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</a:t>
            </a:fld>
            <a:endParaRPr lang="en-GB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71DF4154-B0CC-C407-5F6E-12E455EE20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33" y="2679700"/>
            <a:ext cx="749300" cy="749300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E0484AED-1298-1383-A264-CE738D6D4F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50" y="1536698"/>
            <a:ext cx="749300" cy="749300"/>
          </a:xfrm>
          <a:prstGeom prst="rect">
            <a:avLst/>
          </a:prstGeom>
        </p:spPr>
      </p:pic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F4D264E-22FF-AE82-2193-7924CDB18A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67" y="2679700"/>
            <a:ext cx="749300" cy="749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052BFE3-4484-23D7-4973-F35C33A22F62}"/>
              </a:ext>
            </a:extLst>
          </p:cNvPr>
          <p:cNvSpPr txBox="1"/>
          <p:nvPr/>
        </p:nvSpPr>
        <p:spPr>
          <a:xfrm>
            <a:off x="5793816" y="1167366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7D8498F-7068-903D-75E2-7F45603F5259}"/>
              </a:ext>
            </a:extLst>
          </p:cNvPr>
          <p:cNvSpPr txBox="1"/>
          <p:nvPr/>
        </p:nvSpPr>
        <p:spPr>
          <a:xfrm>
            <a:off x="10219867" y="2869684"/>
            <a:ext cx="1315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Cool </a:t>
            </a:r>
            <a:r>
              <a:rPr lang="de-CH" dirty="0" err="1"/>
              <a:t>service</a:t>
            </a:r>
            <a:endParaRPr lang="de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0D78B8-8C40-9E97-E90A-69D01A375C17}"/>
              </a:ext>
            </a:extLst>
          </p:cNvPr>
          <p:cNvSpPr txBox="1"/>
          <p:nvPr/>
        </p:nvSpPr>
        <p:spPr>
          <a:xfrm>
            <a:off x="656837" y="2733024"/>
            <a:ext cx="1315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Reputable </a:t>
            </a:r>
            <a:r>
              <a:rPr lang="de-CH" dirty="0" err="1"/>
              <a:t>university</a:t>
            </a:r>
            <a:endParaRPr lang="de-CH" dirty="0"/>
          </a:p>
        </p:txBody>
      </p:sp>
      <p:sp>
        <p:nvSpPr>
          <p:cNvPr id="47" name="Oval Callout 46">
            <a:extLst>
              <a:ext uri="{FF2B5EF4-FFF2-40B4-BE49-F238E27FC236}">
                <a16:creationId xmlns:a16="http://schemas.microsoft.com/office/drawing/2014/main" id="{F73DFE70-A450-8C11-0A74-70E13393D046}"/>
              </a:ext>
            </a:extLst>
          </p:cNvPr>
          <p:cNvSpPr/>
          <p:nvPr/>
        </p:nvSpPr>
        <p:spPr>
          <a:xfrm>
            <a:off x="6969413" y="928255"/>
            <a:ext cx="1855933" cy="1078085"/>
          </a:xfrm>
          <a:prstGeom prst="wedgeEllipseCallout">
            <a:avLst>
              <a:gd name="adj1" fmla="val -78839"/>
              <a:gd name="adj2" fmla="val 2250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I </a:t>
            </a:r>
            <a:r>
              <a:rPr lang="de-CH" dirty="0" err="1"/>
              <a:t>want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use</a:t>
            </a:r>
            <a:r>
              <a:rPr lang="de-CH" dirty="0"/>
              <a:t> «Cool </a:t>
            </a:r>
            <a:r>
              <a:rPr lang="de-CH" dirty="0" err="1"/>
              <a:t>service</a:t>
            </a:r>
            <a:r>
              <a:rPr lang="de-CH" dirty="0"/>
              <a:t>»</a:t>
            </a:r>
          </a:p>
        </p:txBody>
      </p:sp>
      <p:sp>
        <p:nvSpPr>
          <p:cNvPr id="48" name="Oval Callout 47">
            <a:extLst>
              <a:ext uri="{FF2B5EF4-FFF2-40B4-BE49-F238E27FC236}">
                <a16:creationId xmlns:a16="http://schemas.microsoft.com/office/drawing/2014/main" id="{97F7E73A-80A0-91BA-E6CB-E9B9EB8C854A}"/>
              </a:ext>
            </a:extLst>
          </p:cNvPr>
          <p:cNvSpPr/>
          <p:nvPr/>
        </p:nvSpPr>
        <p:spPr>
          <a:xfrm>
            <a:off x="7686705" y="3785371"/>
            <a:ext cx="3567723" cy="1085213"/>
          </a:xfrm>
          <a:prstGeom prst="wedgeEllipseCallout">
            <a:avLst>
              <a:gd name="adj1" fmla="val 9961"/>
              <a:gd name="adj2" fmla="val -7942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OK, but </a:t>
            </a:r>
            <a:r>
              <a:rPr lang="de-CH" dirty="0" err="1"/>
              <a:t>only</a:t>
            </a:r>
            <a:r>
              <a:rPr lang="de-CH" dirty="0"/>
              <a:t> </a:t>
            </a:r>
            <a:r>
              <a:rPr lang="de-CH" dirty="0" err="1"/>
              <a:t>if</a:t>
            </a:r>
            <a:r>
              <a:rPr lang="de-CH" dirty="0"/>
              <a:t> </a:t>
            </a:r>
            <a:r>
              <a:rPr lang="de-CH" dirty="0" err="1"/>
              <a:t>trustworthy</a:t>
            </a:r>
            <a:r>
              <a:rPr lang="de-CH" dirty="0"/>
              <a:t> </a:t>
            </a:r>
            <a:r>
              <a:rPr lang="de-CH" dirty="0" err="1"/>
              <a:t>sources</a:t>
            </a:r>
            <a:r>
              <a:rPr lang="de-CH" dirty="0"/>
              <a:t> </a:t>
            </a:r>
            <a:r>
              <a:rPr lang="de-CH" dirty="0" err="1"/>
              <a:t>tell</a:t>
            </a:r>
            <a:r>
              <a:rPr lang="de-CH" dirty="0"/>
              <a:t> </a:t>
            </a:r>
            <a:r>
              <a:rPr lang="de-CH" dirty="0" err="1"/>
              <a:t>me</a:t>
            </a:r>
            <a:r>
              <a:rPr lang="de-CH" dirty="0"/>
              <a:t> </a:t>
            </a:r>
            <a:r>
              <a:rPr lang="de-CH" dirty="0" err="1"/>
              <a:t>enough</a:t>
            </a:r>
            <a:r>
              <a:rPr lang="de-CH" dirty="0"/>
              <a:t> </a:t>
            </a:r>
            <a:r>
              <a:rPr lang="de-CH" dirty="0" err="1"/>
              <a:t>about</a:t>
            </a:r>
            <a:r>
              <a:rPr lang="de-CH" dirty="0"/>
              <a:t> </a:t>
            </a:r>
            <a:r>
              <a:rPr lang="de-CH" dirty="0" err="1"/>
              <a:t>you</a:t>
            </a:r>
            <a:endParaRPr lang="de-CH" dirty="0"/>
          </a:p>
        </p:txBody>
      </p:sp>
      <p:sp>
        <p:nvSpPr>
          <p:cNvPr id="49" name="Oval Callout 48">
            <a:extLst>
              <a:ext uri="{FF2B5EF4-FFF2-40B4-BE49-F238E27FC236}">
                <a16:creationId xmlns:a16="http://schemas.microsoft.com/office/drawing/2014/main" id="{FF3B7424-D5D2-9CC1-F50D-EAF77DA87156}"/>
              </a:ext>
            </a:extLst>
          </p:cNvPr>
          <p:cNvSpPr/>
          <p:nvPr/>
        </p:nvSpPr>
        <p:spPr>
          <a:xfrm>
            <a:off x="2357843" y="3785371"/>
            <a:ext cx="2147453" cy="1085213"/>
          </a:xfrm>
          <a:prstGeom prst="wedgeEllipseCallout">
            <a:avLst>
              <a:gd name="adj1" fmla="val -40711"/>
              <a:gd name="adj2" fmla="val -82592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I </a:t>
            </a:r>
            <a:r>
              <a:rPr lang="de-CH" dirty="0" err="1"/>
              <a:t>know</a:t>
            </a:r>
            <a:r>
              <a:rPr lang="de-CH" dirty="0"/>
              <a:t> </a:t>
            </a:r>
            <a:r>
              <a:rPr lang="de-CH" dirty="0" err="1"/>
              <a:t>something</a:t>
            </a:r>
            <a:r>
              <a:rPr lang="de-CH" dirty="0"/>
              <a:t> </a:t>
            </a:r>
            <a:r>
              <a:rPr lang="de-CH" dirty="0" err="1"/>
              <a:t>about</a:t>
            </a:r>
            <a:r>
              <a:rPr lang="de-CH" dirty="0"/>
              <a:t> </a:t>
            </a:r>
            <a:r>
              <a:rPr lang="de-CH" dirty="0" err="1"/>
              <a:t>you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165162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4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1FE519-A89A-D96E-07AA-1FCFF2E68C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80306-1BC9-3FA9-D915-8AB86A31B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10998150" cy="752705"/>
          </a:xfrm>
        </p:spPr>
        <p:txBody>
          <a:bodyPr/>
          <a:lstStyle/>
          <a:p>
            <a:r>
              <a:rPr lang="en-GB" dirty="0"/>
              <a:t>Our well-established workhorse </a:t>
            </a:r>
            <a:r>
              <a:rPr lang="en-GB" dirty="0" err="1"/>
              <a:t>eduGAIN</a:t>
            </a:r>
            <a:r>
              <a:rPr lang="en-GB" dirty="0"/>
              <a:t> is solving this problem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CF0FCD5-A163-4CC4-7E74-3D5777304E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</a:t>
            </a:fld>
            <a:endParaRPr lang="en-GB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40FE7A93-6DC3-9222-CC9F-B7E8A54E11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33" y="2679700"/>
            <a:ext cx="749300" cy="749300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1361620C-25E7-40C9-AD39-7A48E8746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50" y="1536698"/>
            <a:ext cx="749300" cy="749300"/>
          </a:xfrm>
          <a:prstGeom prst="rect">
            <a:avLst/>
          </a:prstGeom>
        </p:spPr>
      </p:pic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738793A-71F0-F889-27BF-F180DA4A84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67" y="2679700"/>
            <a:ext cx="749300" cy="749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3939CB6-ECC9-C0C9-3420-C14108EE9666}"/>
              </a:ext>
            </a:extLst>
          </p:cNvPr>
          <p:cNvSpPr txBox="1"/>
          <p:nvPr/>
        </p:nvSpPr>
        <p:spPr>
          <a:xfrm>
            <a:off x="5847374" y="1155181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677453-3213-7060-379E-2DA466278E9B}"/>
              </a:ext>
            </a:extLst>
          </p:cNvPr>
          <p:cNvSpPr txBox="1"/>
          <p:nvPr/>
        </p:nvSpPr>
        <p:spPr>
          <a:xfrm>
            <a:off x="10234661" y="2706792"/>
            <a:ext cx="1666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Cool </a:t>
            </a:r>
            <a:r>
              <a:rPr lang="de-CH" dirty="0" err="1"/>
              <a:t>service</a:t>
            </a:r>
            <a:br>
              <a:rPr lang="de-CH" dirty="0"/>
            </a:br>
            <a:r>
              <a:rPr lang="de-CH" dirty="0"/>
              <a:t>(</a:t>
            </a:r>
            <a:r>
              <a:rPr lang="de-CH" dirty="0" err="1"/>
              <a:t>members</a:t>
            </a:r>
            <a:r>
              <a:rPr lang="de-CH" dirty="0"/>
              <a:t> </a:t>
            </a:r>
            <a:r>
              <a:rPr lang="de-CH" dirty="0" err="1"/>
              <a:t>only</a:t>
            </a:r>
            <a:r>
              <a:rPr lang="de-CH" dirty="0"/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9FB7FB-B18E-2EBD-0814-49F7A296C32E}"/>
              </a:ext>
            </a:extLst>
          </p:cNvPr>
          <p:cNvSpPr txBox="1"/>
          <p:nvPr/>
        </p:nvSpPr>
        <p:spPr>
          <a:xfrm>
            <a:off x="290664" y="2626961"/>
            <a:ext cx="1676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Reputable </a:t>
            </a:r>
            <a:r>
              <a:rPr lang="de-CH" dirty="0" err="1"/>
              <a:t>university</a:t>
            </a:r>
            <a:r>
              <a:rPr lang="de-CH" dirty="0"/>
              <a:t> (</a:t>
            </a:r>
            <a:r>
              <a:rPr lang="de-CH" dirty="0" err="1"/>
              <a:t>members</a:t>
            </a:r>
            <a:r>
              <a:rPr lang="de-CH" dirty="0"/>
              <a:t> </a:t>
            </a:r>
            <a:r>
              <a:rPr lang="de-CH" dirty="0" err="1"/>
              <a:t>only</a:t>
            </a:r>
            <a:r>
              <a:rPr lang="de-CH" dirty="0"/>
              <a:t>)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3E5E691-7FF4-490D-5ED6-825C07D4F6E1}"/>
              </a:ext>
            </a:extLst>
          </p:cNvPr>
          <p:cNvGrpSpPr/>
          <p:nvPr/>
        </p:nvGrpSpPr>
        <p:grpSpPr>
          <a:xfrm>
            <a:off x="6705600" y="1796443"/>
            <a:ext cx="2764967" cy="873731"/>
            <a:chOff x="6705600" y="1796443"/>
            <a:chExt cx="2764967" cy="873731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0DBEEBE6-1931-DFE7-D178-81382B2855C5}"/>
                </a:ext>
              </a:extLst>
            </p:cNvPr>
            <p:cNvCxnSpPr>
              <a:cxnSpLocks/>
            </p:cNvCxnSpPr>
            <p:nvPr/>
          </p:nvCxnSpPr>
          <p:spPr>
            <a:xfrm>
              <a:off x="6705600" y="1798320"/>
              <a:ext cx="2764967" cy="871854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45905BE-AF7D-E08B-74FB-E18912776476}"/>
                </a:ext>
              </a:extLst>
            </p:cNvPr>
            <p:cNvSpPr txBox="1"/>
            <p:nvPr/>
          </p:nvSpPr>
          <p:spPr>
            <a:xfrm rot="988063">
              <a:off x="7255772" y="1796443"/>
              <a:ext cx="1664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/>
                <a:t>Please</a:t>
              </a:r>
              <a:r>
                <a:rPr lang="de-CH" dirty="0"/>
                <a:t> </a:t>
              </a:r>
              <a:r>
                <a:rPr lang="de-CH" dirty="0" err="1"/>
                <a:t>let</a:t>
              </a:r>
              <a:r>
                <a:rPr lang="de-CH" dirty="0"/>
                <a:t> </a:t>
              </a:r>
              <a:r>
                <a:rPr lang="de-CH" dirty="0" err="1"/>
                <a:t>me</a:t>
              </a:r>
              <a:r>
                <a:rPr lang="de-CH" dirty="0"/>
                <a:t> in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7AC4ADC-89D6-0938-C042-3FFD8BDAA9EA}"/>
              </a:ext>
            </a:extLst>
          </p:cNvPr>
          <p:cNvGrpSpPr/>
          <p:nvPr/>
        </p:nvGrpSpPr>
        <p:grpSpPr>
          <a:xfrm>
            <a:off x="6588125" y="2186969"/>
            <a:ext cx="2764967" cy="873731"/>
            <a:chOff x="6705600" y="1796443"/>
            <a:chExt cx="2764967" cy="873731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CA2776E7-73A7-047A-A332-0DFCEED87505}"/>
                </a:ext>
              </a:extLst>
            </p:cNvPr>
            <p:cNvCxnSpPr>
              <a:cxnSpLocks/>
            </p:cNvCxnSpPr>
            <p:nvPr/>
          </p:nvCxnSpPr>
          <p:spPr>
            <a:xfrm>
              <a:off x="6705600" y="1798320"/>
              <a:ext cx="2764967" cy="871854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0DB971C-AA49-141D-D825-FA3E1DA1F330}"/>
                </a:ext>
              </a:extLst>
            </p:cNvPr>
            <p:cNvSpPr txBox="1"/>
            <p:nvPr/>
          </p:nvSpPr>
          <p:spPr>
            <a:xfrm rot="988063">
              <a:off x="7340570" y="1796443"/>
              <a:ext cx="14950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Who </a:t>
              </a:r>
              <a:r>
                <a:rPr lang="de-CH" dirty="0" err="1"/>
                <a:t>are</a:t>
              </a:r>
              <a:r>
                <a:rPr lang="de-CH" dirty="0"/>
                <a:t> </a:t>
              </a:r>
              <a:r>
                <a:rPr lang="de-CH" dirty="0" err="1"/>
                <a:t>you</a:t>
              </a:r>
              <a:r>
                <a:rPr lang="de-CH" dirty="0"/>
                <a:t>?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254F2B5-4A12-AD74-BA0C-5C5C6B3DC2B0}"/>
              </a:ext>
            </a:extLst>
          </p:cNvPr>
          <p:cNvGrpSpPr/>
          <p:nvPr/>
        </p:nvGrpSpPr>
        <p:grpSpPr>
          <a:xfrm>
            <a:off x="2751357" y="2064878"/>
            <a:ext cx="2853589" cy="844097"/>
            <a:chOff x="7947554" y="1795597"/>
            <a:chExt cx="2853589" cy="844097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556E6A2-58AD-E1D3-4F01-3A5EB8281B8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47554" y="1795597"/>
              <a:ext cx="2853589" cy="844097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F710EA8-D8C3-8712-76E7-6ED353549ECA}"/>
                </a:ext>
              </a:extLst>
            </p:cNvPr>
            <p:cNvSpPr txBox="1"/>
            <p:nvPr/>
          </p:nvSpPr>
          <p:spPr>
            <a:xfrm rot="20613114">
              <a:off x="8136618" y="1846978"/>
              <a:ext cx="18011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Tell </a:t>
              </a:r>
              <a:r>
                <a:rPr lang="de-CH" dirty="0" err="1"/>
                <a:t>them</a:t>
              </a:r>
              <a:r>
                <a:rPr lang="de-CH" dirty="0"/>
                <a:t> </a:t>
              </a:r>
              <a:r>
                <a:rPr lang="de-CH" dirty="0" err="1"/>
                <a:t>it’s</a:t>
              </a:r>
              <a:r>
                <a:rPr lang="de-CH" dirty="0"/>
                <a:t> </a:t>
              </a:r>
              <a:r>
                <a:rPr lang="de-CH" dirty="0" err="1"/>
                <a:t>me</a:t>
              </a:r>
              <a:r>
                <a:rPr lang="de-CH" dirty="0"/>
                <a:t>!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C1D2F56B-2349-FE77-A0E6-32B867BEA8A8}"/>
              </a:ext>
            </a:extLst>
          </p:cNvPr>
          <p:cNvGrpSpPr/>
          <p:nvPr/>
        </p:nvGrpSpPr>
        <p:grpSpPr>
          <a:xfrm>
            <a:off x="2838908" y="2845292"/>
            <a:ext cx="6514182" cy="393724"/>
            <a:chOff x="2838908" y="2845292"/>
            <a:chExt cx="6514182" cy="393724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5F10FA65-48F7-E4ED-B7E7-66FA00FA2A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38908" y="3206263"/>
              <a:ext cx="6514182" cy="32753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83C253A-BE73-0393-C4CF-BB4E248C5045}"/>
                </a:ext>
              </a:extLst>
            </p:cNvPr>
            <p:cNvSpPr txBox="1"/>
            <p:nvPr/>
          </p:nvSpPr>
          <p:spPr>
            <a:xfrm>
              <a:off x="2838908" y="2845292"/>
              <a:ext cx="22183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I </a:t>
              </a:r>
              <a:r>
                <a:rPr lang="de-CH" dirty="0" err="1"/>
                <a:t>vouch</a:t>
              </a:r>
              <a:r>
                <a:rPr lang="de-CH" dirty="0"/>
                <a:t> </a:t>
              </a:r>
              <a:r>
                <a:rPr lang="de-CH" dirty="0" err="1"/>
                <a:t>for</a:t>
              </a:r>
              <a:r>
                <a:rPr lang="de-CH" dirty="0"/>
                <a:t> </a:t>
              </a:r>
              <a:r>
                <a:rPr lang="de-CH" dirty="0" err="1"/>
                <a:t>him</a:t>
              </a:r>
              <a:r>
                <a:rPr lang="de-CH" dirty="0"/>
                <a:t> </a:t>
              </a:r>
              <a:r>
                <a:rPr lang="de-CH" dirty="0" err="1"/>
                <a:t>or</a:t>
              </a:r>
              <a:r>
                <a:rPr lang="de-CH" dirty="0"/>
                <a:t> her</a:t>
              </a:r>
            </a:p>
          </p:txBody>
        </p:sp>
      </p:grpSp>
      <p:sp>
        <p:nvSpPr>
          <p:cNvPr id="34" name="Cloud 33">
            <a:extLst>
              <a:ext uri="{FF2B5EF4-FFF2-40B4-BE49-F238E27FC236}">
                <a16:creationId xmlns:a16="http://schemas.microsoft.com/office/drawing/2014/main" id="{5ED26992-D4C1-4DF7-FBB4-6748778D2542}"/>
              </a:ext>
            </a:extLst>
          </p:cNvPr>
          <p:cNvSpPr/>
          <p:nvPr/>
        </p:nvSpPr>
        <p:spPr>
          <a:xfrm>
            <a:off x="5149871" y="4291292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22E9F2E-253B-7CA6-FE1B-283C1AC21FA0}"/>
              </a:ext>
            </a:extLst>
          </p:cNvPr>
          <p:cNvGrpSpPr/>
          <p:nvPr/>
        </p:nvGrpSpPr>
        <p:grpSpPr>
          <a:xfrm>
            <a:off x="2403929" y="3481739"/>
            <a:ext cx="2653279" cy="1474764"/>
            <a:chOff x="6817288" y="1195410"/>
            <a:chExt cx="2653279" cy="1474764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AE9D034A-EF29-6347-3097-C404536FA9EC}"/>
                </a:ext>
              </a:extLst>
            </p:cNvPr>
            <p:cNvCxnSpPr>
              <a:cxnSpLocks/>
            </p:cNvCxnSpPr>
            <p:nvPr/>
          </p:nvCxnSpPr>
          <p:spPr>
            <a:xfrm>
              <a:off x="7134792" y="1195410"/>
              <a:ext cx="2335775" cy="1474764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42DE66A-2F2A-4018-3DE7-532B341EB3A9}"/>
                </a:ext>
              </a:extLst>
            </p:cNvPr>
            <p:cNvSpPr txBox="1"/>
            <p:nvPr/>
          </p:nvSpPr>
          <p:spPr>
            <a:xfrm rot="1875632">
              <a:off x="6817288" y="1796443"/>
              <a:ext cx="2541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Membership </a:t>
              </a:r>
              <a:r>
                <a:rPr lang="de-CH" dirty="0" err="1"/>
                <a:t>information</a:t>
              </a:r>
              <a:endParaRPr lang="de-CH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A2250D7-7ABD-6FA9-C2DE-7651747753C2}"/>
              </a:ext>
            </a:extLst>
          </p:cNvPr>
          <p:cNvGrpSpPr/>
          <p:nvPr/>
        </p:nvGrpSpPr>
        <p:grpSpPr>
          <a:xfrm>
            <a:off x="7272550" y="3574563"/>
            <a:ext cx="2541593" cy="1524449"/>
            <a:chOff x="7064675" y="696329"/>
            <a:chExt cx="2541593" cy="1524449"/>
          </a:xfrm>
        </p:grpSpPr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CF0FA801-C0F1-F4D3-F1C5-796A49F7D6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24637" y="696329"/>
              <a:ext cx="2345930" cy="1524449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80638BE8-E79C-F96A-F45D-2192E2B00A03}"/>
                </a:ext>
              </a:extLst>
            </p:cNvPr>
            <p:cNvSpPr txBox="1"/>
            <p:nvPr/>
          </p:nvSpPr>
          <p:spPr>
            <a:xfrm rot="19649862">
              <a:off x="7064675" y="1427680"/>
              <a:ext cx="2541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Membership </a:t>
              </a:r>
              <a:r>
                <a:rPr lang="de-CH" dirty="0" err="1"/>
                <a:t>information</a:t>
              </a:r>
              <a:endParaRPr lang="de-CH" dirty="0"/>
            </a:p>
          </p:txBody>
        </p:sp>
      </p:grpSp>
      <p:sp>
        <p:nvSpPr>
          <p:cNvPr id="5" name="Down Arrow 4">
            <a:extLst>
              <a:ext uri="{FF2B5EF4-FFF2-40B4-BE49-F238E27FC236}">
                <a16:creationId xmlns:a16="http://schemas.microsoft.com/office/drawing/2014/main" id="{21965802-11C0-A18E-E491-D4DD82B075C1}"/>
              </a:ext>
            </a:extLst>
          </p:cNvPr>
          <p:cNvSpPr/>
          <p:nvPr/>
        </p:nvSpPr>
        <p:spPr>
          <a:xfrm rot="11728455">
            <a:off x="1697567" y="3514289"/>
            <a:ext cx="484632" cy="167184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E2AC57-0259-B3AA-B158-0D8F6CD238FA}"/>
              </a:ext>
            </a:extLst>
          </p:cNvPr>
          <p:cNvSpPr txBox="1"/>
          <p:nvPr/>
        </p:nvSpPr>
        <p:spPr>
          <a:xfrm>
            <a:off x="190629" y="5306077"/>
            <a:ext cx="4695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«</a:t>
            </a:r>
            <a:r>
              <a:rPr lang="de-CH" dirty="0" err="1"/>
              <a:t>centre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universe</a:t>
            </a:r>
            <a:r>
              <a:rPr lang="de-CH" dirty="0"/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Approves</a:t>
            </a:r>
            <a:r>
              <a:rPr lang="de-CH" dirty="0"/>
              <a:t>/</a:t>
            </a:r>
            <a:r>
              <a:rPr lang="de-CH" dirty="0" err="1"/>
              <a:t>denies</a:t>
            </a:r>
            <a:r>
              <a:rPr lang="de-CH" dirty="0"/>
              <a:t> user-</a:t>
            </a:r>
            <a:r>
              <a:rPr lang="de-CH" dirty="0" err="1"/>
              <a:t>to</a:t>
            </a:r>
            <a:r>
              <a:rPr lang="de-CH" dirty="0"/>
              <a:t>-service </a:t>
            </a:r>
            <a:r>
              <a:rPr lang="de-CH" dirty="0" err="1"/>
              <a:t>connections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Decides</a:t>
            </a:r>
            <a:r>
              <a:rPr lang="de-CH" dirty="0"/>
              <a:t> on </a:t>
            </a:r>
            <a:r>
              <a:rPr lang="de-CH" dirty="0" err="1"/>
              <a:t>user</a:t>
            </a:r>
            <a:r>
              <a:rPr lang="de-CH" dirty="0"/>
              <a:t> </a:t>
            </a:r>
            <a:r>
              <a:rPr lang="de-CH" dirty="0" err="1"/>
              <a:t>data</a:t>
            </a:r>
            <a:r>
              <a:rPr lang="de-CH" dirty="0"/>
              <a:t> release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services</a:t>
            </a:r>
            <a:endParaRPr lang="de-CH" dirty="0"/>
          </a:p>
        </p:txBody>
      </p:sp>
      <p:sp>
        <p:nvSpPr>
          <p:cNvPr id="33" name="Cloud 32">
            <a:extLst>
              <a:ext uri="{FF2B5EF4-FFF2-40B4-BE49-F238E27FC236}">
                <a16:creationId xmlns:a16="http://schemas.microsoft.com/office/drawing/2014/main" id="{12455238-762D-23D9-7385-C555576728EE}"/>
              </a:ext>
            </a:extLst>
          </p:cNvPr>
          <p:cNvSpPr/>
          <p:nvPr/>
        </p:nvSpPr>
        <p:spPr>
          <a:xfrm>
            <a:off x="5084095" y="2325141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technical</a:t>
            </a:r>
            <a:r>
              <a:rPr lang="de-CH" dirty="0"/>
              <a:t> </a:t>
            </a:r>
            <a:r>
              <a:rPr lang="de-CH" dirty="0" err="1"/>
              <a:t>magic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4145192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5" grpId="0" animBg="1"/>
      <p:bldP spid="6" grpId="0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2BD246E-74EB-5509-B0EB-8959851005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0412" y="5508104"/>
            <a:ext cx="9760153" cy="455234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EU Strategy for Universities:</a:t>
            </a:r>
            <a:b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https://education.ec.europa.eu/sites/default/files/2022-01/communication-european-strategy-for-universities.pdf</a:t>
            </a:r>
            <a:endParaRPr lang="de-CH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6660AFAA-313B-664F-5611-616E2231AFA0}"/>
              </a:ext>
            </a:extLst>
          </p:cNvPr>
          <p:cNvSpPr txBox="1">
            <a:spLocks/>
          </p:cNvSpPr>
          <p:nvPr/>
        </p:nvSpPr>
        <p:spPr>
          <a:xfrm>
            <a:off x="760412" y="2240868"/>
            <a:ext cx="10669587" cy="1334894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2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3200" i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"</a:t>
            </a:r>
            <a:r>
              <a:rPr lang="en-GB" sz="3200" i="1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Excellent and inclusive universities are a condition and foundation for open, democratic, fair and sustainable societies as well as sustained growth, entrepreneurship and employment."</a:t>
            </a:r>
            <a:endParaRPr lang="en-CH" sz="3200" i="1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463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F7D4A62-C500-FC6F-E907-12FF49AB22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431" y="4595111"/>
            <a:ext cx="1721135" cy="172113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941D16-8E66-BA2A-535C-4E0BFCA4D832}"/>
              </a:ext>
            </a:extLst>
          </p:cNvPr>
          <p:cNvSpPr txBox="1"/>
          <p:nvPr/>
        </p:nvSpPr>
        <p:spPr>
          <a:xfrm>
            <a:off x="5456943" y="6316246"/>
            <a:ext cx="1278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/>
              <a:t>Universities</a:t>
            </a:r>
            <a:endParaRPr lang="de-CH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BFBB1ED-74FE-5717-891C-3D28C99F3F23}"/>
              </a:ext>
            </a:extLst>
          </p:cNvPr>
          <p:cNvSpPr/>
          <p:nvPr/>
        </p:nvSpPr>
        <p:spPr>
          <a:xfrm>
            <a:off x="4957933" y="649993"/>
            <a:ext cx="2276126" cy="567422"/>
          </a:xfrm>
          <a:prstGeom prst="roundRect">
            <a:avLst>
              <a:gd name="adj" fmla="val 8691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EU values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04BB2DE-071B-12C7-CB17-133657412650}"/>
              </a:ext>
            </a:extLst>
          </p:cNvPr>
          <p:cNvSpPr txBox="1"/>
          <p:nvPr/>
        </p:nvSpPr>
        <p:spPr>
          <a:xfrm>
            <a:off x="5096974" y="1416922"/>
            <a:ext cx="1998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EU Policy </a:t>
            </a:r>
            <a:r>
              <a:rPr lang="de-CH" dirty="0" err="1"/>
              <a:t>measures</a:t>
            </a:r>
            <a:endParaRPr lang="de-CH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43C9A78A-E261-3A2F-278B-BE03FEDFEA8A}"/>
              </a:ext>
            </a:extLst>
          </p:cNvPr>
          <p:cNvSpPr/>
          <p:nvPr/>
        </p:nvSpPr>
        <p:spPr>
          <a:xfrm>
            <a:off x="473131" y="2241269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Strategy for universities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D321027-D531-6A2C-2016-EADDF90C90FB}"/>
              </a:ext>
            </a:extLst>
          </p:cNvPr>
          <p:cNvCxnSpPr>
            <a:cxnSpLocks/>
          </p:cNvCxnSpPr>
          <p:nvPr/>
        </p:nvCxnSpPr>
        <p:spPr>
          <a:xfrm flipH="1">
            <a:off x="3311162" y="1586747"/>
            <a:ext cx="1646774" cy="31419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1F0B2C9-2364-36E7-AFEF-6BDA4E3A6574}"/>
              </a:ext>
            </a:extLst>
          </p:cNvPr>
          <p:cNvCxnSpPr>
            <a:cxnSpLocks/>
          </p:cNvCxnSpPr>
          <p:nvPr/>
        </p:nvCxnSpPr>
        <p:spPr>
          <a:xfrm flipH="1">
            <a:off x="4815840" y="1846816"/>
            <a:ext cx="553576" cy="24463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8ECD356-156E-8A8E-36F7-E68D2F251C50}"/>
              </a:ext>
            </a:extLst>
          </p:cNvPr>
          <p:cNvCxnSpPr>
            <a:cxnSpLocks/>
          </p:cNvCxnSpPr>
          <p:nvPr/>
        </p:nvCxnSpPr>
        <p:spPr>
          <a:xfrm>
            <a:off x="6675120" y="1817133"/>
            <a:ext cx="294644" cy="27213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8D19E00-437F-C2A3-20D7-B5985B2C1C15}"/>
              </a:ext>
            </a:extLst>
          </p:cNvPr>
          <p:cNvCxnSpPr>
            <a:cxnSpLocks/>
          </p:cNvCxnSpPr>
          <p:nvPr/>
        </p:nvCxnSpPr>
        <p:spPr>
          <a:xfrm>
            <a:off x="6080501" y="1900945"/>
            <a:ext cx="0" cy="18832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508C349-09E4-B495-46BE-0316881E8DF6}"/>
              </a:ext>
            </a:extLst>
          </p:cNvPr>
          <p:cNvCxnSpPr>
            <a:cxnSpLocks/>
          </p:cNvCxnSpPr>
          <p:nvPr/>
        </p:nvCxnSpPr>
        <p:spPr>
          <a:xfrm>
            <a:off x="7086600" y="1658206"/>
            <a:ext cx="1538279" cy="32299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43D3E01D-EA6D-6B6A-3E68-3630832B4F7C}"/>
              </a:ext>
            </a:extLst>
          </p:cNvPr>
          <p:cNvSpPr/>
          <p:nvPr/>
        </p:nvSpPr>
        <p:spPr>
          <a:xfrm>
            <a:off x="8827117" y="2219059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eIDAS</a:t>
            </a:r>
            <a:r>
              <a:rPr lang="en-US" dirty="0"/>
              <a:t> v2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0A73530D-4A76-7F6A-0392-4B138A7D80C4}"/>
              </a:ext>
            </a:extLst>
          </p:cNvPr>
          <p:cNvSpPr/>
          <p:nvPr/>
        </p:nvSpPr>
        <p:spPr>
          <a:xfrm>
            <a:off x="9374106" y="3283089"/>
            <a:ext cx="2218721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EUDI wallet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CB1D6ABD-479E-39ED-AC6B-73840D9C6388}"/>
              </a:ext>
            </a:extLst>
          </p:cNvPr>
          <p:cNvSpPr/>
          <p:nvPr/>
        </p:nvSpPr>
        <p:spPr>
          <a:xfrm>
            <a:off x="928680" y="3673825"/>
            <a:ext cx="1782390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ERASMUS+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E2E50A8-596F-DA9E-6F84-51224CEAA67D}"/>
              </a:ext>
            </a:extLst>
          </p:cNvPr>
          <p:cNvSpPr/>
          <p:nvPr/>
        </p:nvSpPr>
        <p:spPr>
          <a:xfrm>
            <a:off x="928680" y="4414441"/>
            <a:ext cx="1782390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“European universities”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3419889F-1234-AB48-1D1A-99777B0E8FD2}"/>
              </a:ext>
            </a:extLst>
          </p:cNvPr>
          <p:cNvSpPr/>
          <p:nvPr/>
        </p:nvSpPr>
        <p:spPr>
          <a:xfrm>
            <a:off x="928680" y="5154937"/>
            <a:ext cx="1782390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“European degrees”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27C8E71-5FA8-F9A4-3195-4A018A68D9B0}"/>
              </a:ext>
            </a:extLst>
          </p:cNvPr>
          <p:cNvSpPr/>
          <p:nvPr/>
        </p:nvSpPr>
        <p:spPr>
          <a:xfrm>
            <a:off x="928680" y="5895433"/>
            <a:ext cx="1782390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European student card</a:t>
            </a:r>
          </a:p>
        </p:txBody>
      </p:sp>
      <p:cxnSp>
        <p:nvCxnSpPr>
          <p:cNvPr id="32" name="Elbow Connector 31">
            <a:extLst>
              <a:ext uri="{FF2B5EF4-FFF2-40B4-BE49-F238E27FC236}">
                <a16:creationId xmlns:a16="http://schemas.microsoft.com/office/drawing/2014/main" id="{CE940BB6-BBA9-30B8-D199-4469A1D88143}"/>
              </a:ext>
            </a:extLst>
          </p:cNvPr>
          <p:cNvCxnSpPr>
            <a:cxnSpLocks/>
            <a:stCxn id="10" idx="1"/>
            <a:endCxn id="27" idx="1"/>
          </p:cNvCxnSpPr>
          <p:nvPr/>
        </p:nvCxnSpPr>
        <p:spPr>
          <a:xfrm rot="10800000" flipH="1" flipV="1">
            <a:off x="473130" y="2720834"/>
            <a:ext cx="455549" cy="1253733"/>
          </a:xfrm>
          <a:prstGeom prst="bentConnector3">
            <a:avLst>
              <a:gd name="adj1" fmla="val -5018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94AA1C7F-560B-36BA-394C-EA0F32CAF3B6}"/>
              </a:ext>
            </a:extLst>
          </p:cNvPr>
          <p:cNvCxnSpPr>
            <a:cxnSpLocks/>
            <a:stCxn id="10" idx="1"/>
            <a:endCxn id="28" idx="1"/>
          </p:cNvCxnSpPr>
          <p:nvPr/>
        </p:nvCxnSpPr>
        <p:spPr>
          <a:xfrm rot="10800000" flipH="1" flipV="1">
            <a:off x="473130" y="2720834"/>
            <a:ext cx="455549" cy="1994349"/>
          </a:xfrm>
          <a:prstGeom prst="bentConnector3">
            <a:avLst>
              <a:gd name="adj1" fmla="val -5018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>
            <a:extLst>
              <a:ext uri="{FF2B5EF4-FFF2-40B4-BE49-F238E27FC236}">
                <a16:creationId xmlns:a16="http://schemas.microsoft.com/office/drawing/2014/main" id="{7ED0E383-DAB5-C3D9-803E-80A406498687}"/>
              </a:ext>
            </a:extLst>
          </p:cNvPr>
          <p:cNvCxnSpPr>
            <a:cxnSpLocks/>
            <a:stCxn id="10" idx="1"/>
            <a:endCxn id="29" idx="1"/>
          </p:cNvCxnSpPr>
          <p:nvPr/>
        </p:nvCxnSpPr>
        <p:spPr>
          <a:xfrm rot="10800000" flipH="1" flipV="1">
            <a:off x="473130" y="2720834"/>
            <a:ext cx="455549" cy="2734845"/>
          </a:xfrm>
          <a:prstGeom prst="bentConnector3">
            <a:avLst>
              <a:gd name="adj1" fmla="val -5018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>
            <a:extLst>
              <a:ext uri="{FF2B5EF4-FFF2-40B4-BE49-F238E27FC236}">
                <a16:creationId xmlns:a16="http://schemas.microsoft.com/office/drawing/2014/main" id="{E3DFFE60-BAF2-7EB8-0452-173742646BD6}"/>
              </a:ext>
            </a:extLst>
          </p:cNvPr>
          <p:cNvCxnSpPr>
            <a:cxnSpLocks/>
            <a:stCxn id="10" idx="1"/>
            <a:endCxn id="30" idx="1"/>
          </p:cNvCxnSpPr>
          <p:nvPr/>
        </p:nvCxnSpPr>
        <p:spPr>
          <a:xfrm rot="10800000" flipH="1" flipV="1">
            <a:off x="473130" y="2720834"/>
            <a:ext cx="455549" cy="3475341"/>
          </a:xfrm>
          <a:prstGeom prst="bentConnector3">
            <a:avLst>
              <a:gd name="adj1" fmla="val -50181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879764A4-FAA4-614B-051E-7320275913D4}"/>
              </a:ext>
            </a:extLst>
          </p:cNvPr>
          <p:cNvSpPr/>
          <p:nvPr/>
        </p:nvSpPr>
        <p:spPr>
          <a:xfrm>
            <a:off x="2682931" y="2219059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Digital education hub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60A6C665-608A-6B39-75CA-470250E35170}"/>
              </a:ext>
            </a:extLst>
          </p:cNvPr>
          <p:cNvSpPr/>
          <p:nvPr/>
        </p:nvSpPr>
        <p:spPr>
          <a:xfrm>
            <a:off x="4637721" y="2222913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Europass</a:t>
            </a:r>
            <a:r>
              <a:rPr lang="en-US" dirty="0"/>
              <a:t>, ELM, ESCO,…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C21358F-5C23-3E6F-4ECA-C3741364112C}"/>
              </a:ext>
            </a:extLst>
          </p:cNvPr>
          <p:cNvSpPr/>
          <p:nvPr/>
        </p:nvSpPr>
        <p:spPr>
          <a:xfrm>
            <a:off x="9374107" y="3989474"/>
            <a:ext cx="2218722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Implementing acts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556211D1-233F-22D8-A04A-CC5FB6EA5EDD}"/>
              </a:ext>
            </a:extLst>
          </p:cNvPr>
          <p:cNvSpPr/>
          <p:nvPr/>
        </p:nvSpPr>
        <p:spPr>
          <a:xfrm>
            <a:off x="9374107" y="4722576"/>
            <a:ext cx="2218725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Architecture reference framework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C106953-FBE1-E1C9-87B8-20046B089148}"/>
              </a:ext>
            </a:extLst>
          </p:cNvPr>
          <p:cNvSpPr txBox="1"/>
          <p:nvPr/>
        </p:nvSpPr>
        <p:spPr>
          <a:xfrm>
            <a:off x="6885689" y="4908563"/>
            <a:ext cx="11960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err="1"/>
              <a:t>Role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endParaRPr lang="de-CH" sz="2400" dirty="0"/>
          </a:p>
          <a:p>
            <a:r>
              <a:rPr lang="de-CH" sz="2400" dirty="0"/>
              <a:t>GÉANT?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4EB44681-06CE-0F92-98DF-88C94961B31E}"/>
              </a:ext>
            </a:extLst>
          </p:cNvPr>
          <p:cNvSpPr/>
          <p:nvPr/>
        </p:nvSpPr>
        <p:spPr>
          <a:xfrm>
            <a:off x="9374106" y="6161266"/>
            <a:ext cx="2218723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EBSI/</a:t>
            </a:r>
            <a:br>
              <a:rPr lang="en-US" dirty="0"/>
            </a:br>
            <a:r>
              <a:rPr lang="en-US" dirty="0"/>
              <a:t>EUROPEUM-EDIC</a:t>
            </a: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9CAAFA19-15D5-FCE5-88B0-E6B82586CEA8}"/>
              </a:ext>
            </a:extLst>
          </p:cNvPr>
          <p:cNvSpPr/>
          <p:nvPr/>
        </p:nvSpPr>
        <p:spPr>
          <a:xfrm>
            <a:off x="9374107" y="5445023"/>
            <a:ext cx="2218724" cy="601486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Large Scale Pilots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C3F1ECB7-B91F-2D67-68CD-0553AD7103DF}"/>
              </a:ext>
            </a:extLst>
          </p:cNvPr>
          <p:cNvSpPr/>
          <p:nvPr/>
        </p:nvSpPr>
        <p:spPr>
          <a:xfrm>
            <a:off x="6592511" y="2219059"/>
            <a:ext cx="1782390" cy="959131"/>
          </a:xfrm>
          <a:prstGeom prst="roundRect">
            <a:avLst>
              <a:gd name="adj" fmla="val 8691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… and much more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645762F7-009E-EAD6-433B-1AE2FD1AC20C}"/>
              </a:ext>
            </a:extLst>
          </p:cNvPr>
          <p:cNvSpPr txBox="1"/>
          <p:nvPr/>
        </p:nvSpPr>
        <p:spPr>
          <a:xfrm>
            <a:off x="4149779" y="4908562"/>
            <a:ext cx="11624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 err="1"/>
              <a:t>Role</a:t>
            </a:r>
            <a:r>
              <a:rPr lang="de-CH" sz="2400" dirty="0"/>
              <a:t> </a:t>
            </a:r>
            <a:r>
              <a:rPr lang="de-CH" sz="2400" dirty="0" err="1"/>
              <a:t>of</a:t>
            </a:r>
            <a:endParaRPr lang="de-CH" sz="2400" dirty="0"/>
          </a:p>
          <a:p>
            <a:r>
              <a:rPr lang="de-CH" sz="2400" dirty="0"/>
              <a:t>NRENs?</a:t>
            </a: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F63BD3D5-0CDB-2501-8A88-7BA1BE6A4D93}"/>
              </a:ext>
            </a:extLst>
          </p:cNvPr>
          <p:cNvSpPr/>
          <p:nvPr/>
        </p:nvSpPr>
        <p:spPr>
          <a:xfrm>
            <a:off x="3154972" y="5902184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" name="Right Arrow 4">
            <a:extLst>
              <a:ext uri="{FF2B5EF4-FFF2-40B4-BE49-F238E27FC236}">
                <a16:creationId xmlns:a16="http://schemas.microsoft.com/office/drawing/2014/main" id="{8BD53573-9179-45B4-7397-403BA4877398}"/>
              </a:ext>
            </a:extLst>
          </p:cNvPr>
          <p:cNvSpPr/>
          <p:nvPr/>
        </p:nvSpPr>
        <p:spPr>
          <a:xfrm>
            <a:off x="3119655" y="5108843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53EFF15E-3C84-24D6-DACA-1EE5CBC314B7}"/>
              </a:ext>
            </a:extLst>
          </p:cNvPr>
          <p:cNvSpPr/>
          <p:nvPr/>
        </p:nvSpPr>
        <p:spPr>
          <a:xfrm rot="1464430">
            <a:off x="3342232" y="4174851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88D28003-F49A-1D58-5F98-7EF7B01B6204}"/>
              </a:ext>
            </a:extLst>
          </p:cNvPr>
          <p:cNvSpPr/>
          <p:nvPr/>
        </p:nvSpPr>
        <p:spPr>
          <a:xfrm rot="3193950">
            <a:off x="4072258" y="3770760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A71E5B3D-3EB4-439D-69B6-AF9E2474D93B}"/>
              </a:ext>
            </a:extLst>
          </p:cNvPr>
          <p:cNvSpPr/>
          <p:nvPr/>
        </p:nvSpPr>
        <p:spPr>
          <a:xfrm rot="4661612">
            <a:off x="5234007" y="3645682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100D7DC1-DE0C-3898-FA7A-0D273C3D87B3}"/>
              </a:ext>
            </a:extLst>
          </p:cNvPr>
          <p:cNvSpPr/>
          <p:nvPr/>
        </p:nvSpPr>
        <p:spPr>
          <a:xfrm rot="6162123">
            <a:off x="6656379" y="3690854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AE4183A3-FA7E-58D6-190D-5443A1206270}"/>
              </a:ext>
            </a:extLst>
          </p:cNvPr>
          <p:cNvSpPr/>
          <p:nvPr/>
        </p:nvSpPr>
        <p:spPr>
          <a:xfrm rot="7801265">
            <a:off x="7698919" y="3859933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172E5C1A-6DF8-042D-D26C-B1A3DFDD0BA4}"/>
              </a:ext>
            </a:extLst>
          </p:cNvPr>
          <p:cNvSpPr/>
          <p:nvPr/>
        </p:nvSpPr>
        <p:spPr>
          <a:xfrm rot="8298940">
            <a:off x="8130011" y="4322080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01B2CDBB-A15D-5B65-0D50-BD2F35873E9A}"/>
              </a:ext>
            </a:extLst>
          </p:cNvPr>
          <p:cNvSpPr/>
          <p:nvPr/>
        </p:nvSpPr>
        <p:spPr>
          <a:xfrm rot="10426136">
            <a:off x="8253007" y="4997543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6624046C-379A-0E73-9874-E63163A56D79}"/>
              </a:ext>
            </a:extLst>
          </p:cNvPr>
          <p:cNvSpPr/>
          <p:nvPr/>
        </p:nvSpPr>
        <p:spPr>
          <a:xfrm rot="10800000">
            <a:off x="8283075" y="5803792"/>
            <a:ext cx="502633" cy="2590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C6E5E21-A3F6-1D8D-39D8-3B38088F97CD}"/>
              </a:ext>
            </a:extLst>
          </p:cNvPr>
          <p:cNvCxnSpPr>
            <a:cxnSpLocks/>
          </p:cNvCxnSpPr>
          <p:nvPr/>
        </p:nvCxnSpPr>
        <p:spPr>
          <a:xfrm>
            <a:off x="6077921" y="1200938"/>
            <a:ext cx="0" cy="18832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920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47" grpId="0" animBg="1"/>
      <p:bldP spid="48" grpId="0" animBg="1"/>
      <p:bldP spid="49" grpId="0" animBg="1"/>
      <p:bldP spid="50" grpId="0" animBg="1"/>
      <p:bldP spid="51" grpId="0"/>
      <p:bldP spid="52" grpId="0" animBg="1"/>
      <p:bldP spid="53" grpId="0" animBg="1"/>
      <p:bldP spid="54" grpId="0" animBg="1"/>
      <p:bldP spid="55" grpId="0"/>
      <p:bldP spid="2" grpId="0" animBg="1"/>
      <p:bldP spid="5" grpId="0" animBg="1"/>
      <p:bldP spid="7" grpId="0" animBg="1"/>
      <p:bldP spid="11" grpId="0" animBg="1"/>
      <p:bldP spid="14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B635A1-B06F-7D3C-033E-20619B5618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loud 32">
            <a:extLst>
              <a:ext uri="{FF2B5EF4-FFF2-40B4-BE49-F238E27FC236}">
                <a16:creationId xmlns:a16="http://schemas.microsoft.com/office/drawing/2014/main" id="{7279350B-08E8-70EF-72FA-935F4688B8AB}"/>
              </a:ext>
            </a:extLst>
          </p:cNvPr>
          <p:cNvSpPr/>
          <p:nvPr/>
        </p:nvSpPr>
        <p:spPr>
          <a:xfrm>
            <a:off x="5055089" y="2409403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>
                <a:solidFill>
                  <a:srgbClr val="FF0000"/>
                </a:solidFill>
              </a:rPr>
              <a:t>Our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new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technical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magic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317B93-2229-5E1F-0BA5-8AFC35AE8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10998150" cy="752705"/>
          </a:xfrm>
        </p:spPr>
        <p:txBody>
          <a:bodyPr/>
          <a:lstStyle/>
          <a:p>
            <a:r>
              <a:rPr lang="en-GB" dirty="0"/>
              <a:t>Going wallets: how does the picture change?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CF9B04-BEA1-68ED-B8A2-0BBB0CDDC4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9</a:t>
            </a:fld>
            <a:endParaRPr lang="en-GB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E2ED7324-C4D4-8E3A-DC5A-CE75773D7A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2133" y="2679700"/>
            <a:ext cx="749300" cy="749300"/>
          </a:xfrm>
          <a:prstGeom prst="rect">
            <a:avLst/>
          </a:prstGeom>
        </p:spPr>
      </p:pic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EE86B45E-3704-6095-7F37-463126060A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50" y="1536698"/>
            <a:ext cx="749300" cy="749300"/>
          </a:xfrm>
          <a:prstGeom prst="rect">
            <a:avLst/>
          </a:prstGeom>
        </p:spPr>
      </p:pic>
      <p:pic>
        <p:nvPicPr>
          <p:cNvPr id="9" name="Picture 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BEADE8A-1EE3-1DEC-1121-58F9F02AF8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567" y="2679700"/>
            <a:ext cx="749300" cy="7493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C80B2B2-279A-B114-0269-9453B4D255D6}"/>
              </a:ext>
            </a:extLst>
          </p:cNvPr>
          <p:cNvSpPr txBox="1"/>
          <p:nvPr/>
        </p:nvSpPr>
        <p:spPr>
          <a:xfrm>
            <a:off x="5847374" y="1155181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Me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2D245E-505F-9674-A4A1-DD5E6A59B01A}"/>
              </a:ext>
            </a:extLst>
          </p:cNvPr>
          <p:cNvSpPr txBox="1"/>
          <p:nvPr/>
        </p:nvSpPr>
        <p:spPr>
          <a:xfrm>
            <a:off x="10334288" y="2876034"/>
            <a:ext cx="1315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Cool </a:t>
            </a:r>
            <a:r>
              <a:rPr lang="de-CH" dirty="0" err="1"/>
              <a:t>service</a:t>
            </a:r>
            <a:endParaRPr lang="de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43022A-5E41-70B3-D853-0BD897BA1E4E}"/>
              </a:ext>
            </a:extLst>
          </p:cNvPr>
          <p:cNvSpPr txBox="1"/>
          <p:nvPr/>
        </p:nvSpPr>
        <p:spPr>
          <a:xfrm>
            <a:off x="774914" y="2737534"/>
            <a:ext cx="1224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Reputable </a:t>
            </a:r>
            <a:r>
              <a:rPr lang="de-CH" dirty="0" err="1"/>
              <a:t>university</a:t>
            </a:r>
            <a:endParaRPr lang="de-CH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4F52CB2-8317-EB21-86B1-9A367ED11F1C}"/>
              </a:ext>
            </a:extLst>
          </p:cNvPr>
          <p:cNvGrpSpPr/>
          <p:nvPr/>
        </p:nvGrpSpPr>
        <p:grpSpPr>
          <a:xfrm>
            <a:off x="6705600" y="1796443"/>
            <a:ext cx="2764967" cy="873731"/>
            <a:chOff x="6705600" y="1796443"/>
            <a:chExt cx="2764967" cy="873731"/>
          </a:xfrm>
        </p:grpSpPr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7C6A3FD0-3431-1204-F7A1-B3D7CE1A63CE}"/>
                </a:ext>
              </a:extLst>
            </p:cNvPr>
            <p:cNvCxnSpPr>
              <a:cxnSpLocks/>
            </p:cNvCxnSpPr>
            <p:nvPr/>
          </p:nvCxnSpPr>
          <p:spPr>
            <a:xfrm>
              <a:off x="6705600" y="1798320"/>
              <a:ext cx="2764967" cy="871854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BA85C57-D094-A5A8-DC70-06CD859DCB23}"/>
                </a:ext>
              </a:extLst>
            </p:cNvPr>
            <p:cNvSpPr txBox="1"/>
            <p:nvPr/>
          </p:nvSpPr>
          <p:spPr>
            <a:xfrm rot="988063">
              <a:off x="7255772" y="1796443"/>
              <a:ext cx="16646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/>
                <a:t>Please</a:t>
              </a:r>
              <a:r>
                <a:rPr lang="de-CH" dirty="0"/>
                <a:t> </a:t>
              </a:r>
              <a:r>
                <a:rPr lang="de-CH" dirty="0" err="1"/>
                <a:t>let</a:t>
              </a:r>
              <a:r>
                <a:rPr lang="de-CH" dirty="0"/>
                <a:t> </a:t>
              </a:r>
              <a:r>
                <a:rPr lang="de-CH" dirty="0" err="1"/>
                <a:t>me</a:t>
              </a:r>
              <a:r>
                <a:rPr lang="de-CH" dirty="0"/>
                <a:t> in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7D66A06-8E6E-6AC5-F5C0-2D82DF16B056}"/>
              </a:ext>
            </a:extLst>
          </p:cNvPr>
          <p:cNvGrpSpPr/>
          <p:nvPr/>
        </p:nvGrpSpPr>
        <p:grpSpPr>
          <a:xfrm>
            <a:off x="6570277" y="2111592"/>
            <a:ext cx="2764967" cy="871854"/>
            <a:chOff x="6687752" y="1721066"/>
            <a:chExt cx="2764967" cy="871854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D4953A73-8420-FA51-314C-EFBE3B4C2C43}"/>
                </a:ext>
              </a:extLst>
            </p:cNvPr>
            <p:cNvCxnSpPr>
              <a:cxnSpLocks/>
            </p:cNvCxnSpPr>
            <p:nvPr/>
          </p:nvCxnSpPr>
          <p:spPr>
            <a:xfrm>
              <a:off x="6687752" y="1721066"/>
              <a:ext cx="2764967" cy="871854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7C4D782-B15C-3FBA-D270-FE3F6D5EDA14}"/>
                </a:ext>
              </a:extLst>
            </p:cNvPr>
            <p:cNvSpPr txBox="1"/>
            <p:nvPr/>
          </p:nvSpPr>
          <p:spPr>
            <a:xfrm rot="988063">
              <a:off x="7340121" y="1796443"/>
              <a:ext cx="14950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Who </a:t>
              </a:r>
              <a:r>
                <a:rPr lang="de-CH" dirty="0" err="1"/>
                <a:t>are</a:t>
              </a:r>
              <a:r>
                <a:rPr lang="de-CH" dirty="0"/>
                <a:t> </a:t>
              </a:r>
              <a:r>
                <a:rPr lang="de-CH" dirty="0" err="1"/>
                <a:t>you</a:t>
              </a:r>
              <a:r>
                <a:rPr lang="de-CH" dirty="0"/>
                <a:t>?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E5CB13-E1E5-9807-2296-E189480D72D3}"/>
              </a:ext>
            </a:extLst>
          </p:cNvPr>
          <p:cNvGrpSpPr/>
          <p:nvPr/>
        </p:nvGrpSpPr>
        <p:grpSpPr>
          <a:xfrm>
            <a:off x="2681730" y="2064878"/>
            <a:ext cx="2923216" cy="844097"/>
            <a:chOff x="7877927" y="1795597"/>
            <a:chExt cx="2923216" cy="844097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8A4274A1-F8D8-C5EE-4291-7A3F4E6560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947554" y="1795597"/>
              <a:ext cx="2853589" cy="844097"/>
            </a:xfrm>
            <a:prstGeom prst="straightConnector1">
              <a:avLst/>
            </a:prstGeom>
            <a:ln w="317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EF92B96-C19F-C8EB-A7D3-F94A3CF7CD53}"/>
                </a:ext>
              </a:extLst>
            </p:cNvPr>
            <p:cNvSpPr txBox="1"/>
            <p:nvPr/>
          </p:nvSpPr>
          <p:spPr>
            <a:xfrm rot="20613114">
              <a:off x="7877927" y="1846978"/>
              <a:ext cx="23185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/>
                <a:t>Please</a:t>
              </a:r>
              <a:r>
                <a:rPr lang="de-CH" dirty="0"/>
                <a:t> </a:t>
              </a:r>
              <a:r>
                <a:rPr lang="de-CH" dirty="0" err="1"/>
                <a:t>confirm</a:t>
              </a:r>
              <a:r>
                <a:rPr lang="de-CH" dirty="0"/>
                <a:t> </a:t>
              </a:r>
              <a:r>
                <a:rPr lang="de-CH" dirty="0" err="1"/>
                <a:t>it’s</a:t>
              </a:r>
              <a:r>
                <a:rPr lang="de-CH" dirty="0"/>
                <a:t> </a:t>
              </a:r>
              <a:r>
                <a:rPr lang="de-CH" dirty="0" err="1"/>
                <a:t>me</a:t>
              </a:r>
              <a:r>
                <a:rPr lang="de-CH" dirty="0"/>
                <a:t>!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B077065-47C0-9323-F341-BC768CBC2FE8}"/>
              </a:ext>
            </a:extLst>
          </p:cNvPr>
          <p:cNvGrpSpPr/>
          <p:nvPr/>
        </p:nvGrpSpPr>
        <p:grpSpPr>
          <a:xfrm>
            <a:off x="2838908" y="2489716"/>
            <a:ext cx="2500786" cy="749300"/>
            <a:chOff x="2838908" y="2489716"/>
            <a:chExt cx="7363612" cy="749300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7ADAFB14-97B0-61FA-E19D-F5C53FBDCFA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838908" y="2489716"/>
              <a:ext cx="7363612" cy="749300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1DFC025-8834-AA37-B111-0BC4077538E9}"/>
                </a:ext>
              </a:extLst>
            </p:cNvPr>
            <p:cNvSpPr txBox="1"/>
            <p:nvPr/>
          </p:nvSpPr>
          <p:spPr>
            <a:xfrm rot="20744969">
              <a:off x="3200080" y="2580551"/>
              <a:ext cx="46434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I </a:t>
              </a:r>
              <a:r>
                <a:rPr lang="de-CH" dirty="0" err="1"/>
                <a:t>confirm</a:t>
              </a:r>
              <a:r>
                <a:rPr lang="de-CH" dirty="0"/>
                <a:t> </a:t>
              </a:r>
              <a:r>
                <a:rPr lang="de-CH" dirty="0" err="1"/>
                <a:t>it’s</a:t>
              </a:r>
              <a:r>
                <a:rPr lang="de-CH" dirty="0"/>
                <a:t> </a:t>
              </a:r>
              <a:r>
                <a:rPr lang="de-CH" dirty="0" err="1"/>
                <a:t>you</a:t>
              </a:r>
              <a:endParaRPr lang="de-CH" dirty="0"/>
            </a:p>
          </p:txBody>
        </p:sp>
      </p:grpSp>
      <p:sp>
        <p:nvSpPr>
          <p:cNvPr id="34" name="Cloud 33">
            <a:extLst>
              <a:ext uri="{FF2B5EF4-FFF2-40B4-BE49-F238E27FC236}">
                <a16:creationId xmlns:a16="http://schemas.microsoft.com/office/drawing/2014/main" id="{7462025D-AC12-62BA-A8A8-1A765A8A8FDD}"/>
              </a:ext>
            </a:extLst>
          </p:cNvPr>
          <p:cNvSpPr/>
          <p:nvPr/>
        </p:nvSpPr>
        <p:spPr>
          <a:xfrm>
            <a:off x="5149871" y="4291292"/>
            <a:ext cx="2089978" cy="1615440"/>
          </a:xfrm>
          <a:prstGeom prst="cloud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governance</a:t>
            </a:r>
            <a:endParaRPr lang="de-CH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4EF67AF-34B2-0AE0-6D7F-EC314A297AFB}"/>
              </a:ext>
            </a:extLst>
          </p:cNvPr>
          <p:cNvGrpSpPr/>
          <p:nvPr/>
        </p:nvGrpSpPr>
        <p:grpSpPr>
          <a:xfrm>
            <a:off x="2403929" y="3481739"/>
            <a:ext cx="2653279" cy="1474764"/>
            <a:chOff x="6817288" y="1195410"/>
            <a:chExt cx="2653279" cy="1474764"/>
          </a:xfrm>
        </p:grpSpPr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9E7B0FC1-8FC0-8E02-1BDD-C08D3E0FF639}"/>
                </a:ext>
              </a:extLst>
            </p:cNvPr>
            <p:cNvCxnSpPr>
              <a:cxnSpLocks/>
            </p:cNvCxnSpPr>
            <p:nvPr/>
          </p:nvCxnSpPr>
          <p:spPr>
            <a:xfrm>
              <a:off x="7134792" y="1195410"/>
              <a:ext cx="2335775" cy="1474764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E6A192C-50E0-6F0B-2F48-59E2D8523748}"/>
                </a:ext>
              </a:extLst>
            </p:cNvPr>
            <p:cNvSpPr txBox="1"/>
            <p:nvPr/>
          </p:nvSpPr>
          <p:spPr>
            <a:xfrm rot="1875632">
              <a:off x="6817288" y="1796443"/>
              <a:ext cx="2541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Membership </a:t>
              </a:r>
              <a:r>
                <a:rPr lang="de-CH" dirty="0" err="1"/>
                <a:t>information</a:t>
              </a:r>
              <a:endParaRPr lang="de-CH" dirty="0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E2EB3DD-A2D2-BBD9-6041-F1C3D99E966F}"/>
              </a:ext>
            </a:extLst>
          </p:cNvPr>
          <p:cNvGrpSpPr/>
          <p:nvPr/>
        </p:nvGrpSpPr>
        <p:grpSpPr>
          <a:xfrm>
            <a:off x="7272554" y="3574563"/>
            <a:ext cx="2541593" cy="1524449"/>
            <a:chOff x="7064679" y="696329"/>
            <a:chExt cx="2541593" cy="1524449"/>
          </a:xfrm>
        </p:grpSpPr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FFA48F70-BB97-F10A-E4F4-3503A87353A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24637" y="696329"/>
              <a:ext cx="2345930" cy="1524449"/>
            </a:xfrm>
            <a:prstGeom prst="straightConnector1">
              <a:avLst/>
            </a:prstGeom>
            <a:ln w="31750"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17580FE-3B0C-B202-2ACB-EF5481247899}"/>
                </a:ext>
              </a:extLst>
            </p:cNvPr>
            <p:cNvSpPr txBox="1"/>
            <p:nvPr/>
          </p:nvSpPr>
          <p:spPr>
            <a:xfrm rot="19649862">
              <a:off x="7064679" y="1427680"/>
              <a:ext cx="25415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/>
                <a:t>Membership </a:t>
              </a:r>
              <a:r>
                <a:rPr lang="de-CH" dirty="0" err="1"/>
                <a:t>information</a:t>
              </a:r>
              <a:endParaRPr lang="de-CH" dirty="0"/>
            </a:p>
          </p:txBody>
        </p:sp>
      </p:grp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AE8B3019-DA4B-FDDD-FA48-DA2F836B12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6556" y="2112276"/>
            <a:ext cx="749300" cy="7493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FFA03643-FA25-4C2E-11DB-8116D9238A4F}"/>
              </a:ext>
            </a:extLst>
          </p:cNvPr>
          <p:cNvGrpSpPr/>
          <p:nvPr/>
        </p:nvGrpSpPr>
        <p:grpSpPr>
          <a:xfrm>
            <a:off x="6456580" y="2418569"/>
            <a:ext cx="2764967" cy="871854"/>
            <a:chOff x="6687752" y="1721066"/>
            <a:chExt cx="2764967" cy="871854"/>
          </a:xfrm>
        </p:grpSpPr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78ED5452-5943-3700-A3DA-8D957CB13450}"/>
                </a:ext>
              </a:extLst>
            </p:cNvPr>
            <p:cNvCxnSpPr>
              <a:cxnSpLocks/>
            </p:cNvCxnSpPr>
            <p:nvPr/>
          </p:nvCxnSpPr>
          <p:spPr>
            <a:xfrm>
              <a:off x="6687752" y="1721066"/>
              <a:ext cx="2764967" cy="871854"/>
            </a:xfrm>
            <a:prstGeom prst="straightConnector1">
              <a:avLst/>
            </a:prstGeom>
            <a:ln w="31750"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9942819-9049-150F-08B3-5CF768C4D69D}"/>
                </a:ext>
              </a:extLst>
            </p:cNvPr>
            <p:cNvSpPr txBox="1"/>
            <p:nvPr/>
          </p:nvSpPr>
          <p:spPr>
            <a:xfrm rot="988063">
              <a:off x="7680951" y="1796443"/>
              <a:ext cx="81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err="1"/>
                <a:t>It’s</a:t>
              </a:r>
              <a:r>
                <a:rPr lang="de-CH" dirty="0"/>
                <a:t> </a:t>
              </a:r>
              <a:r>
                <a:rPr lang="de-CH" dirty="0" err="1"/>
                <a:t>me</a:t>
              </a:r>
              <a:endParaRPr lang="de-CH" dirty="0"/>
            </a:p>
          </p:txBody>
        </p:sp>
      </p:grpSp>
      <p:sp>
        <p:nvSpPr>
          <p:cNvPr id="25" name="Down Arrow 24">
            <a:extLst>
              <a:ext uri="{FF2B5EF4-FFF2-40B4-BE49-F238E27FC236}">
                <a16:creationId xmlns:a16="http://schemas.microsoft.com/office/drawing/2014/main" id="{63717E3D-F6CC-8970-DBD0-F6C7BD624FC1}"/>
              </a:ext>
            </a:extLst>
          </p:cNvPr>
          <p:cNvSpPr/>
          <p:nvPr/>
        </p:nvSpPr>
        <p:spPr>
          <a:xfrm rot="11728455">
            <a:off x="1697567" y="3514289"/>
            <a:ext cx="484632" cy="167184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D3DE9C5-F4B7-EBF0-B997-5C561E91D8C4}"/>
              </a:ext>
            </a:extLst>
          </p:cNvPr>
          <p:cNvSpPr txBox="1"/>
          <p:nvPr/>
        </p:nvSpPr>
        <p:spPr>
          <a:xfrm>
            <a:off x="190629" y="5306077"/>
            <a:ext cx="4695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/>
              <a:t>«</a:t>
            </a:r>
            <a:r>
              <a:rPr lang="de-CH" dirty="0" err="1"/>
              <a:t>centre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</a:t>
            </a:r>
            <a:r>
              <a:rPr lang="de-CH" dirty="0" err="1"/>
              <a:t>universe</a:t>
            </a:r>
            <a:r>
              <a:rPr lang="de-CH" dirty="0"/>
              <a:t>»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Establishes</a:t>
            </a:r>
            <a:r>
              <a:rPr lang="de-CH" dirty="0"/>
              <a:t> user-</a:t>
            </a:r>
            <a:r>
              <a:rPr lang="de-CH" dirty="0" err="1"/>
              <a:t>to</a:t>
            </a:r>
            <a:r>
              <a:rPr lang="de-CH" dirty="0"/>
              <a:t>-service </a:t>
            </a:r>
            <a:r>
              <a:rPr lang="de-CH" dirty="0" err="1"/>
              <a:t>connections</a:t>
            </a:r>
            <a:endParaRPr lang="de-CH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dirty="0" err="1"/>
              <a:t>Decides</a:t>
            </a:r>
            <a:r>
              <a:rPr lang="de-CH" dirty="0"/>
              <a:t> on </a:t>
            </a:r>
            <a:r>
              <a:rPr lang="de-CH" dirty="0" err="1"/>
              <a:t>user</a:t>
            </a:r>
            <a:r>
              <a:rPr lang="de-CH" dirty="0"/>
              <a:t> </a:t>
            </a:r>
            <a:r>
              <a:rPr lang="de-CH" dirty="0" err="1"/>
              <a:t>data</a:t>
            </a:r>
            <a:r>
              <a:rPr lang="de-CH" dirty="0"/>
              <a:t> </a:t>
            </a:r>
            <a:r>
              <a:rPr lang="de-CH" dirty="0" err="1"/>
              <a:t>released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service</a:t>
            </a:r>
            <a:endParaRPr lang="de-CH" dirty="0"/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86CB25D7-BE98-3300-B1CA-68E2927247B6}"/>
              </a:ext>
            </a:extLst>
          </p:cNvPr>
          <p:cNvSpPr/>
          <p:nvPr/>
        </p:nvSpPr>
        <p:spPr>
          <a:xfrm rot="13796100">
            <a:off x="3353260" y="1835288"/>
            <a:ext cx="484632" cy="417742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30" name="Picture 29" descr="Icon&#10;&#10;Description automatically generated">
            <a:extLst>
              <a:ext uri="{FF2B5EF4-FFF2-40B4-BE49-F238E27FC236}">
                <a16:creationId xmlns:a16="http://schemas.microsoft.com/office/drawing/2014/main" id="{E567D106-9E08-86AA-2B7D-6587EFAAD61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5898" y="2157333"/>
            <a:ext cx="457806" cy="45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422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25" grpId="0" animBg="1"/>
      <p:bldP spid="25" grpId="2" animBg="1"/>
      <p:bldP spid="26" grpId="0"/>
      <p:bldP spid="28" grpId="1" animBg="1"/>
    </p:bldLst>
  </p:timing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B776F485-3B96-461F-AC21-600D16C25E05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98334A8B-A537-4573-9C8D-C428CDEA7909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FB1710B8-3A7F-48D0-843F-9D00F382730D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667AA67F-9767-4B7D-9A78-71A5C532A7BD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04C7ED01-9969-4C91-9850-52FF073C9A55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9964085BF03940BF1408810DA7C764" ma:contentTypeVersion="15" ma:contentTypeDescription="Create a new document." ma:contentTypeScope="" ma:versionID="a5673d06aa2931e3c4bb4553424a7534">
  <xsd:schema xmlns:xsd="http://www.w3.org/2001/XMLSchema" xmlns:xs="http://www.w3.org/2001/XMLSchema" xmlns:p="http://schemas.microsoft.com/office/2006/metadata/properties" xmlns:ns2="8228d8e9-cc2d-4be2-9152-6eed6b2f3705" xmlns:ns3="5908ebff-5f8e-4240-93d2-61fbc062eddd" targetNamespace="http://schemas.microsoft.com/office/2006/metadata/properties" ma:root="true" ma:fieldsID="f42072d87959be83b1f36a093a34f1bf" ns2:_="" ns3:_="">
    <xsd:import namespace="8228d8e9-cc2d-4be2-9152-6eed6b2f3705"/>
    <xsd:import namespace="5908ebff-5f8e-4240-93d2-61fbc062edd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Document_x0020_ID" minOccurs="0"/>
                <xsd:element ref="ns2:SharedWithUsers" minOccurs="0"/>
                <xsd:element ref="ns2:SharedWithDetails" minOccurs="0"/>
                <xsd:element ref="ns3:Finance_x0020_reports" minOccurs="0"/>
                <xsd:element ref="ns3:MediaServiceObjectDetectorVersions" minOccurs="0"/>
                <xsd:element ref="ns3:MediaServiceSearchProperties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28d8e9-cc2d-4be2-9152-6eed6b2f37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Document_x0020_ID" ma:index="13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08ebff-5f8e-4240-93d2-61fbc062ed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Finance_x0020_reports" ma:index="16" nillable="true" ma:displayName="Finance reports" ma:description="If set to yes, this is displayed on the Management &gt; Finance page (https://geantprojects.sharepoint.com/sites/gn5-1/SitePages/Finance.aspx)" ma:internalName="Finance_x0020_reports">
      <xsd:simpleType>
        <xsd:restriction base="dms:Text">
          <xsd:maxLength value="3"/>
        </xsd:restriction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8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8228d8e9-cc2d-4be2-9152-6eed6b2f3705" xsi:nil="true"/>
    <Document_x0020_ID xmlns="8228d8e9-cc2d-4be2-9152-6eed6b2f3705">GN5-1-23-8511C6</Document_x0020_ID>
    <_dlc_DocId xmlns="8228d8e9-cc2d-4be2-9152-6eed6b2f3705">GN43-1341242381-276</_dlc_DocId>
    <_dlc_DocIdUrl xmlns="8228d8e9-cc2d-4be2-9152-6eed6b2f3705">
      <Url>https://geantprojects.sharepoint.com/sites/gn4-3/management/pmo/_layouts/15/DocIdRedir.aspx?ID=GN43-1341242381-276</Url>
      <Description>GN43-1341242381-276</Description>
    </_dlc_DocIdUrl>
    <Finance_x0020_reports xmlns="5908ebff-5f8e-4240-93d2-61fbc062eddd">false</Finance_x0020_reports>
  </documentManagement>
</p:properties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3E5A62A-91DD-46A1-9886-02B894A491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28d8e9-cc2d-4be2-9152-6eed6b2f3705"/>
    <ds:schemaRef ds:uri="5908ebff-5f8e-4240-93d2-61fbc062ed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1142297-D27D-4CF8-893C-69C47FAFB1BB}">
  <ds:schemaRefs>
    <ds:schemaRef ds:uri="http://schemas.microsoft.com/office/2006/metadata/properties"/>
    <ds:schemaRef ds:uri="http://schemas.microsoft.com/office/infopath/2007/PartnerControls"/>
    <ds:schemaRef ds:uri="caeb1846-cdfb-4597-893b-2ae440ff70d1"/>
    <ds:schemaRef ds:uri="http://schemas.microsoft.com/sharepoint/v3"/>
    <ds:schemaRef ds:uri="8228d8e9-cc2d-4be2-9152-6eed6b2f3705"/>
    <ds:schemaRef ds:uri="5908ebff-5f8e-4240-93d2-61fbc062eddd"/>
  </ds:schemaRefs>
</ds:datastoreItem>
</file>

<file path=customXml/itemProps4.xml><?xml version="1.0" encoding="utf-8"?>
<ds:datastoreItem xmlns:ds="http://schemas.openxmlformats.org/officeDocument/2006/customXml" ds:itemID="{3165A57B-A086-431F-A711-70FFA3A82788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Cover</Template>
  <TotalTime>3407</TotalTime>
  <Words>895</Words>
  <Application>Microsoft Macintosh PowerPoint</Application>
  <PresentationFormat>Widescreen</PresentationFormat>
  <Paragraphs>152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Cover</vt:lpstr>
      <vt:lpstr>Standard layout</vt:lpstr>
      <vt:lpstr>1_Standard layout</vt:lpstr>
      <vt:lpstr>blank</vt:lpstr>
      <vt:lpstr>End Slide</vt:lpstr>
      <vt:lpstr>Introduction to Wallets</vt:lpstr>
      <vt:lpstr>PowerPoint Presentation</vt:lpstr>
      <vt:lpstr>At the heart of global research and education networking </vt:lpstr>
      <vt:lpstr>PowerPoint Presentation</vt:lpstr>
      <vt:lpstr>Worldwide access: what is it all about?</vt:lpstr>
      <vt:lpstr>Our well-established workhorse eduGAIN is solving this problem</vt:lpstr>
      <vt:lpstr>EU Strategy for Universities: https://education.ec.europa.eu/sites/default/files/2022-01/communication-european-strategy-for-universities.pdf</vt:lpstr>
      <vt:lpstr>PowerPoint Presentation</vt:lpstr>
      <vt:lpstr>Going wallets: how does the picture change?</vt:lpstr>
      <vt:lpstr>Scale-out with wallets: how does the picture change?</vt:lpstr>
      <vt:lpstr>T7 contribution: risk assessment</vt:lpstr>
      <vt:lpstr>PowerPoint Presentation</vt:lpstr>
      <vt:lpstr>Top risks summary</vt:lpstr>
      <vt:lpstr>T7: Intermediate recommendations for next steps</vt:lpstr>
      <vt:lpstr>T7: Intermediate recommendations for next steps (Proposal Marina)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 Graf</dc:creator>
  <cp:keywords>GN5-1</cp:keywords>
  <cp:lastModifiedBy>Christoph Graf</cp:lastModifiedBy>
  <cp:revision>20</cp:revision>
  <dcterms:created xsi:type="dcterms:W3CDTF">2024-09-10T08:58:59Z</dcterms:created>
  <dcterms:modified xsi:type="dcterms:W3CDTF">2024-09-18T07:02:15Z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0x010100C49964085BF03940BF1408810DA7C764</vt:lpwstr>
  </property>
  <property fmtid="{D5CDD505-2E9C-101B-9397-08002B2CF9AE}" pid="3" name="_dlc_DocIdItemGuid">
    <vt:lpwstr>6ae6d963-2624-4731-878b-b3e827956d39</vt:lpwstr>
  </property>
  <property fmtid="{D5CDD505-2E9C-101B-9397-08002B2CF9AE}" pid="4" name="MSIP_Label_e5d45f1b-bd49-4758-aadb-0fb229309946_Enabled">
    <vt:lpwstr>true</vt:lpwstr>
  </property>
  <property fmtid="{D5CDD505-2E9C-101B-9397-08002B2CF9AE}" pid="5" name="MSIP_Label_e5d45f1b-bd49-4758-aadb-0fb229309946_SetDate">
    <vt:lpwstr>2024-09-10T09:10:04Z</vt:lpwstr>
  </property>
  <property fmtid="{D5CDD505-2E9C-101B-9397-08002B2CF9AE}" pid="6" name="MSIP_Label_e5d45f1b-bd49-4758-aadb-0fb229309946_Method">
    <vt:lpwstr>Privileged</vt:lpwstr>
  </property>
  <property fmtid="{D5CDD505-2E9C-101B-9397-08002B2CF9AE}" pid="7" name="MSIP_Label_e5d45f1b-bd49-4758-aadb-0fb229309946_Name">
    <vt:lpwstr>Intern</vt:lpwstr>
  </property>
  <property fmtid="{D5CDD505-2E9C-101B-9397-08002B2CF9AE}" pid="8" name="MSIP_Label_e5d45f1b-bd49-4758-aadb-0fb229309946_SiteId">
    <vt:lpwstr>026057f4-2082-4f1e-8d04-3410acf953b4</vt:lpwstr>
  </property>
  <property fmtid="{D5CDD505-2E9C-101B-9397-08002B2CF9AE}" pid="9" name="MSIP_Label_e5d45f1b-bd49-4758-aadb-0fb229309946_ActionId">
    <vt:lpwstr>6e637ee5-1a40-4010-a941-c12d3a28a716</vt:lpwstr>
  </property>
  <property fmtid="{D5CDD505-2E9C-101B-9397-08002B2CF9AE}" pid="10" name="MSIP_Label_e5d45f1b-bd49-4758-aadb-0fb229309946_ContentBits">
    <vt:lpwstr>0</vt:lpwstr>
  </property>
</Properties>
</file>