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3"/>
  </p:notesMasterIdLst>
  <p:sldIdLst>
    <p:sldId id="420" r:id="rId10"/>
    <p:sldId id="1063" r:id="rId11"/>
    <p:sldId id="2688" r:id="rId12"/>
    <p:sldId id="1093" r:id="rId13"/>
    <p:sldId id="1091" r:id="rId14"/>
    <p:sldId id="1092" r:id="rId15"/>
    <p:sldId id="1094" r:id="rId16"/>
    <p:sldId id="1095" r:id="rId17"/>
    <p:sldId id="1097" r:id="rId18"/>
    <p:sldId id="1101" r:id="rId19"/>
    <p:sldId id="1099" r:id="rId20"/>
    <p:sldId id="1102" r:id="rId21"/>
    <p:sldId id="1087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A342"/>
    <a:srgbClr val="1F4270"/>
    <a:srgbClr val="C4457A"/>
    <a:srgbClr val="F4E200"/>
    <a:srgbClr val="002060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53" autoAdjust="0"/>
    <p:restoredTop sz="93445" autoAdjust="0"/>
  </p:normalViewPr>
  <p:slideViewPr>
    <p:cSldViewPr snapToGrid="0">
      <p:cViewPr varScale="1">
        <p:scale>
          <a:sx n="95" d="100"/>
          <a:sy n="95" d="100"/>
        </p:scale>
        <p:origin x="896" y="184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0347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Represent the interests of our community: leverage 20+ years of experience in IAM in our community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20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6" name="Title Placeholder 1">
            <a:extLst>
              <a:ext uri="{FF2B5EF4-FFF2-40B4-BE49-F238E27FC236}">
                <a16:creationId xmlns:a16="http://schemas.microsoft.com/office/drawing/2014/main" id="{439A0EAE-9DC7-E64C-B528-7FE2DD3BE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8895" y="91852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0444729D-076A-B34E-817B-AAAD4F608C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998895" y="1567629"/>
            <a:ext cx="9894887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092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9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Wallets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Christoph Graf, Switch</a:t>
            </a:r>
          </a:p>
          <a:p>
            <a:r>
              <a:rPr lang="en-US" dirty="0" err="1">
                <a:cs typeface="Calibri"/>
              </a:rPr>
              <a:t>Tasklead</a:t>
            </a:r>
            <a:r>
              <a:rPr lang="en-US" dirty="0">
                <a:cs typeface="Calibri"/>
              </a:rPr>
              <a:t> GN5-1/WP5/T7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8D7A-6F60-E22C-694E-87C8BF710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 58">
            <a:extLst>
              <a:ext uri="{FF2B5EF4-FFF2-40B4-BE49-F238E27FC236}">
                <a16:creationId xmlns:a16="http://schemas.microsoft.com/office/drawing/2014/main" id="{615FB459-6B11-70AD-25D3-A77315C3AB90}"/>
              </a:ext>
            </a:extLst>
          </p:cNvPr>
          <p:cNvSpPr/>
          <p:nvPr/>
        </p:nvSpPr>
        <p:spPr>
          <a:xfrm>
            <a:off x="3595608" y="4491091"/>
            <a:ext cx="5739636" cy="2332461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52AC2B6A-E853-DCC6-AB55-5E953785E7B6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3F8B9-B15C-0AFE-141F-89850FF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Scale-out with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B2E9E-FBAD-1785-153F-919CDBD76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089F33-09A3-8FDA-C338-F0C72B263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F9FA03-C8CE-5FF0-AB05-7054676E0353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B65DB-2829-9757-5CD2-8D3D9E0C962B}"/>
              </a:ext>
            </a:extLst>
          </p:cNvPr>
          <p:cNvSpPr txBox="1"/>
          <p:nvPr/>
        </p:nvSpPr>
        <p:spPr>
          <a:xfrm>
            <a:off x="10613252" y="2876034"/>
            <a:ext cx="140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265AFD-0B95-FFF1-507A-C5397AC81CA4}"/>
              </a:ext>
            </a:extLst>
          </p:cNvPr>
          <p:cNvSpPr txBox="1"/>
          <p:nvPr/>
        </p:nvSpPr>
        <p:spPr>
          <a:xfrm>
            <a:off x="475854" y="2737534"/>
            <a:ext cx="1445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organisations</a:t>
            </a:r>
            <a:endParaRPr lang="de-CH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44A5AB-3BBA-F387-40D4-9F5F30007C2B}"/>
              </a:ext>
            </a:extLst>
          </p:cNvPr>
          <p:cNvCxnSpPr>
            <a:cxnSpLocks/>
          </p:cNvCxnSpPr>
          <p:nvPr/>
        </p:nvCxnSpPr>
        <p:spPr>
          <a:xfrm>
            <a:off x="6585071" y="2157333"/>
            <a:ext cx="2750173" cy="718701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9398BD0-7F20-CB97-FEEA-1AD83337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17959BEC-BE08-A7A1-F920-BC18D853B4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C6D45BE-AC5E-B7E4-AE26-BF982EAD1A00}"/>
              </a:ext>
            </a:extLst>
          </p:cNvPr>
          <p:cNvCxnSpPr>
            <a:cxnSpLocks/>
          </p:cNvCxnSpPr>
          <p:nvPr/>
        </p:nvCxnSpPr>
        <p:spPr>
          <a:xfrm flipH="1">
            <a:off x="3070438" y="2112276"/>
            <a:ext cx="2335460" cy="625258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99F993-05C6-73F7-E057-2855AC69F8A8}"/>
              </a:ext>
            </a:extLst>
          </p:cNvPr>
          <p:cNvCxnSpPr>
            <a:cxnSpLocks/>
          </p:cNvCxnSpPr>
          <p:nvPr/>
        </p:nvCxnSpPr>
        <p:spPr>
          <a:xfrm flipH="1" flipV="1">
            <a:off x="2989985" y="3538672"/>
            <a:ext cx="1489025" cy="1065199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1471A4B-F7FB-1EBF-E7E4-A452EAC29D3B}"/>
              </a:ext>
            </a:extLst>
          </p:cNvPr>
          <p:cNvCxnSpPr>
            <a:cxnSpLocks/>
          </p:cNvCxnSpPr>
          <p:nvPr/>
        </p:nvCxnSpPr>
        <p:spPr>
          <a:xfrm flipH="1">
            <a:off x="8260597" y="3538672"/>
            <a:ext cx="1209970" cy="875837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C44E8F70-C9EC-D327-00FF-2CD13FD0E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38" y="2697774"/>
            <a:ext cx="749300" cy="749300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A4CE08CB-271B-A8FD-79FD-1436FFFF2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97" y="3275543"/>
            <a:ext cx="749300" cy="749300"/>
          </a:xfrm>
          <a:prstGeom prst="rect">
            <a:avLst/>
          </a:prstGeom>
        </p:spPr>
      </p:pic>
      <p:pic>
        <p:nvPicPr>
          <p:cNvPr id="50" name="Picture 49" descr="Icon&#10;&#10;Description automatically generated">
            <a:extLst>
              <a:ext uri="{FF2B5EF4-FFF2-40B4-BE49-F238E27FC236}">
                <a16:creationId xmlns:a16="http://schemas.microsoft.com/office/drawing/2014/main" id="{8C5D964E-CF8A-F716-8B79-FA12CC1D70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85" y="2152852"/>
            <a:ext cx="749300" cy="749300"/>
          </a:xfrm>
          <a:prstGeom prst="rect">
            <a:avLst/>
          </a:prstGeom>
        </p:spPr>
      </p:pic>
      <p:pic>
        <p:nvPicPr>
          <p:cNvPr id="51" name="Picture 50" descr="Icon&#10;&#10;Description automatically generated">
            <a:extLst>
              <a:ext uri="{FF2B5EF4-FFF2-40B4-BE49-F238E27FC236}">
                <a16:creationId xmlns:a16="http://schemas.microsoft.com/office/drawing/2014/main" id="{207E51CD-EFED-5AA6-0EC4-4F226490B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10" y="2137636"/>
            <a:ext cx="749300" cy="749300"/>
          </a:xfrm>
          <a:prstGeom prst="rect">
            <a:avLst/>
          </a:prstGeom>
        </p:spPr>
      </p:pic>
      <p:pic>
        <p:nvPicPr>
          <p:cNvPr id="52" name="Picture 51" descr="Icon&#10;&#10;Description automatically generated">
            <a:extLst>
              <a:ext uri="{FF2B5EF4-FFF2-40B4-BE49-F238E27FC236}">
                <a16:creationId xmlns:a16="http://schemas.microsoft.com/office/drawing/2014/main" id="{38440EAF-4B05-4750-5EEE-9CB880E21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78" y="3185204"/>
            <a:ext cx="749300" cy="74930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F31AB10-24CE-CCCF-723A-EE63435AF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53" name="Picture 5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EE57F91-86EF-B2EA-C9EE-8DDA437F45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3072424"/>
            <a:ext cx="749300" cy="749300"/>
          </a:xfrm>
          <a:prstGeom prst="rect">
            <a:avLst/>
          </a:prstGeom>
        </p:spPr>
      </p:pic>
      <p:pic>
        <p:nvPicPr>
          <p:cNvPr id="54" name="Picture 5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3C980BD-272D-B191-CD94-70CAFEBDF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217" y="2975784"/>
            <a:ext cx="749300" cy="749300"/>
          </a:xfrm>
          <a:prstGeom prst="rect">
            <a:avLst/>
          </a:prstGeom>
        </p:spPr>
      </p:pic>
      <p:pic>
        <p:nvPicPr>
          <p:cNvPr id="55" name="Picture 5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E3AE90-8D8D-4F7B-2CE3-98B39C3344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542" y="2396316"/>
            <a:ext cx="749300" cy="749300"/>
          </a:xfrm>
          <a:prstGeom prst="rect">
            <a:avLst/>
          </a:prstGeom>
        </p:spPr>
      </p:pic>
      <p:pic>
        <p:nvPicPr>
          <p:cNvPr id="56" name="Picture 5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8BC551A-9439-2E84-5CC0-A2391CE3DC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581" y="2137636"/>
            <a:ext cx="749300" cy="749300"/>
          </a:xfrm>
          <a:prstGeom prst="rect">
            <a:avLst/>
          </a:prstGeom>
        </p:spPr>
      </p:pic>
      <p:pic>
        <p:nvPicPr>
          <p:cNvPr id="57" name="Picture 5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467B44-1DEA-C46B-4D4B-5981FC047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442" y="2305050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25D19DC-A522-26F8-9864-FD8450792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E67E5FD4-DDAA-A38E-5C13-5A0E0DA8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13" y="2201247"/>
            <a:ext cx="457806" cy="457806"/>
          </a:xfrm>
          <a:prstGeom prst="rect">
            <a:avLst/>
          </a:prstGeom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8B8BEA54-A487-7273-6BBD-E2FCF3676F20}"/>
              </a:ext>
            </a:extLst>
          </p:cNvPr>
          <p:cNvSpPr/>
          <p:nvPr/>
        </p:nvSpPr>
        <p:spPr>
          <a:xfrm>
            <a:off x="5787922" y="4709294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4" name="Cloud 63">
            <a:extLst>
              <a:ext uri="{FF2B5EF4-FFF2-40B4-BE49-F238E27FC236}">
                <a16:creationId xmlns:a16="http://schemas.microsoft.com/office/drawing/2014/main" id="{F5150266-5EA2-AED0-7744-811368841E61}"/>
              </a:ext>
            </a:extLst>
          </p:cNvPr>
          <p:cNvSpPr/>
          <p:nvPr/>
        </p:nvSpPr>
        <p:spPr>
          <a:xfrm>
            <a:off x="6628088" y="4755598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Other </a:t>
            </a:r>
            <a:r>
              <a:rPr lang="de-CH" dirty="0" err="1"/>
              <a:t>sector’s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2" name="Cloud 61">
            <a:extLst>
              <a:ext uri="{FF2B5EF4-FFF2-40B4-BE49-F238E27FC236}">
                <a16:creationId xmlns:a16="http://schemas.microsoft.com/office/drawing/2014/main" id="{69961DE9-8DFB-92C5-2735-DACDA4435AF5}"/>
              </a:ext>
            </a:extLst>
          </p:cNvPr>
          <p:cNvSpPr/>
          <p:nvPr/>
        </p:nvSpPr>
        <p:spPr>
          <a:xfrm>
            <a:off x="4132237" y="4924787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01A92ADC-551D-CB85-73CC-2F43FF3AE2C8}"/>
              </a:ext>
            </a:extLst>
          </p:cNvPr>
          <p:cNvSpPr/>
          <p:nvPr/>
        </p:nvSpPr>
        <p:spPr>
          <a:xfrm>
            <a:off x="4932301" y="4832180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sector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29BEA2-6CB0-F439-081E-20FAAA365F58}"/>
              </a:ext>
            </a:extLst>
          </p:cNvPr>
          <p:cNvSpPr txBox="1"/>
          <p:nvPr/>
        </p:nvSpPr>
        <p:spPr>
          <a:xfrm>
            <a:off x="9285662" y="4712513"/>
            <a:ext cx="15808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Governance</a:t>
            </a:r>
            <a:endParaRPr lang="de-CH" dirty="0">
              <a:solidFill>
                <a:srgbClr val="FF0000"/>
              </a:solidFill>
            </a:endParaRPr>
          </a:p>
          <a:p>
            <a:r>
              <a:rPr lang="de-CH" dirty="0" err="1">
                <a:solidFill>
                  <a:srgbClr val="FF0000"/>
                </a:solidFill>
              </a:rPr>
              <a:t>framework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6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33" grpId="0" animBg="1"/>
      <p:bldP spid="63" grpId="0" animBg="1"/>
      <p:bldP spid="64" grpId="0" animBg="1"/>
      <p:bldP spid="62" grpId="0" animBg="1"/>
      <p:bldP spid="34" grpId="0" animBg="1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9C441-B9DD-5455-2506-85145C582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105A-30A6-AE46-4821-0671A91AE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117" y="390292"/>
            <a:ext cx="6954099" cy="752705"/>
          </a:xfrm>
        </p:spPr>
        <p:txBody>
          <a:bodyPr/>
          <a:lstStyle/>
          <a:p>
            <a:r>
              <a:rPr lang="en-GB" dirty="0"/>
              <a:t>Opportunities and risks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393B4D-6D42-A04B-BCC7-EFBEED034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11</a:t>
            </a:fld>
            <a:endParaRPr lang="en-GB" dirty="0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7063B2B-0557-C8B8-57D1-45747FA22415}"/>
              </a:ext>
            </a:extLst>
          </p:cNvPr>
          <p:cNvSpPr/>
          <p:nvPr/>
        </p:nvSpPr>
        <p:spPr>
          <a:xfrm>
            <a:off x="5369986" y="1058285"/>
            <a:ext cx="1471147" cy="1134116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GAFAM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2E07CD3-AA9B-5A06-0DAE-767DB34CBFB8}"/>
              </a:ext>
            </a:extLst>
          </p:cNvPr>
          <p:cNvSpPr/>
          <p:nvPr/>
        </p:nvSpPr>
        <p:spPr>
          <a:xfrm>
            <a:off x="5367203" y="2345245"/>
            <a:ext cx="1471147" cy="1090916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Usability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272FF5-496A-2378-2C0E-426D35B0FC40}"/>
              </a:ext>
            </a:extLst>
          </p:cNvPr>
          <p:cNvSpPr/>
          <p:nvPr/>
        </p:nvSpPr>
        <p:spPr>
          <a:xfrm>
            <a:off x="5353652" y="4834520"/>
            <a:ext cx="1471147" cy="1049403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res-</a:t>
            </a:r>
            <a:r>
              <a:rPr lang="en-US" dirty="0" err="1"/>
              <a:t>ponsibility</a:t>
            </a:r>
            <a:br>
              <a:rPr lang="en-US" dirty="0"/>
            </a:br>
            <a:endParaRPr lang="en-US" dirty="0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3875DB1-2567-E241-2EE7-F82F8F7D6209}"/>
              </a:ext>
            </a:extLst>
          </p:cNvPr>
          <p:cNvSpPr txBox="1">
            <a:spLocks/>
          </p:cNvSpPr>
          <p:nvPr/>
        </p:nvSpPr>
        <p:spPr>
          <a:xfrm>
            <a:off x="6838351" y="1174395"/>
            <a:ext cx="5008506" cy="1127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 role, power and unpredictability of the GAFAMs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09FA7BF-8ED6-5EC9-B135-74705ECD18BD}"/>
              </a:ext>
            </a:extLst>
          </p:cNvPr>
          <p:cNvSpPr txBox="1">
            <a:spLocks/>
          </p:cNvSpPr>
          <p:nvPr/>
        </p:nvSpPr>
        <p:spPr>
          <a:xfrm>
            <a:off x="6824799" y="4852007"/>
            <a:ext cx="5008508" cy="1488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User-centrism challenges: organisation to service relationship, protection offered by IdPs, organisational control, data leaks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080B66E-7FA6-48BA-24D0-936C2213BE1F}"/>
              </a:ext>
            </a:extLst>
          </p:cNvPr>
          <p:cNvSpPr txBox="1">
            <a:spLocks/>
          </p:cNvSpPr>
          <p:nvPr/>
        </p:nvSpPr>
        <p:spPr>
          <a:xfrm>
            <a:off x="6838349" y="2386757"/>
            <a:ext cx="5008508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New solutions might not meet user expectations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FCE671E8-A335-ED97-1E79-E0C057412AB9}"/>
              </a:ext>
            </a:extLst>
          </p:cNvPr>
          <p:cNvSpPr/>
          <p:nvPr/>
        </p:nvSpPr>
        <p:spPr>
          <a:xfrm>
            <a:off x="5367202" y="3610639"/>
            <a:ext cx="1471147" cy="1049403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Global community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11D78A11-EFF1-1860-281E-4F0ACB72034E}"/>
              </a:ext>
            </a:extLst>
          </p:cNvPr>
          <p:cNvSpPr/>
          <p:nvPr/>
        </p:nvSpPr>
        <p:spPr>
          <a:xfrm>
            <a:off x="3129494" y="2748654"/>
            <a:ext cx="1471147" cy="1083756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Cross sector use cases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5AC8CE9-A46F-428E-CAC0-F84CDBAA22BD}"/>
              </a:ext>
            </a:extLst>
          </p:cNvPr>
          <p:cNvSpPr/>
          <p:nvPr/>
        </p:nvSpPr>
        <p:spPr>
          <a:xfrm>
            <a:off x="3129494" y="4014049"/>
            <a:ext cx="1471147" cy="1049403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We’re no longer alone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17FEC3-1EFB-9839-1C15-078E1530BAA7}"/>
              </a:ext>
            </a:extLst>
          </p:cNvPr>
          <p:cNvSpPr/>
          <p:nvPr/>
        </p:nvSpPr>
        <p:spPr>
          <a:xfrm>
            <a:off x="3095727" y="1461694"/>
            <a:ext cx="1471147" cy="1134116"/>
          </a:xfrm>
          <a:prstGeom prst="roundRect">
            <a:avLst>
              <a:gd name="adj" fmla="val 8691"/>
            </a:avLst>
          </a:prstGeom>
          <a:solidFill>
            <a:srgbClr val="45A3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Money available NOW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B50DCD1-394C-2A6F-1F49-14B90483161F}"/>
              </a:ext>
            </a:extLst>
          </p:cNvPr>
          <p:cNvSpPr txBox="1">
            <a:spLocks/>
          </p:cNvSpPr>
          <p:nvPr/>
        </p:nvSpPr>
        <p:spPr>
          <a:xfrm>
            <a:off x="6838349" y="3630517"/>
            <a:ext cx="5008508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EU policies might not scale well beyond EU borders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3E1C36CE-2542-DB29-88E9-AD4CEB645C3A}"/>
              </a:ext>
            </a:extLst>
          </p:cNvPr>
          <p:cNvSpPr txBox="1">
            <a:spLocks/>
          </p:cNvSpPr>
          <p:nvPr/>
        </p:nvSpPr>
        <p:spPr>
          <a:xfrm>
            <a:off x="91644" y="4014049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Synergies by using cross-sectorial solutions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A17B1E10-68B9-5173-C396-45504544D2A0}"/>
              </a:ext>
            </a:extLst>
          </p:cNvPr>
          <p:cNvSpPr txBox="1">
            <a:spLocks/>
          </p:cNvSpPr>
          <p:nvPr/>
        </p:nvSpPr>
        <p:spPr>
          <a:xfrm>
            <a:off x="91644" y="2698294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Benefit of being part of a larger ecosystem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A28A4D60-4440-67F5-B9A8-3F2FFF20E403}"/>
              </a:ext>
            </a:extLst>
          </p:cNvPr>
          <p:cNvSpPr txBox="1">
            <a:spLocks/>
          </p:cNvSpPr>
          <p:nvPr/>
        </p:nvSpPr>
        <p:spPr>
          <a:xfrm>
            <a:off x="91644" y="1461694"/>
            <a:ext cx="2893603" cy="11341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GB" dirty="0"/>
              <a:t>EU seed money only lasts as wallets are still novel enough</a:t>
            </a:r>
          </a:p>
        </p:txBody>
      </p:sp>
    </p:spTree>
    <p:extLst>
      <p:ext uri="{BB962C8B-B14F-4D97-AF65-F5344CB8AC3E}">
        <p14:creationId xmlns:p14="http://schemas.microsoft.com/office/powerpoint/2010/main" val="3930617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2732-1DF8-FA03-9D3E-77C231E38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51433-1084-52A8-A7F1-B37E5025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Community activities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73CD46-3CD0-E58E-A98C-3FC764D84465}"/>
              </a:ext>
            </a:extLst>
          </p:cNvPr>
          <p:cNvSpPr/>
          <p:nvPr/>
        </p:nvSpPr>
        <p:spPr>
          <a:xfrm>
            <a:off x="184749" y="1253808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064DF7B-2A05-723D-06F4-66853C86E3F3}"/>
              </a:ext>
            </a:extLst>
          </p:cNvPr>
          <p:cNvSpPr txBox="1">
            <a:spLocks/>
          </p:cNvSpPr>
          <p:nvPr/>
        </p:nvSpPr>
        <p:spPr>
          <a:xfrm>
            <a:off x="2060624" y="1187434"/>
            <a:ext cx="3758340" cy="1404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GB" sz="2000" dirty="0"/>
              <a:t>Keep up with developments: update risk assessment, identify and assess relevant activities</a:t>
            </a:r>
            <a:br>
              <a:rPr lang="en-GB" sz="2000" dirty="0"/>
            </a:br>
            <a:r>
              <a:rPr lang="en-GB" sz="2000" dirty="0"/>
              <a:t>→ GN5-2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7C405C-14CC-AC75-ECB3-9303D0526871}"/>
              </a:ext>
            </a:extLst>
          </p:cNvPr>
          <p:cNvSpPr/>
          <p:nvPr/>
        </p:nvSpPr>
        <p:spPr>
          <a:xfrm>
            <a:off x="6086135" y="3065527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 and consensus building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3235B63-B33C-758A-EC02-9714F2E5EA49}"/>
              </a:ext>
            </a:extLst>
          </p:cNvPr>
          <p:cNvSpPr txBox="1">
            <a:spLocks/>
          </p:cNvSpPr>
          <p:nvPr/>
        </p:nvSpPr>
        <p:spPr>
          <a:xfrm>
            <a:off x="7978393" y="3064587"/>
            <a:ext cx="3632713" cy="13562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Periodic </a:t>
            </a:r>
            <a:r>
              <a:rPr lang="en-GB" sz="2000" dirty="0" err="1"/>
              <a:t>infoshares</a:t>
            </a:r>
            <a:r>
              <a:rPr lang="en-GB" sz="2000" dirty="0"/>
              <a:t> or SIG, community consultation e.g. AEGIS</a:t>
            </a:r>
            <a:br>
              <a:rPr lang="en-GB" sz="2000" dirty="0"/>
            </a:br>
            <a:r>
              <a:rPr lang="en-GB" sz="2000" dirty="0"/>
              <a:t>→ GN5-2</a:t>
            </a:r>
            <a:br>
              <a:rPr lang="en-GB" sz="2000" dirty="0"/>
            </a:br>
            <a:r>
              <a:rPr lang="en-GB" sz="2000" dirty="0"/>
              <a:t>→ AARC tree</a:t>
            </a:r>
            <a:br>
              <a:rPr lang="en-GB" sz="2000" dirty="0"/>
            </a:br>
            <a:r>
              <a:rPr lang="en-GB" sz="2000" dirty="0"/>
              <a:t>→ EOSC Ass. taskforce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41224BB-0614-F4D1-9CEA-FA822C09F0C4}"/>
              </a:ext>
            </a:extLst>
          </p:cNvPr>
          <p:cNvSpPr/>
          <p:nvPr/>
        </p:nvSpPr>
        <p:spPr>
          <a:xfrm>
            <a:off x="6105124" y="151850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Builds and trials for new technologies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E8D44F-D892-F50F-EA99-5D3FF0A9FD6B}"/>
              </a:ext>
            </a:extLst>
          </p:cNvPr>
          <p:cNvSpPr txBox="1">
            <a:spLocks/>
          </p:cNvSpPr>
          <p:nvPr/>
        </p:nvSpPr>
        <p:spPr>
          <a:xfrm>
            <a:off x="7997381" y="1218097"/>
            <a:ext cx="4194619" cy="1680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“Get your hands dirty”: Engage in activities relevant to our stakeholders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>
                <a:highlight>
                  <a:srgbClr val="FFFF00"/>
                </a:highlight>
              </a:rPr>
              <a:t>DC4EU (Stefan will talk)</a:t>
            </a:r>
          </a:p>
          <a:p>
            <a:pPr marL="0" indent="0">
              <a:buNone/>
            </a:pPr>
            <a:r>
              <a:rPr lang="en-GB" sz="2000" dirty="0"/>
              <a:t>→ GN5-2 (T&amp;I Incubator)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B1FA1B-D869-16B4-57EC-DA82A9601831}"/>
              </a:ext>
            </a:extLst>
          </p:cNvPr>
          <p:cNvSpPr/>
          <p:nvPr/>
        </p:nvSpPr>
        <p:spPr>
          <a:xfrm>
            <a:off x="168366" y="318104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Interoperability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249AC34-D89B-5A5B-14BE-E009AAFB599E}"/>
              </a:ext>
            </a:extLst>
          </p:cNvPr>
          <p:cNvSpPr txBox="1">
            <a:spLocks/>
          </p:cNvSpPr>
          <p:nvPr/>
        </p:nvSpPr>
        <p:spPr>
          <a:xfrm>
            <a:off x="2455198" y="4960426"/>
            <a:ext cx="2444849" cy="1879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9381CD9-E367-8B3B-F59C-F3961204E6C7}"/>
              </a:ext>
            </a:extLst>
          </p:cNvPr>
          <p:cNvSpPr txBox="1">
            <a:spLocks/>
          </p:cNvSpPr>
          <p:nvPr/>
        </p:nvSpPr>
        <p:spPr>
          <a:xfrm>
            <a:off x="2060624" y="2896565"/>
            <a:ext cx="3860319" cy="164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Contribution to the standards, collaboration with global R&amp;E </a:t>
            </a:r>
            <a:br>
              <a:rPr lang="en-GB" sz="2000" dirty="0">
                <a:highlight>
                  <a:srgbClr val="FFFF00"/>
                </a:highlight>
              </a:rPr>
            </a:br>
            <a:r>
              <a:rPr lang="en-GB" sz="2000" dirty="0">
                <a:highlight>
                  <a:srgbClr val="FFFF00"/>
                </a:highlight>
              </a:rPr>
              <a:t>→ OID (Davide will talk), </a:t>
            </a:r>
            <a:r>
              <a:rPr lang="en-GB" sz="2000" dirty="0"/>
              <a:t>IETF etc.</a:t>
            </a:r>
          </a:p>
          <a:p>
            <a:pPr marL="0" indent="0">
              <a:buNone/>
            </a:pPr>
            <a:r>
              <a:rPr lang="en-GB" sz="2000" dirty="0"/>
              <a:t>→ GN5-2</a:t>
            </a:r>
          </a:p>
          <a:p>
            <a:pPr marL="0" indent="0">
              <a:buNone/>
            </a:pPr>
            <a:r>
              <a:rPr lang="en-GB" sz="2000" dirty="0"/>
              <a:t>→ AARC tree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A7CB3E-BACD-AA75-660E-6351BC64510F}"/>
              </a:ext>
            </a:extLst>
          </p:cNvPr>
          <p:cNvSpPr/>
          <p:nvPr/>
        </p:nvSpPr>
        <p:spPr>
          <a:xfrm>
            <a:off x="184749" y="486157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Leverage existing federation infrastructure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AC6A158-1FB2-3988-C2C7-CB25436763A0}"/>
              </a:ext>
            </a:extLst>
          </p:cNvPr>
          <p:cNvSpPr txBox="1">
            <a:spLocks/>
          </p:cNvSpPr>
          <p:nvPr/>
        </p:nvSpPr>
        <p:spPr>
          <a:xfrm>
            <a:off x="2139023" y="4849667"/>
            <a:ext cx="4091887" cy="1556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Evolution and revolution – the right mix of it: bridging the worlds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 err="1">
                <a:highlight>
                  <a:srgbClr val="FFFF00"/>
                </a:highlight>
              </a:rPr>
              <a:t>MyAcademicID</a:t>
            </a:r>
            <a:r>
              <a:rPr lang="en-GB" sz="2000" dirty="0">
                <a:highlight>
                  <a:srgbClr val="FFFF00"/>
                </a:highlight>
              </a:rPr>
              <a:t> for education credentials (Christos will talk)</a:t>
            </a:r>
          </a:p>
          <a:p>
            <a:pPr marL="0" indent="0">
              <a:buNone/>
            </a:pPr>
            <a:r>
              <a:rPr lang="en-GB" sz="2000" dirty="0">
                <a:highlight>
                  <a:srgbClr val="FFFF00"/>
                </a:highlight>
              </a:rPr>
              <a:t>→ OID Federation for eduGAIN (Davide will talk)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DDA9923-075D-0141-BB84-014ECC6265B0}"/>
              </a:ext>
            </a:extLst>
          </p:cNvPr>
          <p:cNvSpPr/>
          <p:nvPr/>
        </p:nvSpPr>
        <p:spPr>
          <a:xfrm>
            <a:off x="6096000" y="4849667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activities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38C8DF13-F2E5-0A4D-A7DD-E7AF26120E8D}"/>
              </a:ext>
            </a:extLst>
          </p:cNvPr>
          <p:cNvSpPr txBox="1">
            <a:spLocks/>
          </p:cNvSpPr>
          <p:nvPr/>
        </p:nvSpPr>
        <p:spPr>
          <a:xfrm>
            <a:off x="8099701" y="4849667"/>
            <a:ext cx="4194619" cy="1680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NRENs have different roles in national activities depending on the mandate given</a:t>
            </a:r>
          </a:p>
          <a:p>
            <a:pPr marL="0" indent="0">
              <a:buNone/>
            </a:pPr>
            <a:r>
              <a:rPr lang="en-GB" sz="2000" dirty="0"/>
              <a:t>Federations will need to participate on OID adoption </a:t>
            </a:r>
          </a:p>
        </p:txBody>
      </p:sp>
    </p:spTree>
    <p:extLst>
      <p:ext uri="{BB962C8B-B14F-4D97-AF65-F5344CB8AC3E}">
        <p14:creationId xmlns:p14="http://schemas.microsoft.com/office/powerpoint/2010/main" val="3476100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Our T&amp;I genes – and what came out of them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The bigger picture – and new expectations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Enter “Wallets” – so what?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Next steps – either with, or without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Overview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ky, sunset, outdoor, sun&#10;&#10;Description automatically generated">
            <a:extLst>
              <a:ext uri="{FF2B5EF4-FFF2-40B4-BE49-F238E27FC236}">
                <a16:creationId xmlns:a16="http://schemas.microsoft.com/office/drawing/2014/main" id="{F98C96EC-258C-84E0-3C62-4167A78614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76" t="37141" r="21276" b="13344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6BAD77A8-28A1-E0B7-1D27-6E6F4180206C}"/>
              </a:ext>
            </a:extLst>
          </p:cNvPr>
          <p:cNvGrpSpPr/>
          <p:nvPr/>
        </p:nvGrpSpPr>
        <p:grpSpPr>
          <a:xfrm>
            <a:off x="-2340682" y="-3892978"/>
            <a:ext cx="17197145" cy="7989893"/>
            <a:chOff x="-2340682" y="-3892978"/>
            <a:chExt cx="17197145" cy="7989893"/>
          </a:xfrm>
        </p:grpSpPr>
        <p:sp>
          <p:nvSpPr>
            <p:cNvPr id="7" name="Chord 6">
              <a:extLst>
                <a:ext uri="{FF2B5EF4-FFF2-40B4-BE49-F238E27FC236}">
                  <a16:creationId xmlns:a16="http://schemas.microsoft.com/office/drawing/2014/main" id="{445A203E-315D-9CDE-B443-D71201942617}"/>
                </a:ext>
              </a:extLst>
            </p:cNvPr>
            <p:cNvSpPr/>
            <p:nvPr/>
          </p:nvSpPr>
          <p:spPr>
            <a:xfrm rot="16200000">
              <a:off x="2262944" y="-8496604"/>
              <a:ext cx="7989893" cy="17197145"/>
            </a:xfrm>
            <a:prstGeom prst="chord">
              <a:avLst>
                <a:gd name="adj1" fmla="val 5072106"/>
                <a:gd name="adj2" fmla="val 16523012"/>
              </a:avLst>
            </a:prstGeom>
            <a:solidFill>
              <a:srgbClr val="FFDCA2">
                <a:alpha val="8745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Content Placeholder 6">
              <a:extLst>
                <a:ext uri="{FF2B5EF4-FFF2-40B4-BE49-F238E27FC236}">
                  <a16:creationId xmlns:a16="http://schemas.microsoft.com/office/drawing/2014/main" id="{8FF460F6-C3B4-7665-9AFA-05051A54E9FE}"/>
                </a:ext>
              </a:extLst>
            </p:cNvPr>
            <p:cNvSpPr txBox="1">
              <a:spLocks/>
            </p:cNvSpPr>
            <p:nvPr/>
          </p:nvSpPr>
          <p:spPr>
            <a:xfrm>
              <a:off x="49831" y="10580"/>
              <a:ext cx="12191999" cy="3824019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21580184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COMMUNITY</a:t>
              </a: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CA2417F-6983-5B02-2A92-DDF72890501A}"/>
              </a:ext>
            </a:extLst>
          </p:cNvPr>
          <p:cNvGrpSpPr/>
          <p:nvPr/>
        </p:nvGrpSpPr>
        <p:grpSpPr>
          <a:xfrm>
            <a:off x="-2452742" y="-3387503"/>
            <a:ext cx="17197144" cy="6816503"/>
            <a:chOff x="-2340682" y="-3387504"/>
            <a:chExt cx="17197144" cy="6816503"/>
          </a:xfrm>
        </p:grpSpPr>
        <p:sp>
          <p:nvSpPr>
            <p:cNvPr id="10" name="Chord 9">
              <a:extLst>
                <a:ext uri="{FF2B5EF4-FFF2-40B4-BE49-F238E27FC236}">
                  <a16:creationId xmlns:a16="http://schemas.microsoft.com/office/drawing/2014/main" id="{BA92D67D-2D42-D312-37FE-C2A1DEDAE46F}"/>
                </a:ext>
              </a:extLst>
            </p:cNvPr>
            <p:cNvSpPr/>
            <p:nvPr/>
          </p:nvSpPr>
          <p:spPr>
            <a:xfrm rot="16200000">
              <a:off x="2849638" y="-8577824"/>
              <a:ext cx="6816503" cy="17197144"/>
            </a:xfrm>
            <a:prstGeom prst="chord">
              <a:avLst>
                <a:gd name="adj1" fmla="val 5116398"/>
                <a:gd name="adj2" fmla="val 16474867"/>
              </a:avLst>
            </a:prstGeom>
            <a:solidFill>
              <a:srgbClr val="FEC96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Content Placeholder 6">
              <a:extLst>
                <a:ext uri="{FF2B5EF4-FFF2-40B4-BE49-F238E27FC236}">
                  <a16:creationId xmlns:a16="http://schemas.microsoft.com/office/drawing/2014/main" id="{5245BA2D-9672-B54E-D0B9-49652894D8FB}"/>
                </a:ext>
              </a:extLst>
            </p:cNvPr>
            <p:cNvSpPr txBox="1">
              <a:spLocks/>
            </p:cNvSpPr>
            <p:nvPr/>
          </p:nvSpPr>
          <p:spPr>
            <a:xfrm>
              <a:off x="69198" y="-419392"/>
              <a:ext cx="12191999" cy="3591431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527690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NETWORK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9F054F9-42D4-179A-5DB9-138F8AA734FF}"/>
              </a:ext>
            </a:extLst>
          </p:cNvPr>
          <p:cNvGrpSpPr/>
          <p:nvPr/>
        </p:nvGrpSpPr>
        <p:grpSpPr>
          <a:xfrm>
            <a:off x="-2340678" y="-2951912"/>
            <a:ext cx="17197141" cy="5721139"/>
            <a:chOff x="-2340678" y="-2951912"/>
            <a:chExt cx="17197141" cy="5721139"/>
          </a:xfrm>
        </p:grpSpPr>
        <p:sp>
          <p:nvSpPr>
            <p:cNvPr id="13" name="Chord 12">
              <a:extLst>
                <a:ext uri="{FF2B5EF4-FFF2-40B4-BE49-F238E27FC236}">
                  <a16:creationId xmlns:a16="http://schemas.microsoft.com/office/drawing/2014/main" id="{0FEF4B0E-BDF1-9A88-88BA-A97DF190A781}"/>
                </a:ext>
              </a:extLst>
            </p:cNvPr>
            <p:cNvSpPr/>
            <p:nvPr/>
          </p:nvSpPr>
          <p:spPr>
            <a:xfrm rot="16200000">
              <a:off x="3397323" y="-8689913"/>
              <a:ext cx="5721139" cy="17197141"/>
            </a:xfrm>
            <a:prstGeom prst="chord">
              <a:avLst>
                <a:gd name="adj1" fmla="val 5174408"/>
                <a:gd name="adj2" fmla="val 16373016"/>
              </a:avLst>
            </a:prstGeom>
            <a:solidFill>
              <a:srgbClr val="FAA24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Content Placeholder 6">
              <a:extLst>
                <a:ext uri="{FF2B5EF4-FFF2-40B4-BE49-F238E27FC236}">
                  <a16:creationId xmlns:a16="http://schemas.microsoft.com/office/drawing/2014/main" id="{C7839C65-19F4-B505-94B2-AC2CCEB59745}"/>
                </a:ext>
              </a:extLst>
            </p:cNvPr>
            <p:cNvSpPr txBox="1">
              <a:spLocks/>
            </p:cNvSpPr>
            <p:nvPr/>
          </p:nvSpPr>
          <p:spPr>
            <a:xfrm>
              <a:off x="161890" y="-1294902"/>
              <a:ext cx="12191999" cy="3824019"/>
            </a:xfrm>
            <a:prstGeom prst="rect">
              <a:avLst/>
            </a:prstGeom>
          </p:spPr>
          <p:txBody>
            <a:bodyPr vert="horz" lIns="91440" tIns="45720" rIns="91440" bIns="45720" rtlCol="0">
              <a:prstTxWarp prst="textArchDown">
                <a:avLst>
                  <a:gd name="adj" fmla="val 540036"/>
                </a:avLst>
              </a:prstTxWarp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accent1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noProof="0" dirty="0">
                  <a:ln>
                    <a:noFill/>
                  </a:ln>
                  <a:solidFill>
                    <a:srgbClr val="5B9BD5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IDENTITY FEDERATION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E712136-7402-D9A2-9E5A-AA8CD6455BB9}"/>
              </a:ext>
            </a:extLst>
          </p:cNvPr>
          <p:cNvGrpSpPr/>
          <p:nvPr/>
        </p:nvGrpSpPr>
        <p:grpSpPr>
          <a:xfrm>
            <a:off x="-2340679" y="-2332276"/>
            <a:ext cx="17197142" cy="4481868"/>
            <a:chOff x="-2340679" y="-2332276"/>
            <a:chExt cx="17197142" cy="4481868"/>
          </a:xfrm>
        </p:grpSpPr>
        <p:sp>
          <p:nvSpPr>
            <p:cNvPr id="16" name="Chord 15">
              <a:extLst>
                <a:ext uri="{FF2B5EF4-FFF2-40B4-BE49-F238E27FC236}">
                  <a16:creationId xmlns:a16="http://schemas.microsoft.com/office/drawing/2014/main" id="{44B53125-5590-9B3B-7F7D-35D466271486}"/>
                </a:ext>
              </a:extLst>
            </p:cNvPr>
            <p:cNvSpPr/>
            <p:nvPr/>
          </p:nvSpPr>
          <p:spPr>
            <a:xfrm rot="16200000">
              <a:off x="4016958" y="-8689913"/>
              <a:ext cx="4481868" cy="17197142"/>
            </a:xfrm>
            <a:prstGeom prst="chord">
              <a:avLst>
                <a:gd name="adj1" fmla="val 5221352"/>
                <a:gd name="adj2" fmla="val 16363341"/>
              </a:avLst>
            </a:prstGeom>
            <a:solidFill>
              <a:srgbClr val="C97502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0584B3B-F475-BE04-8738-2CEF21710DFF}"/>
                </a:ext>
              </a:extLst>
            </p:cNvPr>
            <p:cNvGrpSpPr/>
            <p:nvPr/>
          </p:nvGrpSpPr>
          <p:grpSpPr>
            <a:xfrm>
              <a:off x="949944" y="250404"/>
              <a:ext cx="2060505" cy="1334914"/>
              <a:chOff x="1306755" y="472670"/>
              <a:chExt cx="2060505" cy="1334914"/>
            </a:xfrm>
          </p:grpSpPr>
          <p:sp>
            <p:nvSpPr>
              <p:cNvPr id="33" name="Content Placeholder 6">
                <a:extLst>
                  <a:ext uri="{FF2B5EF4-FFF2-40B4-BE49-F238E27FC236}">
                    <a16:creationId xmlns:a16="http://schemas.microsoft.com/office/drawing/2014/main" id="{8D924308-A97A-446E-05E9-2F871CD478E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06755" y="472670"/>
                <a:ext cx="2060505" cy="49858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8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Network Services</a:t>
                </a:r>
              </a:p>
            </p:txBody>
          </p: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6F225707-5B22-CC48-3AFE-095738AA69E1}"/>
                  </a:ext>
                </a:extLst>
              </p:cNvPr>
              <p:cNvGrpSpPr/>
              <p:nvPr/>
            </p:nvGrpSpPr>
            <p:grpSpPr>
              <a:xfrm>
                <a:off x="1878069" y="906576"/>
                <a:ext cx="901008" cy="901008"/>
                <a:chOff x="3242598" y="2461421"/>
                <a:chExt cx="1056640" cy="1056640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EBA991D7-A5C2-ED82-AF94-DBCD4D564041}"/>
                    </a:ext>
                  </a:extLst>
                </p:cNvPr>
                <p:cNvSpPr/>
                <p:nvPr/>
              </p:nvSpPr>
              <p:spPr>
                <a:xfrm>
                  <a:off x="3242598" y="2461421"/>
                  <a:ext cx="1056640" cy="1056640"/>
                </a:xfrm>
                <a:prstGeom prst="ellipse">
                  <a:avLst/>
                </a:prstGeom>
                <a:solidFill>
                  <a:srgbClr val="00B0F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1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36" name="Picture 35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B3CBDEAF-F210-0B67-47D4-4747461A28A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79355"/>
                <a:stretch/>
              </p:blipFill>
              <p:spPr>
                <a:xfrm>
                  <a:off x="3425853" y="2635121"/>
                  <a:ext cx="709915" cy="63554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3B7F9AA-933D-CA92-1788-522FBB7FB155}"/>
                </a:ext>
              </a:extLst>
            </p:cNvPr>
            <p:cNvGrpSpPr/>
            <p:nvPr/>
          </p:nvGrpSpPr>
          <p:grpSpPr>
            <a:xfrm>
              <a:off x="4259197" y="496532"/>
              <a:ext cx="1200369" cy="1346634"/>
              <a:chOff x="4140919" y="599413"/>
              <a:chExt cx="1200369" cy="1346634"/>
            </a:xfrm>
          </p:grpSpPr>
          <p:sp>
            <p:nvSpPr>
              <p:cNvPr id="29" name="Content Placeholder 6">
                <a:extLst>
                  <a:ext uri="{FF2B5EF4-FFF2-40B4-BE49-F238E27FC236}">
                    <a16:creationId xmlns:a16="http://schemas.microsoft.com/office/drawing/2014/main" id="{8EC95BC1-F972-C38B-674E-D9290A523C3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140919" y="599413"/>
                <a:ext cx="1200369" cy="41163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Security</a:t>
                </a:r>
              </a:p>
            </p:txBody>
          </p: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DDA8E8D1-B200-F958-2757-6A3D4DF79466}"/>
                  </a:ext>
                </a:extLst>
              </p:cNvPr>
              <p:cNvGrpSpPr/>
              <p:nvPr/>
            </p:nvGrpSpPr>
            <p:grpSpPr>
              <a:xfrm>
                <a:off x="4305802" y="1045039"/>
                <a:ext cx="901008" cy="901008"/>
                <a:chOff x="4664156" y="2461421"/>
                <a:chExt cx="1056640" cy="1056640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08AF61F-1F9A-2826-9AD6-C8364661F9E1}"/>
                    </a:ext>
                  </a:extLst>
                </p:cNvPr>
                <p:cNvSpPr/>
                <p:nvPr/>
              </p:nvSpPr>
              <p:spPr>
                <a:xfrm>
                  <a:off x="4664156" y="2461421"/>
                  <a:ext cx="1056640" cy="1056640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32" name="Picture 31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716022A8-6733-F89E-FC54-919DE9C2410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23932" r="55423"/>
                <a:stretch/>
              </p:blipFill>
              <p:spPr>
                <a:xfrm>
                  <a:off x="4768874" y="2607786"/>
                  <a:ext cx="811550" cy="726528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85D4148-BDE1-6804-DA97-4D1D9E239E09}"/>
                </a:ext>
              </a:extLst>
            </p:cNvPr>
            <p:cNvGrpSpPr/>
            <p:nvPr/>
          </p:nvGrpSpPr>
          <p:grpSpPr>
            <a:xfrm>
              <a:off x="6531839" y="521687"/>
              <a:ext cx="2060504" cy="1318257"/>
              <a:chOff x="6504798" y="692721"/>
              <a:chExt cx="2060504" cy="1318257"/>
            </a:xfrm>
          </p:grpSpPr>
          <p:sp>
            <p:nvSpPr>
              <p:cNvPr id="25" name="Content Placeholder 6">
                <a:extLst>
                  <a:ext uri="{FF2B5EF4-FFF2-40B4-BE49-F238E27FC236}">
                    <a16:creationId xmlns:a16="http://schemas.microsoft.com/office/drawing/2014/main" id="{8B574E53-4A63-9D3D-F5C9-59C19F3FCE8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04798" y="692721"/>
                <a:ext cx="2060504" cy="534217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ts val="186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Trust &amp; Identity</a:t>
                </a:r>
              </a:p>
            </p:txBody>
          </p: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5DE16C2-668A-B7EA-0560-2C0BE7D3A777}"/>
                  </a:ext>
                </a:extLst>
              </p:cNvPr>
              <p:cNvGrpSpPr/>
              <p:nvPr/>
            </p:nvGrpSpPr>
            <p:grpSpPr>
              <a:xfrm>
                <a:off x="7121898" y="1109970"/>
                <a:ext cx="901008" cy="901008"/>
                <a:chOff x="6076396" y="2461421"/>
                <a:chExt cx="1056640" cy="1056640"/>
              </a:xfrm>
            </p:grpSpPr>
            <p:sp>
              <p:nvSpPr>
                <p:cNvPr id="27" name="Oval 26">
                  <a:extLst>
                    <a:ext uri="{FF2B5EF4-FFF2-40B4-BE49-F238E27FC236}">
                      <a16:creationId xmlns:a16="http://schemas.microsoft.com/office/drawing/2014/main" id="{AA2D5CC9-9908-B008-8206-9E6C7EB46ACB}"/>
                    </a:ext>
                  </a:extLst>
                </p:cNvPr>
                <p:cNvSpPr/>
                <p:nvPr/>
              </p:nvSpPr>
              <p:spPr>
                <a:xfrm>
                  <a:off x="6076396" y="2461421"/>
                  <a:ext cx="1056640" cy="1056640"/>
                </a:xfrm>
                <a:prstGeom prst="ellipse">
                  <a:avLst/>
                </a:prstGeom>
                <a:solidFill>
                  <a:srgbClr val="00C25C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8" name="Picture 27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891A9167-6779-ED89-FEEA-8815BEDFA19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50669" r="28686"/>
                <a:stretch/>
              </p:blipFill>
              <p:spPr>
                <a:xfrm>
                  <a:off x="6206451" y="2635121"/>
                  <a:ext cx="796530" cy="713081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CCBC7AAC-F10B-AF05-93CC-0D70BE383C81}"/>
                </a:ext>
              </a:extLst>
            </p:cNvPr>
            <p:cNvGrpSpPr/>
            <p:nvPr/>
          </p:nvGrpSpPr>
          <p:grpSpPr>
            <a:xfrm>
              <a:off x="9550637" y="348080"/>
              <a:ext cx="1188720" cy="1281631"/>
              <a:chOff x="9517088" y="411041"/>
              <a:chExt cx="1188720" cy="1281631"/>
            </a:xfrm>
          </p:grpSpPr>
          <p:sp>
            <p:nvSpPr>
              <p:cNvPr id="21" name="Content Placeholder 6">
                <a:extLst>
                  <a:ext uri="{FF2B5EF4-FFF2-40B4-BE49-F238E27FC236}">
                    <a16:creationId xmlns:a16="http://schemas.microsoft.com/office/drawing/2014/main" id="{CFD9274D-CBA1-AD7B-029D-3386D5512E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17088" y="411041"/>
                <a:ext cx="1188720" cy="31091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accent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Cloud</a:t>
                </a:r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A8F73AA1-C71F-2308-4911-D8A0DF139A72}"/>
                  </a:ext>
                </a:extLst>
              </p:cNvPr>
              <p:cNvGrpSpPr/>
              <p:nvPr/>
            </p:nvGrpSpPr>
            <p:grpSpPr>
              <a:xfrm>
                <a:off x="9680534" y="791664"/>
                <a:ext cx="901008" cy="901008"/>
                <a:chOff x="7417516" y="2461421"/>
                <a:chExt cx="1056640" cy="1056640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E521627A-FE64-E3CC-A700-71FA253D4050}"/>
                    </a:ext>
                  </a:extLst>
                </p:cNvPr>
                <p:cNvSpPr/>
                <p:nvPr/>
              </p:nvSpPr>
              <p:spPr>
                <a:xfrm>
                  <a:off x="7417516" y="2461421"/>
                  <a:ext cx="1056640" cy="1056640"/>
                </a:xfrm>
                <a:prstGeom prst="ellipse">
                  <a:avLst/>
                </a:prstGeom>
                <a:solidFill>
                  <a:srgbClr val="C096D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30423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pic>
              <p:nvPicPr>
                <p:cNvPr id="24" name="Picture 23" descr="A picture containing text, clipart&#10;&#10;Description automatically generated">
                  <a:extLst>
                    <a:ext uri="{FF2B5EF4-FFF2-40B4-BE49-F238E27FC236}">
                      <a16:creationId xmlns:a16="http://schemas.microsoft.com/office/drawing/2014/main" id="{B060F67E-90DA-73C9-D37A-F07997C057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6060" t="-11670" r="-1777" b="-12899"/>
                <a:stretch/>
              </p:blipFill>
              <p:spPr>
                <a:xfrm>
                  <a:off x="7522718" y="2605670"/>
                  <a:ext cx="846236" cy="757579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943261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7F8BD8-E2F0-2A26-6C06-498B276F3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3C766-097E-5F0C-6A56-0FD41A8A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36" y="221672"/>
            <a:ext cx="8693728" cy="6143767"/>
          </a:xfrm>
          <a:prstGeom prst="rect">
            <a:avLst/>
          </a:prstGeom>
          <a:ln>
            <a:solidFill>
              <a:srgbClr val="1F427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AADAD1A-F6E7-7AEB-0C99-EE6924BFF21D}"/>
              </a:ext>
            </a:extLst>
          </p:cNvPr>
          <p:cNvSpPr/>
          <p:nvPr/>
        </p:nvSpPr>
        <p:spPr>
          <a:xfrm>
            <a:off x="7129220" y="3429000"/>
            <a:ext cx="266570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65C132-9DAA-D51C-F7D9-2FA303381AE5}"/>
              </a:ext>
            </a:extLst>
          </p:cNvPr>
          <p:cNvSpPr/>
          <p:nvPr/>
        </p:nvSpPr>
        <p:spPr>
          <a:xfrm>
            <a:off x="28956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852F43-BC19-00D6-DD36-DDCD97FD406B}"/>
              </a:ext>
            </a:extLst>
          </p:cNvPr>
          <p:cNvSpPr/>
          <p:nvPr/>
        </p:nvSpPr>
        <p:spPr>
          <a:xfrm>
            <a:off x="60960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A4ECFF3-6476-1C5F-DE10-8856FAAC59A9}"/>
              </a:ext>
            </a:extLst>
          </p:cNvPr>
          <p:cNvSpPr/>
          <p:nvPr/>
        </p:nvSpPr>
        <p:spPr>
          <a:xfrm>
            <a:off x="4884410" y="3429000"/>
            <a:ext cx="178823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70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A403-DF0C-0BA8-002B-3A112B723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E062-7611-F9A5-AD2F-0E7838A31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Worldwide access: what is it all about?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BB49D5-D59F-4E75-A591-93C1E1DF8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1DF4154-B0CC-C407-5F6E-12E455EE2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0484AED-1298-1383-A264-CE738D6D4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F4D264E-22FF-AE82-2193-7924CDB18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BFE3-4484-23D7-4973-F35C33A22F62}"/>
              </a:ext>
            </a:extLst>
          </p:cNvPr>
          <p:cNvSpPr txBox="1"/>
          <p:nvPr/>
        </p:nvSpPr>
        <p:spPr>
          <a:xfrm>
            <a:off x="5793816" y="116736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D8498F-7068-903D-75E2-7F45603F5259}"/>
              </a:ext>
            </a:extLst>
          </p:cNvPr>
          <p:cNvSpPr txBox="1"/>
          <p:nvPr/>
        </p:nvSpPr>
        <p:spPr>
          <a:xfrm>
            <a:off x="10219867" y="2869684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0D78B8-8C40-9E97-E90A-69D01A375C17}"/>
              </a:ext>
            </a:extLst>
          </p:cNvPr>
          <p:cNvSpPr txBox="1"/>
          <p:nvPr/>
        </p:nvSpPr>
        <p:spPr>
          <a:xfrm>
            <a:off x="656837" y="2733024"/>
            <a:ext cx="131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endParaRPr lang="de-CH" dirty="0"/>
          </a:p>
        </p:txBody>
      </p:sp>
      <p:sp>
        <p:nvSpPr>
          <p:cNvPr id="47" name="Oval Callout 46">
            <a:extLst>
              <a:ext uri="{FF2B5EF4-FFF2-40B4-BE49-F238E27FC236}">
                <a16:creationId xmlns:a16="http://schemas.microsoft.com/office/drawing/2014/main" id="{F73DFE70-A450-8C11-0A74-70E13393D046}"/>
              </a:ext>
            </a:extLst>
          </p:cNvPr>
          <p:cNvSpPr/>
          <p:nvPr/>
        </p:nvSpPr>
        <p:spPr>
          <a:xfrm>
            <a:off x="6969413" y="928255"/>
            <a:ext cx="1855933" cy="1078085"/>
          </a:xfrm>
          <a:prstGeom prst="wedgeEllipseCallout">
            <a:avLst>
              <a:gd name="adj1" fmla="val -78839"/>
              <a:gd name="adj2" fmla="val 225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«Cool </a:t>
            </a:r>
            <a:r>
              <a:rPr lang="de-CH" dirty="0" err="1"/>
              <a:t>service</a:t>
            </a:r>
            <a:r>
              <a:rPr lang="de-CH" dirty="0"/>
              <a:t>»</a:t>
            </a:r>
          </a:p>
        </p:txBody>
      </p:sp>
      <p:sp>
        <p:nvSpPr>
          <p:cNvPr id="48" name="Oval Callout 47">
            <a:extLst>
              <a:ext uri="{FF2B5EF4-FFF2-40B4-BE49-F238E27FC236}">
                <a16:creationId xmlns:a16="http://schemas.microsoft.com/office/drawing/2014/main" id="{97F7E73A-80A0-91BA-E6CB-E9B9EB8C854A}"/>
              </a:ext>
            </a:extLst>
          </p:cNvPr>
          <p:cNvSpPr/>
          <p:nvPr/>
        </p:nvSpPr>
        <p:spPr>
          <a:xfrm>
            <a:off x="7686705" y="3785371"/>
            <a:ext cx="3567723" cy="1085213"/>
          </a:xfrm>
          <a:prstGeom prst="wedgeEllipseCallout">
            <a:avLst>
              <a:gd name="adj1" fmla="val 9961"/>
              <a:gd name="adj2" fmla="val -7942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OK, but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trustworthy</a:t>
            </a:r>
            <a:r>
              <a:rPr lang="de-CH" dirty="0"/>
              <a:t> </a:t>
            </a:r>
            <a:r>
              <a:rPr lang="de-CH" dirty="0" err="1"/>
              <a:t>sources</a:t>
            </a:r>
            <a:r>
              <a:rPr lang="de-CH" dirty="0"/>
              <a:t> </a:t>
            </a:r>
            <a:r>
              <a:rPr lang="de-CH" dirty="0" err="1"/>
              <a:t>tell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enough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  <p:sp>
        <p:nvSpPr>
          <p:cNvPr id="49" name="Oval Callout 48">
            <a:extLst>
              <a:ext uri="{FF2B5EF4-FFF2-40B4-BE49-F238E27FC236}">
                <a16:creationId xmlns:a16="http://schemas.microsoft.com/office/drawing/2014/main" id="{FF3B7424-D5D2-9CC1-F50D-EAF77DA87156}"/>
              </a:ext>
            </a:extLst>
          </p:cNvPr>
          <p:cNvSpPr/>
          <p:nvPr/>
        </p:nvSpPr>
        <p:spPr>
          <a:xfrm>
            <a:off x="2357843" y="3785371"/>
            <a:ext cx="2147453" cy="1085213"/>
          </a:xfrm>
          <a:prstGeom prst="wedgeEllipseCallout">
            <a:avLst>
              <a:gd name="adj1" fmla="val -40711"/>
              <a:gd name="adj2" fmla="val -8259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something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516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FE519-A89A-D96E-07AA-1FCFF2E68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80306-1BC9-3FA9-D915-8AB86A31B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Our well-established workhorse </a:t>
            </a:r>
            <a:r>
              <a:rPr lang="en-GB" dirty="0" err="1"/>
              <a:t>eduGAIN</a:t>
            </a:r>
            <a:r>
              <a:rPr lang="en-GB" dirty="0"/>
              <a:t> is solving this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0FCD5-A163-4CC4-7E74-3D5777304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0FE7A93-6DC3-9222-CC9F-B7E8A54E1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361620C-25E7-40C9-AD39-7A48E874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738793A-71F0-F889-27BF-F180DA4A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939CB6-ECC9-C0C9-3420-C14108EE966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77453-3213-7060-379E-2DA466278E9B}"/>
              </a:ext>
            </a:extLst>
          </p:cNvPr>
          <p:cNvSpPr txBox="1"/>
          <p:nvPr/>
        </p:nvSpPr>
        <p:spPr>
          <a:xfrm>
            <a:off x="10234661" y="2706792"/>
            <a:ext cx="166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FB7FB-B18E-2EBD-0814-49F7A296C32E}"/>
              </a:ext>
            </a:extLst>
          </p:cNvPr>
          <p:cNvSpPr txBox="1"/>
          <p:nvPr/>
        </p:nvSpPr>
        <p:spPr>
          <a:xfrm>
            <a:off x="290664" y="2626961"/>
            <a:ext cx="167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r>
              <a:rPr lang="de-CH" dirty="0"/>
              <a:t> 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E5E691-7FF4-490D-5ED6-825C07D4F6E1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BEEBE6-1931-DFE7-D178-81382B2855C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5905BE-AF7D-E08B-74FB-E18912776476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AC4ADC-89D6-0938-C042-3FFD8BDAA9EA}"/>
              </a:ext>
            </a:extLst>
          </p:cNvPr>
          <p:cNvGrpSpPr/>
          <p:nvPr/>
        </p:nvGrpSpPr>
        <p:grpSpPr>
          <a:xfrm>
            <a:off x="6588125" y="2186969"/>
            <a:ext cx="2764967" cy="873731"/>
            <a:chOff x="6705600" y="1796443"/>
            <a:chExt cx="2764967" cy="873731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A2776E7-73A7-047A-A332-0DFCEED8750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DB971C-AA49-141D-D825-FA3E1DA1F330}"/>
                </a:ext>
              </a:extLst>
            </p:cNvPr>
            <p:cNvSpPr txBox="1"/>
            <p:nvPr/>
          </p:nvSpPr>
          <p:spPr>
            <a:xfrm rot="988063">
              <a:off x="7340570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54F2B5-4A12-AD74-BA0C-5C5C6B3DC2B0}"/>
              </a:ext>
            </a:extLst>
          </p:cNvPr>
          <p:cNvGrpSpPr/>
          <p:nvPr/>
        </p:nvGrpSpPr>
        <p:grpSpPr>
          <a:xfrm>
            <a:off x="2751357" y="2064878"/>
            <a:ext cx="2853589" cy="844097"/>
            <a:chOff x="7947554" y="1795597"/>
            <a:chExt cx="2853589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56E6A2-58AD-E1D3-4F01-3A5EB8281B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710EA8-D8C3-8712-76E7-6ED353549ECA}"/>
                </a:ext>
              </a:extLst>
            </p:cNvPr>
            <p:cNvSpPr txBox="1"/>
            <p:nvPr/>
          </p:nvSpPr>
          <p:spPr>
            <a:xfrm rot="20613114">
              <a:off x="8136618" y="1846978"/>
              <a:ext cx="1801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Tell </a:t>
              </a:r>
              <a:r>
                <a:rPr lang="de-CH" dirty="0" err="1"/>
                <a:t>them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D2F56B-2349-FE77-A0E6-32B867BEA8A8}"/>
              </a:ext>
            </a:extLst>
          </p:cNvPr>
          <p:cNvGrpSpPr/>
          <p:nvPr/>
        </p:nvGrpSpPr>
        <p:grpSpPr>
          <a:xfrm>
            <a:off x="2838908" y="2845292"/>
            <a:ext cx="6514182" cy="393724"/>
            <a:chOff x="2838908" y="2845292"/>
            <a:chExt cx="6514182" cy="39372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F10FA65-48F7-E4ED-B7E7-66FA00FA2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3206263"/>
              <a:ext cx="6514182" cy="32753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3C253A-BE73-0393-C4CF-BB4E248C5045}"/>
                </a:ext>
              </a:extLst>
            </p:cNvPr>
            <p:cNvSpPr txBox="1"/>
            <p:nvPr/>
          </p:nvSpPr>
          <p:spPr>
            <a:xfrm>
              <a:off x="2838908" y="2845292"/>
              <a:ext cx="2218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vouch</a:t>
              </a:r>
              <a:r>
                <a:rPr lang="de-CH" dirty="0"/>
                <a:t> </a:t>
              </a:r>
              <a:r>
                <a:rPr lang="de-CH" dirty="0" err="1"/>
                <a:t>for</a:t>
              </a:r>
              <a:r>
                <a:rPr lang="de-CH" dirty="0"/>
                <a:t> </a:t>
              </a:r>
              <a:r>
                <a:rPr lang="de-CH" dirty="0" err="1"/>
                <a:t>him</a:t>
              </a:r>
              <a:r>
                <a:rPr lang="de-CH" dirty="0"/>
                <a:t> </a:t>
              </a:r>
              <a:r>
                <a:rPr lang="de-CH" dirty="0" err="1"/>
                <a:t>or</a:t>
              </a:r>
              <a:r>
                <a:rPr lang="de-CH" dirty="0"/>
                <a:t> her</a:t>
              </a:r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5ED26992-D4C1-4DF7-FBB4-6748778D2542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22E9F2E-253B-7CA6-FE1B-283C1AC21FA0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E9D034A-EF29-6347-3097-C404536FA9EC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2DE66A-2F2A-4018-3DE7-532B341EB3A9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2250D7-7ABD-6FA9-C2DE-7651747753C2}"/>
              </a:ext>
            </a:extLst>
          </p:cNvPr>
          <p:cNvGrpSpPr/>
          <p:nvPr/>
        </p:nvGrpSpPr>
        <p:grpSpPr>
          <a:xfrm>
            <a:off x="7272550" y="3574563"/>
            <a:ext cx="2541593" cy="1524449"/>
            <a:chOff x="7064675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F0FA801-C0F1-F4D3-F1C5-796A49F7D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638BE8-E79C-F96A-F45D-2192E2B00A03}"/>
                </a:ext>
              </a:extLst>
            </p:cNvPr>
            <p:cNvSpPr txBox="1"/>
            <p:nvPr/>
          </p:nvSpPr>
          <p:spPr>
            <a:xfrm rot="19649862">
              <a:off x="7064675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sp>
        <p:nvSpPr>
          <p:cNvPr id="5" name="Down Arrow 4">
            <a:extLst>
              <a:ext uri="{FF2B5EF4-FFF2-40B4-BE49-F238E27FC236}">
                <a16:creationId xmlns:a16="http://schemas.microsoft.com/office/drawing/2014/main" id="{21965802-11C0-A18E-E491-D4DD82B075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2AC57-0259-B3AA-B158-0D8F6CD238FA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Approves</a:t>
            </a:r>
            <a:r>
              <a:rPr lang="de-CH" dirty="0"/>
              <a:t>/</a:t>
            </a:r>
            <a:r>
              <a:rPr lang="de-CH" dirty="0" err="1"/>
              <a:t>denies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release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12455238-762D-23D9-7385-C555576728EE}"/>
              </a:ext>
            </a:extLst>
          </p:cNvPr>
          <p:cNvSpPr/>
          <p:nvPr/>
        </p:nvSpPr>
        <p:spPr>
          <a:xfrm>
            <a:off x="5084095" y="2325141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519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" grpId="0" animBg="1"/>
      <p:bldP spid="6" grpId="0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BD246E-74EB-5509-B0EB-895985100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5508104"/>
            <a:ext cx="9760153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660AFAA-313B-664F-5611-616E2231AFA0}"/>
              </a:ext>
            </a:extLst>
          </p:cNvPr>
          <p:cNvSpPr txBox="1">
            <a:spLocks/>
          </p:cNvSpPr>
          <p:nvPr/>
        </p:nvSpPr>
        <p:spPr>
          <a:xfrm>
            <a:off x="760412" y="2240868"/>
            <a:ext cx="10669587" cy="133489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6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F7D4A62-C500-FC6F-E907-12FF49AB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431" y="4595111"/>
            <a:ext cx="1721135" cy="1721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941D16-8E66-BA2A-535C-4E0BFCA4D832}"/>
              </a:ext>
            </a:extLst>
          </p:cNvPr>
          <p:cNvSpPr txBox="1"/>
          <p:nvPr/>
        </p:nvSpPr>
        <p:spPr>
          <a:xfrm>
            <a:off x="5456943" y="6316246"/>
            <a:ext cx="127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Universities</a:t>
            </a:r>
            <a:endParaRPr lang="de-CH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FBB1ED-74FE-5717-891C-3D28C99F3F23}"/>
              </a:ext>
            </a:extLst>
          </p:cNvPr>
          <p:cNvSpPr/>
          <p:nvPr/>
        </p:nvSpPr>
        <p:spPr>
          <a:xfrm>
            <a:off x="4957933" y="649993"/>
            <a:ext cx="2276126" cy="567422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EU values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4BB2DE-071B-12C7-CB17-133657412650}"/>
              </a:ext>
            </a:extLst>
          </p:cNvPr>
          <p:cNvSpPr txBox="1"/>
          <p:nvPr/>
        </p:nvSpPr>
        <p:spPr>
          <a:xfrm>
            <a:off x="4608900" y="1374514"/>
            <a:ext cx="29070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EU Policy </a:t>
            </a:r>
            <a:r>
              <a:rPr lang="de-CH" dirty="0" err="1"/>
              <a:t>measures</a:t>
            </a:r>
            <a:r>
              <a:rPr lang="de-CH" dirty="0"/>
              <a:t> &amp; </a:t>
            </a:r>
            <a:r>
              <a:rPr lang="de-CH" dirty="0" err="1"/>
              <a:t>money</a:t>
            </a:r>
            <a:endParaRPr lang="de-CH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3C9A78A-E261-3A2F-278B-BE03FEDFEA8A}"/>
              </a:ext>
            </a:extLst>
          </p:cNvPr>
          <p:cNvSpPr/>
          <p:nvPr/>
        </p:nvSpPr>
        <p:spPr>
          <a:xfrm>
            <a:off x="473131" y="224126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Strategy for universities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21027-D531-6A2C-2016-EADDF90C90FB}"/>
              </a:ext>
            </a:extLst>
          </p:cNvPr>
          <p:cNvCxnSpPr>
            <a:cxnSpLocks/>
          </p:cNvCxnSpPr>
          <p:nvPr/>
        </p:nvCxnSpPr>
        <p:spPr>
          <a:xfrm flipH="1">
            <a:off x="2889216" y="1635240"/>
            <a:ext cx="1646774" cy="3141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F0B2C9-2364-36E7-AFEF-6BDA4E3A6574}"/>
              </a:ext>
            </a:extLst>
          </p:cNvPr>
          <p:cNvCxnSpPr>
            <a:cxnSpLocks/>
          </p:cNvCxnSpPr>
          <p:nvPr/>
        </p:nvCxnSpPr>
        <p:spPr>
          <a:xfrm flipH="1">
            <a:off x="4815840" y="1846816"/>
            <a:ext cx="553576" cy="2446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ECD356-156E-8A8E-36F7-E68D2F251C50}"/>
              </a:ext>
            </a:extLst>
          </p:cNvPr>
          <p:cNvCxnSpPr>
            <a:cxnSpLocks/>
          </p:cNvCxnSpPr>
          <p:nvPr/>
        </p:nvCxnSpPr>
        <p:spPr>
          <a:xfrm>
            <a:off x="6675120" y="1817133"/>
            <a:ext cx="294644" cy="27213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D19E00-437F-C2A3-20D7-B5985B2C1C15}"/>
              </a:ext>
            </a:extLst>
          </p:cNvPr>
          <p:cNvCxnSpPr>
            <a:cxnSpLocks/>
          </p:cNvCxnSpPr>
          <p:nvPr/>
        </p:nvCxnSpPr>
        <p:spPr>
          <a:xfrm>
            <a:off x="6080501" y="1900945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08C349-09E4-B495-46BE-0316881E8DF6}"/>
              </a:ext>
            </a:extLst>
          </p:cNvPr>
          <p:cNvCxnSpPr>
            <a:cxnSpLocks/>
          </p:cNvCxnSpPr>
          <p:nvPr/>
        </p:nvCxnSpPr>
        <p:spPr>
          <a:xfrm>
            <a:off x="7529465" y="1669672"/>
            <a:ext cx="1538279" cy="3229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3D3E01D-EA6D-6B6A-3E68-3630832B4F7C}"/>
              </a:ext>
            </a:extLst>
          </p:cNvPr>
          <p:cNvSpPr/>
          <p:nvPr/>
        </p:nvSpPr>
        <p:spPr>
          <a:xfrm>
            <a:off x="8827117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 v2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73530D-4A76-7F6A-0392-4B138A7D80C4}"/>
              </a:ext>
            </a:extLst>
          </p:cNvPr>
          <p:cNvSpPr/>
          <p:nvPr/>
        </p:nvSpPr>
        <p:spPr>
          <a:xfrm>
            <a:off x="9374106" y="3283089"/>
            <a:ext cx="2218721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EUDI wallet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B1D6ABD-479E-39ED-AC6B-73840D9C6388}"/>
              </a:ext>
            </a:extLst>
          </p:cNvPr>
          <p:cNvSpPr/>
          <p:nvPr/>
        </p:nvSpPr>
        <p:spPr>
          <a:xfrm>
            <a:off x="928680" y="3673825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ERASMUS+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E2E50A8-596F-DA9E-6F84-51224CEAA67D}"/>
              </a:ext>
            </a:extLst>
          </p:cNvPr>
          <p:cNvSpPr/>
          <p:nvPr/>
        </p:nvSpPr>
        <p:spPr>
          <a:xfrm>
            <a:off x="928680" y="4414441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universities”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419889F-1234-AB48-1D1A-99777B0E8FD2}"/>
              </a:ext>
            </a:extLst>
          </p:cNvPr>
          <p:cNvSpPr/>
          <p:nvPr/>
        </p:nvSpPr>
        <p:spPr>
          <a:xfrm>
            <a:off x="928680" y="5154937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degrees”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27C8E71-5FA8-F9A4-3195-4A018A68D9B0}"/>
              </a:ext>
            </a:extLst>
          </p:cNvPr>
          <p:cNvSpPr/>
          <p:nvPr/>
        </p:nvSpPr>
        <p:spPr>
          <a:xfrm>
            <a:off x="928680" y="5895433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European student card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CE940BB6-BBA9-30B8-D199-4469A1D88143}"/>
              </a:ext>
            </a:extLst>
          </p:cNvPr>
          <p:cNvCxnSpPr>
            <a:cxnSpLocks/>
            <a:stCxn id="10" idx="1"/>
            <a:endCxn id="27" idx="1"/>
          </p:cNvCxnSpPr>
          <p:nvPr/>
        </p:nvCxnSpPr>
        <p:spPr>
          <a:xfrm rot="10800000" flipH="1" flipV="1">
            <a:off x="473130" y="2720834"/>
            <a:ext cx="455549" cy="1253733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94AA1C7F-560B-36BA-394C-EA0F32CAF3B6}"/>
              </a:ext>
            </a:extLst>
          </p:cNvPr>
          <p:cNvCxnSpPr>
            <a:cxnSpLocks/>
            <a:stCxn id="10" idx="1"/>
            <a:endCxn id="28" idx="1"/>
          </p:cNvCxnSpPr>
          <p:nvPr/>
        </p:nvCxnSpPr>
        <p:spPr>
          <a:xfrm rot="10800000" flipH="1" flipV="1">
            <a:off x="473130" y="2720834"/>
            <a:ext cx="455549" cy="1994349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7ED0E383-DAB5-C3D9-803E-80A406498687}"/>
              </a:ext>
            </a:extLst>
          </p:cNvPr>
          <p:cNvCxnSpPr>
            <a:cxnSpLocks/>
            <a:stCxn id="10" idx="1"/>
            <a:endCxn id="29" idx="1"/>
          </p:cNvCxnSpPr>
          <p:nvPr/>
        </p:nvCxnSpPr>
        <p:spPr>
          <a:xfrm rot="10800000" flipH="1" flipV="1">
            <a:off x="473130" y="2720834"/>
            <a:ext cx="455549" cy="2734845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E3DFFE60-BAF2-7EB8-0452-173742646BD6}"/>
              </a:ext>
            </a:extLst>
          </p:cNvPr>
          <p:cNvCxnSpPr>
            <a:cxnSpLocks/>
            <a:stCxn id="10" idx="1"/>
            <a:endCxn id="30" idx="1"/>
          </p:cNvCxnSpPr>
          <p:nvPr/>
        </p:nvCxnSpPr>
        <p:spPr>
          <a:xfrm rot="10800000" flipH="1" flipV="1">
            <a:off x="473130" y="2720834"/>
            <a:ext cx="455549" cy="3475341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879764A4-FAA4-614B-051E-7320275913D4}"/>
              </a:ext>
            </a:extLst>
          </p:cNvPr>
          <p:cNvSpPr/>
          <p:nvPr/>
        </p:nvSpPr>
        <p:spPr>
          <a:xfrm>
            <a:off x="268293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EOSC, GAIA-X, data spaces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0A6C665-608A-6B39-75CA-470250E35170}"/>
              </a:ext>
            </a:extLst>
          </p:cNvPr>
          <p:cNvSpPr/>
          <p:nvPr/>
        </p:nvSpPr>
        <p:spPr>
          <a:xfrm>
            <a:off x="4637721" y="2222913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Europass</a:t>
            </a:r>
            <a:r>
              <a:rPr lang="en-US" dirty="0"/>
              <a:t>, ELM, ESCO,…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C21358F-5C23-3E6F-4ECA-C3741364112C}"/>
              </a:ext>
            </a:extLst>
          </p:cNvPr>
          <p:cNvSpPr/>
          <p:nvPr/>
        </p:nvSpPr>
        <p:spPr>
          <a:xfrm>
            <a:off x="9374107" y="3989474"/>
            <a:ext cx="2218722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Implementing acts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56211D1-233F-22D8-A04A-CC5FB6EA5EDD}"/>
              </a:ext>
            </a:extLst>
          </p:cNvPr>
          <p:cNvSpPr/>
          <p:nvPr/>
        </p:nvSpPr>
        <p:spPr>
          <a:xfrm>
            <a:off x="9374107" y="4722576"/>
            <a:ext cx="2218725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 reference 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106953-FBE1-E1C9-87B8-20046B089148}"/>
              </a:ext>
            </a:extLst>
          </p:cNvPr>
          <p:cNvSpPr txBox="1"/>
          <p:nvPr/>
        </p:nvSpPr>
        <p:spPr>
          <a:xfrm>
            <a:off x="6885689" y="4908563"/>
            <a:ext cx="119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GÉANT?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EB44681-06CE-0F92-98DF-88C94961B31E}"/>
              </a:ext>
            </a:extLst>
          </p:cNvPr>
          <p:cNvSpPr/>
          <p:nvPr/>
        </p:nvSpPr>
        <p:spPr>
          <a:xfrm>
            <a:off x="9374106" y="6161266"/>
            <a:ext cx="2218723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EBSI/</a:t>
            </a:r>
            <a:br>
              <a:rPr lang="en-US" dirty="0"/>
            </a:br>
            <a:r>
              <a:rPr lang="en-US" dirty="0"/>
              <a:t>EUROPEUM-EDIC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CAAFA19-15D5-FCE5-88B0-E6B82586CEA8}"/>
              </a:ext>
            </a:extLst>
          </p:cNvPr>
          <p:cNvSpPr/>
          <p:nvPr/>
        </p:nvSpPr>
        <p:spPr>
          <a:xfrm>
            <a:off x="9374107" y="5445023"/>
            <a:ext cx="2218724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Scale Pilots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3F1ECB7-B91F-2D67-68CD-0553AD7103DF}"/>
              </a:ext>
            </a:extLst>
          </p:cNvPr>
          <p:cNvSpPr/>
          <p:nvPr/>
        </p:nvSpPr>
        <p:spPr>
          <a:xfrm>
            <a:off x="659251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much more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5762F7-009E-EAD6-433B-1AE2FD1AC20C}"/>
              </a:ext>
            </a:extLst>
          </p:cNvPr>
          <p:cNvSpPr txBox="1"/>
          <p:nvPr/>
        </p:nvSpPr>
        <p:spPr>
          <a:xfrm>
            <a:off x="4149779" y="4908562"/>
            <a:ext cx="1162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NRENs?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63BD3D5-0CDB-2501-8A88-7BA1BE6A4D93}"/>
              </a:ext>
            </a:extLst>
          </p:cNvPr>
          <p:cNvSpPr/>
          <p:nvPr/>
        </p:nvSpPr>
        <p:spPr>
          <a:xfrm>
            <a:off x="3154972" y="590218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D53573-9179-45B4-7397-403BA4877398}"/>
              </a:ext>
            </a:extLst>
          </p:cNvPr>
          <p:cNvSpPr/>
          <p:nvPr/>
        </p:nvSpPr>
        <p:spPr>
          <a:xfrm>
            <a:off x="3119655" y="51088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53EFF15E-3C84-24D6-DACA-1EE5CBC314B7}"/>
              </a:ext>
            </a:extLst>
          </p:cNvPr>
          <p:cNvSpPr/>
          <p:nvPr/>
        </p:nvSpPr>
        <p:spPr>
          <a:xfrm rot="1464430">
            <a:off x="3342232" y="4174851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8D28003-F49A-1D58-5F98-7EF7B01B6204}"/>
              </a:ext>
            </a:extLst>
          </p:cNvPr>
          <p:cNvSpPr/>
          <p:nvPr/>
        </p:nvSpPr>
        <p:spPr>
          <a:xfrm rot="3193950">
            <a:off x="4072258" y="377076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1E5B3D-3EB4-439D-69B6-AF9E2474D93B}"/>
              </a:ext>
            </a:extLst>
          </p:cNvPr>
          <p:cNvSpPr/>
          <p:nvPr/>
        </p:nvSpPr>
        <p:spPr>
          <a:xfrm rot="4661612">
            <a:off x="5234007" y="364568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00D7DC1-DE0C-3898-FA7A-0D273C3D87B3}"/>
              </a:ext>
            </a:extLst>
          </p:cNvPr>
          <p:cNvSpPr/>
          <p:nvPr/>
        </p:nvSpPr>
        <p:spPr>
          <a:xfrm rot="6162123">
            <a:off x="6656379" y="369085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E4183A3-FA7E-58D6-190D-5443A1206270}"/>
              </a:ext>
            </a:extLst>
          </p:cNvPr>
          <p:cNvSpPr/>
          <p:nvPr/>
        </p:nvSpPr>
        <p:spPr>
          <a:xfrm rot="7801265">
            <a:off x="7698919" y="385993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72E5C1A-6DF8-042D-D26C-B1A3DFDD0BA4}"/>
              </a:ext>
            </a:extLst>
          </p:cNvPr>
          <p:cNvSpPr/>
          <p:nvPr/>
        </p:nvSpPr>
        <p:spPr>
          <a:xfrm rot="8298940">
            <a:off x="8130011" y="432208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1B2CDBB-A15D-5B65-0D50-BD2F35873E9A}"/>
              </a:ext>
            </a:extLst>
          </p:cNvPr>
          <p:cNvSpPr/>
          <p:nvPr/>
        </p:nvSpPr>
        <p:spPr>
          <a:xfrm rot="10426136">
            <a:off x="8253007" y="49975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6624046C-379A-0E73-9874-E63163A56D79}"/>
              </a:ext>
            </a:extLst>
          </p:cNvPr>
          <p:cNvSpPr/>
          <p:nvPr/>
        </p:nvSpPr>
        <p:spPr>
          <a:xfrm rot="10800000">
            <a:off x="8283075" y="580379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6E5E21-A3F6-1D8D-39D8-3B38088F97CD}"/>
              </a:ext>
            </a:extLst>
          </p:cNvPr>
          <p:cNvCxnSpPr>
            <a:cxnSpLocks/>
          </p:cNvCxnSpPr>
          <p:nvPr/>
        </p:nvCxnSpPr>
        <p:spPr>
          <a:xfrm>
            <a:off x="6077921" y="1200938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2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 animBg="1"/>
      <p:bldP spid="53" grpId="0" animBg="1"/>
      <p:bldP spid="54" grpId="0" animBg="1"/>
      <p:bldP spid="55" grpId="0"/>
      <p:bldP spid="2" grpId="0" animBg="1"/>
      <p:bldP spid="5" grpId="0" animBg="1"/>
      <p:bldP spid="7" grpId="0" animBg="1"/>
      <p:bldP spid="11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35A1-B06F-7D3C-033E-20619B56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>
            <a:extLst>
              <a:ext uri="{FF2B5EF4-FFF2-40B4-BE49-F238E27FC236}">
                <a16:creationId xmlns:a16="http://schemas.microsoft.com/office/drawing/2014/main" id="{7279350B-08E8-70EF-72FA-935F4688B8AB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FF0000"/>
                </a:solidFill>
              </a:rPr>
              <a:t>Our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new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technical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magic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317B93-2229-5E1F-0BA5-8AFC35AE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Going wallets: how does the picture change? And the terminology?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CF9B04-BEA1-68ED-B8A2-0BBB0CDDC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2ED7324-C4D4-8E3A-DC5A-CE75773D7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86B45E-3704-6095-7F37-463126060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BEADE8A-1EE3-1DEC-1121-58F9F02AF8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80B2B2-279A-B114-0269-9453B4D255D6}"/>
              </a:ext>
            </a:extLst>
          </p:cNvPr>
          <p:cNvSpPr txBox="1"/>
          <p:nvPr/>
        </p:nvSpPr>
        <p:spPr>
          <a:xfrm>
            <a:off x="5847374" y="1155181"/>
            <a:ext cx="14478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 </a:t>
            </a:r>
            <a:r>
              <a:rPr lang="en-GB" sz="1800" dirty="0"/>
              <a:t>→ </a:t>
            </a:r>
            <a:r>
              <a:rPr lang="en-GB" sz="1800" dirty="0">
                <a:highlight>
                  <a:srgbClr val="FFFF00"/>
                </a:highlight>
              </a:rPr>
              <a:t>Holder</a:t>
            </a:r>
            <a:endParaRPr lang="de-CH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D245E-505F-9674-A4A1-DD5E6A59B01A}"/>
              </a:ext>
            </a:extLst>
          </p:cNvPr>
          <p:cNvSpPr txBox="1"/>
          <p:nvPr/>
        </p:nvSpPr>
        <p:spPr>
          <a:xfrm>
            <a:off x="10334288" y="2876034"/>
            <a:ext cx="1315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r>
              <a:rPr lang="en-GB" sz="1800" dirty="0"/>
              <a:t>→ </a:t>
            </a:r>
            <a:r>
              <a:rPr lang="en-GB" sz="1800" dirty="0">
                <a:highlight>
                  <a:srgbClr val="FFFF00"/>
                </a:highlight>
              </a:rPr>
              <a:t>Verifier</a:t>
            </a:r>
            <a:endParaRPr lang="de-CH" dirty="0">
              <a:highlight>
                <a:srgbClr val="FFFF00"/>
              </a:highligh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3022A-5E41-70B3-D853-0BD897BA1E4E}"/>
              </a:ext>
            </a:extLst>
          </p:cNvPr>
          <p:cNvSpPr txBox="1"/>
          <p:nvPr/>
        </p:nvSpPr>
        <p:spPr>
          <a:xfrm>
            <a:off x="774914" y="2737534"/>
            <a:ext cx="12244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br>
              <a:rPr lang="de-CH" dirty="0"/>
            </a:br>
            <a:r>
              <a:rPr lang="en-GB" sz="1800" dirty="0"/>
              <a:t>→ </a:t>
            </a:r>
            <a:r>
              <a:rPr lang="en-GB" sz="1800" dirty="0">
                <a:highlight>
                  <a:srgbClr val="FFFF00"/>
                </a:highlight>
              </a:rPr>
              <a:t>Issuer</a:t>
            </a:r>
            <a:endParaRPr lang="de-CH" dirty="0">
              <a:highlight>
                <a:srgbClr val="FFFF00"/>
              </a:highlight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F52CB2-8317-EB21-86B1-9A367ED11F1C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6A3FD0-3431-1204-F7A1-B3D7CE1A63CE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A85C57-D094-A5A8-DC70-06CD859DCB23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D66A06-8E6E-6AC5-F5C0-2D82DF16B056}"/>
              </a:ext>
            </a:extLst>
          </p:cNvPr>
          <p:cNvGrpSpPr/>
          <p:nvPr/>
        </p:nvGrpSpPr>
        <p:grpSpPr>
          <a:xfrm>
            <a:off x="6570277" y="2111592"/>
            <a:ext cx="2764967" cy="871854"/>
            <a:chOff x="6687752" y="1721066"/>
            <a:chExt cx="2764967" cy="87185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953A73-8420-FA51-314C-EFBE3B4C2C43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C4D782-B15C-3FBA-D270-FE3F6D5EDA14}"/>
                </a:ext>
              </a:extLst>
            </p:cNvPr>
            <p:cNvSpPr txBox="1"/>
            <p:nvPr/>
          </p:nvSpPr>
          <p:spPr>
            <a:xfrm rot="988063">
              <a:off x="7340121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E5CB13-E1E5-9807-2296-E189480D72D3}"/>
              </a:ext>
            </a:extLst>
          </p:cNvPr>
          <p:cNvGrpSpPr/>
          <p:nvPr/>
        </p:nvGrpSpPr>
        <p:grpSpPr>
          <a:xfrm>
            <a:off x="2681730" y="2064878"/>
            <a:ext cx="2923216" cy="844097"/>
            <a:chOff x="7877927" y="1795597"/>
            <a:chExt cx="2923216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A4274A1-F8D8-C5EE-4291-7A3F4E6560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F92B96-C19F-C8EB-A7D3-F94A3CF7CD53}"/>
                </a:ext>
              </a:extLst>
            </p:cNvPr>
            <p:cNvSpPr txBox="1"/>
            <p:nvPr/>
          </p:nvSpPr>
          <p:spPr>
            <a:xfrm rot="20613114">
              <a:off x="7877927" y="1846978"/>
              <a:ext cx="231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77065-47C0-9323-F341-BC768CBC2FE8}"/>
              </a:ext>
            </a:extLst>
          </p:cNvPr>
          <p:cNvGrpSpPr/>
          <p:nvPr/>
        </p:nvGrpSpPr>
        <p:grpSpPr>
          <a:xfrm>
            <a:off x="2838908" y="2489716"/>
            <a:ext cx="2500786" cy="749300"/>
            <a:chOff x="2838908" y="2489716"/>
            <a:chExt cx="7363612" cy="749300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ADAFB14-97B0-61FA-E19D-F5C53FBDCF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2489716"/>
              <a:ext cx="7363612" cy="74930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DFC025-8834-AA37-B111-0BC4077538E9}"/>
                </a:ext>
              </a:extLst>
            </p:cNvPr>
            <p:cNvSpPr txBox="1"/>
            <p:nvPr/>
          </p:nvSpPr>
          <p:spPr>
            <a:xfrm rot="20744969">
              <a:off x="3200080" y="2580551"/>
              <a:ext cx="4643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endParaRPr lang="de-CH" dirty="0"/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7462025D-AC12-62BA-A8A8-1A765A8A8FDD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EF67AF-34B2-0AE0-6D7F-EC314A297AFB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E7B0FC1-8FC0-8E02-1BDD-C08D3E0FF639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6A192C-50E0-6F0B-2F48-59E2D8523748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2EB3DD-A2D2-BBD9-6041-F1C3D99E966F}"/>
              </a:ext>
            </a:extLst>
          </p:cNvPr>
          <p:cNvGrpSpPr/>
          <p:nvPr/>
        </p:nvGrpSpPr>
        <p:grpSpPr>
          <a:xfrm>
            <a:off x="7272554" y="3574563"/>
            <a:ext cx="2541593" cy="1524449"/>
            <a:chOff x="7064679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FA48F70-BB97-F10A-E4F4-3503A87353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7580FE-3B0C-B202-2ACB-EF5481247899}"/>
                </a:ext>
              </a:extLst>
            </p:cNvPr>
            <p:cNvSpPr txBox="1"/>
            <p:nvPr/>
          </p:nvSpPr>
          <p:spPr>
            <a:xfrm rot="19649862">
              <a:off x="7064679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E8B3019-DA4B-FDDD-FA48-DA2F836B1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FA03643-FA25-4C2E-11DB-8116D9238A4F}"/>
              </a:ext>
            </a:extLst>
          </p:cNvPr>
          <p:cNvGrpSpPr/>
          <p:nvPr/>
        </p:nvGrpSpPr>
        <p:grpSpPr>
          <a:xfrm>
            <a:off x="6456580" y="2418569"/>
            <a:ext cx="2764967" cy="871854"/>
            <a:chOff x="6687752" y="1721066"/>
            <a:chExt cx="2764967" cy="87185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ED5452-5943-3700-A3DA-8D957CB13450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942819-9049-150F-08B3-5CF768C4D69D}"/>
                </a:ext>
              </a:extLst>
            </p:cNvPr>
            <p:cNvSpPr txBox="1"/>
            <p:nvPr/>
          </p:nvSpPr>
          <p:spPr>
            <a:xfrm rot="988063">
              <a:off x="7680951" y="1796443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endParaRPr lang="de-CH" dirty="0"/>
            </a:p>
          </p:txBody>
        </p:sp>
      </p:grpSp>
      <p:sp>
        <p:nvSpPr>
          <p:cNvPr id="25" name="Down Arrow 24">
            <a:extLst>
              <a:ext uri="{FF2B5EF4-FFF2-40B4-BE49-F238E27FC236}">
                <a16:creationId xmlns:a16="http://schemas.microsoft.com/office/drawing/2014/main" id="{63717E3D-F6CC-8970-DBD0-F6C7BD624F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3DE9C5-F4B7-EBF0-B997-5C561E91D8C4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Establishes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released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86CB25D7-BE98-3300-B1CA-68E2927247B6}"/>
              </a:ext>
            </a:extLst>
          </p:cNvPr>
          <p:cNvSpPr/>
          <p:nvPr/>
        </p:nvSpPr>
        <p:spPr>
          <a:xfrm rot="13796100">
            <a:off x="3353260" y="1835288"/>
            <a:ext cx="484632" cy="417742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E567D106-9E08-86AA-2B7D-6587EFAAD6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2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5" grpId="0" animBg="1"/>
      <p:bldP spid="25" grpId="2" animBg="1"/>
      <p:bldP spid="26" grpId="0"/>
      <p:bldP spid="28" grpId="1" animBg="1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customXml/itemProps4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3577</TotalTime>
  <Words>696</Words>
  <Application>Microsoft Macintosh PowerPoint</Application>
  <PresentationFormat>Widescreen</PresentationFormat>
  <Paragraphs>141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Introduction to Wallets</vt:lpstr>
      <vt:lpstr>PowerPoint Presentation</vt:lpstr>
      <vt:lpstr>PowerPoint Presentation</vt:lpstr>
      <vt:lpstr>PowerPoint Presentation</vt:lpstr>
      <vt:lpstr>Worldwide access: what is it all about?</vt:lpstr>
      <vt:lpstr>Our well-established workhorse eduGAIN is solving this problem</vt:lpstr>
      <vt:lpstr>EU Strategy for Universities: https://education.ec.europa.eu/sites/default/files/2022-01/communication-european-strategy-for-universities.pdf</vt:lpstr>
      <vt:lpstr>PowerPoint Presentation</vt:lpstr>
      <vt:lpstr>Going wallets: how does the picture change? And the terminology?</vt:lpstr>
      <vt:lpstr>Scale-out with wallets: how does the picture change?</vt:lpstr>
      <vt:lpstr>Opportunities and risks</vt:lpstr>
      <vt:lpstr>Community activities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keywords>GN5-1</cp:keywords>
  <cp:lastModifiedBy>Christoph Graf</cp:lastModifiedBy>
  <cp:revision>25</cp:revision>
  <dcterms:created xsi:type="dcterms:W3CDTF">2024-09-10T08:58:59Z</dcterms:created>
  <dcterms:modified xsi:type="dcterms:W3CDTF">2024-09-18T09:52:17Z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