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97" r:id="rId3"/>
    <p:sldId id="309" r:id="rId4"/>
    <p:sldId id="324" r:id="rId5"/>
    <p:sldId id="325" r:id="rId6"/>
    <p:sldId id="315" r:id="rId7"/>
    <p:sldId id="311" r:id="rId8"/>
    <p:sldId id="313" r:id="rId9"/>
    <p:sldId id="314" r:id="rId10"/>
    <p:sldId id="319" r:id="rId11"/>
    <p:sldId id="320" r:id="rId12"/>
    <p:sldId id="306" r:id="rId13"/>
    <p:sldId id="321" r:id="rId14"/>
    <p:sldId id="326" r:id="rId15"/>
    <p:sldId id="307" r:id="rId16"/>
    <p:sldId id="329" r:id="rId17"/>
    <p:sldId id="328" r:id="rId18"/>
    <p:sldId id="308" r:id="rId19"/>
    <p:sldId id="322" r:id="rId20"/>
    <p:sldId id="312" r:id="rId21"/>
    <p:sldId id="323" r:id="rId22"/>
    <p:sldId id="277" r:id="rId23"/>
    <p:sldId id="272" r:id="rId24"/>
    <p:sldId id="318" r:id="rId25"/>
    <p:sldId id="327" r:id="rId26"/>
    <p:sldId id="316" r:id="rId27"/>
    <p:sldId id="317" r:id="rId28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E9E9"/>
    <a:srgbClr val="33CCFF"/>
    <a:srgbClr val="204C8A"/>
    <a:srgbClr val="C321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3" autoAdjust="0"/>
    <p:restoredTop sz="88614" autoAdjust="0"/>
  </p:normalViewPr>
  <p:slideViewPr>
    <p:cSldViewPr showGuides="1">
      <p:cViewPr varScale="1">
        <p:scale>
          <a:sx n="76" d="100"/>
          <a:sy n="76" d="100"/>
        </p:scale>
        <p:origin x="99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8EA2C-E3F3-42CD-9665-D179F47C2063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7F0ED-85AC-4D63-B4E7-BC22930DF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2354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5D7BA5-086C-47C7-940D-9E705F57DC77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D0C50-DECB-42D6-A7BD-AEABC140C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230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D0C50-DECB-42D6-A7BD-AEABC140C9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465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4354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8262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D0C50-DECB-42D6-A7BD-AEABC140C9F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380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D0C50-DECB-42D6-A7BD-AEABC140C9F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2291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6740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RoCE</a:t>
            </a:r>
            <a:r>
              <a:rPr lang="en-GB" smtClean="0"/>
              <a:t> v2</a:t>
            </a:r>
            <a:r>
              <a:rPr lang="en-GB" baseline="0" smtClean="0"/>
              <a:t> UDP/ IP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D0C50-DECB-42D6-A7BD-AEABC140C9F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0712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RoCE</a:t>
            </a:r>
            <a:r>
              <a:rPr lang="en-GB" smtClean="0"/>
              <a:t> v2</a:t>
            </a:r>
            <a:r>
              <a:rPr lang="en-GB" baseline="0" smtClean="0"/>
              <a:t> UDP/ IP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D0C50-DECB-42D6-A7BD-AEABC140C9F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5031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RoCE</a:t>
            </a:r>
            <a:r>
              <a:rPr lang="en-GB" smtClean="0"/>
              <a:t> v2</a:t>
            </a:r>
            <a:r>
              <a:rPr lang="en-GB" baseline="0" smtClean="0"/>
              <a:t> UDP/ IP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D0C50-DECB-42D6-A7BD-AEABC140C9F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2100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D0C50-DECB-42D6-A7BD-AEABC140C9F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3027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D0C50-DECB-42D6-A7BD-AEABC140C9F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285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D0C50-DECB-42D6-A7BD-AEABC140C9F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561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D0C50-DECB-42D6-A7BD-AEABC140C9F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8049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D0C50-DECB-42D6-A7BD-AEABC140C9F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7609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Tests on</a:t>
            </a:r>
            <a:r>
              <a:rPr lang="en-GB" baseline="0" dirty="0" smtClean="0"/>
              <a:t> local sites</a:t>
            </a:r>
          </a:p>
          <a:p>
            <a:r>
              <a:rPr lang="en-GB" baseline="0" dirty="0" smtClean="0"/>
              <a:t>Different hardware and OS versions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D0C50-DECB-42D6-A7BD-AEABC140C9F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3932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2389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7877ED-D0D4-4986-9944-25C455647784}" type="slidenum">
              <a:rPr lang="en-GB" smtClean="0">
                <a:latin typeface="Times" pitchFamily="1" charset="0"/>
              </a:rPr>
              <a:pPr/>
              <a:t>25</a:t>
            </a:fld>
            <a:endParaRPr lang="en-GB" smtClean="0">
              <a:latin typeface="Times" pitchFamily="1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746125"/>
            <a:ext cx="4975225" cy="3730625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0" y="4724760"/>
            <a:ext cx="5487041" cy="4475083"/>
          </a:xfrm>
          <a:noFill/>
          <a:ln/>
        </p:spPr>
        <p:txBody>
          <a:bodyPr/>
          <a:lstStyle/>
          <a:p>
            <a:endParaRPr lang="en-US" dirty="0" smtClean="0">
              <a:latin typeface="Times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2492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7877ED-D0D4-4986-9944-25C455647784}" type="slidenum">
              <a:rPr lang="en-GB" smtClean="0">
                <a:latin typeface="Times" pitchFamily="1" charset="0"/>
              </a:rPr>
              <a:pPr/>
              <a:t>26</a:t>
            </a:fld>
            <a:endParaRPr lang="en-GB" smtClean="0">
              <a:latin typeface="Times" pitchFamily="1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746125"/>
            <a:ext cx="4975225" cy="3730625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0" y="4724760"/>
            <a:ext cx="5487041" cy="4475083"/>
          </a:xfrm>
          <a:noFill/>
          <a:ln/>
        </p:spPr>
        <p:txBody>
          <a:bodyPr/>
          <a:lstStyle/>
          <a:p>
            <a:endParaRPr lang="en-US" smtClean="0">
              <a:latin typeface="Times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6652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7877ED-D0D4-4986-9944-25C455647784}" type="slidenum">
              <a:rPr lang="en-GB" smtClean="0">
                <a:latin typeface="Times" pitchFamily="1" charset="0"/>
              </a:rPr>
              <a:pPr/>
              <a:t>27</a:t>
            </a:fld>
            <a:endParaRPr lang="en-GB" smtClean="0">
              <a:latin typeface="Times" pitchFamily="1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746125"/>
            <a:ext cx="4975225" cy="3730625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0" y="4724760"/>
            <a:ext cx="5487041" cy="4475083"/>
          </a:xfrm>
          <a:noFill/>
          <a:ln/>
        </p:spPr>
        <p:txBody>
          <a:bodyPr/>
          <a:lstStyle/>
          <a:p>
            <a:pPr marL="0" lvl="1" defTabSz="925464">
              <a:defRPr/>
            </a:pPr>
            <a:r>
              <a:rPr lang="en-GB" sz="2000" dirty="0"/>
              <a:t>Interface parameters – reduce CPU load</a:t>
            </a:r>
          </a:p>
          <a:p>
            <a:endParaRPr lang="en-US" dirty="0" smtClean="0">
              <a:latin typeface="Times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371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5464">
              <a:defRPr/>
            </a:pPr>
            <a:r>
              <a:rPr lang="en-GB" dirty="0" smtClean="0"/>
              <a:t>QPI Intel </a:t>
            </a:r>
            <a:r>
              <a:rPr lang="en-GB" dirty="0" err="1"/>
              <a:t>QuickPath</a:t>
            </a:r>
            <a:r>
              <a:rPr lang="en-GB" dirty="0"/>
              <a:t> Interconnect 9.6 GT/s</a:t>
            </a:r>
          </a:p>
          <a:p>
            <a:pPr defTabSz="925464">
              <a:defRPr/>
            </a:pPr>
            <a:r>
              <a:rPr lang="en-GB" dirty="0"/>
              <a:t>16 lane 32 GB/s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7199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2829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7726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7877ED-D0D4-4986-9944-25C455647784}" type="slidenum">
              <a:rPr lang="en-GB" smtClean="0">
                <a:latin typeface="Times" pitchFamily="1" charset="0"/>
              </a:rPr>
              <a:pPr/>
              <a:t>6</a:t>
            </a:fld>
            <a:endParaRPr lang="en-GB" smtClean="0">
              <a:latin typeface="Times" pitchFamily="1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746125"/>
            <a:ext cx="4975225" cy="3730625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0" y="4724760"/>
            <a:ext cx="5487041" cy="4475083"/>
          </a:xfrm>
          <a:noFill/>
          <a:ln/>
        </p:spPr>
        <p:txBody>
          <a:bodyPr/>
          <a:lstStyle/>
          <a:p>
            <a:endParaRPr lang="en-US" dirty="0" smtClean="0">
              <a:latin typeface="Times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4904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390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Recv</a:t>
            </a:r>
            <a:r>
              <a:rPr lang="en-GB" dirty="0" smtClean="0"/>
              <a:t> CPU % idle ??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9655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50 </a:t>
            </a:r>
            <a:r>
              <a:rPr lang="en-GB" dirty="0" err="1" smtClean="0"/>
              <a:t>ps</a:t>
            </a:r>
            <a:r>
              <a:rPr lang="en-GB" dirty="0" smtClean="0"/>
              <a:t> / byte             8 bytes 0.4 ns/64</a:t>
            </a:r>
            <a:r>
              <a:rPr lang="en-GB" baseline="0" dirty="0" smtClean="0"/>
              <a:t> bits</a:t>
            </a:r>
          </a:p>
          <a:p>
            <a:r>
              <a:rPr lang="en-GB" baseline="0" dirty="0" smtClean="0"/>
              <a:t>Install and tested</a:t>
            </a:r>
          </a:p>
          <a:p>
            <a:r>
              <a:rPr lang="en-GB" baseline="0" dirty="0" smtClean="0"/>
              <a:t>Centos 7	kernel </a:t>
            </a:r>
            <a:r>
              <a:rPr lang="en-GB" dirty="0"/>
              <a:t>3.10.0-327.el7.x86_64 </a:t>
            </a:r>
            <a:endParaRPr lang="en-GB" baseline="0" dirty="0" smtClean="0"/>
          </a:p>
          <a:p>
            <a:r>
              <a:rPr lang="en-GB" baseline="0" dirty="0" smtClean="0"/>
              <a:t>Centos 6.7 	kernel 2.6.32-573.e16.x86_64 Boston Labs OK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1893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cím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Subtitle of presentation</a:t>
            </a:r>
            <a:endParaRPr lang="hu-HU" dirty="0"/>
          </a:p>
        </p:txBody>
      </p:sp>
      <p:sp>
        <p:nvSpPr>
          <p:cNvPr id="9" name="Dátum hely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10" name="Élőláb hely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11" name="Dia számának hely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ím 12"/>
          <p:cNvSpPr>
            <a:spLocks noGrp="1"/>
          </p:cNvSpPr>
          <p:nvPr>
            <p:ph type="title" hasCustomPrompt="1"/>
          </p:nvPr>
        </p:nvSpPr>
        <p:spPr>
          <a:xfrm>
            <a:off x="457200" y="2132856"/>
            <a:ext cx="8229600" cy="936104"/>
          </a:xfrm>
        </p:spPr>
        <p:txBody>
          <a:bodyPr/>
          <a:lstStyle>
            <a:lvl1pPr>
              <a:defRPr>
                <a:solidFill>
                  <a:srgbClr val="204C8A"/>
                </a:solidFill>
                <a:latin typeface="+mj-lt"/>
              </a:defRPr>
            </a:lvl1pPr>
          </a:lstStyle>
          <a:p>
            <a:r>
              <a:rPr lang="nl-NL" dirty="0" smtClean="0"/>
              <a:t>Title of the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104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>
          <a:xfrm>
            <a:off x="457200" y="980728"/>
            <a:ext cx="8229600" cy="936104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Title of Slide</a:t>
            </a:r>
            <a:endParaRPr lang="en-US" dirty="0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nl-NL" dirty="0" smtClean="0"/>
              <a:t>Add text to first level</a:t>
            </a:r>
            <a:endParaRPr lang="hu-HU" dirty="0" smtClean="0"/>
          </a:p>
          <a:p>
            <a:pPr lvl="1"/>
            <a:r>
              <a:rPr lang="nl-NL" dirty="0" smtClean="0"/>
              <a:t>Second level</a:t>
            </a:r>
            <a:endParaRPr lang="hu-HU" dirty="0" smtClean="0"/>
          </a:p>
          <a:p>
            <a:pPr lvl="2"/>
            <a:r>
              <a:rPr lang="nl-NL" dirty="0" smtClean="0"/>
              <a:t>Third level</a:t>
            </a:r>
            <a:endParaRPr lang="hu-HU" dirty="0" smtClean="0"/>
          </a:p>
          <a:p>
            <a:pPr lvl="3"/>
            <a:r>
              <a:rPr lang="nl-NL" dirty="0" smtClean="0"/>
              <a:t>Fourth level</a:t>
            </a:r>
            <a:endParaRPr lang="hu-HU" dirty="0" smtClean="0"/>
          </a:p>
          <a:p>
            <a:pPr lvl="4"/>
            <a:r>
              <a:rPr lang="nl-NL" dirty="0" smtClean="0"/>
              <a:t>Fifth level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861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980728"/>
            <a:ext cx="2057400" cy="5145435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nl-NL" dirty="0" smtClean="0"/>
              <a:t>Title of Slide</a:t>
            </a:r>
            <a:endParaRPr lang="en-US" dirty="0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980728"/>
            <a:ext cx="6019800" cy="5145435"/>
          </a:xfrm>
        </p:spPr>
        <p:txBody>
          <a:bodyPr vert="eaVert"/>
          <a:lstStyle/>
          <a:p>
            <a:pPr lvl="0"/>
            <a:r>
              <a:rPr lang="nl-NL" dirty="0" smtClean="0"/>
              <a:t>Add text to first level</a:t>
            </a:r>
            <a:endParaRPr lang="hu-HU" dirty="0" smtClean="0"/>
          </a:p>
          <a:p>
            <a:pPr lvl="1"/>
            <a:r>
              <a:rPr lang="nl-NL" dirty="0" smtClean="0"/>
              <a:t>Second level</a:t>
            </a:r>
            <a:endParaRPr lang="hu-HU" dirty="0" smtClean="0"/>
          </a:p>
          <a:p>
            <a:pPr lvl="2"/>
            <a:r>
              <a:rPr lang="nl-NL" dirty="0" smtClean="0"/>
              <a:t>Third level</a:t>
            </a:r>
            <a:endParaRPr lang="hu-HU" dirty="0" smtClean="0"/>
          </a:p>
          <a:p>
            <a:pPr lvl="3"/>
            <a:r>
              <a:rPr lang="nl-NL" dirty="0" smtClean="0"/>
              <a:t>Fourth level</a:t>
            </a:r>
            <a:endParaRPr lang="hu-HU" dirty="0" smtClean="0"/>
          </a:p>
          <a:p>
            <a:pPr lvl="4"/>
            <a:r>
              <a:rPr lang="nl-NL" dirty="0" smtClean="0"/>
              <a:t>Fifth level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994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Title of Slide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nl-NL" dirty="0" smtClean="0"/>
              <a:t>Add text to first level</a:t>
            </a:r>
            <a:endParaRPr lang="hu-HU" dirty="0" smtClean="0"/>
          </a:p>
          <a:p>
            <a:pPr lvl="1"/>
            <a:r>
              <a:rPr lang="nl-NL" dirty="0" smtClean="0"/>
              <a:t>Second level</a:t>
            </a:r>
            <a:endParaRPr lang="hu-HU" dirty="0" smtClean="0"/>
          </a:p>
          <a:p>
            <a:pPr lvl="2"/>
            <a:r>
              <a:rPr lang="nl-NL" dirty="0" smtClean="0"/>
              <a:t>Third level</a:t>
            </a:r>
            <a:endParaRPr lang="hu-HU" dirty="0" smtClean="0"/>
          </a:p>
          <a:p>
            <a:pPr lvl="3"/>
            <a:r>
              <a:rPr lang="nl-NL" dirty="0" smtClean="0"/>
              <a:t>Fourth level</a:t>
            </a:r>
            <a:endParaRPr lang="hu-HU" dirty="0" smtClean="0"/>
          </a:p>
          <a:p>
            <a:pPr lvl="4"/>
            <a:r>
              <a:rPr lang="nl-NL" dirty="0" smtClean="0"/>
              <a:t>Fifth level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66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204C8A"/>
                </a:solidFill>
              </a:defRPr>
            </a:lvl1pPr>
          </a:lstStyle>
          <a:p>
            <a:r>
              <a:rPr lang="nl-NL" dirty="0" smtClean="0"/>
              <a:t>Title of SLide</a:t>
            </a:r>
            <a:endParaRPr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Edit text</a:t>
            </a:r>
            <a:endParaRPr lang="hu-HU" dirty="0" smtClean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815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Title of Slide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 hasCustomPrompt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Add text to first level</a:t>
            </a:r>
            <a:endParaRPr lang="hu-HU" dirty="0" smtClean="0"/>
          </a:p>
          <a:p>
            <a:pPr lvl="1"/>
            <a:r>
              <a:rPr lang="nl-NL" dirty="0" smtClean="0"/>
              <a:t>Second level</a:t>
            </a:r>
            <a:endParaRPr lang="hu-HU" dirty="0" smtClean="0"/>
          </a:p>
          <a:p>
            <a:pPr lvl="2"/>
            <a:r>
              <a:rPr lang="nl-NL" dirty="0" smtClean="0"/>
              <a:t>Third level</a:t>
            </a:r>
            <a:endParaRPr lang="hu-HU" dirty="0" smtClean="0"/>
          </a:p>
          <a:p>
            <a:pPr lvl="3"/>
            <a:r>
              <a:rPr lang="nl-NL" dirty="0" smtClean="0"/>
              <a:t>Fourth level</a:t>
            </a:r>
            <a:endParaRPr lang="hu-HU" dirty="0" smtClean="0"/>
          </a:p>
          <a:p>
            <a:pPr lvl="4"/>
            <a:r>
              <a:rPr lang="nl-NL" dirty="0" smtClean="0"/>
              <a:t>Fifth level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 hasCustomPrompt="1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Add text to first level</a:t>
            </a:r>
            <a:endParaRPr lang="hu-HU" dirty="0" smtClean="0"/>
          </a:p>
          <a:p>
            <a:pPr lvl="1"/>
            <a:r>
              <a:rPr lang="nl-NL" dirty="0" smtClean="0"/>
              <a:t>Second level</a:t>
            </a:r>
            <a:endParaRPr lang="hu-HU" dirty="0" smtClean="0"/>
          </a:p>
          <a:p>
            <a:pPr lvl="2"/>
            <a:r>
              <a:rPr lang="nl-NL" dirty="0" smtClean="0"/>
              <a:t>Third level</a:t>
            </a:r>
            <a:endParaRPr lang="hu-HU" dirty="0" smtClean="0"/>
          </a:p>
          <a:p>
            <a:pPr lvl="3"/>
            <a:r>
              <a:rPr lang="nl-NL" dirty="0" smtClean="0"/>
              <a:t>Fourth level</a:t>
            </a:r>
            <a:endParaRPr lang="hu-HU" dirty="0" smtClean="0"/>
          </a:p>
          <a:p>
            <a:pPr lvl="4"/>
            <a:r>
              <a:rPr lang="nl-NL" dirty="0" smtClean="0"/>
              <a:t>Fifth level</a:t>
            </a:r>
            <a:endParaRPr lang="hu-HU" dirty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195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Title of Slide</a:t>
            </a:r>
            <a:endParaRPr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 hasCustomPrompt="1"/>
          </p:nvPr>
        </p:nvSpPr>
        <p:spPr>
          <a:xfrm>
            <a:off x="467544" y="198884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Edit text</a:t>
            </a:r>
            <a:endParaRPr lang="hu-HU" dirty="0" smtClean="0"/>
          </a:p>
        </p:txBody>
      </p:sp>
      <p:sp>
        <p:nvSpPr>
          <p:cNvPr id="4" name="Tartalom helye 3"/>
          <p:cNvSpPr>
            <a:spLocks noGrp="1"/>
          </p:cNvSpPr>
          <p:nvPr>
            <p:ph sz="half" idx="2" hasCustomPrompt="1"/>
          </p:nvPr>
        </p:nvSpPr>
        <p:spPr>
          <a:xfrm>
            <a:off x="457200" y="2636911"/>
            <a:ext cx="4040188" cy="34892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Add text to first level</a:t>
            </a:r>
            <a:endParaRPr lang="hu-HU" dirty="0" smtClean="0"/>
          </a:p>
          <a:p>
            <a:pPr lvl="1"/>
            <a:r>
              <a:rPr lang="nl-NL" dirty="0" smtClean="0"/>
              <a:t>Second level</a:t>
            </a:r>
            <a:endParaRPr lang="hu-HU" dirty="0" smtClean="0"/>
          </a:p>
          <a:p>
            <a:pPr lvl="2"/>
            <a:r>
              <a:rPr lang="nl-NL" dirty="0" smtClean="0"/>
              <a:t>Third level</a:t>
            </a:r>
            <a:endParaRPr lang="hu-HU" dirty="0" smtClean="0"/>
          </a:p>
          <a:p>
            <a:pPr lvl="3"/>
            <a:r>
              <a:rPr lang="nl-NL" dirty="0" smtClean="0"/>
              <a:t>Fourth level</a:t>
            </a:r>
            <a:endParaRPr lang="hu-HU" dirty="0" smtClean="0"/>
          </a:p>
          <a:p>
            <a:pPr lvl="4"/>
            <a:r>
              <a:rPr lang="nl-NL" dirty="0" smtClean="0"/>
              <a:t>Fifth level</a:t>
            </a:r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4008" y="198884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Edit text</a:t>
            </a:r>
            <a:endParaRPr lang="hu-HU" dirty="0" smtClean="0"/>
          </a:p>
        </p:txBody>
      </p:sp>
      <p:sp>
        <p:nvSpPr>
          <p:cNvPr id="6" name="Tartalom helye 5"/>
          <p:cNvSpPr>
            <a:spLocks noGrp="1"/>
          </p:cNvSpPr>
          <p:nvPr>
            <p:ph sz="quarter" idx="4" hasCustomPrompt="1"/>
          </p:nvPr>
        </p:nvSpPr>
        <p:spPr>
          <a:xfrm>
            <a:off x="4645025" y="2636911"/>
            <a:ext cx="4041775" cy="34892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Add text to first level</a:t>
            </a:r>
            <a:endParaRPr lang="hu-HU" dirty="0" smtClean="0"/>
          </a:p>
          <a:p>
            <a:pPr lvl="1"/>
            <a:r>
              <a:rPr lang="nl-NL" dirty="0" smtClean="0"/>
              <a:t>Second level</a:t>
            </a:r>
            <a:endParaRPr lang="hu-HU" dirty="0" smtClean="0"/>
          </a:p>
          <a:p>
            <a:pPr lvl="2"/>
            <a:r>
              <a:rPr lang="nl-NL" dirty="0" smtClean="0"/>
              <a:t>Third level</a:t>
            </a:r>
            <a:endParaRPr lang="hu-HU" dirty="0" smtClean="0"/>
          </a:p>
          <a:p>
            <a:pPr lvl="3"/>
            <a:r>
              <a:rPr lang="nl-NL" dirty="0" smtClean="0"/>
              <a:t>Fourth level</a:t>
            </a:r>
            <a:endParaRPr lang="hu-HU" dirty="0" smtClean="0"/>
          </a:p>
          <a:p>
            <a:pPr lvl="4"/>
            <a:r>
              <a:rPr lang="nl-NL" dirty="0" smtClean="0"/>
              <a:t>Fifth level</a:t>
            </a:r>
            <a:endParaRPr lang="hu-HU" dirty="0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626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Title of Slide</a:t>
            </a:r>
            <a:endParaRPr lang="en-US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11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338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>
          <a:xfrm>
            <a:off x="457200" y="908720"/>
            <a:ext cx="3008313" cy="10081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dirty="0" smtClean="0"/>
              <a:t>Title of Slide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 hasCustomPrompt="1"/>
          </p:nvPr>
        </p:nvSpPr>
        <p:spPr>
          <a:xfrm>
            <a:off x="3575050" y="908720"/>
            <a:ext cx="5111750" cy="521744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Add text to first level</a:t>
            </a:r>
            <a:endParaRPr lang="hu-HU" dirty="0" smtClean="0"/>
          </a:p>
          <a:p>
            <a:pPr lvl="1"/>
            <a:r>
              <a:rPr lang="nl-NL" dirty="0" smtClean="0"/>
              <a:t>Second level</a:t>
            </a:r>
            <a:endParaRPr lang="hu-HU" dirty="0" smtClean="0"/>
          </a:p>
          <a:p>
            <a:pPr lvl="2"/>
            <a:r>
              <a:rPr lang="nl-NL" dirty="0" smtClean="0"/>
              <a:t>Third level</a:t>
            </a:r>
            <a:endParaRPr lang="hu-HU" dirty="0" smtClean="0"/>
          </a:p>
          <a:p>
            <a:pPr lvl="3"/>
            <a:r>
              <a:rPr lang="nl-NL" dirty="0" smtClean="0"/>
              <a:t>Fourth level</a:t>
            </a:r>
            <a:endParaRPr lang="hu-HU" dirty="0" smtClean="0"/>
          </a:p>
          <a:p>
            <a:pPr lvl="4"/>
            <a:r>
              <a:rPr lang="nl-NL" dirty="0" smtClean="0"/>
              <a:t>Fifth level</a:t>
            </a:r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916832"/>
            <a:ext cx="3008313" cy="420933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Edit text</a:t>
            </a:r>
            <a:endParaRPr lang="hu-HU" dirty="0" smtClean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68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dirty="0" smtClean="0"/>
              <a:t>Title of Slide</a:t>
            </a:r>
            <a:endParaRPr lang="en-US" dirty="0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836711"/>
            <a:ext cx="5486400" cy="38908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Edit text</a:t>
            </a:r>
            <a:endParaRPr lang="hu-HU" dirty="0" smtClean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331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églalap 9"/>
          <p:cNvSpPr/>
          <p:nvPr/>
        </p:nvSpPr>
        <p:spPr>
          <a:xfrm>
            <a:off x="0" y="6381328"/>
            <a:ext cx="9144000" cy="360040"/>
          </a:xfrm>
          <a:prstGeom prst="rect">
            <a:avLst/>
          </a:prstGeom>
          <a:solidFill>
            <a:srgbClr val="204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909820"/>
            <a:ext cx="822960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This is the title of the slide</a:t>
            </a:r>
            <a:endParaRPr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8229600" cy="406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Add text to first level</a:t>
            </a:r>
            <a:endParaRPr lang="hu-HU" dirty="0" smtClean="0"/>
          </a:p>
          <a:p>
            <a:pPr lvl="1"/>
            <a:r>
              <a:rPr lang="nl-NL" dirty="0" smtClean="0"/>
              <a:t>Second level</a:t>
            </a:r>
            <a:endParaRPr lang="hu-HU" dirty="0" smtClean="0"/>
          </a:p>
          <a:p>
            <a:pPr lvl="2"/>
            <a:r>
              <a:rPr lang="nl-NL" dirty="0" smtClean="0"/>
              <a:t>Third level</a:t>
            </a:r>
            <a:endParaRPr lang="hu-HU" dirty="0" smtClean="0"/>
          </a:p>
          <a:p>
            <a:pPr lvl="3"/>
            <a:r>
              <a:rPr lang="nl-NL" dirty="0" smtClean="0"/>
              <a:t>Fourth level</a:t>
            </a:r>
            <a:endParaRPr lang="hu-HU" dirty="0" smtClean="0"/>
          </a:p>
          <a:p>
            <a:pPr lvl="4"/>
            <a:r>
              <a:rPr lang="nl-NL" dirty="0" smtClean="0"/>
              <a:t>Fifth level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234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1691680" y="6356350"/>
            <a:ext cx="59046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7596336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1C23383-0AE7-40E5-9F87-76DEF8E7EAD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7956376" y="332656"/>
            <a:ext cx="720080" cy="476686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87460"/>
            <a:ext cx="968529" cy="519886"/>
          </a:xfrm>
          <a:prstGeom prst="rect">
            <a:avLst/>
          </a:prstGeom>
        </p:spPr>
      </p:pic>
      <p:sp>
        <p:nvSpPr>
          <p:cNvPr id="9" name="Szövegdoboz 8"/>
          <p:cNvSpPr txBox="1"/>
          <p:nvPr/>
        </p:nvSpPr>
        <p:spPr>
          <a:xfrm>
            <a:off x="3995936" y="345681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Advanced European Network of E-infrastructures </a:t>
            </a:r>
          </a:p>
          <a:p>
            <a:pPr algn="r"/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for Astronomy with the </a:t>
            </a:r>
            <a:r>
              <a:rPr lang="en-US" sz="1200" i="1" smtClean="0">
                <a:solidFill>
                  <a:schemeClr val="bg1">
                    <a:lumMod val="50000"/>
                  </a:schemeClr>
                </a:solidFill>
              </a:rPr>
              <a:t>SKA     AENEAS - 731016</a:t>
            </a:r>
            <a:endParaRPr lang="en-US" sz="12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024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C8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llanox.com/related-docs/prod_software/Performance_Tuning_Guide_for_Mellanox_Network_Adapters.pdf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asterdata.es.net/network-tunin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dirty="0" smtClean="0"/>
              <a:t>Data Transfer Node Performance GÉANT &amp; AENEAS</a:t>
            </a:r>
            <a:endParaRPr lang="en-US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115616" y="3886200"/>
            <a:ext cx="6912768" cy="1752600"/>
          </a:xfrm>
        </p:spPr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51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094" y="548680"/>
            <a:ext cx="8031337" cy="936942"/>
          </a:xfrm>
        </p:spPr>
        <p:txBody>
          <a:bodyPr>
            <a:noAutofit/>
          </a:bodyPr>
          <a:lstStyle/>
          <a:p>
            <a:r>
              <a:rPr lang="en-GB" sz="2800" b="0" dirty="0" err="1" smtClean="0"/>
              <a:t>udpmon</a:t>
            </a:r>
            <a:r>
              <a:rPr lang="en-GB" sz="2800" b="0" dirty="0" smtClean="0"/>
              <a:t>: Size of Rx Ring </a:t>
            </a:r>
            <a:r>
              <a:rPr lang="en-GB" sz="2800" dirty="0"/>
              <a:t>B</a:t>
            </a:r>
            <a:r>
              <a:rPr lang="en-GB" sz="2800" b="0" dirty="0" smtClean="0"/>
              <a:t>uffer </a:t>
            </a:r>
            <a:endParaRPr lang="en-GB" sz="28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97" y="1268760"/>
            <a:ext cx="8423027" cy="3483743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ConnectX-5, set </a:t>
            </a:r>
            <a:r>
              <a:rPr lang="en-GB" sz="2000" dirty="0"/>
              <a:t>affinity </a:t>
            </a:r>
            <a:r>
              <a:rPr lang="en-GB" sz="2000" dirty="0" smtClean="0"/>
              <a:t>of </a:t>
            </a:r>
            <a:r>
              <a:rPr lang="en-GB" sz="2000" dirty="0" err="1" smtClean="0"/>
              <a:t>udpmon</a:t>
            </a:r>
            <a:r>
              <a:rPr lang="en-GB" sz="2000" dirty="0" smtClean="0"/>
              <a:t> to core </a:t>
            </a:r>
            <a:r>
              <a:rPr lang="en-GB" sz="2000" dirty="0"/>
              <a:t>6 node 1</a:t>
            </a:r>
            <a:r>
              <a:rPr lang="en-GB" sz="2000" dirty="0" smtClean="0"/>
              <a:t>.</a:t>
            </a:r>
          </a:p>
          <a:p>
            <a:r>
              <a:rPr lang="en-GB" sz="2000" dirty="0"/>
              <a:t>Use </a:t>
            </a:r>
            <a:r>
              <a:rPr lang="en-GB" sz="2000" dirty="0" err="1"/>
              <a:t>ethtool</a:t>
            </a:r>
            <a:r>
              <a:rPr lang="en-GB" sz="2000" dirty="0"/>
              <a:t> -S &lt;enp131s0f0&gt; look at </a:t>
            </a:r>
            <a:r>
              <a:rPr lang="en-GB" sz="2000" dirty="0" err="1"/>
              <a:t>rx_out_of_buffer</a:t>
            </a:r>
            <a:endParaRPr lang="en-GB" sz="20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429094" y="2127712"/>
            <a:ext cx="2307569" cy="369332"/>
          </a:xfrm>
          <a:prstGeom prst="rect">
            <a:avLst/>
          </a:prstGeom>
          <a:solidFill>
            <a:schemeClr val="bg1"/>
          </a:solidFill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4360"/>
                </a:solidFill>
              </a:rPr>
              <a:t>RX ring 1024</a:t>
            </a:r>
            <a:endParaRPr lang="en-GB" dirty="0">
              <a:solidFill>
                <a:srgbClr val="0043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4659743"/>
            <a:ext cx="3763809" cy="143355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444762" y="2121413"/>
            <a:ext cx="2307569" cy="369332"/>
          </a:xfrm>
          <a:prstGeom prst="rect">
            <a:avLst/>
          </a:prstGeom>
          <a:solidFill>
            <a:schemeClr val="bg1"/>
          </a:solidFill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4360"/>
                </a:solidFill>
              </a:rPr>
              <a:t>RX ring ≥4096</a:t>
            </a:r>
            <a:endParaRPr lang="en-GB" dirty="0">
              <a:solidFill>
                <a:srgbClr val="0043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35686" y="4660487"/>
            <a:ext cx="2160241" cy="369332"/>
          </a:xfrm>
          <a:prstGeom prst="rect">
            <a:avLst/>
          </a:prstGeom>
          <a:solidFill>
            <a:schemeClr val="bg1"/>
          </a:solidFill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ED1556"/>
                </a:solidFill>
              </a:rPr>
              <a:t>To 8% packet loss</a:t>
            </a:r>
            <a:endParaRPr lang="en-GB" dirty="0">
              <a:solidFill>
                <a:srgbClr val="ED1556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4762" y="2583395"/>
            <a:ext cx="3676422" cy="19205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094" y="2580930"/>
            <a:ext cx="3669967" cy="192053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12160" y="2841493"/>
            <a:ext cx="1217747" cy="369332"/>
          </a:xfrm>
          <a:prstGeom prst="rect">
            <a:avLst/>
          </a:prstGeom>
          <a:solidFill>
            <a:schemeClr val="bg1"/>
          </a:solidFill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ED1556"/>
                </a:solidFill>
              </a:rPr>
              <a:t>51 </a:t>
            </a:r>
            <a:r>
              <a:rPr lang="en-GB" dirty="0" err="1" smtClean="0">
                <a:solidFill>
                  <a:srgbClr val="ED1556"/>
                </a:solidFill>
              </a:rPr>
              <a:t>Gbit</a:t>
            </a:r>
            <a:r>
              <a:rPr lang="en-GB" dirty="0" smtClean="0">
                <a:solidFill>
                  <a:srgbClr val="ED1556"/>
                </a:solidFill>
              </a:rPr>
              <a:t>/s</a:t>
            </a:r>
            <a:endParaRPr lang="en-GB" dirty="0">
              <a:solidFill>
                <a:srgbClr val="ED155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964" y="4660487"/>
            <a:ext cx="2160241" cy="369332"/>
          </a:xfrm>
          <a:prstGeom prst="rect">
            <a:avLst/>
          </a:prstGeom>
          <a:solidFill>
            <a:schemeClr val="bg1"/>
          </a:solidFill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ED1556"/>
                </a:solidFill>
              </a:rPr>
              <a:t>No packet loss</a:t>
            </a:r>
            <a:endParaRPr lang="en-GB" dirty="0">
              <a:solidFill>
                <a:srgbClr val="ED155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1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692696"/>
            <a:ext cx="7752287" cy="648072"/>
          </a:xfrm>
        </p:spPr>
        <p:txBody>
          <a:bodyPr>
            <a:noAutofit/>
          </a:bodyPr>
          <a:lstStyle/>
          <a:p>
            <a:r>
              <a:rPr lang="en-GB" sz="2800" b="0" dirty="0" smtClean="0"/>
              <a:t>iperf3:</a:t>
            </a:r>
            <a:r>
              <a:rPr lang="en-GB" sz="2800" b="0" dirty="0"/>
              <a:t> TCP throughput </a:t>
            </a:r>
            <a:r>
              <a:rPr lang="en-GB" sz="2800" b="0" dirty="0" smtClean="0"/>
              <a:t>and use of cores</a:t>
            </a:r>
            <a:endParaRPr lang="en-GB" sz="28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98" y="1268760"/>
            <a:ext cx="8562502" cy="2431329"/>
          </a:xfrm>
        </p:spPr>
        <p:txBody>
          <a:bodyPr>
            <a:noAutofit/>
          </a:bodyPr>
          <a:lstStyle/>
          <a:p>
            <a:r>
              <a:rPr lang="en-GB" sz="2000" dirty="0" smtClean="0"/>
              <a:t>Firewalls OFF, TCP offload on, TCP cubic stack</a:t>
            </a:r>
          </a:p>
          <a:p>
            <a:r>
              <a:rPr lang="en-GB" sz="2000" dirty="0" smtClean="0"/>
              <a:t>Rises smoothly to the plateau – except for the peak</a:t>
            </a:r>
          </a:p>
          <a:p>
            <a:r>
              <a:rPr lang="en-GB" sz="2000" dirty="0" smtClean="0"/>
              <a:t>Throughput 0.7MByte:</a:t>
            </a:r>
          </a:p>
          <a:p>
            <a:pPr lvl="1"/>
            <a:r>
              <a:rPr lang="en-GB" sz="1800" dirty="0" smtClean="0"/>
              <a:t>80 </a:t>
            </a:r>
            <a:r>
              <a:rPr lang="en-GB" sz="1800" dirty="0" err="1"/>
              <a:t>Gbit</a:t>
            </a:r>
            <a:r>
              <a:rPr lang="en-GB" sz="1800" dirty="0"/>
              <a:t>/s </a:t>
            </a:r>
            <a:r>
              <a:rPr lang="en-GB" sz="1800" dirty="0" smtClean="0"/>
              <a:t>both Send &amp; Receive on node 1 </a:t>
            </a:r>
          </a:p>
          <a:p>
            <a:pPr lvl="1"/>
            <a:r>
              <a:rPr lang="en-GB" sz="1800" dirty="0" smtClean="0"/>
              <a:t>35 </a:t>
            </a:r>
            <a:r>
              <a:rPr lang="en-GB" sz="1800" dirty="0" err="1" smtClean="0"/>
              <a:t>Gbit</a:t>
            </a:r>
            <a:r>
              <a:rPr lang="en-GB" sz="1800" dirty="0" smtClean="0"/>
              <a:t>/s </a:t>
            </a:r>
            <a:r>
              <a:rPr lang="en-GB" sz="1800" dirty="0"/>
              <a:t>S</a:t>
            </a:r>
            <a:r>
              <a:rPr lang="en-GB" sz="1800" dirty="0" smtClean="0"/>
              <a:t>end on node 0 Receive on node 1 </a:t>
            </a:r>
          </a:p>
          <a:p>
            <a:pPr lvl="1"/>
            <a:r>
              <a:rPr lang="en-GB" sz="1800" dirty="0" smtClean="0"/>
              <a:t>28 </a:t>
            </a:r>
            <a:r>
              <a:rPr lang="en-GB" sz="1800" dirty="0" err="1" smtClean="0"/>
              <a:t>Gbit</a:t>
            </a:r>
            <a:r>
              <a:rPr lang="en-GB" sz="1800" dirty="0" smtClean="0"/>
              <a:t>/s </a:t>
            </a:r>
            <a:r>
              <a:rPr lang="en-GB" sz="1800" dirty="0"/>
              <a:t>both Send &amp; Receive on node </a:t>
            </a:r>
            <a:r>
              <a:rPr lang="en-GB" sz="1800" dirty="0" smtClean="0"/>
              <a:t>0</a:t>
            </a:r>
          </a:p>
          <a:p>
            <a:r>
              <a:rPr lang="en-GB" sz="2000" dirty="0" smtClean="0"/>
              <a:t>Very few TCP re-transmitted segments observed</a:t>
            </a: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3306" y="3700089"/>
            <a:ext cx="4509020" cy="270382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32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553" y="776832"/>
            <a:ext cx="8229600" cy="936104"/>
          </a:xfrm>
        </p:spPr>
        <p:txBody>
          <a:bodyPr>
            <a:noAutofit/>
          </a:bodyPr>
          <a:lstStyle/>
          <a:p>
            <a:pPr algn="l"/>
            <a:r>
              <a:rPr lang="en-GB" sz="2800" dirty="0" smtClean="0"/>
              <a:t>TCP Throughput iperf2 &amp; iperf3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973" y="1647084"/>
            <a:ext cx="8704069" cy="1565892"/>
          </a:xfrm>
        </p:spPr>
        <p:txBody>
          <a:bodyPr>
            <a:noAutofit/>
          </a:bodyPr>
          <a:lstStyle/>
          <a:p>
            <a:r>
              <a:rPr lang="en-US" sz="2000" dirty="0" smtClean="0"/>
              <a:t>ConnectX-5</a:t>
            </a:r>
            <a:r>
              <a:rPr lang="en-US" sz="2000" dirty="0"/>
              <a:t>, </a:t>
            </a:r>
            <a:r>
              <a:rPr lang="en-US" sz="2000" dirty="0" smtClean="0"/>
              <a:t>NIC </a:t>
            </a:r>
            <a:r>
              <a:rPr lang="en-US" sz="2000" dirty="0" err="1"/>
              <a:t>rx</a:t>
            </a:r>
            <a:r>
              <a:rPr lang="en-US" sz="2000" dirty="0"/>
              <a:t> buffer </a:t>
            </a:r>
            <a:r>
              <a:rPr lang="en-US" sz="2000" dirty="0" smtClean="0"/>
              <a:t>4096, </a:t>
            </a:r>
            <a:r>
              <a:rPr lang="en-US" sz="2000" dirty="0" err="1" smtClean="0"/>
              <a:t>iperf</a:t>
            </a:r>
            <a:r>
              <a:rPr lang="en-US" sz="2000" dirty="0"/>
              <a:t> Core6 – core6 </a:t>
            </a:r>
            <a:endParaRPr lang="en-US" sz="2000" dirty="0" smtClean="0"/>
          </a:p>
          <a:p>
            <a:r>
              <a:rPr lang="en-US" sz="2000" dirty="0" smtClean="0"/>
              <a:t>While </a:t>
            </a:r>
            <a:r>
              <a:rPr lang="en-US" sz="2000" dirty="0"/>
              <a:t>transmitting </a:t>
            </a:r>
            <a:r>
              <a:rPr lang="en-US" sz="2000" dirty="0" smtClean="0"/>
              <a:t>at </a:t>
            </a:r>
            <a:r>
              <a:rPr lang="en-US" sz="2000" dirty="0"/>
              <a:t>80 </a:t>
            </a:r>
            <a:r>
              <a:rPr lang="en-US" sz="2000" dirty="0" err="1" smtClean="0"/>
              <a:t>Gbit</a:t>
            </a:r>
            <a:r>
              <a:rPr lang="en-US" sz="2000" dirty="0" smtClean="0"/>
              <a:t>/s the </a:t>
            </a:r>
            <a:r>
              <a:rPr lang="en-US" sz="2000" dirty="0"/>
              <a:t>CPU was 98% in kernel mode. </a:t>
            </a: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GB" sz="2000" dirty="0"/>
              <a:t>iperf3				</a:t>
            </a:r>
            <a:r>
              <a:rPr lang="en-GB" sz="2000" dirty="0" smtClean="0"/>
              <a:t>iperf2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18" y="3615176"/>
            <a:ext cx="4360681" cy="26148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6353" y="3615176"/>
            <a:ext cx="4360681" cy="2622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62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553" y="776832"/>
            <a:ext cx="8229600" cy="707952"/>
          </a:xfrm>
        </p:spPr>
        <p:txBody>
          <a:bodyPr>
            <a:noAutofit/>
          </a:bodyPr>
          <a:lstStyle/>
          <a:p>
            <a:pPr algn="l"/>
            <a:r>
              <a:rPr lang="en-GB" sz="2800" dirty="0" smtClean="0"/>
              <a:t>TCP Throughput iperf2 effect of Rx Ring Buffer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973" y="1340768"/>
            <a:ext cx="8704069" cy="1565892"/>
          </a:xfrm>
        </p:spPr>
        <p:txBody>
          <a:bodyPr>
            <a:noAutofit/>
          </a:bodyPr>
          <a:lstStyle/>
          <a:p>
            <a:r>
              <a:rPr lang="en-US" sz="2000" dirty="0" smtClean="0"/>
              <a:t>ConnectX-5, </a:t>
            </a:r>
            <a:r>
              <a:rPr lang="en-US" sz="2000" dirty="0" err="1" smtClean="0"/>
              <a:t>iperf</a:t>
            </a:r>
            <a:r>
              <a:rPr lang="en-US" sz="2000" dirty="0"/>
              <a:t> Core6 – core6 </a:t>
            </a:r>
            <a:endParaRPr lang="en-US" sz="2000" dirty="0" smtClean="0"/>
          </a:p>
          <a:p>
            <a:r>
              <a:rPr lang="en-US" sz="2000" dirty="0" smtClean="0"/>
              <a:t>Correlation of low throughput and re-transmits for Rx ring 1024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13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2107906"/>
            <a:ext cx="4583266" cy="27484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696" y="4725144"/>
            <a:ext cx="4583266" cy="1996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89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559964"/>
            <a:ext cx="6849034" cy="648072"/>
          </a:xfrm>
        </p:spPr>
        <p:txBody>
          <a:bodyPr>
            <a:noAutofit/>
          </a:bodyPr>
          <a:lstStyle/>
          <a:p>
            <a:r>
              <a:rPr lang="en-GB" sz="2800" b="0" dirty="0" err="1" smtClean="0"/>
              <a:t>iperf</a:t>
            </a:r>
            <a:r>
              <a:rPr lang="en-GB" sz="2800" b="0" dirty="0" smtClean="0"/>
              <a:t>: TCP throughput </a:t>
            </a:r>
            <a:r>
              <a:rPr lang="en-GB" sz="2800" b="0" dirty="0"/>
              <a:t>multiple </a:t>
            </a:r>
            <a:r>
              <a:rPr lang="en-GB" sz="2800" b="0" dirty="0" smtClean="0"/>
              <a:t>flows</a:t>
            </a:r>
            <a:endParaRPr lang="en-GB" sz="28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6512" y="1346014"/>
            <a:ext cx="8562502" cy="4347215"/>
          </a:xfrm>
        </p:spPr>
        <p:txBody>
          <a:bodyPr>
            <a:noAutofit/>
          </a:bodyPr>
          <a:lstStyle/>
          <a:p>
            <a:r>
              <a:rPr lang="en-GB" sz="1800" dirty="0" smtClean="0"/>
              <a:t>Distribut</a:t>
            </a:r>
            <a:r>
              <a:rPr lang="en-GB" sz="1800" dirty="0"/>
              <a:t>e</a:t>
            </a:r>
            <a:r>
              <a:rPr lang="en-GB" sz="1800" dirty="0" smtClean="0"/>
              <a:t> IRQs on node 1</a:t>
            </a:r>
          </a:p>
          <a:p>
            <a:r>
              <a:rPr lang="en-GB" sz="1800" dirty="0" smtClean="0"/>
              <a:t>Run </a:t>
            </a:r>
            <a:r>
              <a:rPr lang="en-GB" sz="1800" dirty="0" err="1" smtClean="0"/>
              <a:t>iperf</a:t>
            </a:r>
            <a:r>
              <a:rPr lang="en-GB" sz="1800" dirty="0" smtClean="0"/>
              <a:t> on cores 6-11 </a:t>
            </a:r>
            <a:br>
              <a:rPr lang="en-GB" sz="1800" dirty="0" smtClean="0"/>
            </a:br>
            <a:r>
              <a:rPr lang="en-GB" sz="1800" dirty="0" smtClean="0"/>
              <a:t>for both send &amp; receive </a:t>
            </a:r>
          </a:p>
          <a:p>
            <a:r>
              <a:rPr lang="en-GB" sz="1800" dirty="0" smtClean="0"/>
              <a:t>Firewalls ON, TCP offload on, </a:t>
            </a:r>
            <a:br>
              <a:rPr lang="en-GB" sz="1800" dirty="0" smtClean="0"/>
            </a:br>
            <a:r>
              <a:rPr lang="en-GB" sz="1800" dirty="0" smtClean="0"/>
              <a:t>TCP cubic</a:t>
            </a:r>
          </a:p>
          <a:p>
            <a:r>
              <a:rPr lang="en-GB" sz="1800" dirty="0" smtClean="0"/>
              <a:t>Total throughput:</a:t>
            </a:r>
            <a:br>
              <a:rPr lang="en-GB" sz="1800" dirty="0" smtClean="0"/>
            </a:br>
            <a:r>
              <a:rPr lang="en-GB" sz="1800" dirty="0" smtClean="0"/>
              <a:t>increase 60 </a:t>
            </a:r>
            <a:r>
              <a:rPr lang="en-GB" sz="1800" dirty="0" smtClean="0">
                <a:sym typeface="Wingdings" panose="05000000000000000000" pitchFamily="2" charset="2"/>
              </a:rPr>
              <a:t> 90 </a:t>
            </a:r>
            <a:r>
              <a:rPr lang="en-GB" sz="1800" dirty="0">
                <a:sym typeface="Wingdings" panose="05000000000000000000" pitchFamily="2" charset="2"/>
              </a:rPr>
              <a:t>1</a:t>
            </a:r>
            <a:r>
              <a:rPr lang="en-GB" sz="1800" dirty="0" smtClean="0">
                <a:sym typeface="Wingdings" panose="05000000000000000000" pitchFamily="2" charset="2"/>
              </a:rPr>
              <a:t>  </a:t>
            </a:r>
            <a:r>
              <a:rPr lang="en-GB" sz="1800" dirty="0">
                <a:sym typeface="Wingdings" panose="05000000000000000000" pitchFamily="2" charset="2"/>
              </a:rPr>
              <a:t>2</a:t>
            </a:r>
            <a:r>
              <a:rPr lang="en-GB" sz="1800" dirty="0" smtClean="0"/>
              <a:t> flows</a:t>
            </a:r>
            <a:br>
              <a:rPr lang="en-GB" sz="1800" dirty="0" smtClean="0"/>
            </a:br>
            <a:r>
              <a:rPr lang="en-GB" sz="1800" dirty="0" smtClean="0"/>
              <a:t>&gt;95  </a:t>
            </a:r>
            <a:r>
              <a:rPr lang="en-GB" sz="1800" dirty="0" err="1" smtClean="0"/>
              <a:t>Gbit</a:t>
            </a:r>
            <a:r>
              <a:rPr lang="en-GB" sz="1800" dirty="0" smtClean="0"/>
              <a:t>/s for 3 &amp; 4 flows</a:t>
            </a:r>
          </a:p>
          <a:p>
            <a:endParaRPr lang="en-GB" sz="1800" dirty="0"/>
          </a:p>
          <a:p>
            <a:r>
              <a:rPr lang="en-GB" sz="1800" dirty="0" smtClean="0"/>
              <a:t>Re-transmission</a:t>
            </a:r>
          </a:p>
          <a:p>
            <a:pPr lvl="1"/>
            <a:r>
              <a:rPr lang="en-GB" sz="1800" dirty="0" smtClean="0"/>
              <a:t>10</a:t>
            </a:r>
            <a:r>
              <a:rPr lang="en-GB" sz="1800" baseline="30000" dirty="0" smtClean="0"/>
              <a:t>-4</a:t>
            </a:r>
            <a:r>
              <a:rPr lang="en-GB" sz="1800" dirty="0" smtClean="0"/>
              <a:t> % 	3 flows</a:t>
            </a:r>
          </a:p>
          <a:p>
            <a:pPr lvl="1"/>
            <a:r>
              <a:rPr lang="en-GB" sz="1800" dirty="0" smtClean="0"/>
              <a:t>10</a:t>
            </a:r>
            <a:r>
              <a:rPr lang="en-GB" sz="1800" baseline="30000" dirty="0" smtClean="0"/>
              <a:t>-3</a:t>
            </a:r>
            <a:r>
              <a:rPr lang="en-GB" sz="1800" dirty="0" smtClean="0"/>
              <a:t>  10</a:t>
            </a:r>
            <a:r>
              <a:rPr lang="en-GB" sz="1800" baseline="30000" dirty="0" smtClean="0"/>
              <a:t>-5</a:t>
            </a:r>
            <a:r>
              <a:rPr lang="en-GB" sz="1800" dirty="0" smtClean="0"/>
              <a:t> </a:t>
            </a:r>
            <a:r>
              <a:rPr lang="en-GB" sz="1800" dirty="0"/>
              <a:t>% </a:t>
            </a:r>
            <a:r>
              <a:rPr lang="en-GB" sz="1800" dirty="0" smtClean="0"/>
              <a:t>4 flows</a:t>
            </a:r>
          </a:p>
          <a:p>
            <a:pPr lvl="1"/>
            <a:r>
              <a:rPr lang="en-GB" sz="1800" dirty="0" smtClean="0"/>
              <a:t>10</a:t>
            </a:r>
            <a:r>
              <a:rPr lang="en-GB" sz="1800" baseline="30000" dirty="0" smtClean="0"/>
              <a:t>-2  </a:t>
            </a:r>
            <a:r>
              <a:rPr lang="en-GB" sz="1800" dirty="0" smtClean="0"/>
              <a:t>% 	8, 10 flows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39044" y="6376539"/>
            <a:ext cx="1234480" cy="292080"/>
          </a:xfrm>
        </p:spPr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73524" y="6376539"/>
            <a:ext cx="5904656" cy="292080"/>
          </a:xfrm>
        </p:spPr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882" y="1124744"/>
            <a:ext cx="2785600" cy="16750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2904" y="1124744"/>
            <a:ext cx="2785600" cy="16750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0380" y="2822481"/>
            <a:ext cx="2785600" cy="16750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2904" y="2809905"/>
            <a:ext cx="2785600" cy="16750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90380" y="4520218"/>
            <a:ext cx="2785600" cy="16750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2904" y="4520218"/>
            <a:ext cx="2785600" cy="167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07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930" y="836712"/>
            <a:ext cx="8229600" cy="936104"/>
          </a:xfrm>
        </p:spPr>
        <p:txBody>
          <a:bodyPr>
            <a:noAutofit/>
          </a:bodyPr>
          <a:lstStyle/>
          <a:p>
            <a:pPr algn="l"/>
            <a:r>
              <a:rPr lang="en-GB" sz="2800" dirty="0" smtClean="0"/>
              <a:t>Inside a RDMA Application</a:t>
            </a:r>
            <a:r>
              <a:rPr lang="en-GB" sz="2800" dirty="0" smtClean="0"/>
              <a:t/>
            </a:r>
            <a:br>
              <a:rPr lang="en-GB" sz="2800" dirty="0" smtClean="0"/>
            </a:b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543" y="1399929"/>
            <a:ext cx="8704069" cy="1435518"/>
          </a:xfrm>
        </p:spPr>
        <p:txBody>
          <a:bodyPr>
            <a:noAutofit/>
          </a:bodyPr>
          <a:lstStyle/>
          <a:p>
            <a:r>
              <a:rPr lang="en-US" sz="2000" dirty="0" smtClean="0"/>
              <a:t>App </a:t>
            </a:r>
            <a:r>
              <a:rPr lang="en-US" sz="2000" dirty="0" smtClean="0"/>
              <a:t>design </a:t>
            </a:r>
            <a:r>
              <a:rPr lang="en-US" sz="2000" dirty="0" smtClean="0"/>
              <a:t>places Work Requests on Send Queue or </a:t>
            </a:r>
            <a:r>
              <a:rPr lang="en-US" sz="2000" dirty="0" err="1" smtClean="0"/>
              <a:t>Recv</a:t>
            </a:r>
            <a:r>
              <a:rPr lang="en-US" sz="2000" dirty="0" smtClean="0"/>
              <a:t> Queue</a:t>
            </a:r>
          </a:p>
          <a:p>
            <a:r>
              <a:rPr lang="en-US" sz="2000" dirty="0" smtClean="0"/>
              <a:t>Need to check the Completion Queue – cannot over fill a Queue</a:t>
            </a:r>
            <a:endParaRPr lang="en-US" sz="2000" dirty="0"/>
          </a:p>
          <a:p>
            <a:r>
              <a:rPr lang="en-US" sz="2000" dirty="0" smtClean="0"/>
              <a:t>Dea</a:t>
            </a:r>
            <a:r>
              <a:rPr lang="en-US" sz="2000" dirty="0" smtClean="0"/>
              <a:t>l with low level memory allocation – like for NIC “ring buffers”</a:t>
            </a:r>
            <a:endParaRPr lang="en-US" sz="2000" dirty="0" smtClean="0"/>
          </a:p>
          <a:p>
            <a:pPr marL="0" indent="0">
              <a:buNone/>
            </a:pPr>
            <a:r>
              <a:rPr lang="en-GB" sz="2000" dirty="0"/>
              <a:t>			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15</a:t>
            </a:fld>
            <a:endParaRPr lang="en-US"/>
          </a:p>
        </p:txBody>
      </p:sp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4079478" y="2993181"/>
            <a:ext cx="661988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1100">
                <a:solidFill>
                  <a:srgbClr val="000000"/>
                </a:solidFill>
              </a:rPr>
              <a:t>allocate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3380978" y="3863131"/>
            <a:ext cx="1809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4066778" y="5469681"/>
            <a:ext cx="615950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1100">
                <a:solidFill>
                  <a:srgbClr val="000000"/>
                </a:solidFill>
              </a:rPr>
              <a:t>access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4576366" y="3645644"/>
            <a:ext cx="709612" cy="24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1000">
                <a:solidFill>
                  <a:srgbClr val="000000"/>
                </a:solidFill>
              </a:rPr>
              <a:t>metadata</a:t>
            </a:r>
          </a:p>
        </p:txBody>
      </p:sp>
      <p:sp>
        <p:nvSpPr>
          <p:cNvPr id="16" name="Line 5"/>
          <p:cNvSpPr>
            <a:spLocks noChangeShapeType="1"/>
          </p:cNvSpPr>
          <p:nvPr/>
        </p:nvSpPr>
        <p:spPr bwMode="auto">
          <a:xfrm>
            <a:off x="3069828" y="5601444"/>
            <a:ext cx="1006475" cy="1587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" name="Line 6"/>
          <p:cNvSpPr>
            <a:spLocks noChangeShapeType="1"/>
          </p:cNvSpPr>
          <p:nvPr/>
        </p:nvSpPr>
        <p:spPr bwMode="auto">
          <a:xfrm>
            <a:off x="7367191" y="4504481"/>
            <a:ext cx="628650" cy="158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7391003" y="4264769"/>
            <a:ext cx="560388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1000">
                <a:solidFill>
                  <a:srgbClr val="000000"/>
                </a:solidFill>
              </a:rPr>
              <a:t>control</a:t>
            </a:r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>
            <a:off x="2607866" y="4709269"/>
            <a:ext cx="5262562" cy="1587"/>
          </a:xfrm>
          <a:prstGeom prst="line">
            <a:avLst/>
          </a:prstGeom>
          <a:noFill/>
          <a:ln w="38100">
            <a:solidFill>
              <a:srgbClr val="0000FF"/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7813278" y="4547344"/>
            <a:ext cx="1049338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1200">
                <a:solidFill>
                  <a:srgbClr val="0000FF"/>
                </a:solidFill>
              </a:rPr>
              <a:t>data packets</a:t>
            </a: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932341" y="5163294"/>
            <a:ext cx="4953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1200">
                <a:solidFill>
                  <a:srgbClr val="000000"/>
                </a:solidFill>
              </a:rPr>
              <a:t>ACK</a:t>
            </a:r>
          </a:p>
        </p:txBody>
      </p:sp>
      <p:sp>
        <p:nvSpPr>
          <p:cNvPr id="22" name="Line 12"/>
          <p:cNvSpPr>
            <a:spLocks noChangeShapeType="1"/>
          </p:cNvSpPr>
          <p:nvPr/>
        </p:nvSpPr>
        <p:spPr bwMode="auto">
          <a:xfrm>
            <a:off x="3892153" y="4504481"/>
            <a:ext cx="500063" cy="787400"/>
          </a:xfrm>
          <a:prstGeom prst="line">
            <a:avLst/>
          </a:prstGeom>
          <a:noFill/>
          <a:ln w="2736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5222478" y="4969619"/>
            <a:ext cx="519113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1000">
                <a:solidFill>
                  <a:srgbClr val="000000"/>
                </a:solidFill>
              </a:rPr>
              <a:t>status</a:t>
            </a:r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3628528" y="3715732"/>
            <a:ext cx="59690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1200" b="1" dirty="0" err="1">
                <a:solidFill>
                  <a:srgbClr val="000000"/>
                </a:solidFill>
              </a:rPr>
              <a:t>p</a:t>
            </a:r>
            <a:r>
              <a:rPr lang="en-US" altLang="en-US" sz="1200" b="1" dirty="0" err="1" smtClean="0">
                <a:solidFill>
                  <a:srgbClr val="000000"/>
                </a:solidFill>
              </a:rPr>
              <a:t>ost_send</a:t>
            </a:r>
            <a:r>
              <a:rPr lang="en-US" altLang="en-US" sz="1200" b="1" dirty="0" smtClean="0">
                <a:solidFill>
                  <a:srgbClr val="000000"/>
                </a:solidFill>
              </a:rPr>
              <a:t>()</a:t>
            </a:r>
            <a:endParaRPr lang="en-US" altLang="en-US" sz="1200" b="1" dirty="0">
              <a:solidFill>
                <a:srgbClr val="000000"/>
              </a:solidFill>
            </a:endParaRPr>
          </a:p>
        </p:txBody>
      </p:sp>
      <p:sp>
        <p:nvSpPr>
          <p:cNvPr id="25" name="Line 15"/>
          <p:cNvSpPr>
            <a:spLocks noChangeShapeType="1"/>
          </p:cNvSpPr>
          <p:nvPr/>
        </p:nvSpPr>
        <p:spPr bwMode="auto">
          <a:xfrm>
            <a:off x="4441428" y="4047281"/>
            <a:ext cx="1588" cy="1279525"/>
          </a:xfrm>
          <a:prstGeom prst="line">
            <a:avLst/>
          </a:prstGeom>
          <a:noFill/>
          <a:ln w="2736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" name="Text Box 16"/>
          <p:cNvSpPr txBox="1">
            <a:spLocks noChangeArrowheads="1"/>
          </p:cNvSpPr>
          <p:nvPr/>
        </p:nvSpPr>
        <p:spPr bwMode="auto">
          <a:xfrm>
            <a:off x="2885678" y="2532806"/>
            <a:ext cx="78105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08360" tIns="63360" rIns="108360" bIns="6336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1600" b="1">
                <a:solidFill>
                  <a:srgbClr val="000000"/>
                </a:solidFill>
              </a:rPr>
              <a:t>USER</a:t>
            </a:r>
          </a:p>
        </p:txBody>
      </p:sp>
      <p:sp>
        <p:nvSpPr>
          <p:cNvPr id="27" name="Text Box 17"/>
          <p:cNvSpPr txBox="1">
            <a:spLocks noChangeArrowheads="1"/>
          </p:cNvSpPr>
          <p:nvPr/>
        </p:nvSpPr>
        <p:spPr bwMode="auto">
          <a:xfrm>
            <a:off x="5260578" y="2540744"/>
            <a:ext cx="22256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08360" tIns="63360" rIns="108360" bIns="6336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1600" b="1">
                <a:solidFill>
                  <a:srgbClr val="000000"/>
                </a:solidFill>
              </a:rPr>
              <a:t>CHANNEL ADAPTER</a:t>
            </a:r>
          </a:p>
        </p:txBody>
      </p:sp>
      <p:sp>
        <p:nvSpPr>
          <p:cNvPr id="28" name="Text Box 18"/>
          <p:cNvSpPr txBox="1">
            <a:spLocks noChangeArrowheads="1"/>
          </p:cNvSpPr>
          <p:nvPr/>
        </p:nvSpPr>
        <p:spPr bwMode="auto">
          <a:xfrm>
            <a:off x="7883128" y="2528044"/>
            <a:ext cx="747713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08360" tIns="63360" rIns="108360" bIns="6336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1600" b="1">
                <a:solidFill>
                  <a:srgbClr val="000000"/>
                </a:solidFill>
              </a:rPr>
              <a:t>WIRE</a:t>
            </a:r>
          </a:p>
        </p:txBody>
      </p:sp>
      <p:sp>
        <p:nvSpPr>
          <p:cNvPr id="29" name="Line 19"/>
          <p:cNvSpPr>
            <a:spLocks noChangeShapeType="1"/>
          </p:cNvSpPr>
          <p:nvPr/>
        </p:nvSpPr>
        <p:spPr bwMode="auto">
          <a:xfrm>
            <a:off x="7718028" y="2572494"/>
            <a:ext cx="15875" cy="1655762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" name="Line 20"/>
          <p:cNvSpPr>
            <a:spLocks noChangeShapeType="1"/>
          </p:cNvSpPr>
          <p:nvPr/>
        </p:nvSpPr>
        <p:spPr bwMode="auto">
          <a:xfrm>
            <a:off x="7732316" y="4777531"/>
            <a:ext cx="1587" cy="365125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" name="Line 21"/>
          <p:cNvSpPr>
            <a:spLocks noChangeShapeType="1"/>
          </p:cNvSpPr>
          <p:nvPr/>
        </p:nvSpPr>
        <p:spPr bwMode="auto">
          <a:xfrm>
            <a:off x="5160566" y="2583606"/>
            <a:ext cx="9525" cy="1096963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" name="Line 22"/>
          <p:cNvSpPr>
            <a:spLocks noChangeShapeType="1"/>
          </p:cNvSpPr>
          <p:nvPr/>
        </p:nvSpPr>
        <p:spPr bwMode="auto">
          <a:xfrm>
            <a:off x="5170091" y="3955206"/>
            <a:ext cx="1587" cy="1298575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" name="Line 23"/>
          <p:cNvSpPr>
            <a:spLocks noChangeShapeType="1"/>
          </p:cNvSpPr>
          <p:nvPr/>
        </p:nvSpPr>
        <p:spPr bwMode="auto">
          <a:xfrm>
            <a:off x="5158978" y="5542706"/>
            <a:ext cx="1588" cy="704850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" name="Line 24"/>
          <p:cNvSpPr>
            <a:spLocks noChangeShapeType="1"/>
          </p:cNvSpPr>
          <p:nvPr/>
        </p:nvSpPr>
        <p:spPr bwMode="auto">
          <a:xfrm flipV="1">
            <a:off x="3892153" y="4044106"/>
            <a:ext cx="508000" cy="96838"/>
          </a:xfrm>
          <a:prstGeom prst="line">
            <a:avLst/>
          </a:prstGeom>
          <a:noFill/>
          <a:ln w="2736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5" name="Line 25"/>
          <p:cNvSpPr>
            <a:spLocks noChangeShapeType="1"/>
          </p:cNvSpPr>
          <p:nvPr/>
        </p:nvSpPr>
        <p:spPr bwMode="auto">
          <a:xfrm>
            <a:off x="5903516" y="3675806"/>
            <a:ext cx="1587" cy="3651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" name="Line 26"/>
          <p:cNvSpPr>
            <a:spLocks noChangeShapeType="1"/>
          </p:cNvSpPr>
          <p:nvPr/>
        </p:nvSpPr>
        <p:spPr bwMode="auto">
          <a:xfrm>
            <a:off x="6086078" y="3675806"/>
            <a:ext cx="1588" cy="3651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" name="AutoShape 27"/>
          <p:cNvSpPr>
            <a:spLocks noChangeArrowheads="1"/>
          </p:cNvSpPr>
          <p:nvPr/>
        </p:nvSpPr>
        <p:spPr bwMode="auto">
          <a:xfrm>
            <a:off x="5539978" y="3675806"/>
            <a:ext cx="1277938" cy="365125"/>
          </a:xfrm>
          <a:prstGeom prst="roundRect">
            <a:avLst>
              <a:gd name="adj" fmla="val 431"/>
            </a:avLst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38" name="Line 28"/>
          <p:cNvSpPr>
            <a:spLocks noChangeShapeType="1"/>
          </p:cNvSpPr>
          <p:nvPr/>
        </p:nvSpPr>
        <p:spPr bwMode="auto">
          <a:xfrm>
            <a:off x="5720953" y="3675806"/>
            <a:ext cx="1588" cy="3651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" name="Text Box 29"/>
          <p:cNvSpPr txBox="1">
            <a:spLocks noChangeArrowheads="1"/>
          </p:cNvSpPr>
          <p:nvPr/>
        </p:nvSpPr>
        <p:spPr bwMode="auto">
          <a:xfrm>
            <a:off x="4085828" y="3174156"/>
            <a:ext cx="650875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1100">
                <a:solidFill>
                  <a:srgbClr val="000000"/>
                </a:solidFill>
              </a:rPr>
              <a:t>register</a:t>
            </a:r>
          </a:p>
        </p:txBody>
      </p:sp>
      <p:sp>
        <p:nvSpPr>
          <p:cNvPr id="40" name="Text Box 30"/>
          <p:cNvSpPr txBox="1">
            <a:spLocks noChangeArrowheads="1"/>
          </p:cNvSpPr>
          <p:nvPr/>
        </p:nvSpPr>
        <p:spPr bwMode="auto">
          <a:xfrm>
            <a:off x="4120753" y="5528419"/>
            <a:ext cx="1809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41" name="Text Box 31"/>
          <p:cNvSpPr txBox="1">
            <a:spLocks noChangeArrowheads="1"/>
          </p:cNvSpPr>
          <p:nvPr/>
        </p:nvSpPr>
        <p:spPr bwMode="auto">
          <a:xfrm>
            <a:off x="4019153" y="5288706"/>
            <a:ext cx="858838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1200" b="1">
                <a:solidFill>
                  <a:srgbClr val="000000"/>
                </a:solidFill>
              </a:rPr>
              <a:t>poll_cq() </a:t>
            </a:r>
          </a:p>
        </p:txBody>
      </p:sp>
      <p:sp>
        <p:nvSpPr>
          <p:cNvPr id="42" name="Line 32"/>
          <p:cNvSpPr>
            <a:spLocks noChangeShapeType="1"/>
          </p:cNvSpPr>
          <p:nvPr/>
        </p:nvSpPr>
        <p:spPr bwMode="auto">
          <a:xfrm>
            <a:off x="4441428" y="5691931"/>
            <a:ext cx="1588" cy="365125"/>
          </a:xfrm>
          <a:prstGeom prst="line">
            <a:avLst/>
          </a:prstGeom>
          <a:noFill/>
          <a:ln w="936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" name="AutoShape 33"/>
          <p:cNvSpPr>
            <a:spLocks noChangeArrowheads="1"/>
          </p:cNvSpPr>
          <p:nvPr/>
        </p:nvSpPr>
        <p:spPr bwMode="auto">
          <a:xfrm>
            <a:off x="5720953" y="4961681"/>
            <a:ext cx="1279525" cy="365125"/>
          </a:xfrm>
          <a:prstGeom prst="roundRect">
            <a:avLst>
              <a:gd name="adj" fmla="val 431"/>
            </a:avLst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cxnSp>
        <p:nvCxnSpPr>
          <p:cNvPr id="44" name="AutoShape 34"/>
          <p:cNvCxnSpPr>
            <a:cxnSpLocks noChangeShapeType="1"/>
            <a:stCxn id="43" idx="1"/>
            <a:endCxn id="41" idx="3"/>
          </p:cNvCxnSpPr>
          <p:nvPr/>
        </p:nvCxnSpPr>
        <p:spPr bwMode="auto">
          <a:xfrm flipH="1">
            <a:off x="4877991" y="5144244"/>
            <a:ext cx="842962" cy="280987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45" name="Line 35"/>
          <p:cNvSpPr>
            <a:spLocks noChangeShapeType="1"/>
          </p:cNvSpPr>
          <p:nvPr/>
        </p:nvSpPr>
        <p:spPr bwMode="auto">
          <a:xfrm>
            <a:off x="7000478" y="5144244"/>
            <a:ext cx="365125" cy="1587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6" name="Line 36"/>
          <p:cNvSpPr>
            <a:spLocks noChangeShapeType="1"/>
          </p:cNvSpPr>
          <p:nvPr/>
        </p:nvSpPr>
        <p:spPr bwMode="auto">
          <a:xfrm>
            <a:off x="4623991" y="3863131"/>
            <a:ext cx="914400" cy="158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7" name="Line 37"/>
          <p:cNvSpPr>
            <a:spLocks noChangeShapeType="1"/>
          </p:cNvSpPr>
          <p:nvPr/>
        </p:nvSpPr>
        <p:spPr bwMode="auto">
          <a:xfrm>
            <a:off x="6817916" y="4961681"/>
            <a:ext cx="1587" cy="3651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8" name="Line 38"/>
          <p:cNvSpPr>
            <a:spLocks noChangeShapeType="1"/>
          </p:cNvSpPr>
          <p:nvPr/>
        </p:nvSpPr>
        <p:spPr bwMode="auto">
          <a:xfrm>
            <a:off x="6635353" y="4961681"/>
            <a:ext cx="1588" cy="3651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9" name="Line 39"/>
          <p:cNvSpPr>
            <a:spLocks noChangeShapeType="1"/>
          </p:cNvSpPr>
          <p:nvPr/>
        </p:nvSpPr>
        <p:spPr bwMode="auto">
          <a:xfrm>
            <a:off x="6452791" y="4961681"/>
            <a:ext cx="1587" cy="3651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0" name="Line 40"/>
          <p:cNvSpPr>
            <a:spLocks noChangeShapeType="1"/>
          </p:cNvSpPr>
          <p:nvPr/>
        </p:nvSpPr>
        <p:spPr bwMode="auto">
          <a:xfrm>
            <a:off x="7732316" y="5418881"/>
            <a:ext cx="1587" cy="822325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" name="Line 41"/>
          <p:cNvSpPr>
            <a:spLocks noChangeShapeType="1"/>
          </p:cNvSpPr>
          <p:nvPr/>
        </p:nvSpPr>
        <p:spPr bwMode="auto">
          <a:xfrm>
            <a:off x="4441428" y="2766169"/>
            <a:ext cx="1588" cy="182562"/>
          </a:xfrm>
          <a:prstGeom prst="line">
            <a:avLst/>
          </a:prstGeom>
          <a:noFill/>
          <a:ln w="936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2" name="Line 42"/>
          <p:cNvSpPr>
            <a:spLocks noChangeShapeType="1"/>
          </p:cNvSpPr>
          <p:nvPr/>
        </p:nvSpPr>
        <p:spPr bwMode="auto">
          <a:xfrm>
            <a:off x="4441428" y="3498006"/>
            <a:ext cx="1588" cy="182563"/>
          </a:xfrm>
          <a:prstGeom prst="line">
            <a:avLst/>
          </a:prstGeom>
          <a:noFill/>
          <a:ln w="936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3" name="Text Box 43"/>
          <p:cNvSpPr txBox="1">
            <a:spLocks noChangeArrowheads="1"/>
          </p:cNvSpPr>
          <p:nvPr/>
        </p:nvSpPr>
        <p:spPr bwMode="auto">
          <a:xfrm>
            <a:off x="5795566" y="3371006"/>
            <a:ext cx="874712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1100" dirty="0" smtClean="0">
                <a:solidFill>
                  <a:srgbClr val="000000"/>
                </a:solidFill>
              </a:rPr>
              <a:t>send </a:t>
            </a:r>
            <a:r>
              <a:rPr lang="en-US" altLang="en-US" sz="1100" dirty="0">
                <a:solidFill>
                  <a:srgbClr val="000000"/>
                </a:solidFill>
              </a:rPr>
              <a:t>queue</a:t>
            </a:r>
          </a:p>
        </p:txBody>
      </p:sp>
      <p:sp>
        <p:nvSpPr>
          <p:cNvPr id="54" name="Text Box 44"/>
          <p:cNvSpPr txBox="1">
            <a:spLocks noChangeArrowheads="1"/>
          </p:cNvSpPr>
          <p:nvPr/>
        </p:nvSpPr>
        <p:spPr bwMode="auto">
          <a:xfrm>
            <a:off x="5724128" y="4725144"/>
            <a:ext cx="1287463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1100">
                <a:solidFill>
                  <a:srgbClr val="000000"/>
                </a:solidFill>
              </a:rPr>
              <a:t>completion queue</a:t>
            </a:r>
          </a:p>
        </p:txBody>
      </p:sp>
      <p:sp>
        <p:nvSpPr>
          <p:cNvPr id="55" name="Text Box 45"/>
          <p:cNvSpPr txBox="1">
            <a:spLocks noChangeArrowheads="1"/>
          </p:cNvSpPr>
          <p:nvPr/>
        </p:nvSpPr>
        <p:spPr bwMode="auto">
          <a:xfrm>
            <a:off x="6252766" y="3683744"/>
            <a:ext cx="4730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1200">
                <a:solidFill>
                  <a:srgbClr val="000000"/>
                </a:solidFill>
              </a:rPr>
              <a:t>. . .</a:t>
            </a:r>
          </a:p>
        </p:txBody>
      </p:sp>
      <p:sp>
        <p:nvSpPr>
          <p:cNvPr id="56" name="Text Box 46"/>
          <p:cNvSpPr txBox="1">
            <a:spLocks noChangeArrowheads="1"/>
          </p:cNvSpPr>
          <p:nvPr/>
        </p:nvSpPr>
        <p:spPr bwMode="auto">
          <a:xfrm>
            <a:off x="5903516" y="4953744"/>
            <a:ext cx="4572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1200">
                <a:solidFill>
                  <a:srgbClr val="000000"/>
                </a:solidFill>
              </a:rPr>
              <a:t>. . .</a:t>
            </a:r>
          </a:p>
        </p:txBody>
      </p:sp>
      <p:sp>
        <p:nvSpPr>
          <p:cNvPr id="57" name="Line 47"/>
          <p:cNvSpPr>
            <a:spLocks noChangeShapeType="1"/>
          </p:cNvSpPr>
          <p:nvPr/>
        </p:nvSpPr>
        <p:spPr bwMode="auto">
          <a:xfrm>
            <a:off x="3069828" y="3132881"/>
            <a:ext cx="1006475" cy="158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8" name="Line 48"/>
          <p:cNvSpPr>
            <a:spLocks noChangeShapeType="1"/>
          </p:cNvSpPr>
          <p:nvPr/>
        </p:nvSpPr>
        <p:spPr bwMode="auto">
          <a:xfrm>
            <a:off x="3069828" y="3315444"/>
            <a:ext cx="1006475" cy="1587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" name="AutoShape 49"/>
          <p:cNvSpPr>
            <a:spLocks noChangeArrowheads="1"/>
          </p:cNvSpPr>
          <p:nvPr/>
        </p:nvSpPr>
        <p:spPr bwMode="auto">
          <a:xfrm>
            <a:off x="2245916" y="3132881"/>
            <a:ext cx="822325" cy="2651125"/>
          </a:xfrm>
          <a:prstGeom prst="roundRect">
            <a:avLst>
              <a:gd name="adj" fmla="val 190"/>
            </a:avLst>
          </a:prstGeom>
          <a:solidFill>
            <a:srgbClr val="FFFFFF">
              <a:alpha val="0"/>
            </a:srgbClr>
          </a:solidFill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 anchorCtr="1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en-US" sz="1200">
                <a:solidFill>
                  <a:srgbClr val="000000"/>
                </a:solidFill>
              </a:rPr>
              <a:t>virtual</a:t>
            </a:r>
          </a:p>
          <a:p>
            <a:pPr algn="ctr" eaLnBrk="1" hangingPunct="1">
              <a:buClrTx/>
              <a:buFontTx/>
              <a:buNone/>
            </a:pPr>
            <a:r>
              <a:rPr lang="en-US" altLang="en-US" sz="1200">
                <a:solidFill>
                  <a:srgbClr val="000000"/>
                </a:solidFill>
              </a:rPr>
              <a:t>memory</a:t>
            </a:r>
          </a:p>
        </p:txBody>
      </p:sp>
      <p:sp>
        <p:nvSpPr>
          <p:cNvPr id="60" name="AutoShape 50"/>
          <p:cNvSpPr>
            <a:spLocks noChangeArrowheads="1"/>
          </p:cNvSpPr>
          <p:nvPr/>
        </p:nvSpPr>
        <p:spPr bwMode="auto">
          <a:xfrm>
            <a:off x="3160316" y="4047281"/>
            <a:ext cx="822325" cy="549275"/>
          </a:xfrm>
          <a:prstGeom prst="roundRect">
            <a:avLst>
              <a:gd name="adj" fmla="val 16759"/>
            </a:avLst>
          </a:prstGeom>
          <a:solidFill>
            <a:srgbClr val="FF0000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90000" tIns="45000" rIns="90000" bIns="45000" anchor="ctr" anchorCtr="1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 PL UMing CN" charset="0"/>
                <a:cs typeface="AR PL UMing CN" charset="0"/>
              </a:defRPr>
            </a:lvl9pPr>
          </a:lstStyle>
          <a:p>
            <a:pPr algn="ctr">
              <a:buClrTx/>
            </a:pPr>
            <a:r>
              <a:rPr lang="en-US" altLang="en-US" sz="1200" dirty="0" smtClean="0">
                <a:solidFill>
                  <a:srgbClr val="000000"/>
                </a:solidFill>
              </a:rPr>
              <a:t>Activity</a:t>
            </a:r>
            <a:endParaRPr lang="en-US" altLang="en-US" sz="1200" dirty="0">
              <a:solidFill>
                <a:srgbClr val="000000"/>
              </a:solidFill>
            </a:endParaRPr>
          </a:p>
          <a:p>
            <a:pPr algn="ctr" eaLnBrk="1" hangingPunct="1">
              <a:buClrTx/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</a:rPr>
              <a:t>b</a:t>
            </a:r>
            <a:r>
              <a:rPr lang="en-US" altLang="en-US" sz="1200" dirty="0" smtClean="0">
                <a:solidFill>
                  <a:srgbClr val="000000"/>
                </a:solidFill>
              </a:rPr>
              <a:t>locked</a:t>
            </a:r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61" name="Line 51"/>
          <p:cNvSpPr>
            <a:spLocks noChangeShapeType="1"/>
          </p:cNvSpPr>
          <p:nvPr/>
        </p:nvSpPr>
        <p:spPr bwMode="auto">
          <a:xfrm>
            <a:off x="7367191" y="2858244"/>
            <a:ext cx="1587" cy="1371600"/>
          </a:xfrm>
          <a:prstGeom prst="line">
            <a:avLst/>
          </a:prstGeom>
          <a:noFill/>
          <a:ln w="936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" name="Line 52"/>
          <p:cNvSpPr>
            <a:spLocks noChangeShapeType="1"/>
          </p:cNvSpPr>
          <p:nvPr/>
        </p:nvSpPr>
        <p:spPr bwMode="auto">
          <a:xfrm>
            <a:off x="7367191" y="4229844"/>
            <a:ext cx="1587" cy="1828800"/>
          </a:xfrm>
          <a:prstGeom prst="line">
            <a:avLst/>
          </a:prstGeom>
          <a:noFill/>
          <a:ln w="936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63" name="AutoShape 53"/>
          <p:cNvCxnSpPr>
            <a:cxnSpLocks noChangeShapeType="1"/>
            <a:stCxn id="37" idx="3"/>
          </p:cNvCxnSpPr>
          <p:nvPr/>
        </p:nvCxnSpPr>
        <p:spPr bwMode="auto">
          <a:xfrm>
            <a:off x="6817916" y="3858369"/>
            <a:ext cx="550862" cy="371475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64" name="Line 54"/>
          <p:cNvSpPr>
            <a:spLocks noChangeShapeType="1"/>
          </p:cNvSpPr>
          <p:nvPr/>
        </p:nvSpPr>
        <p:spPr bwMode="auto">
          <a:xfrm>
            <a:off x="7367191" y="5299819"/>
            <a:ext cx="566737" cy="1587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839711" y="6075617"/>
            <a:ext cx="12907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1100" dirty="0">
                <a:solidFill>
                  <a:srgbClr val="000000"/>
                </a:solidFill>
              </a:rPr>
              <a:t>Robert D. Russell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54551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930" y="836712"/>
            <a:ext cx="8229600" cy="936104"/>
          </a:xfrm>
        </p:spPr>
        <p:txBody>
          <a:bodyPr>
            <a:noAutofit/>
          </a:bodyPr>
          <a:lstStyle/>
          <a:p>
            <a:pPr algn="l"/>
            <a:r>
              <a:rPr lang="en-GB" sz="2800" dirty="0" smtClean="0"/>
              <a:t>Inside a RDMA Application</a:t>
            </a:r>
            <a:r>
              <a:rPr lang="en-GB" sz="2800" dirty="0" smtClean="0"/>
              <a:t/>
            </a:r>
            <a:br>
              <a:rPr lang="en-GB" sz="2800" dirty="0" smtClean="0"/>
            </a:b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2676276"/>
            <a:ext cx="5538168" cy="4045199"/>
          </a:xfrm>
          <a:prstGeom prst="rect">
            <a:avLst/>
          </a:prstGeom>
        </p:spPr>
      </p:pic>
      <p:sp>
        <p:nvSpPr>
          <p:cNvPr id="135" name="Content Placeholder 2"/>
          <p:cNvSpPr>
            <a:spLocks noGrp="1"/>
          </p:cNvSpPr>
          <p:nvPr>
            <p:ph idx="1"/>
          </p:nvPr>
        </p:nvSpPr>
        <p:spPr>
          <a:xfrm>
            <a:off x="74543" y="1399929"/>
            <a:ext cx="8704069" cy="1435518"/>
          </a:xfrm>
        </p:spPr>
        <p:txBody>
          <a:bodyPr>
            <a:noAutofit/>
          </a:bodyPr>
          <a:lstStyle/>
          <a:p>
            <a:r>
              <a:rPr lang="en-US" sz="2000" dirty="0" smtClean="0"/>
              <a:t>Fill </a:t>
            </a:r>
            <a:r>
              <a:rPr lang="en-US" sz="2000" dirty="0" err="1" smtClean="0"/>
              <a:t>Recv</a:t>
            </a:r>
            <a:r>
              <a:rPr lang="en-US" sz="2000" dirty="0" smtClean="0"/>
              <a:t> </a:t>
            </a:r>
            <a:r>
              <a:rPr lang="en-US" sz="2000" dirty="0"/>
              <a:t>Queue </a:t>
            </a:r>
            <a:r>
              <a:rPr lang="en-US" sz="2000" dirty="0" smtClean="0"/>
              <a:t>with Work Requests &amp; ask for notification</a:t>
            </a:r>
          </a:p>
          <a:p>
            <a:r>
              <a:rPr lang="en-US" sz="2000" dirty="0" smtClean="0"/>
              <a:t>Wait for event – packet arrival – then poll for status</a:t>
            </a:r>
          </a:p>
          <a:p>
            <a:r>
              <a:rPr lang="en-US" sz="2000" dirty="0" smtClean="0"/>
              <a:t>Loop on </a:t>
            </a:r>
            <a:r>
              <a:rPr lang="en-US" sz="2000" dirty="0" err="1" smtClean="0"/>
              <a:t>RecvQ</a:t>
            </a:r>
            <a:r>
              <a:rPr lang="en-US" sz="2000" dirty="0" smtClean="0"/>
              <a:t>, use data, issue new </a:t>
            </a:r>
            <a:r>
              <a:rPr lang="en-US" sz="2000" dirty="0" err="1" smtClean="0"/>
              <a:t>Recv</a:t>
            </a:r>
            <a:r>
              <a:rPr lang="en-US" sz="2000" dirty="0" smtClean="0"/>
              <a:t> Work Request</a:t>
            </a:r>
            <a:endParaRPr lang="en-US" sz="2000" dirty="0" smtClean="0"/>
          </a:p>
          <a:p>
            <a:pPr marL="0" indent="0">
              <a:buNone/>
            </a:pPr>
            <a:r>
              <a:rPr lang="en-GB" sz="2000" dirty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80126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930" y="836712"/>
            <a:ext cx="8229600" cy="936104"/>
          </a:xfrm>
        </p:spPr>
        <p:txBody>
          <a:bodyPr>
            <a:noAutofit/>
          </a:bodyPr>
          <a:lstStyle/>
          <a:p>
            <a:pPr algn="l"/>
            <a:r>
              <a:rPr lang="en-GB" sz="2800" dirty="0" smtClean="0"/>
              <a:t>RDMA RC</a:t>
            </a:r>
            <a:br>
              <a:rPr lang="en-GB" sz="2800" dirty="0" smtClean="0"/>
            </a:b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543" y="1399929"/>
            <a:ext cx="8704069" cy="1435518"/>
          </a:xfrm>
        </p:spPr>
        <p:txBody>
          <a:bodyPr>
            <a:noAutofit/>
          </a:bodyPr>
          <a:lstStyle/>
          <a:p>
            <a:r>
              <a:rPr lang="en-GB" sz="2000" dirty="0"/>
              <a:t>Max packet size 4096 Bytes, </a:t>
            </a:r>
          </a:p>
          <a:p>
            <a:r>
              <a:rPr lang="en-GB" sz="2000" dirty="0"/>
              <a:t>Every message is acknowledged </a:t>
            </a:r>
          </a:p>
          <a:p>
            <a:r>
              <a:rPr lang="en-US" sz="2000" dirty="0" smtClean="0"/>
              <a:t>Core6 </a:t>
            </a:r>
            <a:r>
              <a:rPr lang="en-US" sz="2000" dirty="0"/>
              <a:t>– </a:t>
            </a:r>
            <a:r>
              <a:rPr lang="en-US" sz="2000" dirty="0" smtClean="0"/>
              <a:t>core6 </a:t>
            </a:r>
          </a:p>
          <a:p>
            <a:r>
              <a:rPr lang="en-US" sz="2000" dirty="0" smtClean="0"/>
              <a:t>the </a:t>
            </a:r>
            <a:r>
              <a:rPr lang="en-US" sz="2000" dirty="0"/>
              <a:t>CPU was </a:t>
            </a:r>
            <a:r>
              <a:rPr lang="en-US" sz="2000" dirty="0" smtClean="0"/>
              <a:t>90% </a:t>
            </a:r>
            <a:r>
              <a:rPr lang="en-US" sz="2000" dirty="0"/>
              <a:t>in </a:t>
            </a:r>
            <a:r>
              <a:rPr lang="en-US" sz="2000" dirty="0" smtClean="0"/>
              <a:t>user </a:t>
            </a:r>
            <a:r>
              <a:rPr lang="en-US" sz="2000" dirty="0"/>
              <a:t>mode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App design takes care of ring buffers</a:t>
            </a:r>
            <a:br>
              <a:rPr lang="en-US" sz="2000" dirty="0" smtClean="0"/>
            </a:br>
            <a:r>
              <a:rPr lang="en-US" sz="2000" dirty="0" smtClean="0"/>
              <a:t>poll </a:t>
            </a:r>
            <a:r>
              <a:rPr lang="en-US" sz="2000" dirty="0" err="1"/>
              <a:t>C</a:t>
            </a:r>
            <a:r>
              <a:rPr lang="en-US" sz="2000" dirty="0" err="1" smtClean="0"/>
              <a:t>ompQ</a:t>
            </a:r>
            <a:r>
              <a:rPr lang="en-US" sz="2000" dirty="0" smtClean="0"/>
              <a:t> </a:t>
            </a:r>
            <a:r>
              <a:rPr lang="en-US" sz="2000" dirty="0" smtClean="0"/>
              <a:t>every 64 packets </a:t>
            </a:r>
          </a:p>
          <a:p>
            <a:pPr marL="0" indent="0">
              <a:buNone/>
            </a:pPr>
            <a:r>
              <a:rPr lang="en-GB" sz="2000" dirty="0"/>
              <a:t>			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17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128" y="3714272"/>
            <a:ext cx="4265450" cy="22371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7" y="2462560"/>
            <a:ext cx="4134606" cy="15008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4007" y="4165774"/>
            <a:ext cx="4183088" cy="216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1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930" y="836712"/>
            <a:ext cx="8229600" cy="936104"/>
          </a:xfrm>
        </p:spPr>
        <p:txBody>
          <a:bodyPr>
            <a:noAutofit/>
          </a:bodyPr>
          <a:lstStyle/>
          <a:p>
            <a:pPr algn="l"/>
            <a:r>
              <a:rPr lang="en-GB" sz="2800" dirty="0" smtClean="0"/>
              <a:t>RDMA RC Throughput as a function of </a:t>
            </a:r>
            <a:r>
              <a:rPr lang="en-GB" sz="2800" dirty="0" err="1" smtClean="0"/>
              <a:t>msg</a:t>
            </a:r>
            <a:r>
              <a:rPr lang="en-GB" sz="2800" dirty="0" smtClean="0"/>
              <a:t> size</a:t>
            </a:r>
            <a:br>
              <a:rPr lang="en-GB" sz="2800" dirty="0" smtClean="0"/>
            </a:b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973" y="1412776"/>
            <a:ext cx="8704069" cy="1435518"/>
          </a:xfrm>
        </p:spPr>
        <p:txBody>
          <a:bodyPr>
            <a:noAutofit/>
          </a:bodyPr>
          <a:lstStyle/>
          <a:p>
            <a:r>
              <a:rPr lang="en-GB" sz="2000" dirty="0" smtClean="0"/>
              <a:t>Reasonably smooth increase with </a:t>
            </a:r>
            <a:r>
              <a:rPr lang="en-GB" sz="2000" dirty="0" err="1" smtClean="0"/>
              <a:t>mssage</a:t>
            </a:r>
            <a:r>
              <a:rPr lang="en-GB" sz="2000" dirty="0" smtClean="0"/>
              <a:t> size</a:t>
            </a:r>
          </a:p>
          <a:p>
            <a:r>
              <a:rPr lang="en-GB" sz="2000" dirty="0" smtClean="0"/>
              <a:t>~ 80 </a:t>
            </a:r>
            <a:r>
              <a:rPr lang="en-GB" sz="2000" dirty="0" err="1" smtClean="0"/>
              <a:t>Gbit</a:t>
            </a:r>
            <a:r>
              <a:rPr lang="en-GB" sz="2000" dirty="0" smtClean="0"/>
              <a:t>/s for Jumbo frame messages</a:t>
            </a:r>
          </a:p>
          <a:p>
            <a:r>
              <a:rPr lang="en-GB" sz="2000" dirty="0" smtClean="0"/>
              <a:t>&gt;90 </a:t>
            </a:r>
            <a:r>
              <a:rPr lang="en-GB" sz="2000" dirty="0" err="1" smtClean="0"/>
              <a:t>Gbit</a:t>
            </a:r>
            <a:r>
              <a:rPr lang="en-GB" sz="2000" dirty="0" smtClean="0"/>
              <a:t>/s for 30k Byte messages</a:t>
            </a:r>
          </a:p>
          <a:p>
            <a:r>
              <a:rPr lang="en-GB" sz="2000" dirty="0" smtClean="0"/>
              <a:t>Not clear what small messages take so long.</a:t>
            </a:r>
            <a:r>
              <a:rPr lang="en-GB" sz="2000" dirty="0"/>
              <a:t>				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18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304152"/>
            <a:ext cx="4499992" cy="30270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4730" y="3300393"/>
            <a:ext cx="4504213" cy="3029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4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930" y="836712"/>
            <a:ext cx="8229600" cy="936104"/>
          </a:xfrm>
        </p:spPr>
        <p:txBody>
          <a:bodyPr>
            <a:noAutofit/>
          </a:bodyPr>
          <a:lstStyle/>
          <a:p>
            <a:pPr algn="l"/>
            <a:r>
              <a:rPr lang="en-GB" sz="2800" dirty="0" err="1"/>
              <a:t>l</a:t>
            </a:r>
            <a:r>
              <a:rPr lang="en-GB" sz="2800" dirty="0" err="1" smtClean="0"/>
              <a:t>ibvma</a:t>
            </a:r>
            <a:r>
              <a:rPr lang="en-GB" sz="2800" dirty="0" smtClean="0"/>
              <a:t> user mode kernel bypass</a:t>
            </a:r>
            <a:br>
              <a:rPr lang="en-GB" sz="2800" dirty="0" smtClean="0"/>
            </a:br>
            <a:r>
              <a:rPr lang="en-GB" sz="2800" dirty="0" smtClean="0"/>
              <a:t>UDP </a:t>
            </a:r>
            <a:r>
              <a:rPr lang="en-GB" sz="2800" dirty="0" smtClean="0"/>
              <a:t>Throughput as a function of </a:t>
            </a:r>
            <a:r>
              <a:rPr lang="en-GB" sz="2800" dirty="0" err="1" smtClean="0"/>
              <a:t>msg</a:t>
            </a:r>
            <a:r>
              <a:rPr lang="en-GB" sz="2800" dirty="0" smtClean="0"/>
              <a:t> size</a:t>
            </a:r>
            <a:br>
              <a:rPr lang="en-GB" sz="2800" dirty="0" smtClean="0"/>
            </a:b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973" y="1561434"/>
            <a:ext cx="8704069" cy="1435518"/>
          </a:xfrm>
        </p:spPr>
        <p:txBody>
          <a:bodyPr>
            <a:noAutofit/>
          </a:bodyPr>
          <a:lstStyle/>
          <a:p>
            <a:r>
              <a:rPr lang="en-GB" sz="2000" dirty="0" smtClean="0"/>
              <a:t>Modify </a:t>
            </a:r>
            <a:r>
              <a:rPr lang="en-GB" sz="2000" dirty="0" err="1"/>
              <a:t>libvma</a:t>
            </a:r>
            <a:r>
              <a:rPr lang="en-GB" sz="2000" dirty="0"/>
              <a:t> </a:t>
            </a:r>
            <a:r>
              <a:rPr lang="en-GB" sz="2000" dirty="0" smtClean="0"/>
              <a:t>to fragment correctly</a:t>
            </a:r>
          </a:p>
          <a:p>
            <a:pPr lvl="1"/>
            <a:r>
              <a:rPr lang="en-GB" sz="2000" dirty="0" smtClean="0"/>
              <a:t>Fed back to Mellanox &amp; into the distribution.</a:t>
            </a:r>
          </a:p>
          <a:p>
            <a:r>
              <a:rPr lang="en-GB" sz="2000" dirty="0" err="1"/>
              <a:t>u</a:t>
            </a:r>
            <a:r>
              <a:rPr lang="en-GB" sz="2000" dirty="0" err="1" smtClean="0"/>
              <a:t>dpmon</a:t>
            </a:r>
            <a:r>
              <a:rPr lang="en-GB" sz="2000" dirty="0" smtClean="0"/>
              <a:t> unmodified run </a:t>
            </a:r>
            <a:r>
              <a:rPr lang="en-US" sz="2000" dirty="0"/>
              <a:t>core6 – core6 </a:t>
            </a:r>
            <a:endParaRPr lang="en-US" sz="2000" dirty="0" smtClean="0"/>
          </a:p>
          <a:p>
            <a:r>
              <a:rPr lang="en-US" sz="2000" dirty="0" smtClean="0"/>
              <a:t>Firewalls ON</a:t>
            </a:r>
            <a:r>
              <a:rPr lang="en-GB" sz="2000" dirty="0"/>
              <a:t>				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202854"/>
            <a:ext cx="4613354" cy="310646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368930" y="3342178"/>
            <a:ext cx="3775070" cy="646331"/>
          </a:xfrm>
          <a:prstGeom prst="rect">
            <a:avLst/>
          </a:prstGeom>
          <a:solidFill>
            <a:schemeClr val="bg1"/>
          </a:solidFill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Smooth increase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UDP &gt; 90 </a:t>
            </a:r>
            <a:r>
              <a:rPr lang="en-GB" dirty="0" err="1" smtClean="0">
                <a:solidFill>
                  <a:srgbClr val="FF0000"/>
                </a:solidFill>
              </a:rPr>
              <a:t>Gbit</a:t>
            </a:r>
            <a:r>
              <a:rPr lang="en-GB" dirty="0" smtClean="0">
                <a:solidFill>
                  <a:srgbClr val="FF0000"/>
                </a:solidFill>
              </a:rPr>
              <a:t>/s for Jumbo packets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6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452" y="476672"/>
            <a:ext cx="8229600" cy="936104"/>
          </a:xfrm>
        </p:spPr>
        <p:txBody>
          <a:bodyPr>
            <a:normAutofit/>
          </a:bodyPr>
          <a:lstStyle/>
          <a:p>
            <a:r>
              <a:rPr lang="en-GB" sz="3600" dirty="0" smtClean="0"/>
              <a:t>Agenda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9108504" cy="4523522"/>
          </a:xfrm>
        </p:spPr>
        <p:txBody>
          <a:bodyPr>
            <a:noAutofit/>
          </a:bodyPr>
          <a:lstStyle/>
          <a:p>
            <a:r>
              <a:rPr lang="en-GB" sz="2000" dirty="0" smtClean="0"/>
              <a:t>Environment – </a:t>
            </a:r>
            <a:r>
              <a:rPr lang="en-GB" sz="2000" dirty="0" smtClean="0"/>
              <a:t>HW and Topology</a:t>
            </a:r>
            <a:endParaRPr lang="en-GB" sz="2000" dirty="0" smtClean="0"/>
          </a:p>
          <a:p>
            <a:r>
              <a:rPr lang="en-GB" sz="2000" dirty="0" smtClean="0"/>
              <a:t>Tuning</a:t>
            </a:r>
          </a:p>
          <a:p>
            <a:r>
              <a:rPr lang="en-GB" sz="2000" dirty="0" smtClean="0"/>
              <a:t>UDP &amp; TCP using the Kernel Stack</a:t>
            </a:r>
            <a:endParaRPr lang="en-GB" sz="2000" dirty="0"/>
          </a:p>
          <a:p>
            <a:pPr lvl="1"/>
            <a:r>
              <a:rPr lang="en-GB" sz="1600" dirty="0" smtClean="0"/>
              <a:t>Achievable UDP throughput vs </a:t>
            </a:r>
            <a:r>
              <a:rPr lang="en-GB" sz="1600" dirty="0"/>
              <a:t>packet spacing</a:t>
            </a:r>
          </a:p>
          <a:p>
            <a:pPr lvl="1"/>
            <a:r>
              <a:rPr lang="en-GB" sz="1600" dirty="0" smtClean="0"/>
              <a:t>Achievable </a:t>
            </a:r>
            <a:r>
              <a:rPr lang="en-GB" sz="1600" dirty="0"/>
              <a:t>UDP throughput </a:t>
            </a:r>
            <a:r>
              <a:rPr lang="en-GB" sz="1600" dirty="0" smtClean="0"/>
              <a:t>vs </a:t>
            </a:r>
            <a:r>
              <a:rPr lang="en-GB" sz="1600" dirty="0"/>
              <a:t>packet size</a:t>
            </a:r>
          </a:p>
          <a:p>
            <a:pPr lvl="1"/>
            <a:r>
              <a:rPr lang="en-GB" sz="1600" dirty="0" smtClean="0"/>
              <a:t>Achievable </a:t>
            </a:r>
            <a:r>
              <a:rPr lang="en-GB" sz="1600" dirty="0" smtClean="0"/>
              <a:t>TCP throughput and use of CPU </a:t>
            </a:r>
            <a:r>
              <a:rPr lang="en-GB" sz="1600" dirty="0" smtClean="0"/>
              <a:t>cores, application, NIC ring buffer</a:t>
            </a:r>
            <a:endParaRPr lang="en-GB" sz="1600" dirty="0" smtClean="0"/>
          </a:p>
          <a:p>
            <a:pPr lvl="1"/>
            <a:r>
              <a:rPr lang="en-GB" sz="1600" dirty="0"/>
              <a:t>Achievable TCP </a:t>
            </a:r>
            <a:r>
              <a:rPr lang="en-GB" sz="1600" dirty="0" smtClean="0"/>
              <a:t>throughput ConnectX-4 and </a:t>
            </a:r>
            <a:r>
              <a:rPr lang="en-GB" sz="1600" dirty="0" smtClean="0"/>
              <a:t>ConnectX-5 – multiple flows</a:t>
            </a:r>
            <a:endParaRPr lang="en-GB" sz="1600" dirty="0" smtClean="0"/>
          </a:p>
          <a:p>
            <a:r>
              <a:rPr lang="en-GB" sz="2000" dirty="0" smtClean="0"/>
              <a:t>RDMA </a:t>
            </a:r>
            <a:r>
              <a:rPr lang="en-GB" sz="2000" dirty="0"/>
              <a:t>using the Kernel </a:t>
            </a:r>
            <a:r>
              <a:rPr lang="en-GB" sz="2000" dirty="0" smtClean="0"/>
              <a:t>Stack</a:t>
            </a:r>
            <a:endParaRPr lang="en-GB" sz="2000" dirty="0"/>
          </a:p>
          <a:p>
            <a:pPr lvl="1"/>
            <a:r>
              <a:rPr lang="en-GB" sz="1600" dirty="0" smtClean="0"/>
              <a:t>RDMA </a:t>
            </a:r>
            <a:r>
              <a:rPr lang="en-GB" sz="1600" dirty="0"/>
              <a:t>RC Observed Protocol and Packet </a:t>
            </a:r>
            <a:r>
              <a:rPr lang="en-GB" sz="1600" dirty="0" smtClean="0"/>
              <a:t>size</a:t>
            </a:r>
          </a:p>
          <a:p>
            <a:pPr lvl="1"/>
            <a:r>
              <a:rPr lang="en-GB" sz="1600" dirty="0"/>
              <a:t>RDMA RC </a:t>
            </a:r>
            <a:r>
              <a:rPr lang="en-GB" sz="1600" dirty="0" smtClean="0"/>
              <a:t>throughput vs message size</a:t>
            </a:r>
          </a:p>
          <a:p>
            <a:pPr lvl="1"/>
            <a:r>
              <a:rPr lang="en-GB" sz="1600" dirty="0"/>
              <a:t>RDMA RC </a:t>
            </a:r>
            <a:r>
              <a:rPr lang="en-GB" sz="1600" dirty="0" smtClean="0"/>
              <a:t>throughput </a:t>
            </a:r>
            <a:r>
              <a:rPr lang="en-GB" sz="1600" dirty="0" smtClean="0"/>
              <a:t>vs packet spacing</a:t>
            </a:r>
            <a:endParaRPr lang="en-GB" sz="1600" dirty="0" smtClean="0"/>
          </a:p>
          <a:p>
            <a:r>
              <a:rPr lang="en-GB" sz="2000" dirty="0" smtClean="0"/>
              <a:t>Kernel </a:t>
            </a:r>
            <a:r>
              <a:rPr lang="en-GB" sz="2000" dirty="0" smtClean="0"/>
              <a:t>bypass with </a:t>
            </a:r>
            <a:r>
              <a:rPr lang="en-GB" sz="2000" dirty="0" err="1" smtClean="0"/>
              <a:t>libvma</a:t>
            </a:r>
            <a:endParaRPr lang="en-GB" sz="2000" dirty="0" smtClean="0"/>
          </a:p>
          <a:p>
            <a:pPr lvl="1"/>
            <a:r>
              <a:rPr lang="en-GB" sz="1600" dirty="0"/>
              <a:t>Achievable UDP throughput vs packet size</a:t>
            </a:r>
          </a:p>
          <a:p>
            <a:pPr lvl="1"/>
            <a:r>
              <a:rPr lang="en-GB" sz="1600" dirty="0"/>
              <a:t>Achievable UDP throughput vs packet </a:t>
            </a:r>
            <a:r>
              <a:rPr lang="en-GB" sz="1600" dirty="0" smtClean="0"/>
              <a:t>spacing</a:t>
            </a:r>
          </a:p>
          <a:p>
            <a:pPr lvl="1"/>
            <a:r>
              <a:rPr lang="en-GB" sz="1600" dirty="0" smtClean="0"/>
              <a:t>TCP throughput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Richard Hughes-Jones    3rd SIG-PMV     Copenhagen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49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930" y="836712"/>
            <a:ext cx="8229600" cy="936104"/>
          </a:xfrm>
        </p:spPr>
        <p:txBody>
          <a:bodyPr>
            <a:noAutofit/>
          </a:bodyPr>
          <a:lstStyle/>
          <a:p>
            <a:pPr algn="l"/>
            <a:r>
              <a:rPr lang="en-GB" sz="2800" dirty="0" err="1"/>
              <a:t>l</a:t>
            </a:r>
            <a:r>
              <a:rPr lang="en-GB" sz="2800" dirty="0" err="1" smtClean="0"/>
              <a:t>ibvma</a:t>
            </a:r>
            <a:r>
              <a:rPr lang="en-GB" sz="2800" dirty="0" smtClean="0"/>
              <a:t> UDP Performance</a:t>
            </a:r>
            <a:br>
              <a:rPr lang="en-GB" sz="2800" dirty="0" smtClean="0"/>
            </a:b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973" y="1412776"/>
            <a:ext cx="8704069" cy="1435518"/>
          </a:xfrm>
        </p:spPr>
        <p:txBody>
          <a:bodyPr>
            <a:noAutofit/>
          </a:bodyPr>
          <a:lstStyle/>
          <a:p>
            <a:r>
              <a:rPr lang="en-GB" sz="2000" dirty="0" smtClean="0"/>
              <a:t>Core6 – core 6</a:t>
            </a:r>
          </a:p>
          <a:p>
            <a:r>
              <a:rPr lang="en-GB" sz="2000" dirty="0" smtClean="0"/>
              <a:t>Throughput &gt;98 </a:t>
            </a:r>
            <a:r>
              <a:rPr lang="en-GB" sz="2000" dirty="0" err="1" smtClean="0"/>
              <a:t>Gbit</a:t>
            </a:r>
            <a:r>
              <a:rPr lang="en-GB" sz="2000" dirty="0" smtClean="0"/>
              <a:t>/s  </a:t>
            </a:r>
            <a:endParaRPr lang="en-US" sz="2000" dirty="0" smtClean="0"/>
          </a:p>
          <a:p>
            <a:r>
              <a:rPr lang="en-GB" sz="2000" dirty="0" smtClean="0"/>
              <a:t>No packet loss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Jitter excellent</a:t>
            </a:r>
            <a:endParaRPr lang="en-GB" sz="2000" dirty="0"/>
          </a:p>
          <a:p>
            <a:r>
              <a:rPr lang="en-GB" sz="2000" dirty="0"/>
              <a:t>		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20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912" y="1653345"/>
            <a:ext cx="4677885" cy="244369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947" y="4491778"/>
            <a:ext cx="4280027" cy="157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72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930" y="836712"/>
            <a:ext cx="8229600" cy="936104"/>
          </a:xfrm>
        </p:spPr>
        <p:txBody>
          <a:bodyPr>
            <a:noAutofit/>
          </a:bodyPr>
          <a:lstStyle/>
          <a:p>
            <a:pPr algn="l"/>
            <a:r>
              <a:rPr lang="en-GB" sz="2800" dirty="0" err="1"/>
              <a:t>l</a:t>
            </a:r>
            <a:r>
              <a:rPr lang="en-GB" sz="2800" dirty="0" err="1" smtClean="0"/>
              <a:t>ibvma</a:t>
            </a:r>
            <a:r>
              <a:rPr lang="en-GB" sz="2800" dirty="0" smtClean="0"/>
              <a:t> TCP Performance</a:t>
            </a:r>
            <a:br>
              <a:rPr lang="en-GB" sz="2800" dirty="0" smtClean="0"/>
            </a:b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973" y="1412776"/>
            <a:ext cx="8704069" cy="2016224"/>
          </a:xfrm>
        </p:spPr>
        <p:txBody>
          <a:bodyPr>
            <a:noAutofit/>
          </a:bodyPr>
          <a:lstStyle/>
          <a:p>
            <a:r>
              <a:rPr lang="en-GB" sz="2000" dirty="0" smtClean="0"/>
              <a:t>Core6 – core 6</a:t>
            </a:r>
          </a:p>
          <a:p>
            <a:r>
              <a:rPr lang="en-GB" sz="2000" dirty="0"/>
              <a:t>TCP </a:t>
            </a:r>
            <a:r>
              <a:rPr lang="en-GB" sz="2000" dirty="0" err="1"/>
              <a:t>iperf</a:t>
            </a:r>
            <a:r>
              <a:rPr lang="en-GB" sz="2000" dirty="0"/>
              <a:t> kernel 57.7 </a:t>
            </a:r>
            <a:r>
              <a:rPr lang="en-GB" sz="2000" dirty="0" err="1"/>
              <a:t>Gbit</a:t>
            </a:r>
            <a:r>
              <a:rPr lang="en-GB" sz="2000" dirty="0"/>
              <a:t>/s</a:t>
            </a:r>
          </a:p>
          <a:p>
            <a:r>
              <a:rPr lang="en-GB" sz="2000" dirty="0"/>
              <a:t>TCP </a:t>
            </a:r>
            <a:r>
              <a:rPr lang="en-GB" sz="2000" dirty="0" err="1"/>
              <a:t>iperf</a:t>
            </a:r>
            <a:r>
              <a:rPr lang="en-GB" sz="2000" dirty="0"/>
              <a:t> </a:t>
            </a:r>
            <a:r>
              <a:rPr lang="en-GB" sz="2000" dirty="0" err="1"/>
              <a:t>libvma</a:t>
            </a:r>
            <a:r>
              <a:rPr lang="en-GB" sz="2000" dirty="0"/>
              <a:t> 13.6 </a:t>
            </a:r>
            <a:r>
              <a:rPr lang="en-GB" sz="2000" dirty="0" err="1" smtClean="0"/>
              <a:t>Gbit</a:t>
            </a:r>
            <a:r>
              <a:rPr lang="en-GB" sz="2000" dirty="0" smtClean="0"/>
              <a:t>/s</a:t>
            </a:r>
          </a:p>
          <a:p>
            <a:endParaRPr lang="en-GB" sz="2000" dirty="0"/>
          </a:p>
          <a:p>
            <a:r>
              <a:rPr lang="en-GB" sz="2000" dirty="0" err="1" smtClean="0"/>
              <a:t>libvma</a:t>
            </a:r>
            <a:r>
              <a:rPr lang="en-GB" sz="2000" dirty="0" smtClean="0"/>
              <a:t> does not seem to trap iperf3 system calls.</a:t>
            </a:r>
            <a:endParaRPr lang="en-GB" sz="2000" dirty="0"/>
          </a:p>
          <a:p>
            <a:pPr marL="0" indent="0">
              <a:buNone/>
            </a:pPr>
            <a:r>
              <a:rPr lang="en-GB" sz="2000" dirty="0"/>
              <a:t>		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87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0" b="35300"/>
          <a:stretch/>
        </p:blipFill>
        <p:spPr>
          <a:xfrm>
            <a:off x="8315" y="2564904"/>
            <a:ext cx="9144000" cy="38164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57" b="20495"/>
          <a:stretch/>
        </p:blipFill>
        <p:spPr>
          <a:xfrm>
            <a:off x="0" y="1052736"/>
            <a:ext cx="9152315" cy="27363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52636"/>
            <a:ext cx="4752528" cy="936104"/>
          </a:xfrm>
        </p:spPr>
        <p:txBody>
          <a:bodyPr/>
          <a:lstStyle/>
          <a:p>
            <a:r>
              <a:rPr lang="en-GB" dirty="0" smtClean="0"/>
              <a:t>Questions ?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22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971059" y="6016203"/>
            <a:ext cx="24609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Thanks to Richard Hughes-Jones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37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800" dirty="0" smtClean="0"/>
              <a:t>Progress &amp; Status Task </a:t>
            </a:r>
            <a:r>
              <a:rPr lang="en-GB" sz="2800" dirty="0"/>
              <a:t>4.1: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000" dirty="0" smtClean="0"/>
              <a:t>Evaluation </a:t>
            </a:r>
            <a:r>
              <a:rPr lang="en-GB" sz="2000" dirty="0"/>
              <a:t>of existing data transfer protocols, storage sub-systems and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931" y="1964962"/>
            <a:ext cx="8686800" cy="3888432"/>
          </a:xfrm>
        </p:spPr>
        <p:txBody>
          <a:bodyPr>
            <a:normAutofit/>
          </a:bodyPr>
          <a:lstStyle/>
          <a:p>
            <a:r>
              <a:rPr lang="en-GB" sz="2200" dirty="0" smtClean="0"/>
              <a:t>Test hosts set up at </a:t>
            </a:r>
            <a:r>
              <a:rPr lang="en-GB" sz="2200" dirty="0" err="1" smtClean="0"/>
              <a:t>Onsala</a:t>
            </a:r>
            <a:r>
              <a:rPr lang="en-GB" sz="2200" dirty="0" smtClean="0"/>
              <a:t>, JBO, GÉANT Cam &amp; Lon</a:t>
            </a:r>
            <a:r>
              <a:rPr lang="en-GB" sz="2200" dirty="0"/>
              <a:t>, </a:t>
            </a:r>
            <a:r>
              <a:rPr lang="en-GB" sz="2200" dirty="0" err="1"/>
              <a:t>Jülich</a:t>
            </a:r>
            <a:r>
              <a:rPr lang="en-GB" sz="2200" dirty="0"/>
              <a:t> </a:t>
            </a:r>
            <a:endParaRPr lang="en-GB" sz="2200" dirty="0" smtClean="0"/>
          </a:p>
          <a:p>
            <a:r>
              <a:rPr lang="en-GB" sz="2200" dirty="0" smtClean="0"/>
              <a:t>Low-level protocol – end host measurements </a:t>
            </a:r>
          </a:p>
          <a:p>
            <a:pPr lvl="1"/>
            <a:r>
              <a:rPr lang="en-GB" sz="2200" dirty="0" smtClean="0"/>
              <a:t>UDP, TCP, RDMA RoCEv2, kernel bypass </a:t>
            </a:r>
            <a:r>
              <a:rPr lang="en-GB" sz="2200" dirty="0" err="1" smtClean="0"/>
              <a:t>libvma</a:t>
            </a:r>
            <a:endParaRPr lang="en-GB" sz="2200" dirty="0" smtClean="0"/>
          </a:p>
          <a:p>
            <a:r>
              <a:rPr lang="en-GB" sz="2200" dirty="0" smtClean="0"/>
              <a:t>Good performance with careful tuning single flows 60 – 95 </a:t>
            </a:r>
            <a:r>
              <a:rPr lang="en-GB" sz="2200" dirty="0" err="1" smtClean="0"/>
              <a:t>Gbit</a:t>
            </a:r>
            <a:r>
              <a:rPr lang="en-GB" sz="2200" dirty="0" smtClean="0"/>
              <a:t>/s</a:t>
            </a:r>
          </a:p>
          <a:p>
            <a:r>
              <a:rPr lang="en-GB" sz="2200" dirty="0" smtClean="0"/>
              <a:t>Technical Note started</a:t>
            </a:r>
          </a:p>
          <a:p>
            <a:endParaRPr lang="en-GB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23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9363" y="4431146"/>
            <a:ext cx="3087593" cy="18061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00" y="4431876"/>
            <a:ext cx="3010763" cy="18054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608" y="4431146"/>
            <a:ext cx="2986392" cy="169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51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559964"/>
            <a:ext cx="6849034" cy="648072"/>
          </a:xfrm>
        </p:spPr>
        <p:txBody>
          <a:bodyPr>
            <a:noAutofit/>
          </a:bodyPr>
          <a:lstStyle/>
          <a:p>
            <a:r>
              <a:rPr lang="en-GB" sz="2800" b="0" dirty="0" err="1" smtClean="0"/>
              <a:t>iperf</a:t>
            </a:r>
            <a:r>
              <a:rPr lang="en-GB" sz="2800" b="0" dirty="0" smtClean="0"/>
              <a:t>: TCP throughput </a:t>
            </a:r>
            <a:r>
              <a:rPr lang="en-GB" sz="2800" b="0" dirty="0"/>
              <a:t>multiple </a:t>
            </a:r>
            <a:r>
              <a:rPr lang="en-GB" sz="2800" b="0" dirty="0" smtClean="0"/>
              <a:t>flows</a:t>
            </a:r>
            <a:endParaRPr lang="en-GB" sz="28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346014"/>
            <a:ext cx="8562502" cy="4347215"/>
          </a:xfrm>
        </p:spPr>
        <p:txBody>
          <a:bodyPr>
            <a:noAutofit/>
          </a:bodyPr>
          <a:lstStyle/>
          <a:p>
            <a:r>
              <a:rPr lang="en-GB" sz="2000" dirty="0" smtClean="0"/>
              <a:t>Distribut</a:t>
            </a:r>
            <a:r>
              <a:rPr lang="en-GB" sz="2000" dirty="0"/>
              <a:t>e</a:t>
            </a:r>
            <a:r>
              <a:rPr lang="en-GB" sz="2000" dirty="0" smtClean="0"/>
              <a:t> IRQs over all cores on node 1</a:t>
            </a:r>
          </a:p>
          <a:p>
            <a:r>
              <a:rPr lang="en-GB" sz="2000" dirty="0" smtClean="0"/>
              <a:t>Run </a:t>
            </a:r>
            <a:r>
              <a:rPr lang="en-GB" sz="2000" dirty="0" err="1" smtClean="0"/>
              <a:t>iperf</a:t>
            </a:r>
            <a:r>
              <a:rPr lang="en-GB" sz="2000" dirty="0" smtClean="0"/>
              <a:t> on cores 6-11 </a:t>
            </a:r>
            <a:br>
              <a:rPr lang="en-GB" sz="2000" dirty="0" smtClean="0"/>
            </a:br>
            <a:r>
              <a:rPr lang="en-GB" sz="2000" dirty="0" smtClean="0"/>
              <a:t>for both receive and sending </a:t>
            </a:r>
          </a:p>
          <a:p>
            <a:r>
              <a:rPr lang="en-GB" sz="2000" dirty="0" smtClean="0"/>
              <a:t>Firewalls ON, TCP offload on, </a:t>
            </a:r>
            <a:br>
              <a:rPr lang="en-GB" sz="2000" dirty="0" smtClean="0"/>
            </a:br>
            <a:r>
              <a:rPr lang="en-GB" sz="2000" dirty="0" smtClean="0"/>
              <a:t>TCP cubic</a:t>
            </a:r>
          </a:p>
          <a:p>
            <a:r>
              <a:rPr lang="en-GB" sz="2000" dirty="0" smtClean="0"/>
              <a:t>Total throughput:</a:t>
            </a:r>
            <a:br>
              <a:rPr lang="en-GB" sz="2000" dirty="0" smtClean="0"/>
            </a:br>
            <a:r>
              <a:rPr lang="en-GB" sz="2000" dirty="0" smtClean="0"/>
              <a:t>increase 60 </a:t>
            </a:r>
            <a:r>
              <a:rPr lang="en-GB" sz="2000" dirty="0" smtClean="0">
                <a:sym typeface="Wingdings" panose="05000000000000000000" pitchFamily="2" charset="2"/>
              </a:rPr>
              <a:t> 86 2  </a:t>
            </a:r>
            <a:r>
              <a:rPr lang="en-GB" sz="2000" dirty="0" smtClean="0"/>
              <a:t>3 flows</a:t>
            </a:r>
            <a:br>
              <a:rPr lang="en-GB" sz="2000" dirty="0" smtClean="0"/>
            </a:br>
            <a:r>
              <a:rPr lang="en-GB" sz="2000" dirty="0" smtClean="0"/>
              <a:t>98 </a:t>
            </a:r>
            <a:r>
              <a:rPr lang="en-GB" sz="2000" dirty="0" err="1" smtClean="0"/>
              <a:t>Gbit</a:t>
            </a:r>
            <a:r>
              <a:rPr lang="en-GB" sz="2000" dirty="0" smtClean="0"/>
              <a:t>/s for 4 &amp; 5 flows</a:t>
            </a:r>
            <a:br>
              <a:rPr lang="en-GB" sz="2000" dirty="0" smtClean="0"/>
            </a:br>
            <a:r>
              <a:rPr lang="en-GB" sz="2000" dirty="0" smtClean="0"/>
              <a:t>then starts to fall</a:t>
            </a:r>
          </a:p>
          <a:p>
            <a:r>
              <a:rPr lang="en-GB" sz="2000" dirty="0" smtClean="0"/>
              <a:t>10</a:t>
            </a:r>
            <a:r>
              <a:rPr lang="en-GB" sz="2000" baseline="30000" dirty="0" smtClean="0"/>
              <a:t>-4</a:t>
            </a:r>
            <a:r>
              <a:rPr lang="en-GB" sz="2000" dirty="0" smtClean="0"/>
              <a:t> - 10</a:t>
            </a:r>
            <a:r>
              <a:rPr lang="en-GB" sz="2000" baseline="30000" dirty="0" smtClean="0"/>
              <a:t>-5</a:t>
            </a:r>
            <a:r>
              <a:rPr lang="en-GB" sz="2000" dirty="0" smtClean="0"/>
              <a:t> % re-</a:t>
            </a:r>
            <a:r>
              <a:rPr lang="en-GB" sz="2000" dirty="0" err="1" smtClean="0"/>
              <a:t>tx</a:t>
            </a:r>
            <a:r>
              <a:rPr lang="en-GB" sz="2000" dirty="0" smtClean="0"/>
              <a:t> 2, 3 flows</a:t>
            </a:r>
          </a:p>
          <a:p>
            <a:r>
              <a:rPr lang="en-GB" sz="2000" dirty="0"/>
              <a:t>10</a:t>
            </a:r>
            <a:r>
              <a:rPr lang="en-GB" sz="2000" baseline="30000" dirty="0"/>
              <a:t>-4</a:t>
            </a:r>
            <a:r>
              <a:rPr lang="en-GB" sz="2000" dirty="0"/>
              <a:t> </a:t>
            </a:r>
            <a:r>
              <a:rPr lang="en-GB" sz="2000" dirty="0" smtClean="0"/>
              <a:t> </a:t>
            </a:r>
            <a:r>
              <a:rPr lang="en-GB" sz="2000" dirty="0"/>
              <a:t>% re-</a:t>
            </a:r>
            <a:r>
              <a:rPr lang="en-GB" sz="2000" dirty="0" err="1"/>
              <a:t>tx</a:t>
            </a:r>
            <a:r>
              <a:rPr lang="en-GB" sz="2000" dirty="0"/>
              <a:t> </a:t>
            </a:r>
            <a:r>
              <a:rPr lang="en-GB" sz="2000" dirty="0" smtClean="0"/>
              <a:t> 4, 5 flows</a:t>
            </a:r>
          </a:p>
          <a:p>
            <a:r>
              <a:rPr lang="en-GB" sz="2000" dirty="0" smtClean="0"/>
              <a:t>10</a:t>
            </a:r>
            <a:r>
              <a:rPr lang="en-GB" sz="2000" baseline="30000" dirty="0" smtClean="0"/>
              <a:t>-3  </a:t>
            </a:r>
            <a:r>
              <a:rPr lang="en-GB" sz="2000" dirty="0" smtClean="0"/>
              <a:t>% </a:t>
            </a:r>
            <a:r>
              <a:rPr lang="en-GB" sz="2000" dirty="0"/>
              <a:t>re-</a:t>
            </a:r>
            <a:r>
              <a:rPr lang="en-GB" sz="2000" dirty="0" err="1"/>
              <a:t>tx</a:t>
            </a:r>
            <a:r>
              <a:rPr lang="en-GB" sz="2000" dirty="0"/>
              <a:t> 8</a:t>
            </a:r>
            <a:r>
              <a:rPr lang="en-GB" sz="2000" dirty="0" smtClean="0"/>
              <a:t>, 10 flows</a:t>
            </a:r>
          </a:p>
          <a:p>
            <a:r>
              <a:rPr lang="en-GB" sz="2000" dirty="0" smtClean="0"/>
              <a:t>Individual flows can vary </a:t>
            </a:r>
            <a:br>
              <a:rPr lang="en-GB" sz="2000" dirty="0" smtClean="0"/>
            </a:br>
            <a:r>
              <a:rPr lang="en-GB" sz="2000" dirty="0" smtClean="0"/>
              <a:t>by ± 5 </a:t>
            </a:r>
            <a:r>
              <a:rPr lang="en-GB" sz="2000" dirty="0" err="1" smtClean="0"/>
              <a:t>Gbit</a:t>
            </a:r>
            <a:r>
              <a:rPr lang="en-GB" sz="2000" dirty="0" smtClean="0"/>
              <a:t>/s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5753" r="8119"/>
          <a:stretch/>
        </p:blipFill>
        <p:spPr>
          <a:xfrm>
            <a:off x="3929744" y="1621970"/>
            <a:ext cx="5159828" cy="4738227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0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91127" y="577696"/>
            <a:ext cx="6607859" cy="763072"/>
          </a:xfrm>
        </p:spPr>
        <p:txBody>
          <a:bodyPr>
            <a:normAutofit fontScale="90000"/>
          </a:bodyPr>
          <a:lstStyle/>
          <a:p>
            <a:r>
              <a:rPr lang="en-GB" sz="3000" b="0" dirty="0"/>
              <a:t>Network Tuning for 100 </a:t>
            </a:r>
            <a:r>
              <a:rPr lang="en-GB" sz="3000" b="0" dirty="0" smtClean="0"/>
              <a:t>Gigabit </a:t>
            </a:r>
            <a:r>
              <a:rPr lang="en-GB" sz="3000" b="0" dirty="0"/>
              <a:t>Ethernet </a:t>
            </a:r>
            <a:endParaRPr lang="en-US" sz="3000" b="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96" y="1196752"/>
            <a:ext cx="8599945" cy="4459230"/>
          </a:xfrm>
        </p:spPr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EC0E51"/>
                </a:solidFill>
              </a:rPr>
              <a:t>Hyper threading</a:t>
            </a:r>
            <a:endParaRPr lang="en-GB" sz="2000" b="1" dirty="0">
              <a:solidFill>
                <a:srgbClr val="EC0E51"/>
              </a:solidFill>
            </a:endParaRPr>
          </a:p>
          <a:p>
            <a:pPr lvl="1"/>
            <a:r>
              <a:rPr lang="en-GB" sz="2000" dirty="0" smtClean="0"/>
              <a:t>Turn </a:t>
            </a:r>
            <a:r>
              <a:rPr lang="en-GB" sz="2000" dirty="0"/>
              <a:t>off </a:t>
            </a:r>
            <a:r>
              <a:rPr lang="en-GB" sz="2000" dirty="0" smtClean="0"/>
              <a:t>in the BIOS</a:t>
            </a:r>
            <a:endParaRPr lang="en-GB" sz="2000" dirty="0"/>
          </a:p>
          <a:p>
            <a:r>
              <a:rPr lang="en-GB" sz="2000" b="1" dirty="0" smtClean="0">
                <a:solidFill>
                  <a:srgbClr val="EC0E51"/>
                </a:solidFill>
              </a:rPr>
              <a:t>Wait states</a:t>
            </a:r>
          </a:p>
          <a:p>
            <a:pPr lvl="1"/>
            <a:r>
              <a:rPr lang="en-GB" sz="2000" dirty="0"/>
              <a:t>Disable / minimise use of </a:t>
            </a:r>
            <a:r>
              <a:rPr lang="en-GB" sz="2000" dirty="0" smtClean="0"/>
              <a:t>c-states. Use the BIOS or at boot time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b="1" dirty="0" smtClean="0">
                <a:solidFill>
                  <a:srgbClr val="EC0E51"/>
                </a:solidFill>
              </a:rPr>
              <a:t>Power saving Core Frequency</a:t>
            </a:r>
            <a:endParaRPr lang="en-GB" sz="2000" b="1" dirty="0">
              <a:solidFill>
                <a:srgbClr val="EC0E51"/>
              </a:solidFill>
              <a:sym typeface="Wingdings" panose="05000000000000000000" pitchFamily="2" charset="2"/>
            </a:endParaRPr>
          </a:p>
          <a:p>
            <a:pPr lvl="1"/>
            <a:r>
              <a:rPr lang="en-GB" sz="2000" dirty="0" smtClean="0"/>
              <a:t>Set governor “performance”</a:t>
            </a:r>
          </a:p>
          <a:p>
            <a:pPr lvl="1"/>
            <a:r>
              <a:rPr lang="en-GB" sz="2000" dirty="0" smtClean="0"/>
              <a:t>Set </a:t>
            </a:r>
            <a:r>
              <a:rPr lang="en-GB" sz="2000" dirty="0" err="1" smtClean="0"/>
              <a:t>cpufreq</a:t>
            </a:r>
            <a:r>
              <a:rPr lang="en-GB" sz="2000" dirty="0" smtClean="0"/>
              <a:t> </a:t>
            </a:r>
            <a:r>
              <a:rPr lang="en-GB" sz="2000" dirty="0"/>
              <a:t>to </a:t>
            </a:r>
            <a:r>
              <a:rPr lang="en-GB" sz="2000" dirty="0" smtClean="0"/>
              <a:t>maximum</a:t>
            </a:r>
          </a:p>
          <a:p>
            <a:pPr lvl="1"/>
            <a:r>
              <a:rPr lang="en-GB" sz="2000" dirty="0" smtClean="0"/>
              <a:t>Depends </a:t>
            </a:r>
            <a:r>
              <a:rPr lang="en-GB" sz="2000" dirty="0"/>
              <a:t>on </a:t>
            </a:r>
            <a:r>
              <a:rPr lang="en-GB" sz="2000" dirty="0" err="1" smtClean="0"/>
              <a:t>scaling_driver</a:t>
            </a:r>
            <a:r>
              <a:rPr lang="en-GB" sz="2000" dirty="0"/>
              <a:t>: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 err="1" smtClean="0"/>
              <a:t>acpi-cpufreq</a:t>
            </a:r>
            <a:r>
              <a:rPr lang="en-GB" sz="2000" dirty="0" smtClean="0"/>
              <a:t> allows setting </a:t>
            </a:r>
            <a:r>
              <a:rPr lang="en-GB" sz="2000" dirty="0" err="1"/>
              <a:t>cpuinfo_cur_freq</a:t>
            </a:r>
            <a:r>
              <a:rPr lang="en-GB" sz="2000" dirty="0"/>
              <a:t> to </a:t>
            </a:r>
            <a:r>
              <a:rPr lang="en-GB" sz="2000" dirty="0" smtClean="0"/>
              <a:t>max  </a:t>
            </a:r>
            <a:br>
              <a:rPr lang="en-GB" sz="2000" dirty="0" smtClean="0"/>
            </a:br>
            <a:r>
              <a:rPr lang="en-GB" sz="2000" dirty="0" err="1" smtClean="0"/>
              <a:t>intel_pstate</a:t>
            </a:r>
            <a:r>
              <a:rPr lang="en-GB" sz="2000" dirty="0" smtClean="0"/>
              <a:t> does not but seems fast anyway</a:t>
            </a:r>
            <a:endParaRPr lang="en-GB" sz="2000" dirty="0"/>
          </a:p>
          <a:p>
            <a:r>
              <a:rPr lang="en-GB" sz="2000" b="1" dirty="0" smtClean="0">
                <a:solidFill>
                  <a:srgbClr val="EC0E51"/>
                </a:solidFill>
              </a:rPr>
              <a:t>NUMA</a:t>
            </a:r>
            <a:endParaRPr lang="en-GB" sz="2000" b="1" dirty="0">
              <a:solidFill>
                <a:srgbClr val="EC0E51"/>
              </a:solidFill>
              <a:sym typeface="Wingdings" panose="05000000000000000000" pitchFamily="2" charset="2"/>
            </a:endParaRPr>
          </a:p>
          <a:p>
            <a:pPr lvl="1"/>
            <a:r>
              <a:rPr lang="en-GB" sz="2000" dirty="0" smtClean="0"/>
              <a:t>Check </a:t>
            </a:r>
            <a:r>
              <a:rPr lang="en-GB" sz="2000" dirty="0"/>
              <a:t>and select </a:t>
            </a:r>
            <a:r>
              <a:rPr lang="en-GB" sz="2000" dirty="0" smtClean="0"/>
              <a:t>CPU cores </a:t>
            </a:r>
            <a:r>
              <a:rPr lang="en-GB" sz="2000" dirty="0"/>
              <a:t>in </a:t>
            </a:r>
            <a:r>
              <a:rPr lang="en-GB" sz="2000" dirty="0" smtClean="0"/>
              <a:t>the node </a:t>
            </a:r>
            <a:r>
              <a:rPr lang="en-GB" sz="2000" dirty="0"/>
              <a:t>with </a:t>
            </a:r>
            <a:r>
              <a:rPr lang="en-GB" sz="2000" dirty="0" smtClean="0"/>
              <a:t>the Ethernet </a:t>
            </a:r>
            <a:r>
              <a:rPr lang="en-GB" sz="2000" dirty="0"/>
              <a:t>interfaces attached </a:t>
            </a:r>
            <a:endParaRPr lang="en-GB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995056" y="5787261"/>
            <a:ext cx="5148944" cy="954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sz="1400" dirty="0">
                <a:latin typeface="Courier New" pitchFamily="49" charset="0"/>
                <a:cs typeface="Courier New" pitchFamily="49" charset="0"/>
              </a:rPr>
              <a:t>$numactl –H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$cat /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sys/devices/system/node/node*/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cpulist</a:t>
            </a:r>
            <a:endParaRPr lang="en-GB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$</a:t>
            </a:r>
            <a:r>
              <a:rPr lang="pl-PL" sz="1400" dirty="0">
                <a:latin typeface="Courier New" pitchFamily="49" charset="0"/>
                <a:cs typeface="Courier New" pitchFamily="49" charset="0"/>
              </a:rPr>
              <a:t>lspci –tv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$cat /sys/class/net/*/device/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uevent</a:t>
            </a:r>
            <a:endParaRPr lang="pl-PL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16698" y="2996952"/>
            <a:ext cx="5148944" cy="13849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sz="1200" dirty="0">
                <a:latin typeface="Courier New" pitchFamily="49" charset="0"/>
                <a:cs typeface="Courier New" pitchFamily="49" charset="0"/>
              </a:rPr>
              <a:t>Read the current </a:t>
            </a:r>
            <a:r>
              <a:rPr lang="pl-PL" sz="1200" dirty="0" smtClean="0">
                <a:latin typeface="Courier New" pitchFamily="49" charset="0"/>
                <a:cs typeface="Courier New" pitchFamily="49" charset="0"/>
              </a:rPr>
              <a:t>settings</a:t>
            </a:r>
            <a:endParaRPr lang="en-GB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$cat 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sys/devices/system/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cpu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cpu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*/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cpufreq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/*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$cat 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/sys/devices/system/</a:t>
            </a:r>
            <a:r>
              <a:rPr lang="en-GB" sz="1200" dirty="0" err="1">
                <a:latin typeface="Courier New" pitchFamily="49" charset="0"/>
                <a:cs typeface="Courier New" pitchFamily="49" charset="0"/>
              </a:rPr>
              <a:t>cpu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GB" sz="1200" dirty="0" err="1">
                <a:latin typeface="Courier New" pitchFamily="49" charset="0"/>
                <a:cs typeface="Courier New" pitchFamily="49" charset="0"/>
              </a:rPr>
              <a:t>cpu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*/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cpufreq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scaling_governor</a:t>
            </a:r>
            <a:endParaRPr lang="en-GB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Set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$echo “performance” 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/sys/devices/system/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cpu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cpu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*/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cpufreq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scaling_governor</a:t>
            </a:r>
            <a:endParaRPr lang="pl-PL" sz="1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28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196752"/>
            <a:ext cx="8427212" cy="5040560"/>
          </a:xfrm>
        </p:spPr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EC0E51"/>
                </a:solidFill>
              </a:rPr>
              <a:t>IRQs</a:t>
            </a:r>
            <a:endParaRPr lang="en-GB" sz="2000" b="1" dirty="0">
              <a:solidFill>
                <a:srgbClr val="EC0E51"/>
              </a:solidFill>
            </a:endParaRPr>
          </a:p>
          <a:p>
            <a:pPr lvl="1"/>
            <a:r>
              <a:rPr lang="en-GB" sz="1800" dirty="0" smtClean="0"/>
              <a:t>Turn off the </a:t>
            </a:r>
            <a:r>
              <a:rPr lang="en-GB" sz="1800" dirty="0" err="1" smtClean="0"/>
              <a:t>irqbalance</a:t>
            </a:r>
            <a:r>
              <a:rPr lang="en-GB" sz="1800" dirty="0" smtClean="0"/>
              <a:t> service</a:t>
            </a:r>
            <a:br>
              <a:rPr lang="en-GB" sz="1800" dirty="0" smtClean="0"/>
            </a:br>
            <a:r>
              <a:rPr lang="en-GB" sz="1800" dirty="0" smtClean="0"/>
              <a:t>– prevents balancer from changing the affinity scheme.</a:t>
            </a:r>
          </a:p>
          <a:p>
            <a:pPr lvl="1"/>
            <a:r>
              <a:rPr lang="en-GB" sz="1800" dirty="0"/>
              <a:t> Set affinity of </a:t>
            </a:r>
            <a:r>
              <a:rPr lang="en-GB" sz="1800" dirty="0" smtClean="0"/>
              <a:t>the NIC IRQs to use </a:t>
            </a:r>
            <a:r>
              <a:rPr lang="en-GB" sz="1800" dirty="0"/>
              <a:t>CPU cores on </a:t>
            </a:r>
            <a:r>
              <a:rPr lang="en-GB" sz="1800" dirty="0" smtClean="0"/>
              <a:t>the node with </a:t>
            </a:r>
            <a:r>
              <a:rPr lang="en-GB" sz="1800" dirty="0" err="1" smtClean="0"/>
              <a:t>PCIe</a:t>
            </a:r>
            <a:endParaRPr lang="en-GB" sz="1800" dirty="0" smtClean="0"/>
          </a:p>
          <a:p>
            <a:pPr lvl="2"/>
            <a:r>
              <a:rPr lang="en-GB" sz="1800" dirty="0" smtClean="0"/>
              <a:t>1 </a:t>
            </a:r>
            <a:r>
              <a:rPr lang="en-GB" sz="1800" dirty="0"/>
              <a:t>per </a:t>
            </a:r>
            <a:r>
              <a:rPr lang="en-GB" sz="1800" dirty="0" smtClean="0"/>
              <a:t>CPU.</a:t>
            </a:r>
          </a:p>
          <a:p>
            <a:pPr lvl="2"/>
            <a:r>
              <a:rPr lang="en-GB" sz="1800" dirty="0" smtClean="0"/>
              <a:t>For </a:t>
            </a:r>
            <a:r>
              <a:rPr lang="en-GB" sz="1800" dirty="0"/>
              <a:t>UDP </a:t>
            </a:r>
            <a:r>
              <a:rPr lang="en-GB" sz="1800" dirty="0" smtClean="0"/>
              <a:t>seems best NOT to use </a:t>
            </a:r>
            <a:r>
              <a:rPr lang="en-GB" sz="1800" dirty="0"/>
              <a:t>the CPU </a:t>
            </a:r>
            <a:r>
              <a:rPr lang="en-GB" sz="1800" dirty="0" smtClean="0"/>
              <a:t>cores </a:t>
            </a:r>
            <a:r>
              <a:rPr lang="en-GB" sz="1800" dirty="0"/>
              <a:t>used by the </a:t>
            </a:r>
            <a:r>
              <a:rPr lang="en-GB" sz="1800" dirty="0" smtClean="0"/>
              <a:t>apps.</a:t>
            </a:r>
          </a:p>
          <a:p>
            <a:pPr lvl="2"/>
            <a:endParaRPr lang="en-GB" sz="1800" dirty="0" smtClean="0"/>
          </a:p>
          <a:p>
            <a:pPr lvl="2"/>
            <a:endParaRPr lang="en-GB" sz="1800" dirty="0"/>
          </a:p>
          <a:p>
            <a:r>
              <a:rPr lang="en-GB" sz="2000" b="1" dirty="0">
                <a:solidFill>
                  <a:srgbClr val="EC0E51"/>
                </a:solidFill>
              </a:rPr>
              <a:t>Interface parameters</a:t>
            </a:r>
          </a:p>
          <a:p>
            <a:pPr lvl="1"/>
            <a:r>
              <a:rPr lang="en-GB" sz="1800" dirty="0"/>
              <a:t>Ensure interrupt coalescence is ON – 3 </a:t>
            </a:r>
            <a:r>
              <a:rPr lang="en-GB" sz="1800" dirty="0" err="1"/>
              <a:t>μs</a:t>
            </a:r>
            <a:r>
              <a:rPr lang="en-GB" sz="1800" dirty="0"/>
              <a:t>, 16 </a:t>
            </a:r>
            <a:r>
              <a:rPr lang="en-GB" sz="1800" dirty="0" err="1"/>
              <a:t>μs</a:t>
            </a:r>
            <a:r>
              <a:rPr lang="en-GB" sz="1800" dirty="0"/>
              <a:t>, more ?</a:t>
            </a:r>
          </a:p>
          <a:p>
            <a:pPr lvl="1"/>
            <a:r>
              <a:rPr lang="en-GB" sz="1800" dirty="0"/>
              <a:t>Ensure Rx &amp; </a:t>
            </a:r>
            <a:r>
              <a:rPr lang="en-GB" sz="1800" dirty="0" err="1"/>
              <a:t>Tx</a:t>
            </a:r>
            <a:r>
              <a:rPr lang="en-GB" sz="1800" dirty="0"/>
              <a:t> checksum offload is ON</a:t>
            </a:r>
          </a:p>
          <a:p>
            <a:pPr lvl="1"/>
            <a:r>
              <a:rPr lang="en-GB" sz="1800" dirty="0"/>
              <a:t>Ensure </a:t>
            </a:r>
            <a:r>
              <a:rPr lang="en-GB" sz="1800" dirty="0" err="1" smtClean="0"/>
              <a:t>tcp</a:t>
            </a:r>
            <a:r>
              <a:rPr lang="en-GB" sz="1800" dirty="0" smtClean="0"/>
              <a:t>-segmentation-offload is ON</a:t>
            </a:r>
          </a:p>
          <a:p>
            <a:pPr lvl="1"/>
            <a:r>
              <a:rPr lang="en-GB" sz="1800" dirty="0" smtClean="0"/>
              <a:t>Set the </a:t>
            </a:r>
            <a:r>
              <a:rPr lang="en-GB" sz="1800" dirty="0" err="1" smtClean="0"/>
              <a:t>Tx</a:t>
            </a:r>
            <a:r>
              <a:rPr lang="en-GB" sz="1800" dirty="0" smtClean="0"/>
              <a:t> Rx ring buffer size</a:t>
            </a:r>
            <a:endParaRPr lang="en-GB" sz="1800" dirty="0"/>
          </a:p>
          <a:p>
            <a:r>
              <a:rPr lang="en-GB" sz="1800" b="1" dirty="0" smtClean="0">
                <a:solidFill>
                  <a:srgbClr val="EC0E51"/>
                </a:solidFill>
              </a:rPr>
              <a:t>MTU</a:t>
            </a:r>
          </a:p>
          <a:p>
            <a:pPr lvl="1"/>
            <a:r>
              <a:rPr lang="en-GB" sz="1800" dirty="0" smtClean="0"/>
              <a:t>Set IP MTU 9000 Bytes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47865" y="3143213"/>
            <a:ext cx="5796135" cy="954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pl-PL" sz="1400" dirty="0" smtClean="0">
                <a:latin typeface="Courier New" pitchFamily="49" charset="0"/>
                <a:cs typeface="Courier New" pitchFamily="49" charset="0"/>
              </a:rPr>
              <a:t>cat </a:t>
            </a:r>
            <a:r>
              <a:rPr lang="pl-PL" sz="1400" dirty="0">
                <a:latin typeface="Courier New" pitchFamily="49" charset="0"/>
                <a:cs typeface="Courier New" pitchFamily="49" charset="0"/>
              </a:rPr>
              <a:t>/proc/irq/&lt;irq&gt;/</a:t>
            </a:r>
            <a:r>
              <a:rPr lang="pl-PL" sz="1400" dirty="0" smtClean="0">
                <a:latin typeface="Courier New" pitchFamily="49" charset="0"/>
                <a:cs typeface="Courier New" pitchFamily="49" charset="0"/>
              </a:rPr>
              <a:t>smp_affinity</a:t>
            </a:r>
            <a:endParaRPr lang="en-GB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#echo 400 &gt; /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proc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irq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/183/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smp_affinity</a:t>
            </a:r>
            <a:endParaRPr lang="en-GB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#/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usr/sbin/set_irq_affinity_cpulist.sh 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8-11 enp131s0f0</a:t>
            </a:r>
            <a:endParaRPr lang="en-GB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14556" y="1564201"/>
            <a:ext cx="4625825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pl-PL" sz="1400" dirty="0">
                <a:latin typeface="Courier New" pitchFamily="49" charset="0"/>
                <a:cs typeface="Courier New" pitchFamily="49" charset="0"/>
              </a:rPr>
              <a:t>systemctl </a:t>
            </a:r>
            <a:r>
              <a:rPr lang="pl-PL" sz="1400" dirty="0" smtClean="0">
                <a:latin typeface="Courier New" pitchFamily="49" charset="0"/>
                <a:cs typeface="Courier New" pitchFamily="49" charset="0"/>
              </a:rPr>
              <a:t>st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op</a:t>
            </a:r>
            <a:r>
              <a:rPr lang="pl-PL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pl-PL" sz="1400" dirty="0">
                <a:latin typeface="Courier New" pitchFamily="49" charset="0"/>
                <a:cs typeface="Courier New" pitchFamily="49" charset="0"/>
              </a:rPr>
              <a:t>irqbalance.service</a:t>
            </a:r>
            <a:endParaRPr lang="en-GB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1023" y="4648299"/>
            <a:ext cx="3759692" cy="11695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ethtool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–C 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&lt;i/f&gt; 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rx-usecs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8</a:t>
            </a:r>
          </a:p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ethtool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–K &lt;i/f&gt; 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rx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on 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tx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on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ethtool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–K &lt;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/f&gt; 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tso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on</a:t>
            </a:r>
          </a:p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ethtool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–G 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/f&gt; 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rx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8192</a:t>
            </a:r>
          </a:p>
          <a:p>
            <a:r>
              <a:rPr lang="en-GB" sz="1400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ethtool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–G &lt;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/f&gt; 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tx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8192</a:t>
            </a:r>
            <a:endParaRPr lang="en-GB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1023" y="5975702"/>
            <a:ext cx="3756072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Best set in files 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eg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ifcfg_ethx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mtu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=9000</a:t>
            </a:r>
            <a:endParaRPr lang="en-GB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365826" y="620290"/>
            <a:ext cx="6607859" cy="763072"/>
          </a:xfrm>
        </p:spPr>
        <p:txBody>
          <a:bodyPr>
            <a:normAutofit fontScale="90000"/>
          </a:bodyPr>
          <a:lstStyle/>
          <a:p>
            <a:r>
              <a:rPr lang="en-GB" sz="3000" b="0" dirty="0"/>
              <a:t>Network Tuning for 100 </a:t>
            </a:r>
            <a:r>
              <a:rPr lang="en-GB" sz="3000" b="0" dirty="0" smtClean="0"/>
              <a:t>Gigabit </a:t>
            </a:r>
            <a:r>
              <a:rPr lang="en-GB" sz="3000" b="0" dirty="0"/>
              <a:t>Ethernet </a:t>
            </a:r>
            <a:endParaRPr lang="en-US" sz="30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65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3464" y="1124744"/>
            <a:ext cx="8762999" cy="5036585"/>
          </a:xfrm>
        </p:spPr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EC0E51"/>
                </a:solidFill>
              </a:rPr>
              <a:t>Queues</a:t>
            </a:r>
            <a:endParaRPr lang="en-GB" sz="2000" b="1" dirty="0">
              <a:solidFill>
                <a:srgbClr val="EC0E51"/>
              </a:solidFill>
            </a:endParaRPr>
          </a:p>
          <a:p>
            <a:pPr lvl="1"/>
            <a:r>
              <a:rPr lang="en-GB" sz="1800" dirty="0"/>
              <a:t>Set </a:t>
            </a:r>
            <a:r>
              <a:rPr lang="en-GB" sz="1800" dirty="0" err="1"/>
              <a:t>txqueuelen</a:t>
            </a:r>
            <a:r>
              <a:rPr lang="en-GB" sz="1800" dirty="0"/>
              <a:t> </a:t>
            </a:r>
            <a:br>
              <a:rPr lang="en-GB" sz="1800" dirty="0"/>
            </a:br>
            <a:r>
              <a:rPr lang="en-GB" sz="1800" dirty="0"/>
              <a:t>– transmit </a:t>
            </a:r>
            <a:r>
              <a:rPr lang="en-GB" sz="1800" dirty="0" smtClean="0"/>
              <a:t>Q (I used 1000 but 10,000 recommended)</a:t>
            </a:r>
            <a:endParaRPr lang="en-GB" sz="1800" dirty="0"/>
          </a:p>
          <a:p>
            <a:pPr lvl="1"/>
            <a:r>
              <a:rPr lang="en-GB" sz="1800" dirty="0"/>
              <a:t>Set </a:t>
            </a:r>
            <a:r>
              <a:rPr lang="en-GB" sz="1800" dirty="0" err="1"/>
              <a:t>netdev_max_backlog</a:t>
            </a:r>
            <a:r>
              <a:rPr lang="en-GB" sz="1800" dirty="0"/>
              <a:t> – </a:t>
            </a:r>
            <a:r>
              <a:rPr lang="en-GB" sz="1800" dirty="0" smtClean="0"/>
              <a:t>say </a:t>
            </a:r>
            <a:r>
              <a:rPr lang="en-GB" sz="1800" dirty="0"/>
              <a:t>250000</a:t>
            </a:r>
            <a:br>
              <a:rPr lang="en-GB" sz="1800" dirty="0"/>
            </a:br>
            <a:r>
              <a:rPr lang="en-GB" sz="1800" dirty="0"/>
              <a:t>– Q between interface and IP </a:t>
            </a:r>
            <a:r>
              <a:rPr lang="en-GB" sz="1800" dirty="0" smtClean="0"/>
              <a:t>stack</a:t>
            </a:r>
          </a:p>
          <a:p>
            <a:pPr lvl="1"/>
            <a:endParaRPr lang="en-GB" sz="1800" dirty="0"/>
          </a:p>
          <a:p>
            <a:r>
              <a:rPr lang="en-GB" sz="2000" b="1" dirty="0" smtClean="0">
                <a:solidFill>
                  <a:srgbClr val="EC0E51"/>
                </a:solidFill>
              </a:rPr>
              <a:t>Kernel parameters </a:t>
            </a:r>
            <a:endParaRPr lang="en-GB" sz="2000" b="1" dirty="0" smtClean="0">
              <a:solidFill>
                <a:srgbClr val="EC0E51"/>
              </a:solidFill>
              <a:sym typeface="Wingdings" panose="05000000000000000000" pitchFamily="2" charset="2"/>
            </a:endParaRPr>
          </a:p>
          <a:p>
            <a:pPr lvl="1"/>
            <a:r>
              <a:rPr lang="en-GB" sz="1800" dirty="0" err="1" smtClean="0"/>
              <a:t>net.core.rmem_max</a:t>
            </a:r>
            <a:r>
              <a:rPr lang="en-GB" sz="1800" dirty="0" smtClean="0"/>
              <a:t>  </a:t>
            </a:r>
            <a:r>
              <a:rPr lang="en-GB" sz="1800" dirty="0" err="1" smtClean="0"/>
              <a:t>net.core.wmem_max</a:t>
            </a:r>
            <a:r>
              <a:rPr lang="en-GB" sz="1800" dirty="0" smtClean="0"/>
              <a:t>  </a:t>
            </a:r>
          </a:p>
          <a:p>
            <a:pPr lvl="1"/>
            <a:r>
              <a:rPr lang="en-GB" sz="1800" dirty="0"/>
              <a:t>net.ipv4.tcp_rmem </a:t>
            </a:r>
            <a:r>
              <a:rPr lang="en-GB" sz="1800" dirty="0" smtClean="0"/>
              <a:t>   net.ipv4.tcp_wmem    (</a:t>
            </a:r>
            <a:r>
              <a:rPr lang="da-DK" sz="1800" dirty="0"/>
              <a:t>min / default / </a:t>
            </a:r>
            <a:r>
              <a:rPr lang="da-DK" sz="1800" dirty="0" smtClean="0"/>
              <a:t>max</a:t>
            </a:r>
            <a:r>
              <a:rPr lang="en-GB" sz="1800" dirty="0" smtClean="0"/>
              <a:t>)</a:t>
            </a:r>
            <a:endParaRPr lang="en-GB" sz="1800" dirty="0"/>
          </a:p>
          <a:p>
            <a:pPr lvl="1"/>
            <a:r>
              <a:rPr lang="da-DK" sz="1800" dirty="0" smtClean="0"/>
              <a:t>net.ipv4.tcp_mtu_probing   (jumbo frames)</a:t>
            </a:r>
          </a:p>
          <a:p>
            <a:pPr lvl="1"/>
            <a:r>
              <a:rPr lang="da-DK" sz="1800" dirty="0" smtClean="0"/>
              <a:t>net.ipv4.tcp_congestion_control  (htcp, cubic)</a:t>
            </a:r>
          </a:p>
          <a:p>
            <a:pPr lvl="1"/>
            <a:r>
              <a:rPr lang="en-GB" sz="1800" dirty="0" smtClean="0"/>
              <a:t>net.ipv4.tcp_mem  (set the max to cover </a:t>
            </a:r>
            <a:r>
              <a:rPr lang="en-GB" sz="1800" dirty="0" err="1" smtClean="0"/>
              <a:t>rmem</a:t>
            </a:r>
            <a:r>
              <a:rPr lang="en-GB" sz="1800" dirty="0" smtClean="0"/>
              <a:t>/</a:t>
            </a:r>
            <a:r>
              <a:rPr lang="en-GB" sz="1800" dirty="0" err="1" smtClean="0"/>
              <a:t>wmem</a:t>
            </a:r>
            <a:r>
              <a:rPr lang="en-GB" sz="1800" dirty="0" smtClean="0"/>
              <a:t> max)</a:t>
            </a:r>
            <a:endParaRPr lang="da-DK" sz="1800" dirty="0" smtClean="0"/>
          </a:p>
          <a:p>
            <a:r>
              <a:rPr lang="en-GB" sz="2000" b="1" dirty="0" smtClean="0">
                <a:solidFill>
                  <a:srgbClr val="EC0E51"/>
                </a:solidFill>
              </a:rPr>
              <a:t>Better to choose fewer high speed cores </a:t>
            </a:r>
            <a:endParaRPr lang="da-DK" sz="1600" dirty="0" smtClean="0"/>
          </a:p>
          <a:p>
            <a:pPr lvl="1"/>
            <a:r>
              <a:rPr lang="da-DK" sz="1600" dirty="0">
                <a:hlinkClick r:id="rId3"/>
              </a:rPr>
              <a:t>http://</a:t>
            </a:r>
            <a:r>
              <a:rPr lang="da-DK" sz="1600" dirty="0" smtClean="0">
                <a:hlinkClick r:id="rId3"/>
              </a:rPr>
              <a:t>www.mellanox.com/related-docs/prod_software/Performance_Tuning_Guide_for_Mellanox_Network_Adapters.pdf</a:t>
            </a:r>
            <a:r>
              <a:rPr lang="da-DK" sz="1600" dirty="0" smtClean="0"/>
              <a:t> </a:t>
            </a:r>
          </a:p>
          <a:p>
            <a:pPr lvl="1"/>
            <a:r>
              <a:rPr lang="da-DK" sz="1600" dirty="0" smtClean="0"/>
              <a:t>Esnet </a:t>
            </a:r>
            <a:r>
              <a:rPr lang="da-DK" sz="1600" dirty="0"/>
              <a:t>FasterData </a:t>
            </a:r>
            <a:r>
              <a:rPr lang="da-DK" sz="1600" dirty="0">
                <a:hlinkClick r:id="rId4"/>
              </a:rPr>
              <a:t>https://fasterdata.es.net/network-tuning</a:t>
            </a:r>
            <a:r>
              <a:rPr lang="da-DK" sz="1600" dirty="0" smtClean="0">
                <a:hlinkClick r:id="rId4"/>
              </a:rPr>
              <a:t>/</a:t>
            </a:r>
            <a:r>
              <a:rPr lang="da-DK" sz="1600" dirty="0" smtClean="0"/>
              <a:t> </a:t>
            </a:r>
            <a:endParaRPr lang="da-DK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473924" y="2852936"/>
            <a:ext cx="4462539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Best in file /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etc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sysctl.conf</a:t>
            </a:r>
            <a:endParaRPr lang="en-GB" sz="14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620688"/>
            <a:ext cx="6607859" cy="763072"/>
          </a:xfrm>
        </p:spPr>
        <p:txBody>
          <a:bodyPr>
            <a:normAutofit fontScale="90000"/>
          </a:bodyPr>
          <a:lstStyle/>
          <a:p>
            <a:r>
              <a:rPr lang="en-GB" sz="3000" b="0" dirty="0"/>
              <a:t>Network Tuning for 100 </a:t>
            </a:r>
            <a:r>
              <a:rPr lang="en-GB" sz="3000" b="0" dirty="0" smtClean="0"/>
              <a:t>Gigabit </a:t>
            </a:r>
            <a:r>
              <a:rPr lang="en-GB" sz="3000" b="0" dirty="0"/>
              <a:t>Ethernet </a:t>
            </a:r>
            <a:endParaRPr lang="en-US" sz="30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9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445659" y="1669616"/>
            <a:ext cx="5698341" cy="4472891"/>
            <a:chOff x="3445658" y="1438052"/>
            <a:chExt cx="5698341" cy="447289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5658" y="1438052"/>
              <a:ext cx="5698341" cy="4472891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 rot="16200000">
              <a:off x="3976769" y="3312259"/>
              <a:ext cx="1717602" cy="604980"/>
              <a:chOff x="7246608" y="2605891"/>
              <a:chExt cx="1717602" cy="514885"/>
            </a:xfrm>
          </p:grpSpPr>
          <p:sp>
            <p:nvSpPr>
              <p:cNvPr id="7" name="Rectangle 6"/>
              <p:cNvSpPr/>
              <p:nvPr/>
            </p:nvSpPr>
            <p:spPr bwMode="auto">
              <a:xfrm>
                <a:off x="7246608" y="2666999"/>
                <a:ext cx="1717602" cy="381001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5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 rot="5400000">
                <a:off x="8369156" y="2678668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ED1556"/>
                    </a:solidFill>
                  </a:rPr>
                  <a:t>NIC</a:t>
                </a:r>
                <a:endParaRPr lang="en-GB" dirty="0">
                  <a:solidFill>
                    <a:srgbClr val="ED1556"/>
                  </a:solidFill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 rot="16200000">
              <a:off x="6582905" y="2770646"/>
              <a:ext cx="2788919" cy="897603"/>
              <a:chOff x="7246608" y="2606722"/>
              <a:chExt cx="1717602" cy="575143"/>
            </a:xfrm>
          </p:grpSpPr>
          <p:sp>
            <p:nvSpPr>
              <p:cNvPr id="12" name="Rectangle 11"/>
              <p:cNvSpPr/>
              <p:nvPr/>
            </p:nvSpPr>
            <p:spPr bwMode="auto">
              <a:xfrm>
                <a:off x="7246608" y="2666999"/>
                <a:ext cx="1717602" cy="381001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5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 rot="5400000">
                <a:off x="8562905" y="2780564"/>
                <a:ext cx="575143" cy="2274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ED1556"/>
                    </a:solidFill>
                  </a:rPr>
                  <a:t>NVME</a:t>
                </a:r>
                <a:endParaRPr lang="en-GB" dirty="0">
                  <a:solidFill>
                    <a:srgbClr val="ED1556"/>
                  </a:solidFill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9530" y="655580"/>
            <a:ext cx="6849034" cy="648072"/>
          </a:xfrm>
        </p:spPr>
        <p:txBody>
          <a:bodyPr>
            <a:noAutofit/>
          </a:bodyPr>
          <a:lstStyle/>
          <a:p>
            <a:r>
              <a:rPr lang="en-GB" sz="3200" b="0" dirty="0" smtClean="0"/>
              <a:t>The GÉANT DTN Hardware</a:t>
            </a:r>
            <a:endParaRPr lang="en-GB" sz="32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20" y="1196752"/>
            <a:ext cx="8067472" cy="5076557"/>
          </a:xfrm>
        </p:spPr>
        <p:txBody>
          <a:bodyPr>
            <a:noAutofit/>
          </a:bodyPr>
          <a:lstStyle/>
          <a:p>
            <a:r>
              <a:rPr lang="en-GB" sz="2000" dirty="0" smtClean="0"/>
              <a:t>A lot of help from Boston Labs (London UK)</a:t>
            </a:r>
          </a:p>
          <a:p>
            <a:r>
              <a:rPr lang="en-GB" sz="2000" dirty="0" smtClean="0"/>
              <a:t>Mellanox (UK &amp; Israel )</a:t>
            </a:r>
          </a:p>
          <a:p>
            <a:r>
              <a:rPr lang="en-GB" sz="2000" dirty="0" err="1" smtClean="0"/>
              <a:t>Supermicro</a:t>
            </a:r>
            <a:r>
              <a:rPr lang="en-GB" sz="2000" dirty="0" smtClean="0"/>
              <a:t> X10DRT-i+ </a:t>
            </a:r>
            <a:br>
              <a:rPr lang="en-GB" sz="2000" dirty="0" smtClean="0"/>
            </a:br>
            <a:r>
              <a:rPr lang="en-GB" sz="2000" dirty="0" smtClean="0"/>
              <a:t>motherboard</a:t>
            </a:r>
            <a:endParaRPr lang="en-GB" sz="2000" dirty="0"/>
          </a:p>
          <a:p>
            <a:r>
              <a:rPr lang="en-GB" sz="2000" dirty="0"/>
              <a:t>T</a:t>
            </a:r>
            <a:r>
              <a:rPr lang="en-GB" sz="2000" dirty="0" smtClean="0"/>
              <a:t>wo 6 core </a:t>
            </a:r>
            <a:r>
              <a:rPr lang="pt-BR" sz="2000" dirty="0"/>
              <a:t>3.40GHz </a:t>
            </a:r>
            <a:r>
              <a:rPr lang="pt-BR" sz="2000" dirty="0" smtClean="0"/>
              <a:t> </a:t>
            </a:r>
            <a:br>
              <a:rPr lang="pt-BR" sz="2000" dirty="0" smtClean="0"/>
            </a:br>
            <a:r>
              <a:rPr lang="pt-BR" sz="2000" dirty="0" smtClean="0"/>
              <a:t>Xeon </a:t>
            </a:r>
            <a:r>
              <a:rPr lang="pt-BR" sz="2000" dirty="0"/>
              <a:t>E5-2643 v3 processors,</a:t>
            </a:r>
            <a:endParaRPr lang="en-GB" sz="2000" dirty="0" smtClean="0"/>
          </a:p>
          <a:p>
            <a:r>
              <a:rPr lang="en-GB" sz="2000" dirty="0"/>
              <a:t>Mellanox </a:t>
            </a:r>
            <a:r>
              <a:rPr lang="en-GB" sz="2000" dirty="0" smtClean="0"/>
              <a:t>ConnectX-4/5 </a:t>
            </a:r>
            <a:r>
              <a:rPr lang="en-GB" sz="2000" dirty="0"/>
              <a:t>100 </a:t>
            </a:r>
            <a:r>
              <a:rPr lang="en-GB" sz="2000" dirty="0" smtClean="0"/>
              <a:t>GE NIC</a:t>
            </a:r>
          </a:p>
          <a:p>
            <a:pPr lvl="1"/>
            <a:r>
              <a:rPr lang="en-GB" sz="1800" dirty="0" smtClean="0"/>
              <a:t>16 lane PCI-e</a:t>
            </a:r>
          </a:p>
          <a:p>
            <a:pPr lvl="1"/>
            <a:r>
              <a:rPr lang="en-GB" sz="1800" dirty="0" smtClean="0"/>
              <a:t>As many interrupts as cores</a:t>
            </a:r>
          </a:p>
          <a:p>
            <a:pPr lvl="1"/>
            <a:r>
              <a:rPr lang="en-GB" sz="1800" dirty="0" smtClean="0"/>
              <a:t>Driver </a:t>
            </a:r>
            <a:br>
              <a:rPr lang="en-GB" sz="1800" dirty="0" smtClean="0"/>
            </a:br>
            <a:r>
              <a:rPr lang="en-GB" sz="1800" dirty="0" smtClean="0"/>
              <a:t>MLNX_OFED_LINUX-4.0-2.0.0.1</a:t>
            </a:r>
          </a:p>
          <a:p>
            <a:r>
              <a:rPr lang="en-GB" sz="2000" dirty="0" smtClean="0"/>
              <a:t>NVME SSD</a:t>
            </a:r>
          </a:p>
          <a:p>
            <a:pPr lvl="1"/>
            <a:r>
              <a:rPr lang="en-GB" sz="2000" dirty="0" smtClean="0"/>
              <a:t>Set 8 lane PCI-e</a:t>
            </a:r>
          </a:p>
          <a:p>
            <a:r>
              <a:rPr lang="en-GB" sz="2000" dirty="0" smtClean="0"/>
              <a:t>Fedora </a:t>
            </a:r>
            <a:r>
              <a:rPr lang="en-GB" sz="2000" dirty="0"/>
              <a:t>23 </a:t>
            </a:r>
            <a:r>
              <a:rPr lang="en-GB" sz="2000" dirty="0" smtClean="0"/>
              <a:t>with the </a:t>
            </a:r>
            <a:br>
              <a:rPr lang="en-GB" sz="2000" dirty="0" smtClean="0"/>
            </a:br>
            <a:r>
              <a:rPr lang="en-GB" sz="2000" dirty="0" smtClean="0"/>
              <a:t>4.4.6-300.fc23.x86_64  kernel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294967295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83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9530" y="655580"/>
            <a:ext cx="6849034" cy="648072"/>
          </a:xfrm>
        </p:spPr>
        <p:txBody>
          <a:bodyPr>
            <a:noAutofit/>
          </a:bodyPr>
          <a:lstStyle/>
          <a:p>
            <a:r>
              <a:rPr lang="en-GB" sz="3200" b="0" dirty="0" smtClean="0"/>
              <a:t>DTN Topology 1</a:t>
            </a:r>
            <a:endParaRPr lang="en-GB" sz="32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20" y="1196752"/>
            <a:ext cx="8067472" cy="5076557"/>
          </a:xfrm>
        </p:spPr>
        <p:txBody>
          <a:bodyPr>
            <a:noAutofit/>
          </a:bodyPr>
          <a:lstStyle/>
          <a:p>
            <a:r>
              <a:rPr lang="en-GB" sz="2000" dirty="0" smtClean="0"/>
              <a:t>Back to Back, Active Cable, 100GBASE </a:t>
            </a:r>
            <a:r>
              <a:rPr lang="en-GB" sz="2000" dirty="0"/>
              <a:t>SR-4, 100GBASE </a:t>
            </a:r>
            <a:r>
              <a:rPr lang="en-GB" sz="2000" dirty="0" smtClean="0"/>
              <a:t>LR-4</a:t>
            </a:r>
          </a:p>
          <a:p>
            <a:r>
              <a:rPr lang="en-GB" sz="2000" dirty="0" smtClean="0"/>
              <a:t>DTN Qualification in the GÉANT Lab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294967295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54780"/>
            <a:ext cx="8436071" cy="3467400"/>
          </a:xfrm>
          <a:prstGeom prst="rect">
            <a:avLst/>
          </a:prstGeom>
        </p:spPr>
      </p:pic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Richard Hughes-Jones    3rd SIG-PMV     Copenhagen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83768" y="2708920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Juniper MX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004048" y="2708920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Juniper MX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490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9530" y="655580"/>
            <a:ext cx="6849034" cy="648072"/>
          </a:xfrm>
        </p:spPr>
        <p:txBody>
          <a:bodyPr>
            <a:noAutofit/>
          </a:bodyPr>
          <a:lstStyle/>
          <a:p>
            <a:r>
              <a:rPr lang="en-GB" sz="3200" b="0" dirty="0" smtClean="0"/>
              <a:t>DTN Topology 2 </a:t>
            </a:r>
            <a:endParaRPr lang="en-GB" sz="32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20" y="1196752"/>
            <a:ext cx="8643536" cy="5076557"/>
          </a:xfrm>
        </p:spPr>
        <p:txBody>
          <a:bodyPr>
            <a:noAutofit/>
          </a:bodyPr>
          <a:lstStyle/>
          <a:p>
            <a:r>
              <a:rPr lang="en-GB" sz="2000" dirty="0" smtClean="0"/>
              <a:t>GÉANT DTNs in London &amp; Paris	AENEAS DTNs in Jodrell Bank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294967295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483" y="1541801"/>
            <a:ext cx="6883885" cy="483969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54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91127" y="577696"/>
            <a:ext cx="6607859" cy="763072"/>
          </a:xfrm>
        </p:spPr>
        <p:txBody>
          <a:bodyPr>
            <a:normAutofit fontScale="90000"/>
          </a:bodyPr>
          <a:lstStyle/>
          <a:p>
            <a:r>
              <a:rPr lang="en-GB" sz="3000" b="0" dirty="0"/>
              <a:t>Network Tuning for 100 </a:t>
            </a:r>
            <a:r>
              <a:rPr lang="en-GB" sz="3000" b="0" dirty="0" smtClean="0"/>
              <a:t>Gigabit </a:t>
            </a:r>
            <a:r>
              <a:rPr lang="en-GB" sz="3000" b="0" dirty="0"/>
              <a:t>Ethernet </a:t>
            </a:r>
            <a:endParaRPr lang="en-US" sz="3000" b="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8519" y="1340768"/>
            <a:ext cx="8599945" cy="4824536"/>
          </a:xfrm>
        </p:spPr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EC0E51"/>
                </a:solidFill>
              </a:rPr>
              <a:t>Hyper </a:t>
            </a:r>
            <a:r>
              <a:rPr lang="en-GB" sz="2000" b="1" dirty="0" smtClean="0">
                <a:solidFill>
                  <a:srgbClr val="EC0E51"/>
                </a:solidFill>
              </a:rPr>
              <a:t>threading</a:t>
            </a:r>
            <a:r>
              <a:rPr lang="en-GB" sz="1800" b="1" dirty="0" smtClean="0"/>
              <a:t>	</a:t>
            </a:r>
            <a:r>
              <a:rPr lang="en-GB" sz="1800" dirty="0" smtClean="0"/>
              <a:t>Turn OFF</a:t>
            </a:r>
            <a:endParaRPr lang="en-GB" sz="1800" dirty="0"/>
          </a:p>
          <a:p>
            <a:r>
              <a:rPr lang="en-GB" sz="2000" b="1" dirty="0" smtClean="0">
                <a:solidFill>
                  <a:srgbClr val="EC0E51"/>
                </a:solidFill>
              </a:rPr>
              <a:t>Wait states		</a:t>
            </a:r>
            <a:r>
              <a:rPr lang="en-GB" sz="2000" dirty="0"/>
              <a:t> Disable</a:t>
            </a:r>
            <a:endParaRPr lang="en-GB" sz="2000" b="1" dirty="0" smtClean="0">
              <a:solidFill>
                <a:srgbClr val="EC0E51"/>
              </a:solidFill>
            </a:endParaRPr>
          </a:p>
          <a:p>
            <a:r>
              <a:rPr lang="en-GB" sz="2000" b="1" dirty="0" smtClean="0">
                <a:solidFill>
                  <a:srgbClr val="EC0E51"/>
                </a:solidFill>
              </a:rPr>
              <a:t>Power </a:t>
            </a:r>
            <a:r>
              <a:rPr lang="en-GB" sz="2000" b="1" dirty="0" smtClean="0">
                <a:solidFill>
                  <a:srgbClr val="EC0E51"/>
                </a:solidFill>
              </a:rPr>
              <a:t>saving Core </a:t>
            </a:r>
            <a:r>
              <a:rPr lang="en-GB" sz="2000" b="1" dirty="0" smtClean="0">
                <a:solidFill>
                  <a:srgbClr val="EC0E51"/>
                </a:solidFill>
              </a:rPr>
              <a:t>Frequency	</a:t>
            </a:r>
            <a:r>
              <a:rPr lang="en-GB" sz="2000" dirty="0"/>
              <a:t>Set governor “</a:t>
            </a:r>
            <a:r>
              <a:rPr lang="en-GB" sz="2000" dirty="0" smtClean="0"/>
              <a:t>performance” 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2000" dirty="0" smtClean="0"/>
              <a:t>				Set max CPU frequency </a:t>
            </a:r>
            <a:endParaRPr lang="en-GB" sz="2000" b="1" dirty="0">
              <a:solidFill>
                <a:srgbClr val="EC0E51"/>
              </a:solidFill>
              <a:sym typeface="Wingdings" panose="05000000000000000000" pitchFamily="2" charset="2"/>
            </a:endParaRPr>
          </a:p>
          <a:p>
            <a:r>
              <a:rPr lang="en-GB" sz="2000" b="1" dirty="0" smtClean="0">
                <a:solidFill>
                  <a:srgbClr val="EC0E51"/>
                </a:solidFill>
              </a:rPr>
              <a:t>NUMA		</a:t>
            </a:r>
            <a:r>
              <a:rPr lang="en-GB" sz="2000" dirty="0"/>
              <a:t> </a:t>
            </a:r>
            <a:r>
              <a:rPr lang="en-GB" sz="2000" dirty="0" smtClean="0"/>
              <a:t>Select correct CPU </a:t>
            </a:r>
            <a:r>
              <a:rPr lang="en-GB" sz="2000" dirty="0"/>
              <a:t>cores</a:t>
            </a:r>
            <a:endParaRPr lang="en-GB" sz="2000" b="1" dirty="0" smtClean="0">
              <a:solidFill>
                <a:srgbClr val="EC0E51"/>
              </a:solidFill>
            </a:endParaRPr>
          </a:p>
          <a:p>
            <a:r>
              <a:rPr lang="en-GB" sz="2000" b="1" dirty="0" smtClean="0">
                <a:solidFill>
                  <a:srgbClr val="EC0E51"/>
                </a:solidFill>
              </a:rPr>
              <a:t>IRQs		</a:t>
            </a:r>
            <a:r>
              <a:rPr lang="en-GB" sz="2000" dirty="0"/>
              <a:t> Turn off the </a:t>
            </a:r>
            <a:r>
              <a:rPr lang="en-GB" sz="2000" dirty="0" err="1"/>
              <a:t>irqbalance</a:t>
            </a:r>
            <a:r>
              <a:rPr lang="en-GB" sz="2000" dirty="0"/>
              <a:t>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			 Use correct cores for NIC </a:t>
            </a:r>
            <a:r>
              <a:rPr lang="en-GB" sz="2000" dirty="0"/>
              <a:t>IRQs </a:t>
            </a:r>
            <a:endParaRPr lang="en-GB" sz="2000" b="1" dirty="0">
              <a:solidFill>
                <a:srgbClr val="EC0E51"/>
              </a:solidFill>
            </a:endParaRPr>
          </a:p>
          <a:p>
            <a:r>
              <a:rPr lang="en-GB" sz="2000" b="1" dirty="0">
                <a:solidFill>
                  <a:srgbClr val="EC0E51"/>
                </a:solidFill>
              </a:rPr>
              <a:t>Interface </a:t>
            </a:r>
            <a:r>
              <a:rPr lang="en-GB" sz="2000" b="1" dirty="0" smtClean="0">
                <a:solidFill>
                  <a:srgbClr val="EC0E51"/>
                </a:solidFill>
              </a:rPr>
              <a:t>parameters </a:t>
            </a:r>
            <a:r>
              <a:rPr lang="en-GB" sz="2000" dirty="0" smtClean="0"/>
              <a:t>Interrupt coalescence, </a:t>
            </a:r>
            <a:r>
              <a:rPr lang="en-GB" sz="2000" dirty="0" err="1"/>
              <a:t>X</a:t>
            </a:r>
            <a:r>
              <a:rPr lang="en-GB" sz="2000" dirty="0" err="1" smtClean="0"/>
              <a:t>sum</a:t>
            </a:r>
            <a:r>
              <a:rPr lang="en-GB" sz="2000" dirty="0" smtClean="0"/>
              <a:t> offload, Ring buffer </a:t>
            </a:r>
            <a:endParaRPr lang="en-GB" sz="2000" b="1" dirty="0">
              <a:solidFill>
                <a:srgbClr val="EC0E51"/>
              </a:solidFill>
            </a:endParaRPr>
          </a:p>
          <a:p>
            <a:r>
              <a:rPr lang="en-GB" sz="2000" b="1" dirty="0" smtClean="0">
                <a:solidFill>
                  <a:srgbClr val="EC0E51"/>
                </a:solidFill>
              </a:rPr>
              <a:t>MTU			</a:t>
            </a:r>
            <a:r>
              <a:rPr lang="en-GB" sz="2000" dirty="0"/>
              <a:t>Set IP MTU 9000 </a:t>
            </a:r>
            <a:r>
              <a:rPr lang="en-GB" sz="2000" dirty="0" smtClean="0"/>
              <a:t>Bytes</a:t>
            </a:r>
            <a:endParaRPr lang="en-GB" sz="2000" b="1" dirty="0">
              <a:solidFill>
                <a:srgbClr val="EC0E51"/>
              </a:solidFill>
            </a:endParaRPr>
          </a:p>
          <a:p>
            <a:r>
              <a:rPr lang="en-GB" sz="2000" b="1" dirty="0" smtClean="0">
                <a:solidFill>
                  <a:srgbClr val="EC0E51"/>
                </a:solidFill>
              </a:rPr>
              <a:t>Queues		</a:t>
            </a:r>
            <a:r>
              <a:rPr lang="en-GB" sz="2000" dirty="0" smtClean="0"/>
              <a:t>Set </a:t>
            </a:r>
            <a:r>
              <a:rPr lang="en-GB" sz="2000" dirty="0" err="1" smtClean="0"/>
              <a:t>txqueuelen</a:t>
            </a:r>
            <a:r>
              <a:rPr lang="en-GB" sz="2000" dirty="0" smtClean="0"/>
              <a:t>, </a:t>
            </a:r>
            <a:r>
              <a:rPr lang="en-GB" sz="2000" dirty="0" err="1"/>
              <a:t>netdev_max_backlog</a:t>
            </a:r>
            <a:endParaRPr lang="en-GB" sz="2000" b="1" dirty="0">
              <a:solidFill>
                <a:srgbClr val="EC0E51"/>
              </a:solidFill>
            </a:endParaRPr>
          </a:p>
          <a:p>
            <a:r>
              <a:rPr lang="en-GB" sz="2000" b="1" dirty="0">
                <a:solidFill>
                  <a:srgbClr val="EC0E51"/>
                </a:solidFill>
              </a:rPr>
              <a:t>Kernel parameters </a:t>
            </a:r>
            <a:r>
              <a:rPr lang="en-GB" sz="2000" b="1" dirty="0" smtClean="0">
                <a:solidFill>
                  <a:srgbClr val="EC0E51"/>
                </a:solidFill>
              </a:rPr>
              <a:t>	</a:t>
            </a:r>
            <a:r>
              <a:rPr lang="en-GB" sz="2000" dirty="0" smtClean="0"/>
              <a:t>r(w)</a:t>
            </a:r>
            <a:r>
              <a:rPr lang="en-GB" sz="2000" dirty="0" err="1" smtClean="0"/>
              <a:t>mem_max</a:t>
            </a:r>
            <a:r>
              <a:rPr lang="en-GB" sz="2000" dirty="0" smtClean="0"/>
              <a:t>, </a:t>
            </a:r>
            <a:r>
              <a:rPr lang="en-GB" sz="2000" dirty="0" err="1" smtClean="0"/>
              <a:t>tcp_r</a:t>
            </a:r>
            <a:r>
              <a:rPr lang="en-GB" sz="2000" dirty="0" smtClean="0"/>
              <a:t>(w)mem, </a:t>
            </a:r>
            <a:r>
              <a:rPr lang="en-GB" sz="2000" dirty="0" err="1" smtClean="0"/>
              <a:t>tcp_mem</a:t>
            </a:r>
            <a:r>
              <a:rPr lang="en-GB" sz="2000" dirty="0" smtClean="0"/>
              <a:t>, …</a:t>
            </a:r>
            <a:endParaRPr lang="en-GB" sz="2000" b="1" dirty="0">
              <a:solidFill>
                <a:srgbClr val="EC0E51"/>
              </a:solidFill>
              <a:sym typeface="Wingdings" panose="05000000000000000000" pitchFamily="2" charset="2"/>
            </a:endParaRPr>
          </a:p>
          <a:p>
            <a:r>
              <a:rPr lang="en-GB" sz="2000" b="1" dirty="0" smtClean="0">
                <a:solidFill>
                  <a:srgbClr val="EC0E51"/>
                </a:solidFill>
              </a:rPr>
              <a:t>Firewalls</a:t>
            </a:r>
          </a:p>
          <a:p>
            <a:r>
              <a:rPr lang="en-GB" sz="2000" b="1" dirty="0" smtClean="0">
                <a:solidFill>
                  <a:srgbClr val="EC0E51"/>
                </a:solidFill>
              </a:rPr>
              <a:t>Better </a:t>
            </a:r>
            <a:r>
              <a:rPr lang="en-GB" sz="2000" b="1" dirty="0">
                <a:solidFill>
                  <a:srgbClr val="EC0E51"/>
                </a:solidFill>
              </a:rPr>
              <a:t>to choose fewer </a:t>
            </a:r>
            <a:r>
              <a:rPr lang="en-GB" sz="2000" b="1" dirty="0" smtClean="0">
                <a:solidFill>
                  <a:srgbClr val="EC0E51"/>
                </a:solidFill>
              </a:rPr>
              <a:t>higher </a:t>
            </a:r>
            <a:r>
              <a:rPr lang="en-GB" sz="2000" b="1" dirty="0">
                <a:solidFill>
                  <a:srgbClr val="EC0E51"/>
                </a:solidFill>
              </a:rPr>
              <a:t>speed cores </a:t>
            </a:r>
            <a:endParaRPr lang="da-DK" sz="1600" dirty="0"/>
          </a:p>
          <a:p>
            <a:endParaRPr lang="en-GB" sz="2000" b="1" dirty="0">
              <a:solidFill>
                <a:srgbClr val="EC0E51"/>
              </a:solidFill>
              <a:sym typeface="Wingdings" panose="05000000000000000000" pitchFamily="2" charset="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35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552090"/>
            <a:ext cx="8257794" cy="1063975"/>
          </a:xfrm>
        </p:spPr>
        <p:txBody>
          <a:bodyPr>
            <a:noAutofit/>
          </a:bodyPr>
          <a:lstStyle/>
          <a:p>
            <a:r>
              <a:rPr lang="en-GB" sz="2800" b="0" dirty="0" err="1"/>
              <a:t>u</a:t>
            </a:r>
            <a:r>
              <a:rPr lang="en-GB" sz="2800" b="0" dirty="0" err="1" smtClean="0"/>
              <a:t>dpmon</a:t>
            </a:r>
            <a:r>
              <a:rPr lang="en-GB" sz="2800" b="0" dirty="0" smtClean="0"/>
              <a:t>: UDP </a:t>
            </a:r>
            <a:r>
              <a:rPr lang="en-GB" sz="2800" b="0" dirty="0"/>
              <a:t>A</a:t>
            </a:r>
            <a:r>
              <a:rPr lang="en-GB" sz="2800" b="0" dirty="0" smtClean="0"/>
              <a:t>chievable </a:t>
            </a:r>
            <a:r>
              <a:rPr lang="en-GB" sz="2800" b="0" dirty="0"/>
              <a:t>T</a:t>
            </a:r>
            <a:r>
              <a:rPr lang="en-GB" sz="2800" b="0" dirty="0" smtClean="0"/>
              <a:t>hroughput Ideal shape</a:t>
            </a:r>
            <a:endParaRPr lang="en-GB" sz="2800" b="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72714"/>
            <a:ext cx="5410350" cy="2736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Group 23"/>
          <p:cNvGrpSpPr/>
          <p:nvPr/>
        </p:nvGrpSpPr>
        <p:grpSpPr>
          <a:xfrm>
            <a:off x="1331640" y="1328476"/>
            <a:ext cx="6120680" cy="1845187"/>
            <a:chOff x="1331640" y="1328476"/>
            <a:chExt cx="6120680" cy="1845187"/>
          </a:xfrm>
        </p:grpSpPr>
        <p:sp>
          <p:nvSpPr>
            <p:cNvPr id="8" name="TextBox 7"/>
            <p:cNvSpPr txBox="1"/>
            <p:nvPr/>
          </p:nvSpPr>
          <p:spPr>
            <a:xfrm>
              <a:off x="2843808" y="1328476"/>
              <a:ext cx="4608512" cy="1200329"/>
            </a:xfrm>
            <a:prstGeom prst="rect">
              <a:avLst/>
            </a:prstGeom>
            <a:noFill/>
            <a:effectLst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221644"/>
                  </a:solidFill>
                </a:rPr>
                <a:t>Flat portions</a:t>
              </a:r>
              <a:br>
                <a:rPr lang="en-GB" dirty="0" smtClean="0">
                  <a:solidFill>
                    <a:srgbClr val="221644"/>
                  </a:solidFill>
                </a:rPr>
              </a:br>
              <a:r>
                <a:rPr lang="en-GB" dirty="0" smtClean="0">
                  <a:solidFill>
                    <a:srgbClr val="221644"/>
                  </a:solidFill>
                </a:rPr>
                <a:t>Limited by capacity of link</a:t>
              </a:r>
            </a:p>
            <a:p>
              <a:r>
                <a:rPr lang="en-GB" dirty="0" smtClean="0">
                  <a:solidFill>
                    <a:srgbClr val="221644"/>
                  </a:solidFill>
                </a:rPr>
                <a:t>Available BW on a loaded link</a:t>
              </a:r>
              <a:endParaRPr lang="en-GB" dirty="0">
                <a:solidFill>
                  <a:srgbClr val="221644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1331640" y="2672714"/>
              <a:ext cx="1512168" cy="500949"/>
            </a:xfrm>
            <a:prstGeom prst="ellips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 flipH="1">
              <a:off x="2123728" y="1756266"/>
              <a:ext cx="576064" cy="91644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lg"/>
            </a:ln>
            <a:effectLst/>
          </p:spPr>
        </p:cxnSp>
      </p:grpSp>
      <p:grpSp>
        <p:nvGrpSpPr>
          <p:cNvPr id="26" name="Group 25"/>
          <p:cNvGrpSpPr/>
          <p:nvPr/>
        </p:nvGrpSpPr>
        <p:grpSpPr>
          <a:xfrm>
            <a:off x="1321756" y="3000310"/>
            <a:ext cx="7688498" cy="3343937"/>
            <a:chOff x="1321756" y="3000310"/>
            <a:chExt cx="7688498" cy="3343937"/>
          </a:xfrm>
        </p:grpSpPr>
        <p:sp>
          <p:nvSpPr>
            <p:cNvPr id="9" name="TextBox 8"/>
            <p:cNvSpPr txBox="1"/>
            <p:nvPr/>
          </p:nvSpPr>
          <p:spPr>
            <a:xfrm>
              <a:off x="1341910" y="5513250"/>
              <a:ext cx="7668344" cy="830997"/>
            </a:xfrm>
            <a:prstGeom prst="rect">
              <a:avLst/>
            </a:prstGeom>
            <a:noFill/>
            <a:effectLst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221644"/>
                  </a:solidFill>
                </a:rPr>
                <a:t>Cannot send packets back-2-back</a:t>
              </a:r>
            </a:p>
            <a:p>
              <a:r>
                <a:rPr lang="en-GB" dirty="0" smtClean="0">
                  <a:solidFill>
                    <a:srgbClr val="221644"/>
                  </a:solidFill>
                </a:rPr>
                <a:t>End host: NIC setup time on PCI / context switches</a:t>
              </a:r>
              <a:endParaRPr lang="en-GB" dirty="0">
                <a:solidFill>
                  <a:srgbClr val="221644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 rot="5400000">
              <a:off x="809231" y="3554663"/>
              <a:ext cx="1868849" cy="760144"/>
            </a:xfrm>
            <a:prstGeom prst="ellips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 flipV="1">
              <a:off x="1321756" y="4869160"/>
              <a:ext cx="369924" cy="1283932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lg"/>
            </a:ln>
            <a:effectLst/>
          </p:spPr>
        </p:cxnSp>
      </p:grpSp>
      <p:grpSp>
        <p:nvGrpSpPr>
          <p:cNvPr id="25" name="Group 24"/>
          <p:cNvGrpSpPr/>
          <p:nvPr/>
        </p:nvGrpSpPr>
        <p:grpSpPr>
          <a:xfrm>
            <a:off x="3475631" y="2588711"/>
            <a:ext cx="5776889" cy="1231672"/>
            <a:chOff x="3475631" y="2588711"/>
            <a:chExt cx="5776889" cy="1231672"/>
          </a:xfrm>
        </p:grpSpPr>
        <p:sp>
          <p:nvSpPr>
            <p:cNvPr id="6" name="TextBox 5"/>
            <p:cNvSpPr txBox="1"/>
            <p:nvPr/>
          </p:nvSpPr>
          <p:spPr>
            <a:xfrm>
              <a:off x="6444208" y="2588711"/>
              <a:ext cx="2808312" cy="1200329"/>
            </a:xfrm>
            <a:prstGeom prst="rect">
              <a:avLst/>
            </a:prstGeom>
            <a:noFill/>
            <a:effectLst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221644"/>
                  </a:solidFill>
                </a:rPr>
                <a:t>Shape follows 1/t </a:t>
              </a:r>
            </a:p>
            <a:p>
              <a:r>
                <a:rPr lang="en-GB" dirty="0" smtClean="0">
                  <a:solidFill>
                    <a:srgbClr val="221644"/>
                  </a:solidFill>
                </a:rPr>
                <a:t>Packet spacing most important.</a:t>
              </a:r>
              <a:endParaRPr lang="en-GB" dirty="0">
                <a:solidFill>
                  <a:srgbClr val="221644"/>
                </a:solidFill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 bwMode="auto">
            <a:xfrm flipH="1">
              <a:off x="3475631" y="3068960"/>
              <a:ext cx="2824561" cy="751423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lg"/>
            </a:ln>
            <a:effectLst/>
          </p:spPr>
        </p:cxn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283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095" y="5449318"/>
            <a:ext cx="3669967" cy="144116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095" y="4061657"/>
            <a:ext cx="3669967" cy="14563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094" y="476672"/>
            <a:ext cx="8031337" cy="936942"/>
          </a:xfrm>
        </p:spPr>
        <p:txBody>
          <a:bodyPr>
            <a:noAutofit/>
          </a:bodyPr>
          <a:lstStyle/>
          <a:p>
            <a:r>
              <a:rPr lang="en-GB" sz="2800" b="0" dirty="0" err="1" smtClean="0"/>
              <a:t>udpmon</a:t>
            </a:r>
            <a:r>
              <a:rPr lang="en-GB" sz="2800" b="0" dirty="0" smtClean="0"/>
              <a:t>: Achievable Throughput &amp; Packet loss</a:t>
            </a:r>
            <a:endParaRPr lang="en-GB" sz="28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97" y="1057139"/>
            <a:ext cx="8423027" cy="3832117"/>
          </a:xfrm>
        </p:spPr>
        <p:txBody>
          <a:bodyPr>
            <a:normAutofit/>
          </a:bodyPr>
          <a:lstStyle/>
          <a:p>
            <a:r>
              <a:rPr lang="en-GB" sz="2000" dirty="0"/>
              <a:t>Move IRQs from core 6, set affinity to lock </a:t>
            </a:r>
            <a:r>
              <a:rPr lang="en-GB" sz="2000" dirty="0" err="1"/>
              <a:t>udpmon</a:t>
            </a:r>
            <a:r>
              <a:rPr lang="en-GB" sz="2000" dirty="0"/>
              <a:t> to core 6 node 1.</a:t>
            </a:r>
          </a:p>
          <a:p>
            <a:r>
              <a:rPr lang="en-GB" sz="2000" dirty="0" smtClean="0"/>
              <a:t>Interrupt coalescence on (16us)</a:t>
            </a:r>
          </a:p>
          <a:p>
            <a:r>
              <a:rPr lang="en-GB" sz="2000" dirty="0" smtClean="0"/>
              <a:t>NIC: ConnectX-4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77066" y="4167763"/>
            <a:ext cx="2479679" cy="369332"/>
          </a:xfrm>
          <a:prstGeom prst="rect">
            <a:avLst/>
          </a:prstGeom>
          <a:solidFill>
            <a:schemeClr val="bg1"/>
          </a:solidFill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ED1556"/>
                </a:solidFill>
              </a:rPr>
              <a:t>96% kernel sending</a:t>
            </a:r>
            <a:endParaRPr lang="en-GB" dirty="0">
              <a:solidFill>
                <a:srgbClr val="ED155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99064" y="4582833"/>
            <a:ext cx="2219234" cy="646331"/>
          </a:xfrm>
          <a:prstGeom prst="rect">
            <a:avLst/>
          </a:prstGeom>
          <a:solidFill>
            <a:schemeClr val="bg1"/>
          </a:solidFill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ED1556"/>
                </a:solidFill>
              </a:rPr>
              <a:t>Swapping between user and kernel mode</a:t>
            </a:r>
            <a:endParaRPr lang="en-GB" dirty="0">
              <a:solidFill>
                <a:srgbClr val="ED155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45772" y="5521490"/>
            <a:ext cx="1872208" cy="369332"/>
          </a:xfrm>
          <a:prstGeom prst="rect">
            <a:avLst/>
          </a:prstGeom>
          <a:solidFill>
            <a:schemeClr val="bg1"/>
          </a:solidFill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ED1556"/>
                </a:solidFill>
              </a:rPr>
              <a:t>37% kernel </a:t>
            </a:r>
            <a:r>
              <a:rPr lang="en-GB" dirty="0" err="1" smtClean="0">
                <a:solidFill>
                  <a:srgbClr val="ED1556"/>
                </a:solidFill>
              </a:rPr>
              <a:t>recv</a:t>
            </a:r>
            <a:r>
              <a:rPr lang="en-GB" dirty="0" smtClean="0">
                <a:solidFill>
                  <a:srgbClr val="ED1556"/>
                </a:solidFill>
              </a:rPr>
              <a:t>.</a:t>
            </a:r>
            <a:endParaRPr lang="en-GB" dirty="0">
              <a:solidFill>
                <a:srgbClr val="ED1556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097" y="2153052"/>
            <a:ext cx="3669967" cy="192053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55206" y="2346814"/>
            <a:ext cx="1217747" cy="369332"/>
          </a:xfrm>
          <a:prstGeom prst="rect">
            <a:avLst/>
          </a:prstGeom>
          <a:solidFill>
            <a:schemeClr val="bg1"/>
          </a:solidFill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ED1556"/>
                </a:solidFill>
              </a:rPr>
              <a:t>50 </a:t>
            </a:r>
            <a:r>
              <a:rPr lang="en-GB" dirty="0" err="1" smtClean="0">
                <a:solidFill>
                  <a:srgbClr val="ED1556"/>
                </a:solidFill>
              </a:rPr>
              <a:t>Gbit</a:t>
            </a:r>
            <a:r>
              <a:rPr lang="en-GB" dirty="0" smtClean="0">
                <a:solidFill>
                  <a:srgbClr val="ED1556"/>
                </a:solidFill>
              </a:rPr>
              <a:t>/s</a:t>
            </a:r>
            <a:endParaRPr lang="en-GB" dirty="0">
              <a:solidFill>
                <a:srgbClr val="ED1556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545772" y="2740324"/>
            <a:ext cx="7151914" cy="369332"/>
            <a:chOff x="1545772" y="2740324"/>
            <a:chExt cx="7151914" cy="369332"/>
          </a:xfrm>
        </p:grpSpPr>
        <p:sp>
          <p:nvSpPr>
            <p:cNvPr id="19" name="TextBox 18"/>
            <p:cNvSpPr txBox="1"/>
            <p:nvPr/>
          </p:nvSpPr>
          <p:spPr>
            <a:xfrm>
              <a:off x="4789714" y="2740324"/>
              <a:ext cx="3907972" cy="369332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Jumbo size packet should be highest !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H="1">
              <a:off x="1545772" y="2950028"/>
              <a:ext cx="3243942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4534657" y="5854735"/>
            <a:ext cx="4317468" cy="369332"/>
          </a:xfrm>
          <a:prstGeom prst="rect">
            <a:avLst/>
          </a:prstGeom>
          <a:solidFill>
            <a:schemeClr val="bg1"/>
          </a:solidFill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4360"/>
                </a:solidFill>
              </a:rPr>
              <a:t>Also lost packets in the receiving host</a:t>
            </a:r>
            <a:endParaRPr lang="en-GB" dirty="0">
              <a:solidFill>
                <a:srgbClr val="00436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070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884" y="767928"/>
            <a:ext cx="7276058" cy="648072"/>
          </a:xfrm>
        </p:spPr>
        <p:txBody>
          <a:bodyPr>
            <a:noAutofit/>
          </a:bodyPr>
          <a:lstStyle/>
          <a:p>
            <a:r>
              <a:rPr lang="en-GB" sz="2800" b="0" dirty="0" err="1"/>
              <a:t>u</a:t>
            </a:r>
            <a:r>
              <a:rPr lang="en-GB" sz="2800" b="0" dirty="0" err="1" smtClean="0"/>
              <a:t>dpmon_send</a:t>
            </a:r>
            <a:r>
              <a:rPr lang="en-GB" sz="2800" b="0" dirty="0"/>
              <a:t>: How fast can I transmit?</a:t>
            </a:r>
            <a:r>
              <a:rPr lang="en-GB" sz="2800" b="0" dirty="0" smtClean="0"/>
              <a:t/>
            </a:r>
            <a:br>
              <a:rPr lang="en-GB" sz="2800" b="0" dirty="0" smtClean="0"/>
            </a:br>
            <a:r>
              <a:rPr lang="en-GB" sz="2800" b="0" dirty="0" smtClean="0"/>
              <a:t>Sending Rate as a Function of Packet </a:t>
            </a:r>
            <a:r>
              <a:rPr lang="en-GB" sz="2800" b="0" dirty="0"/>
              <a:t>S</a:t>
            </a:r>
            <a:r>
              <a:rPr lang="en-GB" sz="2800" b="0" dirty="0" smtClean="0"/>
              <a:t>ize</a:t>
            </a:r>
            <a:endParaRPr lang="en-GB" sz="28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44810" y="1566334"/>
            <a:ext cx="8562502" cy="3483743"/>
          </a:xfrm>
        </p:spPr>
        <p:txBody>
          <a:bodyPr>
            <a:normAutofit/>
          </a:bodyPr>
          <a:lstStyle/>
          <a:p>
            <a:r>
              <a:rPr lang="en-GB" sz="1800" dirty="0" smtClean="0"/>
              <a:t>Move IRQs  from core 6, set </a:t>
            </a:r>
            <a:r>
              <a:rPr lang="en-GB" sz="1800" dirty="0"/>
              <a:t>affinity to lock </a:t>
            </a:r>
            <a:r>
              <a:rPr lang="en-GB" sz="1800" dirty="0" err="1"/>
              <a:t>udpmon</a:t>
            </a:r>
            <a:r>
              <a:rPr lang="en-GB" sz="1800" dirty="0"/>
              <a:t> to </a:t>
            </a:r>
            <a:r>
              <a:rPr lang="en-GB" sz="1800" dirty="0" smtClean="0"/>
              <a:t>core </a:t>
            </a:r>
            <a:r>
              <a:rPr lang="en-GB" sz="1800" dirty="0"/>
              <a:t>6</a:t>
            </a:r>
            <a:r>
              <a:rPr lang="en-GB" sz="1800" dirty="0" smtClean="0"/>
              <a:t> </a:t>
            </a:r>
            <a:r>
              <a:rPr lang="en-GB" sz="1800" dirty="0"/>
              <a:t>node 1.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grpSp>
        <p:nvGrpSpPr>
          <p:cNvPr id="27" name="Group 26"/>
          <p:cNvGrpSpPr/>
          <p:nvPr/>
        </p:nvGrpSpPr>
        <p:grpSpPr>
          <a:xfrm>
            <a:off x="118651" y="1895307"/>
            <a:ext cx="9025349" cy="4472156"/>
            <a:chOff x="24061" y="1760399"/>
            <a:chExt cx="9025349" cy="447215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06951" y="1760399"/>
              <a:ext cx="4442459" cy="2988319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441" y="1760399"/>
              <a:ext cx="4442459" cy="2988319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13441" y="5531225"/>
              <a:ext cx="3054302" cy="646331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ED1556"/>
                  </a:solidFill>
                </a:rPr>
                <a:t>Step occurs 7813 – 7814 bytes user data</a:t>
              </a:r>
              <a:endParaRPr lang="en-GB" dirty="0">
                <a:solidFill>
                  <a:srgbClr val="ED1556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213191" y="5863223"/>
              <a:ext cx="1583461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1">
                      <a:lumMod val="75000"/>
                    </a:schemeClr>
                  </a:solidFill>
                </a:rPr>
                <a:t>Step 0.29 µs</a:t>
              </a:r>
              <a:endParaRPr lang="en-GB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677210" y="5814372"/>
              <a:ext cx="18943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1">
                      <a:lumMod val="75000"/>
                    </a:schemeClr>
                  </a:solidFill>
                </a:rPr>
                <a:t>Drop  3.6 </a:t>
              </a:r>
              <a:r>
                <a:rPr lang="en-GB" dirty="0" err="1" smtClean="0">
                  <a:solidFill>
                    <a:schemeClr val="accent1">
                      <a:lumMod val="75000"/>
                    </a:schemeClr>
                  </a:solidFill>
                </a:rPr>
                <a:t>Gbit</a:t>
              </a:r>
              <a:r>
                <a:rPr lang="en-GB" dirty="0" smtClean="0">
                  <a:solidFill>
                    <a:schemeClr val="accent1">
                      <a:lumMod val="75000"/>
                    </a:schemeClr>
                  </a:solidFill>
                </a:rPr>
                <a:t>/s</a:t>
              </a:r>
              <a:endParaRPr lang="en-GB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H="1" flipV="1">
              <a:off x="8404419" y="2672206"/>
              <a:ext cx="392233" cy="3276890"/>
            </a:xfrm>
            <a:prstGeom prst="straightConnector1">
              <a:avLst/>
            </a:prstGeom>
            <a:ln w="3810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 flipV="1">
              <a:off x="3955415" y="3211576"/>
              <a:ext cx="327671" cy="2737520"/>
            </a:xfrm>
            <a:prstGeom prst="straightConnector1">
              <a:avLst/>
            </a:prstGeom>
            <a:ln w="3810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6078408" y="4863511"/>
              <a:ext cx="1583461" cy="369332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ED1556"/>
                  </a:solidFill>
                </a:rPr>
                <a:t>Step 0.75 µs</a:t>
              </a:r>
              <a:endParaRPr lang="en-GB" dirty="0">
                <a:solidFill>
                  <a:srgbClr val="ED1556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4061" y="4977158"/>
              <a:ext cx="3222732" cy="369332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ED1556"/>
                  </a:solidFill>
                </a:rPr>
                <a:t>Drop  14.5 </a:t>
              </a:r>
              <a:r>
                <a:rPr lang="en-GB" dirty="0" err="1" smtClean="0">
                  <a:solidFill>
                    <a:srgbClr val="ED1556"/>
                  </a:solidFill>
                </a:rPr>
                <a:t>Gbit</a:t>
              </a:r>
              <a:r>
                <a:rPr lang="en-GB" dirty="0" smtClean="0">
                  <a:solidFill>
                    <a:srgbClr val="ED1556"/>
                  </a:solidFill>
                </a:rPr>
                <a:t>/s from 43 </a:t>
              </a:r>
              <a:r>
                <a:rPr lang="en-GB" dirty="0" err="1" smtClean="0">
                  <a:solidFill>
                    <a:srgbClr val="ED1556"/>
                  </a:solidFill>
                </a:rPr>
                <a:t>Gbit</a:t>
              </a:r>
              <a:r>
                <a:rPr lang="en-GB" dirty="0" smtClean="0">
                  <a:solidFill>
                    <a:srgbClr val="ED1556"/>
                  </a:solidFill>
                </a:rPr>
                <a:t>/s</a:t>
              </a:r>
              <a:endParaRPr lang="en-GB" dirty="0">
                <a:solidFill>
                  <a:srgbClr val="ED1556"/>
                </a:solidFill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7614960" y="3341914"/>
              <a:ext cx="352784" cy="179791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2931685" y="3222462"/>
              <a:ext cx="606580" cy="193936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4638310" y="5399120"/>
            <a:ext cx="3779382" cy="646331"/>
          </a:xfrm>
          <a:prstGeom prst="rect">
            <a:avLst/>
          </a:prstGeom>
          <a:solidFill>
            <a:schemeClr val="bg1"/>
          </a:solidFill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4360"/>
                </a:solidFill>
              </a:rPr>
              <a:t>Collaborate with Mellanox</a:t>
            </a:r>
          </a:p>
          <a:p>
            <a:r>
              <a:rPr lang="en-GB" dirty="0" smtClean="0">
                <a:solidFill>
                  <a:srgbClr val="004360"/>
                </a:solidFill>
              </a:rPr>
              <a:t>Not driver but the kernel</a:t>
            </a:r>
            <a:endParaRPr lang="en-GB" dirty="0">
              <a:solidFill>
                <a:srgbClr val="0043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Nov 17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Richard Hughes-Jones    3rd SIG-PMV     Copenhagen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2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eneas_eu">
  <a:themeElements>
    <a:clrScheme name="Custom 3">
      <a:dk1>
        <a:sysClr val="windowText" lastClr="000000"/>
      </a:dk1>
      <a:lt1>
        <a:sysClr val="window" lastClr="FFFFFF"/>
      </a:lt1>
      <a:dk2>
        <a:srgbClr val="C00000"/>
      </a:dk2>
      <a:lt2>
        <a:srgbClr val="EEECE1"/>
      </a:lt2>
      <a:accent1>
        <a:srgbClr val="C0504D"/>
      </a:accent1>
      <a:accent2>
        <a:srgbClr val="C00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FFFFFF"/>
      </a:folHlink>
    </a:clrScheme>
    <a:fontScheme name="Aenea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98A7C27C-A25E-4363-8E17-BA047CB93A29}" vid="{8D942F69-660F-45F5-B06F-FE443D9D0D26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AENEAS-template - Copy (2)</Template>
  <TotalTime>15511</TotalTime>
  <Words>1344</Words>
  <Application>Microsoft Office PowerPoint</Application>
  <PresentationFormat>On-screen Show (4:3)</PresentationFormat>
  <Paragraphs>376</Paragraphs>
  <Slides>27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 PL UMing CN</vt:lpstr>
      <vt:lpstr>Arial</vt:lpstr>
      <vt:lpstr>Calibri</vt:lpstr>
      <vt:lpstr>Courier New</vt:lpstr>
      <vt:lpstr>Open Sans</vt:lpstr>
      <vt:lpstr>Times</vt:lpstr>
      <vt:lpstr>Times New Roman</vt:lpstr>
      <vt:lpstr>Wingdings</vt:lpstr>
      <vt:lpstr>Aeneas_eu</vt:lpstr>
      <vt:lpstr>Data Transfer Node Performance GÉANT &amp; AENEAS</vt:lpstr>
      <vt:lpstr>Agenda</vt:lpstr>
      <vt:lpstr>The GÉANT DTN Hardware</vt:lpstr>
      <vt:lpstr>DTN Topology 1</vt:lpstr>
      <vt:lpstr>DTN Topology 2 </vt:lpstr>
      <vt:lpstr>Network Tuning for 100 Gigabit Ethernet </vt:lpstr>
      <vt:lpstr>udpmon: UDP Achievable Throughput Ideal shape</vt:lpstr>
      <vt:lpstr>udpmon: Achievable Throughput &amp; Packet loss</vt:lpstr>
      <vt:lpstr>udpmon_send: How fast can I transmit? Sending Rate as a Function of Packet Size</vt:lpstr>
      <vt:lpstr>udpmon: Size of Rx Ring Buffer </vt:lpstr>
      <vt:lpstr>iperf3: TCP throughput and use of cores</vt:lpstr>
      <vt:lpstr>TCP Throughput iperf2 &amp; iperf3</vt:lpstr>
      <vt:lpstr>TCP Throughput iperf2 effect of Rx Ring Buffer</vt:lpstr>
      <vt:lpstr>iperf: TCP throughput multiple flows</vt:lpstr>
      <vt:lpstr>Inside a RDMA Application </vt:lpstr>
      <vt:lpstr>Inside a RDMA Application </vt:lpstr>
      <vt:lpstr>RDMA RC </vt:lpstr>
      <vt:lpstr>RDMA RC Throughput as a function of msg size </vt:lpstr>
      <vt:lpstr>libvma user mode kernel bypass UDP Throughput as a function of msg size </vt:lpstr>
      <vt:lpstr>libvma UDP Performance </vt:lpstr>
      <vt:lpstr>libvma TCP Performance </vt:lpstr>
      <vt:lpstr>Questions ?</vt:lpstr>
      <vt:lpstr>Progress &amp; Status Task 4.1:  Evaluation of existing data transfer protocols, storage sub-systems and applications</vt:lpstr>
      <vt:lpstr>iperf: TCP throughput multiple flows</vt:lpstr>
      <vt:lpstr>Network Tuning for 100 Gigabit Ethernet </vt:lpstr>
      <vt:lpstr>Network Tuning for 100 Gigabit Ethernet </vt:lpstr>
      <vt:lpstr>Network Tuning for 100 Gigabit Ethernet 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Hughes-Jones</dc:creator>
  <cp:lastModifiedBy>Richard Hughes-Jones</cp:lastModifiedBy>
  <cp:revision>134</cp:revision>
  <cp:lastPrinted>2017-11-28T18:19:20Z</cp:lastPrinted>
  <dcterms:created xsi:type="dcterms:W3CDTF">2017-02-23T17:10:16Z</dcterms:created>
  <dcterms:modified xsi:type="dcterms:W3CDTF">2017-11-29T08:01:14Z</dcterms:modified>
</cp:coreProperties>
</file>