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4"/>
  </p:sldMasterIdLst>
  <p:notesMasterIdLst>
    <p:notesMasterId r:id="rId40"/>
  </p:notesMasterIdLst>
  <p:handoutMasterIdLst>
    <p:handoutMasterId r:id="rId41"/>
  </p:handoutMasterIdLst>
  <p:sldIdLst>
    <p:sldId id="744" r:id="rId5"/>
    <p:sldId id="928" r:id="rId6"/>
    <p:sldId id="929" r:id="rId7"/>
    <p:sldId id="955" r:id="rId8"/>
    <p:sldId id="930" r:id="rId9"/>
    <p:sldId id="953" r:id="rId10"/>
    <p:sldId id="932" r:id="rId11"/>
    <p:sldId id="931" r:id="rId12"/>
    <p:sldId id="956" r:id="rId13"/>
    <p:sldId id="934" r:id="rId14"/>
    <p:sldId id="936" r:id="rId15"/>
    <p:sldId id="942" r:id="rId16"/>
    <p:sldId id="950" r:id="rId17"/>
    <p:sldId id="946" r:id="rId18"/>
    <p:sldId id="945" r:id="rId19"/>
    <p:sldId id="944" r:id="rId20"/>
    <p:sldId id="935" r:id="rId21"/>
    <p:sldId id="948" r:id="rId22"/>
    <p:sldId id="951" r:id="rId23"/>
    <p:sldId id="949" r:id="rId24"/>
    <p:sldId id="962" r:id="rId25"/>
    <p:sldId id="933" r:id="rId26"/>
    <p:sldId id="957" r:id="rId27"/>
    <p:sldId id="958" r:id="rId28"/>
    <p:sldId id="960" r:id="rId29"/>
    <p:sldId id="947" r:id="rId30"/>
    <p:sldId id="954" r:id="rId31"/>
    <p:sldId id="959" r:id="rId32"/>
    <p:sldId id="939" r:id="rId33"/>
    <p:sldId id="927" r:id="rId34"/>
    <p:sldId id="961" r:id="rId35"/>
    <p:sldId id="943" r:id="rId36"/>
    <p:sldId id="940" r:id="rId37"/>
    <p:sldId id="952" r:id="rId38"/>
    <p:sldId id="926" r:id="rId39"/>
  </p:sldIdLst>
  <p:sldSz cx="9144000" cy="5143500" type="screen16x9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1pPr>
    <a:lvl2pPr marL="389626" algn="ctr" rtl="0" eaLnBrk="0" fontAlgn="base" hangingPunct="0">
      <a:spcBef>
        <a:spcPct val="0"/>
      </a:spcBef>
      <a:spcAft>
        <a:spcPct val="0"/>
      </a:spcAft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2pPr>
    <a:lvl3pPr marL="779252" algn="ctr" rtl="0" eaLnBrk="0" fontAlgn="base" hangingPunct="0">
      <a:spcBef>
        <a:spcPct val="0"/>
      </a:spcBef>
      <a:spcAft>
        <a:spcPct val="0"/>
      </a:spcAft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3pPr>
    <a:lvl4pPr marL="1168878" algn="ctr" rtl="0" eaLnBrk="0" fontAlgn="base" hangingPunct="0">
      <a:spcBef>
        <a:spcPct val="0"/>
      </a:spcBef>
      <a:spcAft>
        <a:spcPct val="0"/>
      </a:spcAft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4pPr>
    <a:lvl5pPr marL="1558503" algn="ctr" rtl="0" eaLnBrk="0" fontAlgn="base" hangingPunct="0">
      <a:spcBef>
        <a:spcPct val="0"/>
      </a:spcBef>
      <a:spcAft>
        <a:spcPct val="0"/>
      </a:spcAft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5pPr>
    <a:lvl6pPr marL="1948129" algn="l" defTabSz="779252" rtl="0" eaLnBrk="1" latinLnBrk="0" hangingPunct="1"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6pPr>
    <a:lvl7pPr marL="2337755" algn="l" defTabSz="779252" rtl="0" eaLnBrk="1" latinLnBrk="0" hangingPunct="1"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7pPr>
    <a:lvl8pPr marL="2727381" algn="l" defTabSz="779252" rtl="0" eaLnBrk="1" latinLnBrk="0" hangingPunct="1"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8pPr>
    <a:lvl9pPr marL="3117007" algn="l" defTabSz="779252" rtl="0" eaLnBrk="1" latinLnBrk="0" hangingPunct="1">
      <a:defRPr sz="2200" b="1" kern="1200">
        <a:solidFill>
          <a:schemeClr val="bg1"/>
        </a:solidFill>
        <a:latin typeface="Arial" pitchFamily="34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3017">
          <p15:clr>
            <a:srgbClr val="A4A3A4"/>
          </p15:clr>
        </p15:guide>
        <p15:guide id="2" orient="horz" pos="2823">
          <p15:clr>
            <a:srgbClr val="A4A3A4"/>
          </p15:clr>
        </p15:guide>
        <p15:guide id="3" orient="horz" pos="674">
          <p15:clr>
            <a:srgbClr val="A4A3A4"/>
          </p15:clr>
        </p15:guide>
        <p15:guide id="4" orient="horz" pos="844">
          <p15:clr>
            <a:srgbClr val="A4A3A4"/>
          </p15:clr>
        </p15:guide>
        <p15:guide id="5" pos="5461">
          <p15:clr>
            <a:srgbClr val="A4A3A4"/>
          </p15:clr>
        </p15:guide>
        <p15:guide id="6" pos="950">
          <p15:clr>
            <a:srgbClr val="A4A3A4"/>
          </p15:clr>
        </p15:guide>
        <p15:guide id="7" pos="2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eanor Lee" initials="EL" lastIdx="17" clrIdx="0"/>
  <p:cmAuthor id="1" name="P10140247" initials="P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82"/>
    <a:srgbClr val="7AB800"/>
    <a:srgbClr val="A6A6A6"/>
    <a:srgbClr val="00A1C1"/>
    <a:srgbClr val="4F2683"/>
    <a:srgbClr val="91004B"/>
    <a:srgbClr val="005A83"/>
    <a:srgbClr val="505253"/>
    <a:srgbClr val="FFFFFF"/>
    <a:srgbClr val="737373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1" autoAdjust="0"/>
    <p:restoredTop sz="78510" autoAdjust="0"/>
  </p:normalViewPr>
  <p:slideViewPr>
    <p:cSldViewPr>
      <p:cViewPr varScale="1">
        <p:scale>
          <a:sx n="97" d="100"/>
          <a:sy n="97" d="100"/>
        </p:scale>
        <p:origin x="912" y="78"/>
      </p:cViewPr>
      <p:guideLst>
        <p:guide orient="horz" pos="3017"/>
        <p:guide orient="horz" pos="2823"/>
        <p:guide orient="horz" pos="674"/>
        <p:guide orient="horz" pos="844"/>
        <p:guide pos="5461"/>
        <p:guide pos="950"/>
        <p:guide pos="2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346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862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algn="l" defTabSz="914378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4" y="1"/>
            <a:ext cx="2945862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algn="r" defTabSz="914378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766"/>
            <a:ext cx="2945862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b" anchorCtr="0" compatLnSpc="1">
            <a:prstTxWarp prst="textNoShape">
              <a:avLst/>
            </a:prstTxWarp>
          </a:bodyPr>
          <a:lstStyle>
            <a:lvl1pPr algn="l" defTabSz="914378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4" y="9427766"/>
            <a:ext cx="2945862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b" anchorCtr="0" compatLnSpc="1">
            <a:prstTxWarp prst="textNoShape">
              <a:avLst/>
            </a:prstTxWarp>
          </a:bodyPr>
          <a:lstStyle>
            <a:lvl1pPr algn="r" defTabSz="914378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2DEFB99-373C-4D25-8622-12A22A00E2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490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862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algn="l" defTabSz="914378">
              <a:defRPr sz="1200" b="0" baseline="-2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14" y="1"/>
            <a:ext cx="2945862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algn="r" defTabSz="914378">
              <a:defRPr sz="1200" b="0" baseline="-2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52" y="4716193"/>
            <a:ext cx="4985772" cy="44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945862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b" anchorCtr="0" compatLnSpc="1">
            <a:prstTxWarp prst="textNoShape">
              <a:avLst/>
            </a:prstTxWarp>
          </a:bodyPr>
          <a:lstStyle>
            <a:lvl1pPr algn="l" defTabSz="914378">
              <a:defRPr sz="1200" b="0" baseline="-2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14" y="9429305"/>
            <a:ext cx="2945862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3" tIns="45691" rIns="91383" bIns="45691" numCol="1" anchor="b" anchorCtr="0" compatLnSpc="1">
            <a:prstTxWarp prst="textNoShape">
              <a:avLst/>
            </a:prstTxWarp>
          </a:bodyPr>
          <a:lstStyle>
            <a:lvl1pPr algn="r" defTabSz="914378">
              <a:defRPr sz="1200" b="0" baseline="-2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1BD6111-3AD9-4AD6-8E77-BAA3F93E66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89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1" charset="-128"/>
        <a:cs typeface="ＭＳ Ｐゴシック"/>
      </a:defRPr>
    </a:lvl1pPr>
    <a:lvl2pPr marL="389626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1" charset="-128"/>
        <a:cs typeface="ＭＳ Ｐゴシック"/>
      </a:defRPr>
    </a:lvl2pPr>
    <a:lvl3pPr marL="779252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1" charset="-128"/>
        <a:cs typeface="ＭＳ Ｐゴシック"/>
      </a:defRPr>
    </a:lvl3pPr>
    <a:lvl4pPr marL="116887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1" charset="-128"/>
        <a:cs typeface="ＭＳ Ｐゴシック"/>
      </a:defRPr>
    </a:lvl4pPr>
    <a:lvl5pPr marL="155850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1" charset="-128"/>
        <a:cs typeface="ＭＳ Ｐゴシック"/>
      </a:defRPr>
    </a:lvl5pPr>
    <a:lvl6pPr marL="1948129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brockners-inband-oam-requirements-03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2950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 for having me</a:t>
            </a:r>
          </a:p>
          <a:p>
            <a:r>
              <a:rPr lang="en-US" dirty="0" smtClean="0"/>
              <a:t>Presenting past ~year of research</a:t>
            </a:r>
            <a:r>
              <a:rPr lang="en-US" baseline="0" dirty="0" smtClean="0"/>
              <a:t>, which sets the scene for future work</a:t>
            </a:r>
          </a:p>
          <a:p>
            <a:r>
              <a:rPr lang="en-US" dirty="0" smtClean="0"/>
              <a:t>Gathering</a:t>
            </a:r>
            <a:r>
              <a:rPr lang="en-US" baseline="0" dirty="0" smtClean="0"/>
              <a:t> the tools, researching the problems, exploring how to test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52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71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3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4.9 &gt; 4.13</a:t>
            </a:r>
            <a:r>
              <a:rPr lang="en-GB" baseline="0" dirty="0" smtClean="0"/>
              <a:t> is circa one year</a:t>
            </a:r>
          </a:p>
          <a:p>
            <a:r>
              <a:rPr lang="en-GB" dirty="0" smtClean="0"/>
              <a:t>RX timestamping</a:t>
            </a:r>
            <a:r>
              <a:rPr lang="en-GB" baseline="0" dirty="0" smtClean="0"/>
              <a:t> can be configured per-socket in Linux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1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It’s fun to give your self a green tick</a:t>
            </a:r>
          </a:p>
          <a:p>
            <a:r>
              <a:rPr lang="en-GB" dirty="0" err="1" smtClean="0"/>
              <a:t>EtherateMT</a:t>
            </a:r>
            <a:r>
              <a:rPr lang="en-GB" dirty="0" smtClean="0"/>
              <a:t> is in the pipeline for higher throughput and testing different Linux </a:t>
            </a:r>
            <a:r>
              <a:rPr lang="en-GB" dirty="0" err="1" smtClean="0"/>
              <a:t>syscalls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42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 the Kernel module of the same name!</a:t>
            </a:r>
          </a:p>
          <a:p>
            <a:r>
              <a:rPr lang="en-GB" dirty="0" smtClean="0"/>
              <a:t>Supports Ethernet/</a:t>
            </a:r>
            <a:r>
              <a:rPr lang="en-GB" dirty="0" err="1" smtClean="0"/>
              <a:t>QinQ</a:t>
            </a:r>
            <a:r>
              <a:rPr lang="en-GB" dirty="0" smtClean="0"/>
              <a:t>/MPLS/IPv4/TCP/UDP/ICMP/GRE</a:t>
            </a:r>
          </a:p>
          <a:p>
            <a:r>
              <a:rPr lang="en-GB" dirty="0" smtClean="0"/>
              <a:t>Higher</a:t>
            </a:r>
            <a:r>
              <a:rPr lang="en-GB" baseline="0" dirty="0" smtClean="0"/>
              <a:t> performance then MoonGen on my Intel X710</a:t>
            </a:r>
          </a:p>
          <a:p>
            <a:r>
              <a:rPr lang="en-GB" baseline="0" dirty="0" smtClean="0"/>
              <a:t>Only “rate” constraint exists natively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81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</a:t>
            </a:r>
            <a:r>
              <a:rPr lang="en-GB" baseline="0" dirty="0" smtClean="0"/>
              <a:t> MPLS support</a:t>
            </a:r>
            <a:endParaRPr lang="en-GB" dirty="0" smtClean="0"/>
          </a:p>
          <a:p>
            <a:r>
              <a:rPr lang="en-GB" dirty="0" smtClean="0"/>
              <a:t>Supports</a:t>
            </a:r>
            <a:r>
              <a:rPr lang="en-GB" baseline="0" dirty="0" smtClean="0"/>
              <a:t> E</a:t>
            </a:r>
            <a:r>
              <a:rPr lang="en-GB" dirty="0" smtClean="0"/>
              <a:t>thernet/ARP/IPv4/IPv6/TCP/UDP/ICMP/ESP/AH/PTP</a:t>
            </a:r>
          </a:p>
          <a:p>
            <a:r>
              <a:rPr lang="en-GB" dirty="0" smtClean="0"/>
              <a:t>Can’t see</a:t>
            </a:r>
            <a:r>
              <a:rPr lang="en-GB" baseline="0" dirty="0" smtClean="0"/>
              <a:t> NICs before test starts or configure CPU mask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602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500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076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Etherate frame</a:t>
            </a:r>
            <a:r>
              <a:rPr lang="en-GB" baseline="0" dirty="0" smtClean="0"/>
              <a:t> pacing feature should provide different results?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014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Ethertypes</a:t>
            </a:r>
            <a:r>
              <a:rPr lang="en-GB" dirty="0" smtClean="0"/>
              <a:t> are supposed</a:t>
            </a:r>
            <a:r>
              <a:rPr lang="en-GB" baseline="0" dirty="0" smtClean="0"/>
              <a:t> to start from 0x600 (1536)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24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Bit of a mouth full!</a:t>
            </a:r>
          </a:p>
          <a:p>
            <a:r>
              <a:rPr lang="en-GB" dirty="0" smtClean="0"/>
              <a:t>We want to experience the network exactly as the end user/application does</a:t>
            </a:r>
          </a:p>
          <a:p>
            <a:r>
              <a:rPr lang="en-GB" dirty="0" smtClean="0"/>
              <a:t>In-band, within</a:t>
            </a:r>
            <a:r>
              <a:rPr lang="en-GB" baseline="0" dirty="0" smtClean="0"/>
              <a:t> the same LSP for example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208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ASR9000s support multiple VLAN </a:t>
            </a:r>
            <a:r>
              <a:rPr lang="en-GB" dirty="0" err="1" smtClean="0"/>
              <a:t>e</a:t>
            </a:r>
            <a:r>
              <a:rPr lang="en-GB" baseline="0" dirty="0" err="1" smtClean="0"/>
              <a:t>types</a:t>
            </a:r>
            <a:r>
              <a:rPr lang="en-GB" baseline="0" dirty="0" smtClean="0"/>
              <a:t>; 8100, 88A8, 9100, 9200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02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CSCvf44769 specifies a 33% throughput</a:t>
            </a:r>
            <a:r>
              <a:rPr lang="en-GB" baseline="0" dirty="0" smtClean="0"/>
              <a:t> reduction</a:t>
            </a:r>
          </a:p>
          <a:p>
            <a:r>
              <a:rPr lang="en-GB" baseline="0" dirty="0" smtClean="0"/>
              <a:t>Easily detectable using RFC2544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095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  <a:t>Drawing</a:t>
            </a:r>
            <a:r>
              <a:rPr lang="en-GB" sz="1000" b="0" i="0" u="none" strike="noStrike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  <a:t> in PP isn’t fun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u="none" strike="noStrike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  <a:t>CRC will only detects errors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u="none" strike="noStrike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  <a:t>CRC covers the entire frame but only over the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78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u="none" strike="noStrike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</a:rPr>
              <a:t>ECC memory detect and often recover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u="none" strike="noStrike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</a:rPr>
              <a:t>Not all aspects of network devices use ECC memory</a:t>
            </a: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67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Mellanox</a:t>
            </a:r>
            <a:r>
              <a:rPr lang="en-GB" b="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GB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eSwitch</a:t>
            </a:r>
            <a:r>
              <a:rPr lang="en-GB" b="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 for SR-IOV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Snabb</a:t>
            </a:r>
            <a:r>
              <a:rPr lang="en-GB" dirty="0" smtClean="0"/>
              <a:t> used on Deutsche Telekom’s </a:t>
            </a:r>
            <a:r>
              <a:rPr lang="en-GB" dirty="0" err="1" smtClean="0"/>
              <a:t>TeraStream</a:t>
            </a: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DPDK used in VPP/</a:t>
            </a:r>
            <a:r>
              <a:rPr lang="en-GB" dirty="0" err="1" smtClean="0"/>
              <a:t>vMX</a:t>
            </a:r>
            <a:r>
              <a:rPr lang="en-GB" dirty="0" smtClean="0"/>
              <a:t>/ASR9Kv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617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Valgrind</a:t>
            </a:r>
            <a:r>
              <a:rPr lang="en-GB" b="0" dirty="0" smtClean="0">
                <a:solidFill>
                  <a:schemeClr val="tx1"/>
                </a:solidFill>
                <a:cs typeface="Arial" panose="020B0604020202020204" pitchFamily="34" charset="0"/>
              </a:rPr>
              <a:t> / </a:t>
            </a:r>
            <a:r>
              <a:rPr lang="en-GB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cachegrind</a:t>
            </a:r>
            <a:r>
              <a:rPr lang="en-GB" b="0" dirty="0" smtClean="0">
                <a:solidFill>
                  <a:schemeClr val="tx1"/>
                </a:solidFill>
                <a:cs typeface="Arial" panose="020B0604020202020204" pitchFamily="34" charset="0"/>
              </a:rPr>
              <a:t> / </a:t>
            </a:r>
            <a:r>
              <a:rPr lang="en-GB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callgrind</a:t>
            </a:r>
            <a:r>
              <a:rPr lang="en-GB" b="0" dirty="0" smtClean="0">
                <a:solidFill>
                  <a:schemeClr val="tx1"/>
                </a:solidFill>
                <a:cs typeface="Arial" panose="020B0604020202020204" pitchFamily="34" charset="0"/>
              </a:rPr>
              <a:t> are</a:t>
            </a:r>
            <a:r>
              <a:rPr lang="en-GB" b="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 essential </a:t>
            </a:r>
            <a:r>
              <a:rPr lang="en-GB" b="0" dirty="0" smtClean="0">
                <a:solidFill>
                  <a:schemeClr val="tx1"/>
                </a:solidFill>
                <a:cs typeface="Arial" panose="020B0604020202020204" pitchFamily="34" charset="0"/>
              </a:rPr>
              <a:t>if you write your own tester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SystemTap</a:t>
            </a:r>
            <a:r>
              <a:rPr lang="en-GB" baseline="0" dirty="0" smtClean="0"/>
              <a:t> regularly used for histograms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430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ADE 651 is a fake bomb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030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008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Fully open source hardware</a:t>
            </a:r>
            <a:r>
              <a:rPr lang="en-GB" baseline="0" dirty="0" smtClean="0"/>
              <a:t> and software testers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941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41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NFs create abstracted/strictly defined versions of these well known functions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RFC4364 - BGP/MPLS IP Virtual Private Networks (VPNs)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IOS</a:t>
            </a:r>
            <a:r>
              <a:rPr lang="en-GB" baseline="0" dirty="0" smtClean="0"/>
              <a:t> + “</a:t>
            </a:r>
            <a:r>
              <a:rPr lang="en-GB" baseline="0" dirty="0" err="1" smtClean="0"/>
              <a:t>mpls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ip</a:t>
            </a:r>
            <a:r>
              <a:rPr lang="en-GB" baseline="0" dirty="0" smtClean="0"/>
              <a:t>”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558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  <a:t>~12% UK Schools connected</a:t>
            </a:r>
            <a:br>
              <a:rPr lang="en-GB" sz="10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</a:br>
            <a:r>
              <a:rPr lang="en-GB" sz="10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  <a:t>National Air Traffic Services (low bandwidth, low latency, very high resilience)</a:t>
            </a:r>
            <a:endParaRPr lang="en-GB" dirty="0" smtClean="0">
              <a:effectLst/>
            </a:endParaRPr>
          </a:p>
          <a:p>
            <a:pPr rtl="0"/>
            <a:r>
              <a:rPr lang="en-GB" sz="1000" b="0" i="0" u="none" strike="noStrike" kern="1200" dirty="0" smtClean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1" charset="-128"/>
                <a:cs typeface="ＭＳ Ｐゴシック"/>
              </a:rPr>
              <a:t>Health and Social Care Network (high bandwidth, filtered Internet)</a:t>
            </a:r>
            <a:endParaRPr lang="en-GB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870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78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848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Recently expanded scope to include SDN and NFV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442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0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No reference to JDSU, just a generic tester image!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Open source is key</a:t>
            </a: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Traffic types: PPPoE being</a:t>
            </a:r>
            <a:r>
              <a:rPr lang="en-GB" sz="1000" b="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 supported </a:t>
            </a:r>
            <a:r>
              <a:rPr lang="en-GB" sz="10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over L2VPN was undocumented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Test</a:t>
            </a:r>
            <a:r>
              <a:rPr lang="en-GB" baseline="0" dirty="0" smtClean="0"/>
              <a:t> types: </a:t>
            </a:r>
            <a:r>
              <a:rPr lang="en-GB" dirty="0" smtClean="0"/>
              <a:t>RFC2544 (1999) isn’t a strict definition, ITU-T</a:t>
            </a:r>
            <a:r>
              <a:rPr lang="en-GB" baseline="0" dirty="0" smtClean="0"/>
              <a:t> Y.1564 is “better”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72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Open source is key</a:t>
            </a: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Cisco undocumented behaviour caused an outage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Juniper denied me access to packet-via-</a:t>
            </a:r>
            <a:r>
              <a:rPr lang="en-GB" baseline="0" dirty="0" err="1" smtClean="0"/>
              <a:t>dmem</a:t>
            </a:r>
            <a:r>
              <a:rPr lang="en-GB" baseline="0" dirty="0" smtClean="0"/>
              <a:t> and </a:t>
            </a:r>
            <a:r>
              <a:rPr lang="en-GB" baseline="0" dirty="0" err="1" smtClean="0"/>
              <a:t>ttrace</a:t>
            </a:r>
            <a:r>
              <a:rPr lang="en-GB" baseline="0" dirty="0" smtClean="0"/>
              <a:t> / </a:t>
            </a:r>
            <a:r>
              <a:rPr lang="en-GB" dirty="0" smtClean="0"/>
              <a:t>IOS-XE Bash</a:t>
            </a:r>
            <a:r>
              <a:rPr lang="en-GB" baseline="0" dirty="0" smtClean="0"/>
              <a:t> shell required TAC authentication token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Vendors aren’t bad, happy to pay for support but I don’t want to depend on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91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One vendor provides us</a:t>
            </a:r>
            <a:r>
              <a:rPr lang="en-GB" baseline="0" dirty="0" smtClean="0"/>
              <a:t> an “all-in-one” image for COTS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Intel Management Engine security issues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06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Multiple</a:t>
            </a:r>
            <a:r>
              <a:rPr lang="en-GB" baseline="0" dirty="0" smtClean="0"/>
              <a:t> iPerf flows with different DSCP values for QoS testing isn’t new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73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 the case of Service Chaining</a:t>
            </a:r>
            <a:r>
              <a:rPr lang="en-GB" baseline="0" dirty="0" smtClean="0"/>
              <a:t> the “chain” varies by user/flow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47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 smtClean="0">
                <a:solidFill>
                  <a:schemeClr val="tx1"/>
                </a:solidFill>
                <a:ea typeface="ＭＳ Ｐゴシック" pitchFamily="1" charset="-128"/>
              </a:rPr>
              <a:t>Draft </a:t>
            </a:r>
            <a:r>
              <a:rPr lang="en-GB" sz="1000" b="0" dirty="0" smtClean="0">
                <a:solidFill>
                  <a:srgbClr val="005B82"/>
                </a:solidFill>
                <a:hlinkClick r:id="rId3"/>
              </a:rPr>
              <a:t>In-situ OAM</a:t>
            </a:r>
            <a:r>
              <a:rPr lang="en-GB" sz="1000" b="0" dirty="0" smtClean="0">
                <a:solidFill>
                  <a:srgbClr val="005B82"/>
                </a:solidFill>
              </a:rPr>
              <a:t> provides continuous in-band monitoring with packet headers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BD6111-3AD9-4AD6-8E77-BAA3F93E661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6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1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360003" y="2554326"/>
            <a:ext cx="8067195" cy="53465"/>
          </a:xfrm>
          <a:prstGeom prst="rect">
            <a:avLst/>
          </a:prstGeom>
          <a:solidFill>
            <a:srgbClr val="4F2683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38597" name="Rectangle 5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60003" y="4029913"/>
            <a:ext cx="7245892" cy="423296"/>
          </a:xfrm>
        </p:spPr>
        <p:txBody>
          <a:bodyPr wrap="none" lIns="0" tIns="0" rIns="0" bIns="0" anchor="t" anchorCtr="0"/>
          <a:lstStyle>
            <a:lvl1pPr marL="0" indent="0">
              <a:buFont typeface="Wingdings" pitchFamily="2" charset="2"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360002" y="2474149"/>
            <a:ext cx="8783997" cy="81000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091" y="1898805"/>
            <a:ext cx="1839645" cy="94297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653863"/>
            <a:ext cx="3493632" cy="218484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 bwMode="auto">
          <a:xfrm>
            <a:off x="0" y="2554327"/>
            <a:ext cx="8785713" cy="287454"/>
          </a:xfrm>
          <a:prstGeom prst="rect">
            <a:avLst/>
          </a:prstGeom>
          <a:solidFill>
            <a:srgbClr val="00A1C1">
              <a:alpha val="58824"/>
            </a:srgbClr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4" y="3057804"/>
            <a:ext cx="8467238" cy="756084"/>
          </a:xfrm>
        </p:spPr>
        <p:txBody>
          <a:bodyPr wrap="none" lIns="0" tIns="0" rIns="0" bIns="0" anchor="t" anchorCtr="0"/>
          <a:lstStyle>
            <a:lvl1pPr>
              <a:defRPr sz="3100" b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5" name="Rectangle 34"/>
          <p:cNvSpPr/>
          <p:nvPr userDrawn="1"/>
        </p:nvSpPr>
        <p:spPr bwMode="auto">
          <a:xfrm>
            <a:off x="8783516" y="2555149"/>
            <a:ext cx="360485" cy="54209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912" y="1419621"/>
            <a:ext cx="1123586" cy="1054527"/>
          </a:xfrm>
          <a:prstGeom prst="rect">
            <a:avLst/>
          </a:prstGeom>
        </p:spPr>
      </p:pic>
      <p:cxnSp>
        <p:nvCxnSpPr>
          <p:cNvPr id="39" name="Straight Connector 38"/>
          <p:cNvCxnSpPr/>
          <p:nvPr userDrawn="1"/>
        </p:nvCxnSpPr>
        <p:spPr bwMode="auto">
          <a:xfrm>
            <a:off x="356089" y="4679810"/>
            <a:ext cx="8469923" cy="0"/>
          </a:xfrm>
          <a:prstGeom prst="line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"/>
          <p:cNvPicPr>
            <a:picLocks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38" y="411510"/>
            <a:ext cx="1428356" cy="3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9626" indent="0">
              <a:buNone/>
              <a:defRPr sz="2400"/>
            </a:lvl2pPr>
            <a:lvl3pPr marL="779252" indent="0">
              <a:buNone/>
              <a:defRPr sz="2000"/>
            </a:lvl3pPr>
            <a:lvl4pPr marL="1168878" indent="0">
              <a:buNone/>
              <a:defRPr sz="1700"/>
            </a:lvl4pPr>
            <a:lvl5pPr marL="1558503" indent="0">
              <a:buNone/>
              <a:defRPr sz="1700"/>
            </a:lvl5pPr>
            <a:lvl6pPr marL="1948129" indent="0">
              <a:buNone/>
              <a:defRPr sz="1700"/>
            </a:lvl6pPr>
            <a:lvl7pPr marL="2337755" indent="0">
              <a:buNone/>
              <a:defRPr sz="1700"/>
            </a:lvl7pPr>
            <a:lvl8pPr marL="2727381" indent="0">
              <a:buNone/>
              <a:defRPr sz="1700"/>
            </a:lvl8pPr>
            <a:lvl9pPr marL="3117007" indent="0">
              <a:buNone/>
              <a:defRPr sz="17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626" indent="0">
              <a:buNone/>
              <a:defRPr sz="1000"/>
            </a:lvl2pPr>
            <a:lvl3pPr marL="779252" indent="0">
              <a:buNone/>
              <a:defRPr sz="900"/>
            </a:lvl3pPr>
            <a:lvl4pPr marL="1168878" indent="0">
              <a:buNone/>
              <a:defRPr sz="800"/>
            </a:lvl4pPr>
            <a:lvl5pPr marL="1558503" indent="0">
              <a:buNone/>
              <a:defRPr sz="800"/>
            </a:lvl5pPr>
            <a:lvl6pPr marL="1948129" indent="0">
              <a:buNone/>
              <a:defRPr sz="800"/>
            </a:lvl6pPr>
            <a:lvl7pPr marL="2337755" indent="0">
              <a:buNone/>
              <a:defRPr sz="800"/>
            </a:lvl7pPr>
            <a:lvl8pPr marL="2727381" indent="0">
              <a:buNone/>
              <a:defRPr sz="800"/>
            </a:lvl8pPr>
            <a:lvl9pPr marL="311700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414338"/>
            <a:ext cx="2025650" cy="4067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5750" y="414338"/>
            <a:ext cx="5924550" cy="4067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414338"/>
            <a:ext cx="8102600" cy="6750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2268" y="1383618"/>
            <a:ext cx="3702050" cy="31325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106718" y="1383618"/>
            <a:ext cx="3703638" cy="3132534"/>
          </a:xfrm>
        </p:spPr>
        <p:txBody>
          <a:bodyPr/>
          <a:lstStyle/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414338"/>
            <a:ext cx="8102600" cy="6750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70890" y="1383618"/>
            <a:ext cx="7558088" cy="3132534"/>
          </a:xfrm>
        </p:spPr>
        <p:txBody>
          <a:bodyPr/>
          <a:lstStyle/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4458" y="1275606"/>
            <a:ext cx="7558088" cy="3132534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360003" y="2554326"/>
            <a:ext cx="8067195" cy="53465"/>
          </a:xfrm>
          <a:prstGeom prst="rect">
            <a:avLst/>
          </a:prstGeom>
          <a:solidFill>
            <a:srgbClr val="4F2683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360002" y="2474149"/>
            <a:ext cx="8783997" cy="81000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003" y="1898137"/>
            <a:ext cx="1907741" cy="94364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79" y="655023"/>
            <a:ext cx="3493633" cy="2186454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 bwMode="auto">
          <a:xfrm>
            <a:off x="0" y="2554327"/>
            <a:ext cx="8785713" cy="287454"/>
          </a:xfrm>
          <a:prstGeom prst="rect">
            <a:avLst/>
          </a:prstGeom>
          <a:solidFill>
            <a:srgbClr val="00A1C1">
              <a:alpha val="58824"/>
            </a:srgbClr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5" name="Rectangle 34"/>
          <p:cNvSpPr/>
          <p:nvPr userDrawn="1"/>
        </p:nvSpPr>
        <p:spPr bwMode="auto">
          <a:xfrm>
            <a:off x="8783516" y="2555149"/>
            <a:ext cx="360485" cy="54209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cxnSp>
        <p:nvCxnSpPr>
          <p:cNvPr id="39" name="Straight Connector 38"/>
          <p:cNvCxnSpPr/>
          <p:nvPr userDrawn="1"/>
        </p:nvCxnSpPr>
        <p:spPr bwMode="auto">
          <a:xfrm>
            <a:off x="356089" y="4679810"/>
            <a:ext cx="8469923" cy="0"/>
          </a:xfrm>
          <a:prstGeom prst="line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2680">
            <a:off x="3242895" y="1049664"/>
            <a:ext cx="1001683" cy="1531521"/>
          </a:xfrm>
          <a:prstGeom prst="rect">
            <a:avLst/>
          </a:prstGeom>
        </p:spPr>
      </p:pic>
      <p:sp>
        <p:nvSpPr>
          <p:cNvPr id="1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60003" y="4029913"/>
            <a:ext cx="7245892" cy="423296"/>
          </a:xfrm>
        </p:spPr>
        <p:txBody>
          <a:bodyPr wrap="none" lIns="0" tIns="0" rIns="0" bIns="0" anchor="t" anchorCtr="0"/>
          <a:lstStyle>
            <a:lvl1pPr marL="0" indent="0">
              <a:buFont typeface="Wingdings" pitchFamily="2" charset="2"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1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4" y="3057804"/>
            <a:ext cx="8467238" cy="756084"/>
          </a:xfrm>
        </p:spPr>
        <p:txBody>
          <a:bodyPr wrap="none" lIns="0" tIns="0" rIns="0" bIns="0" anchor="t" anchorCtr="0"/>
          <a:lstStyle>
            <a:lvl1pPr>
              <a:defRPr sz="3100" b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14" name="Picture 7"/>
          <p:cNvPicPr>
            <a:picLocks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38" y="411510"/>
            <a:ext cx="1428356" cy="3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31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360003" y="2554326"/>
            <a:ext cx="8067195" cy="53465"/>
          </a:xfrm>
          <a:prstGeom prst="rect">
            <a:avLst/>
          </a:prstGeom>
          <a:solidFill>
            <a:srgbClr val="4F2683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360002" y="2474149"/>
            <a:ext cx="8783997" cy="81000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078" y="1898137"/>
            <a:ext cx="1782650" cy="94364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653862"/>
            <a:ext cx="3419428" cy="2187918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 bwMode="auto">
          <a:xfrm>
            <a:off x="0" y="2554327"/>
            <a:ext cx="8785713" cy="287454"/>
          </a:xfrm>
          <a:prstGeom prst="rect">
            <a:avLst/>
          </a:prstGeom>
          <a:solidFill>
            <a:srgbClr val="00A1C1">
              <a:alpha val="58824"/>
            </a:srgbClr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5" name="Rectangle 34"/>
          <p:cNvSpPr/>
          <p:nvPr userDrawn="1"/>
        </p:nvSpPr>
        <p:spPr bwMode="auto">
          <a:xfrm>
            <a:off x="8783516" y="2555149"/>
            <a:ext cx="360485" cy="54209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cxnSp>
        <p:nvCxnSpPr>
          <p:cNvPr id="39" name="Straight Connector 38"/>
          <p:cNvCxnSpPr/>
          <p:nvPr userDrawn="1"/>
        </p:nvCxnSpPr>
        <p:spPr bwMode="auto">
          <a:xfrm>
            <a:off x="356089" y="4679810"/>
            <a:ext cx="8469923" cy="0"/>
          </a:xfrm>
          <a:prstGeom prst="line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" name="Group 4"/>
          <p:cNvGrpSpPr/>
          <p:nvPr userDrawn="1"/>
        </p:nvGrpSpPr>
        <p:grpSpPr>
          <a:xfrm>
            <a:off x="1979712" y="1267019"/>
            <a:ext cx="1008111" cy="966864"/>
            <a:chOff x="2724992" y="871816"/>
            <a:chExt cx="1289152" cy="1289152"/>
          </a:xfrm>
        </p:grpSpPr>
        <p:sp>
          <p:nvSpPr>
            <p:cNvPr id="4" name="Oval 3"/>
            <p:cNvSpPr/>
            <p:nvPr userDrawn="1"/>
          </p:nvSpPr>
          <p:spPr bwMode="auto">
            <a:xfrm>
              <a:off x="2751434" y="1439342"/>
              <a:ext cx="644576" cy="50405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77925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4992" y="871816"/>
              <a:ext cx="1289152" cy="1289152"/>
            </a:xfrm>
            <a:prstGeom prst="rect">
              <a:avLst/>
            </a:prstGeom>
          </p:spPr>
        </p:pic>
      </p:grpSp>
      <p:sp>
        <p:nvSpPr>
          <p:cNvPr id="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60003" y="4029913"/>
            <a:ext cx="7245892" cy="423296"/>
          </a:xfrm>
        </p:spPr>
        <p:txBody>
          <a:bodyPr wrap="none" lIns="0" tIns="0" rIns="0" bIns="0" anchor="t" anchorCtr="0"/>
          <a:lstStyle>
            <a:lvl1pPr marL="0" indent="0">
              <a:buFont typeface="Wingdings" pitchFamily="2" charset="2"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4" y="3057804"/>
            <a:ext cx="8467238" cy="756084"/>
          </a:xfrm>
        </p:spPr>
        <p:txBody>
          <a:bodyPr wrap="none" lIns="0" tIns="0" rIns="0" bIns="0" anchor="t" anchorCtr="0"/>
          <a:lstStyle>
            <a:lvl1pPr>
              <a:defRPr sz="3100" b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16" name="Picture 7"/>
          <p:cNvPicPr>
            <a:picLocks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38" y="411510"/>
            <a:ext cx="1428356" cy="3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5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360003" y="2554326"/>
            <a:ext cx="8067195" cy="53465"/>
          </a:xfrm>
          <a:prstGeom prst="rect">
            <a:avLst/>
          </a:prstGeom>
          <a:solidFill>
            <a:srgbClr val="4F2683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360002" y="2474149"/>
            <a:ext cx="8783997" cy="81000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004" y="1898138"/>
            <a:ext cx="1885584" cy="94364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653863"/>
            <a:ext cx="3347420" cy="2187917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 bwMode="auto">
          <a:xfrm>
            <a:off x="0" y="2554327"/>
            <a:ext cx="8785713" cy="287454"/>
          </a:xfrm>
          <a:prstGeom prst="rect">
            <a:avLst/>
          </a:prstGeom>
          <a:solidFill>
            <a:srgbClr val="00A1C1">
              <a:alpha val="58824"/>
            </a:srgbClr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5" name="Rectangle 34"/>
          <p:cNvSpPr/>
          <p:nvPr userDrawn="1"/>
        </p:nvSpPr>
        <p:spPr bwMode="auto">
          <a:xfrm>
            <a:off x="8783516" y="2555149"/>
            <a:ext cx="360485" cy="54209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cxnSp>
        <p:nvCxnSpPr>
          <p:cNvPr id="39" name="Straight Connector 38"/>
          <p:cNvCxnSpPr/>
          <p:nvPr userDrawn="1"/>
        </p:nvCxnSpPr>
        <p:spPr bwMode="auto">
          <a:xfrm>
            <a:off x="356089" y="4679810"/>
            <a:ext cx="8469923" cy="0"/>
          </a:xfrm>
          <a:prstGeom prst="line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385081"/>
            <a:ext cx="1102277" cy="102611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5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60003" y="4029913"/>
            <a:ext cx="7245892" cy="423296"/>
          </a:xfrm>
        </p:spPr>
        <p:txBody>
          <a:bodyPr wrap="none" lIns="0" tIns="0" rIns="0" bIns="0" anchor="t" anchorCtr="0"/>
          <a:lstStyle>
            <a:lvl1pPr marL="0" indent="0">
              <a:buFont typeface="Wingdings" pitchFamily="2" charset="2"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18" name="Rectangle 4"/>
          <p:cNvSpPr>
            <a:spLocks noGrp="1" noChangeArrowheads="1"/>
          </p:cNvSpPr>
          <p:nvPr userDrawn="1">
            <p:ph type="ctrTitle"/>
          </p:nvPr>
        </p:nvSpPr>
        <p:spPr>
          <a:xfrm>
            <a:off x="358774" y="3057804"/>
            <a:ext cx="8467238" cy="756084"/>
          </a:xfrm>
        </p:spPr>
        <p:txBody>
          <a:bodyPr wrap="none" lIns="0" tIns="0" rIns="0" bIns="0" anchor="t" anchorCtr="0"/>
          <a:lstStyle>
            <a:lvl1pPr>
              <a:defRPr sz="3100" b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14" name="Picture 7"/>
          <p:cNvPicPr>
            <a:picLocks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38" y="411510"/>
            <a:ext cx="1428356" cy="3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66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360003" y="2554326"/>
            <a:ext cx="8067195" cy="53465"/>
          </a:xfrm>
          <a:prstGeom prst="rect">
            <a:avLst/>
          </a:prstGeom>
          <a:solidFill>
            <a:srgbClr val="4F2683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360002" y="2474149"/>
            <a:ext cx="8783997" cy="81000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58" y="1898135"/>
            <a:ext cx="1817161" cy="94364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653863"/>
            <a:ext cx="3273150" cy="2187917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 bwMode="auto">
          <a:xfrm>
            <a:off x="0" y="2554327"/>
            <a:ext cx="8785713" cy="287454"/>
          </a:xfrm>
          <a:prstGeom prst="rect">
            <a:avLst/>
          </a:prstGeom>
          <a:solidFill>
            <a:srgbClr val="00A1C1">
              <a:alpha val="58824"/>
            </a:srgbClr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5" name="Rectangle 34"/>
          <p:cNvSpPr/>
          <p:nvPr userDrawn="1"/>
        </p:nvSpPr>
        <p:spPr bwMode="auto">
          <a:xfrm>
            <a:off x="8783516" y="2555149"/>
            <a:ext cx="360485" cy="54209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cxnSp>
        <p:nvCxnSpPr>
          <p:cNvPr id="39" name="Straight Connector 38"/>
          <p:cNvCxnSpPr/>
          <p:nvPr userDrawn="1"/>
        </p:nvCxnSpPr>
        <p:spPr bwMode="auto">
          <a:xfrm>
            <a:off x="356089" y="4679810"/>
            <a:ext cx="8469923" cy="0"/>
          </a:xfrm>
          <a:prstGeom prst="line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119" y="1234763"/>
            <a:ext cx="1024729" cy="91810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5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360003" y="4029913"/>
            <a:ext cx="7245892" cy="423296"/>
          </a:xfrm>
        </p:spPr>
        <p:txBody>
          <a:bodyPr wrap="none" lIns="0" tIns="0" rIns="0" bIns="0" anchor="t" anchorCtr="0"/>
          <a:lstStyle>
            <a:lvl1pPr marL="0" indent="0">
              <a:buFont typeface="Wingdings" pitchFamily="2" charset="2"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18" name="Rectangle 4"/>
          <p:cNvSpPr>
            <a:spLocks noGrp="1" noChangeArrowheads="1"/>
          </p:cNvSpPr>
          <p:nvPr userDrawn="1">
            <p:ph type="ctrTitle"/>
          </p:nvPr>
        </p:nvSpPr>
        <p:spPr>
          <a:xfrm>
            <a:off x="358774" y="3057804"/>
            <a:ext cx="8467238" cy="756084"/>
          </a:xfrm>
        </p:spPr>
        <p:txBody>
          <a:bodyPr wrap="none" lIns="0" tIns="0" rIns="0" bIns="0" anchor="t" anchorCtr="0"/>
          <a:lstStyle>
            <a:lvl1pPr>
              <a:defRPr sz="3100" b="0"/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14" name="Picture 7"/>
          <p:cNvPicPr>
            <a:picLocks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38" y="411510"/>
            <a:ext cx="1428356" cy="3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35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6" name="Rectangle 4"/>
          <p:cNvSpPr>
            <a:spLocks noGrp="1" noChangeArrowheads="1"/>
          </p:cNvSpPr>
          <p:nvPr userDrawn="1">
            <p:ph type="ctrTitle"/>
          </p:nvPr>
        </p:nvSpPr>
        <p:spPr>
          <a:xfrm>
            <a:off x="358774" y="2972202"/>
            <a:ext cx="8316000" cy="463645"/>
          </a:xfrm>
        </p:spPr>
        <p:txBody>
          <a:bodyPr wrap="none" lIns="0" tIns="0" rIns="0" bIns="0" anchor="t" anchorCtr="0"/>
          <a:lstStyle>
            <a:lvl1pPr>
              <a:defRPr sz="2000" b="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0" name="Picture Placeholder 15"/>
          <p:cNvSpPr>
            <a:spLocks noGrp="1"/>
          </p:cNvSpPr>
          <p:nvPr userDrawn="1">
            <p:ph type="pic" sz="quarter" idx="11"/>
          </p:nvPr>
        </p:nvSpPr>
        <p:spPr>
          <a:xfrm>
            <a:off x="4763542" y="1275606"/>
            <a:ext cx="3996000" cy="1404156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Rectangle 20"/>
          <p:cNvSpPr/>
          <p:nvPr userDrawn="1"/>
        </p:nvSpPr>
        <p:spPr bwMode="auto">
          <a:xfrm>
            <a:off x="351692" y="2555149"/>
            <a:ext cx="8474320" cy="52643"/>
          </a:xfrm>
          <a:prstGeom prst="rect">
            <a:avLst/>
          </a:prstGeom>
          <a:solidFill>
            <a:srgbClr val="4F2683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2" name="Rectangle 21"/>
          <p:cNvSpPr/>
          <p:nvPr userDrawn="1"/>
        </p:nvSpPr>
        <p:spPr bwMode="auto">
          <a:xfrm>
            <a:off x="351692" y="2474149"/>
            <a:ext cx="8792308" cy="81000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3" name="Rectangle 22"/>
          <p:cNvSpPr/>
          <p:nvPr userDrawn="1"/>
        </p:nvSpPr>
        <p:spPr bwMode="auto">
          <a:xfrm>
            <a:off x="0" y="2554327"/>
            <a:ext cx="8783514" cy="287454"/>
          </a:xfrm>
          <a:prstGeom prst="rect">
            <a:avLst/>
          </a:prstGeom>
          <a:solidFill>
            <a:srgbClr val="00A1C1">
              <a:alpha val="58824"/>
            </a:srgbClr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7792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 userDrawn="1"/>
        </p:nvSpPr>
        <p:spPr bwMode="auto">
          <a:xfrm>
            <a:off x="8783516" y="2555149"/>
            <a:ext cx="360485" cy="54209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77925" tIns="38963" rIns="77925" bIns="38963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437624"/>
            <a:ext cx="1051026" cy="1002476"/>
          </a:xfrm>
          <a:prstGeom prst="rect">
            <a:avLst/>
          </a:prstGeom>
        </p:spPr>
      </p:pic>
      <p:cxnSp>
        <p:nvCxnSpPr>
          <p:cNvPr id="27" name="Straight Connector 26"/>
          <p:cNvCxnSpPr/>
          <p:nvPr userDrawn="1"/>
        </p:nvCxnSpPr>
        <p:spPr bwMode="auto">
          <a:xfrm>
            <a:off x="356089" y="4679810"/>
            <a:ext cx="8469923" cy="0"/>
          </a:xfrm>
          <a:prstGeom prst="line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7"/>
          <p:cNvPicPr>
            <a:picLocks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38" y="411510"/>
            <a:ext cx="1428356" cy="3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47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6" name="Rectangle 4"/>
          <p:cNvSpPr>
            <a:spLocks noGrp="1" noChangeArrowheads="1"/>
          </p:cNvSpPr>
          <p:nvPr userDrawn="1">
            <p:ph type="ctrTitle"/>
          </p:nvPr>
        </p:nvSpPr>
        <p:spPr>
          <a:xfrm>
            <a:off x="358774" y="2733769"/>
            <a:ext cx="8316000" cy="463645"/>
          </a:xfrm>
        </p:spPr>
        <p:txBody>
          <a:bodyPr wrap="none" lIns="0" tIns="0" rIns="0" bIns="0" anchor="t" anchorCtr="0"/>
          <a:lstStyle>
            <a:lvl1pPr>
              <a:defRPr sz="2000" b="0"/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5" name="Picture 7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438" y="411510"/>
            <a:ext cx="1428356" cy="31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9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>
            <a:lvl2pPr marL="698080" indent="-243516">
              <a:buFont typeface="Wingdings" charset="2"/>
              <a:buChar char="§"/>
              <a:defRPr/>
            </a:lvl2pPr>
            <a:lvl3pPr marL="1013298" indent="-243516">
              <a:buFont typeface="Wingdings" charset="2"/>
              <a:buChar char="§"/>
              <a:defRPr/>
            </a:lvl3pPr>
            <a:lvl4pPr marL="1363690" indent="-194813">
              <a:buFont typeface="Wingdings" charset="2"/>
              <a:buChar char="§"/>
              <a:defRPr/>
            </a:lvl4pPr>
            <a:lvl5pPr marL="1753316" indent="-194813">
              <a:buFont typeface="Arial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205" y="1221600"/>
            <a:ext cx="3702050" cy="31325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9656" y="1221600"/>
            <a:ext cx="3703638" cy="31325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360001" y="492564"/>
            <a:ext cx="8315999" cy="4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351692" y="1167594"/>
            <a:ext cx="7154282" cy="313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51692" y="239653"/>
            <a:ext cx="8474320" cy="81372"/>
          </a:xfrm>
          <a:prstGeom prst="rect">
            <a:avLst/>
          </a:prstGeom>
          <a:solidFill>
            <a:srgbClr val="00A1C1">
              <a:alpha val="80000"/>
            </a:srgbClr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0" y="211989"/>
            <a:ext cx="1507881" cy="81000"/>
          </a:xfrm>
          <a:prstGeom prst="rect">
            <a:avLst/>
          </a:prstGeom>
          <a:solidFill>
            <a:srgbClr val="7AB800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51692" y="238989"/>
            <a:ext cx="1156189" cy="54000"/>
          </a:xfrm>
          <a:prstGeom prst="rect">
            <a:avLst/>
          </a:prstGeom>
          <a:solidFill>
            <a:srgbClr val="00A1C1"/>
          </a:solidFill>
          <a:ln w="9525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77925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cxnSp>
        <p:nvCxnSpPr>
          <p:cNvPr id="17" name="Straight Connector 16"/>
          <p:cNvCxnSpPr/>
          <p:nvPr userDrawn="1"/>
        </p:nvCxnSpPr>
        <p:spPr bwMode="auto">
          <a:xfrm>
            <a:off x="356089" y="4679810"/>
            <a:ext cx="8469923" cy="0"/>
          </a:xfrm>
          <a:prstGeom prst="line">
            <a:avLst/>
          </a:prstGeom>
          <a:solidFill>
            <a:srgbClr val="FF99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7"/>
          <p:cNvPicPr>
            <a:picLocks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626" y="4756353"/>
            <a:ext cx="1197057" cy="26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807" y="4744335"/>
            <a:ext cx="2160240" cy="2686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8" r:id="rId2"/>
    <p:sldLayoutId id="2147483939" r:id="rId3"/>
    <p:sldLayoutId id="2147483940" r:id="rId4"/>
    <p:sldLayoutId id="2147483941" r:id="rId5"/>
    <p:sldLayoutId id="2147483936" r:id="rId6"/>
    <p:sldLayoutId id="2147483937" r:id="rId7"/>
    <p:sldLayoutId id="2147483907" r:id="rId8"/>
    <p:sldLayoutId id="2147483909" r:id="rId9"/>
    <p:sldLayoutId id="2147483911" r:id="rId10"/>
    <p:sldLayoutId id="2147483912" r:id="rId11"/>
    <p:sldLayoutId id="2147483914" r:id="rId12"/>
    <p:sldLayoutId id="2147483915" r:id="rId13"/>
    <p:sldLayoutId id="2147483916" r:id="rId14"/>
    <p:sldLayoutId id="2147483917" r:id="rId15"/>
    <p:sldLayoutId id="2147483918" r:id="rId16"/>
    <p:sldLayoutId id="2147483919" r:id="rId1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5pPr>
      <a:lvl6pPr marL="389626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6pPr>
      <a:lvl7pPr marL="779252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7pPr>
      <a:lvl8pPr marL="1168878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8pPr>
      <a:lvl9pPr marL="1558503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</a:defRPr>
      </a:lvl9pPr>
    </p:titleStyle>
    <p:bodyStyle>
      <a:lvl1pPr marL="0" indent="0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Font typeface="Wingdings" pitchFamily="2" charset="2"/>
        <a:buNone/>
        <a:defRPr sz="1500" b="0">
          <a:solidFill>
            <a:srgbClr val="505253"/>
          </a:solidFill>
          <a:latin typeface="+mn-lt"/>
          <a:ea typeface="+mn-ea"/>
          <a:cs typeface="+mn-cs"/>
        </a:defRPr>
      </a:lvl1pPr>
      <a:lvl2pPr marL="616908" indent="-162344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lr>
          <a:srgbClr val="4F2683"/>
        </a:buClr>
        <a:buSzPct val="90000"/>
        <a:buFont typeface="Wingdings 2" panose="05020102010507070707" pitchFamily="18" charset="2"/>
        <a:buChar char="¾"/>
        <a:defRPr sz="1400">
          <a:solidFill>
            <a:srgbClr val="505253"/>
          </a:solidFill>
          <a:latin typeface="+mn-lt"/>
          <a:ea typeface="+mn-ea"/>
          <a:cs typeface="+mn-cs"/>
        </a:defRPr>
      </a:lvl2pPr>
      <a:lvl3pPr marL="997064" indent="-227282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lr>
          <a:srgbClr val="7AB800"/>
        </a:buClr>
        <a:buSzPct val="90000"/>
        <a:buFont typeface="Wingdings 2" panose="05020102010507070707" pitchFamily="18" charset="2"/>
        <a:buChar char="¾"/>
        <a:defRPr sz="1200">
          <a:solidFill>
            <a:srgbClr val="505253"/>
          </a:solidFill>
          <a:latin typeface="+mn-lt"/>
          <a:ea typeface="+mn-ea"/>
          <a:cs typeface="+mn-cs"/>
        </a:defRPr>
      </a:lvl3pPr>
      <a:lvl4pPr marL="1363690" indent="-194813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lr>
          <a:srgbClr val="4F2683"/>
        </a:buClr>
        <a:buSzPct val="90000"/>
        <a:buFont typeface="Wingdings 2" panose="05020102010507070707" pitchFamily="18" charset="2"/>
        <a:buChar char="¾"/>
        <a:defRPr sz="1000">
          <a:solidFill>
            <a:srgbClr val="505253"/>
          </a:solidFill>
          <a:latin typeface="+mn-lt"/>
          <a:ea typeface="+mn-ea"/>
          <a:cs typeface="+mn-cs"/>
        </a:defRPr>
      </a:lvl4pPr>
      <a:lvl5pPr marL="1753316" indent="-194813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lr>
          <a:srgbClr val="505253"/>
        </a:buClr>
        <a:buSzPct val="90000"/>
        <a:buFont typeface="Wingdings 2" panose="05020102010507070707" pitchFamily="18" charset="2"/>
        <a:buChar char="¾"/>
        <a:defRPr sz="900">
          <a:solidFill>
            <a:srgbClr val="505253"/>
          </a:solidFill>
          <a:latin typeface="+mn-lt"/>
          <a:ea typeface="+mn-ea"/>
          <a:cs typeface="+mn-cs"/>
        </a:defRPr>
      </a:lvl5pPr>
      <a:lvl6pPr marL="2142942" indent="-194813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har char="»"/>
        <a:defRPr sz="1200">
          <a:solidFill>
            <a:srgbClr val="3EB1F1"/>
          </a:solidFill>
          <a:latin typeface="+mn-lt"/>
          <a:ea typeface="+mn-ea"/>
          <a:cs typeface="+mn-cs"/>
        </a:defRPr>
      </a:lvl6pPr>
      <a:lvl7pPr marL="2532568" indent="-194813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har char="»"/>
        <a:defRPr sz="1200">
          <a:solidFill>
            <a:srgbClr val="3EB1F1"/>
          </a:solidFill>
          <a:latin typeface="+mn-lt"/>
          <a:ea typeface="+mn-ea"/>
          <a:cs typeface="+mn-cs"/>
        </a:defRPr>
      </a:lvl7pPr>
      <a:lvl8pPr marL="2922194" indent="-194813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har char="»"/>
        <a:defRPr sz="1200">
          <a:solidFill>
            <a:srgbClr val="3EB1F1"/>
          </a:solidFill>
          <a:latin typeface="+mn-lt"/>
          <a:ea typeface="+mn-ea"/>
          <a:cs typeface="+mn-cs"/>
        </a:defRPr>
      </a:lvl8pPr>
      <a:lvl9pPr marL="3311820" indent="-194813" algn="l" rtl="0" eaLnBrk="0" fontAlgn="base" hangingPunct="0">
        <a:lnSpc>
          <a:spcPct val="105000"/>
        </a:lnSpc>
        <a:spcBef>
          <a:spcPct val="35000"/>
        </a:spcBef>
        <a:spcAft>
          <a:spcPct val="0"/>
        </a:spcAft>
        <a:buChar char="»"/>
        <a:defRPr sz="1200">
          <a:solidFill>
            <a:srgbClr val="3EB1F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esnet/iperf" TargetMode="External"/><Relationship Id="rId3" Type="http://schemas.openxmlformats.org/officeDocument/2006/relationships/hyperlink" Target="https://commons.wikimedia.org/wiki/File:Osi-model-jb.svg" TargetMode="External"/><Relationship Id="rId7" Type="http://schemas.openxmlformats.org/officeDocument/2006/relationships/hyperlink" Target="https://github.com/jwbensley/Etherat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hyperlink" Target="http://pktgen-dpdk.readthedocs.io/en/latest/" TargetMode="External"/><Relationship Id="rId10" Type="http://schemas.openxmlformats.org/officeDocument/2006/relationships/hyperlink" Target="https://github.com/secdev/scapy" TargetMode="External"/><Relationship Id="rId4" Type="http://schemas.openxmlformats.org/officeDocument/2006/relationships/hyperlink" Target="https://github.com/emmericp/MoonGen" TargetMode="External"/><Relationship Id="rId9" Type="http://schemas.openxmlformats.org/officeDocument/2006/relationships/hyperlink" Target="https://trex-tgn.cisco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s.redhat.com/blog/2017/06/09/the-need-for-speed-and-the-kernel-datapath-recent-improvements-in-udp-packets-processin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wbensley/Etherate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hyperlink" Target="https://commons.wikimedia.org/wiki/File:Red_X.svg" TargetMode="External"/><Relationship Id="rId4" Type="http://schemas.openxmlformats.org/officeDocument/2006/relationships/hyperlink" Target="https://commons.wikimedia.org/wiki/File:Green_tick_pointed.sv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ktgen-dpdk.readthedocs.io/en/latest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mmericp/MoonGe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YUwU3T5GNgmi6e2JwgViFRO_QoyUXiaDGnA-cixAaRY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gist.github.com/jwbensley/20f448908bfc7c77d4097dd3e8f64886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Router.sv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Router.svg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cm/pcm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sourceware.org/systemtap/" TargetMode="External"/><Relationship Id="rId4" Type="http://schemas.openxmlformats.org/officeDocument/2006/relationships/hyperlink" Target="https://perf.wiki.kernel.org/index.php/Main_Page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en.wikipedia.org/wiki/ADE_651#/media/File:ADE_651_at_QEDcon_2016_01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YUwU3T5GNgmi6e2JwgViFRO_QoyUXiaDGnA-cixAaRY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4fpga/p4fpga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jwbensley@gmail.com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://networktocode.slack.com/" TargetMode="External"/><Relationship Id="rId4" Type="http://schemas.openxmlformats.org/officeDocument/2006/relationships/hyperlink" Target="mailto:james.bensley@updata.ne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wg/bmwg/about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devconf.org/2.1/session.html?bertin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vincent.bernat.im/en/blog/2017-ipv6-route-lookup-linux" TargetMode="External"/><Relationship Id="rId5" Type="http://schemas.openxmlformats.org/officeDocument/2006/relationships/hyperlink" Target="https://vincent.bernat.im/en/blog/2017-performance-progression-ipv4-route-lookup-linux" TargetMode="External"/><Relationship Id="rId4" Type="http://schemas.openxmlformats.org/officeDocument/2006/relationships/hyperlink" Target="https://www.netdevconf.org/2.2/session.html?gerlitz-sriov-bof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tequipmentdepot.com/viavi/images/csc-ethernet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nog.org/sites/default/files/1_Saino_Hashing_On_Broken_Assumptions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www.ietf.org/id/draft-ietf-pals-ethernet-cw-00.txt" TargetMode="External"/><Relationship Id="rId4" Type="http://schemas.openxmlformats.org/officeDocument/2006/relationships/hyperlink" Target="https://tools.ietf.org/html/bcp128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4227934"/>
            <a:ext cx="7245892" cy="315284"/>
          </a:xfrm>
        </p:spPr>
        <p:txBody>
          <a:bodyPr anchor="t"/>
          <a:lstStyle/>
          <a:p>
            <a:r>
              <a:rPr lang="en-GB" dirty="0"/>
              <a:t>3rd SIG-PMV @ </a:t>
            </a:r>
            <a:r>
              <a:rPr lang="en-GB" dirty="0" err="1" smtClean="0"/>
              <a:t>NORDUnet</a:t>
            </a:r>
            <a:r>
              <a:rPr lang="en-GB" dirty="0" smtClean="0"/>
              <a:t>, Copenhagen, 2017-11-28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23528" y="3111809"/>
            <a:ext cx="8467238" cy="902989"/>
          </a:xfrm>
        </p:spPr>
        <p:txBody>
          <a:bodyPr/>
          <a:lstStyle/>
          <a:p>
            <a:r>
              <a:rPr lang="en-GB" dirty="0"/>
              <a:t>Network Function </a:t>
            </a:r>
            <a:r>
              <a:rPr lang="en-GB" dirty="0" smtClean="0"/>
              <a:t>Verification</a:t>
            </a:r>
            <a:br>
              <a:rPr lang="en-GB" dirty="0" smtClean="0"/>
            </a:br>
            <a:r>
              <a:rPr lang="en-GB" dirty="0" smtClean="0"/>
              <a:t>using Open </a:t>
            </a:r>
            <a:r>
              <a:rPr lang="en-GB" dirty="0"/>
              <a:t>Source Solutions</a:t>
            </a:r>
          </a:p>
        </p:txBody>
      </p:sp>
      <p:pic>
        <p:nvPicPr>
          <p:cNvPr id="4" name="Picture 7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4756353"/>
            <a:ext cx="1249253" cy="26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231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How: Linux &amp; OSS </a:t>
            </a:r>
            <a:r>
              <a:rPr lang="en-GB" sz="2400" dirty="0" smtClean="0"/>
              <a:t>PMV Tooling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1605" y="897564"/>
            <a:ext cx="846047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Passive, synthetic, in-band traffic generation (or replay)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ea typeface="ＭＳ Ｐゴシック" pitchFamily="1" charset="-128"/>
              </a:rPr>
              <a:t>A </a:t>
            </a:r>
            <a:r>
              <a:rPr lang="en-GB" sz="1800" b="0" dirty="0">
                <a:solidFill>
                  <a:schemeClr val="tx1"/>
                </a:solidFill>
                <a:ea typeface="ＭＳ Ｐゴシック" pitchFamily="1" charset="-128"/>
              </a:rPr>
              <a:t>localised approach, device-by-device, </a:t>
            </a:r>
            <a:r>
              <a:rPr lang="en-GB" sz="1800" b="0" dirty="0" smtClean="0">
                <a:solidFill>
                  <a:schemeClr val="tx1"/>
                </a:solidFill>
                <a:ea typeface="ＭＳ Ｐゴシック" pitchFamily="1" charset="-128"/>
              </a:rPr>
              <a:t>feature-by-feature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Traffic volume (bandwidth) is rarely an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issue the focus is more on functionality, but still in scope to fully move away from black box hardware testers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Prefer open source to maximise on features/distribution/support/bug fixes etc.</a:t>
            </a:r>
          </a:p>
        </p:txBody>
      </p:sp>
    </p:spTree>
    <p:extLst>
      <p:ext uri="{BB962C8B-B14F-4D97-AF65-F5344CB8AC3E}">
        <p14:creationId xmlns:p14="http://schemas.microsoft.com/office/powerpoint/2010/main" val="125696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How: Linux &amp; OSS PMV Tooling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0000" y="4384207"/>
            <a:ext cx="84604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0" dirty="0">
                <a:solidFill>
                  <a:schemeClr val="tx1"/>
                </a:solidFill>
                <a:hlinkClick r:id="rId3"/>
              </a:rPr>
              <a:t>https://commons.wikimedia.org/wiki/File:Osi-model-jb.svg</a:t>
            </a:r>
            <a:endParaRPr lang="en-GB" sz="10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56043" y="1458684"/>
            <a:ext cx="7668384" cy="2364403"/>
            <a:chOff x="360000" y="1458684"/>
            <a:chExt cx="7668384" cy="2364403"/>
          </a:xfrm>
        </p:grpSpPr>
        <p:sp>
          <p:nvSpPr>
            <p:cNvPr id="5" name="TextBox 4"/>
            <p:cNvSpPr txBox="1"/>
            <p:nvPr/>
          </p:nvSpPr>
          <p:spPr>
            <a:xfrm>
              <a:off x="5004047" y="2086195"/>
              <a:ext cx="223224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1800" b="0" dirty="0">
                  <a:hlinkClick r:id="rId4"/>
                </a:rPr>
                <a:t>MoonGen</a:t>
              </a: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, </a:t>
              </a: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  <a:hlinkClick r:id="rId5"/>
                </a:rPr>
                <a:t>Pktgen</a:t>
              </a:r>
              <a:endParaRPr lang="en-GB" sz="1800" b="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60000" y="1458684"/>
              <a:ext cx="4499992" cy="2364403"/>
              <a:chOff x="360000" y="1457254"/>
              <a:chExt cx="4499992" cy="2364403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000" y="1457254"/>
                <a:ext cx="4499992" cy="2364403"/>
              </a:xfrm>
              <a:prstGeom prst="rect">
                <a:avLst/>
              </a:prstGeom>
            </p:spPr>
          </p:pic>
          <p:cxnSp>
            <p:nvCxnSpPr>
              <p:cNvPr id="8" name="Straight Connector 7"/>
              <p:cNvCxnSpPr>
                <a:stCxn id="3" idx="1"/>
              </p:cNvCxnSpPr>
              <p:nvPr/>
            </p:nvCxnSpPr>
            <p:spPr bwMode="auto">
              <a:xfrm flipV="1">
                <a:off x="360000" y="1457254"/>
                <a:ext cx="4499992" cy="1182202"/>
              </a:xfrm>
              <a:prstGeom prst="line">
                <a:avLst/>
              </a:prstGeom>
              <a:solidFill>
                <a:srgbClr val="FF9900"/>
              </a:solidFill>
              <a:ln w="762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Connector 12"/>
              <p:cNvCxnSpPr>
                <a:endCxn id="3" idx="3"/>
              </p:cNvCxnSpPr>
              <p:nvPr/>
            </p:nvCxnSpPr>
            <p:spPr bwMode="auto">
              <a:xfrm>
                <a:off x="360000" y="1457254"/>
                <a:ext cx="4499992" cy="1182202"/>
              </a:xfrm>
              <a:prstGeom prst="line">
                <a:avLst/>
              </a:prstGeom>
              <a:solidFill>
                <a:srgbClr val="FF9900"/>
              </a:solidFill>
              <a:ln w="762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" name="TextBox 16"/>
            <p:cNvSpPr txBox="1"/>
            <p:nvPr/>
          </p:nvSpPr>
          <p:spPr>
            <a:xfrm>
              <a:off x="5004047" y="2705693"/>
              <a:ext cx="3024337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  <a:hlinkClick r:id="rId5"/>
                </a:rPr>
                <a:t>Pktgen</a:t>
              </a: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, </a:t>
              </a: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  <a:hlinkClick r:id="rId4"/>
                </a:rPr>
                <a:t>MoonGen</a:t>
              </a: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, </a:t>
              </a: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  <a:hlinkClick r:id="rId7"/>
                </a:rPr>
                <a:t>Etherate</a:t>
              </a:r>
              <a:endParaRPr lang="en-GB" sz="1800" b="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04047" y="1458684"/>
              <a:ext cx="2232249" cy="456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1800" b="0" dirty="0" smtClean="0">
                  <a:solidFill>
                    <a:srgbClr val="A6A6A6"/>
                  </a:solidFill>
                  <a:cs typeface="Arial" panose="020B0604020202020204" pitchFamily="34" charset="0"/>
                  <a:hlinkClick r:id="rId8"/>
                </a:rPr>
                <a:t>iPerf</a:t>
              </a:r>
              <a:r>
                <a:rPr lang="en-GB" sz="1800" b="0" dirty="0" smtClean="0">
                  <a:solidFill>
                    <a:srgbClr val="A6A6A6"/>
                  </a:solidFill>
                  <a:cs typeface="Arial" panose="020B0604020202020204" pitchFamily="34" charset="0"/>
                </a:rPr>
                <a:t>, </a:t>
              </a:r>
              <a:r>
                <a:rPr lang="en-GB" sz="1800" b="0" dirty="0" smtClean="0">
                  <a:solidFill>
                    <a:srgbClr val="A6A6A6"/>
                  </a:solidFill>
                  <a:cs typeface="Arial" panose="020B0604020202020204" pitchFamily="34" charset="0"/>
                  <a:hlinkClick r:id="rId9"/>
                </a:rPr>
                <a:t>Trex</a:t>
              </a:r>
              <a:r>
                <a:rPr lang="en-GB" sz="1800" b="0" dirty="0" smtClean="0">
                  <a:solidFill>
                    <a:srgbClr val="A6A6A6"/>
                  </a:solidFill>
                  <a:cs typeface="Arial" panose="020B0604020202020204" pitchFamily="34" charset="0"/>
                </a:rPr>
                <a:t>, </a:t>
              </a:r>
              <a:r>
                <a:rPr lang="en-GB" sz="1800" b="0" dirty="0" smtClean="0">
                  <a:solidFill>
                    <a:srgbClr val="A6A6A6"/>
                  </a:solidFill>
                  <a:cs typeface="Arial" panose="020B0604020202020204" pitchFamily="34" charset="0"/>
                  <a:hlinkClick r:id="rId10"/>
                </a:rPr>
                <a:t>Scapy</a:t>
              </a:r>
              <a:endParaRPr lang="en-GB" sz="1800" b="0" dirty="0">
                <a:solidFill>
                  <a:srgbClr val="A6A6A6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04047" y="3326091"/>
              <a:ext cx="2232249" cy="456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CRC/FCS, ECC</a:t>
              </a:r>
              <a:endParaRPr lang="en-GB" sz="1800" b="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87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How: Linux &amp; OSS PMV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No transport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ayer testing: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Including the end-user/end-device networking stack is like Russian roulette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i.e. TCP OS implementations are too varied and too complicated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iPerf</a:t>
            </a:r>
            <a:r>
              <a:rPr lang="en-GB" sz="1800" u="sng" dirty="0" smtClean="0">
                <a:solidFill>
                  <a:schemeClr val="tx1"/>
                </a:solidFill>
                <a:cs typeface="Arial" panose="020B0604020202020204" pitchFamily="34" charset="0"/>
              </a:rPr>
              <a:t>3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in UDP mode, </a:t>
            </a:r>
            <a:r>
              <a:rPr lang="en-GB" sz="1800" b="0" i="1" dirty="0" smtClean="0">
                <a:solidFill>
                  <a:schemeClr val="tx1"/>
                </a:solidFill>
                <a:cs typeface="Arial" panose="020B0604020202020204" pitchFamily="34" charset="0"/>
              </a:rPr>
              <a:t>only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of if you have to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hlinkClick r:id="rId3"/>
              </a:rPr>
              <a:t>Recent Improvements </a:t>
            </a:r>
            <a:r>
              <a:rPr lang="en-GB" sz="1800" b="0" dirty="0">
                <a:solidFill>
                  <a:schemeClr val="tx1"/>
                </a:solidFill>
                <a:hlinkClick r:id="rId3"/>
              </a:rPr>
              <a:t>in UDP Packet </a:t>
            </a:r>
            <a:r>
              <a:rPr lang="en-GB" sz="1800" b="0" dirty="0" smtClean="0">
                <a:solidFill>
                  <a:schemeClr val="tx1"/>
                </a:solidFill>
                <a:hlinkClick r:id="rId3"/>
              </a:rPr>
              <a:t>Processing</a:t>
            </a:r>
            <a:r>
              <a:rPr lang="en-GB" sz="1800" b="0" dirty="0">
                <a:solidFill>
                  <a:schemeClr val="tx1"/>
                </a:solidFill>
              </a:rPr>
              <a:t>:</a:t>
            </a:r>
            <a:r>
              <a:rPr lang="en-GB" sz="1800" b="0" dirty="0" smtClean="0">
                <a:solidFill>
                  <a:schemeClr val="tx1"/>
                </a:solidFill>
              </a:rPr>
              <a:t> UDP </a:t>
            </a:r>
            <a:r>
              <a:rPr lang="en-GB" sz="1800" b="0" dirty="0">
                <a:solidFill>
                  <a:schemeClr val="tx1"/>
                </a:solidFill>
              </a:rPr>
              <a:t>throughput went from 1.2 </a:t>
            </a:r>
            <a:r>
              <a:rPr lang="en-GB" sz="1800" b="0" dirty="0" err="1">
                <a:solidFill>
                  <a:schemeClr val="tx1"/>
                </a:solidFill>
              </a:rPr>
              <a:t>Mpps</a:t>
            </a:r>
            <a:r>
              <a:rPr lang="en-GB" sz="1800" b="0" dirty="0">
                <a:solidFill>
                  <a:schemeClr val="tx1"/>
                </a:solidFill>
              </a:rPr>
              <a:t> in Kernel 4.9 to ~2.25 </a:t>
            </a:r>
            <a:r>
              <a:rPr lang="en-GB" sz="1800" b="0" dirty="0" err="1">
                <a:solidFill>
                  <a:schemeClr val="tx1"/>
                </a:solidFill>
              </a:rPr>
              <a:t>Mpps</a:t>
            </a:r>
            <a:r>
              <a:rPr lang="en-GB" sz="1800" b="0" dirty="0">
                <a:solidFill>
                  <a:schemeClr val="tx1"/>
                </a:solidFill>
              </a:rPr>
              <a:t> in Kernel </a:t>
            </a:r>
            <a:r>
              <a:rPr lang="en-GB" sz="1800" b="0" dirty="0" smtClean="0">
                <a:solidFill>
                  <a:schemeClr val="tx1"/>
                </a:solidFill>
              </a:rPr>
              <a:t>4.13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</a:rPr>
              <a:t>Two raw socket applications on Linux aren’t even the same</a:t>
            </a:r>
            <a:endParaRPr lang="en-GB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3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How: Linux &amp; OSS PMV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605" y="897564"/>
            <a:ext cx="8460471" cy="2949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Etherate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: Raw socket based Ethernet and MPLS packet generator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Any layer 2/2.5 header value (load packet-as-hex fall back)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Constraint based testing (time/speed/volume)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Easy CLI usage (no API / not scriptable)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Hardware agnostic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Lowest performance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Stateless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0000" y="4267718"/>
            <a:ext cx="84604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GB" sz="1000" b="0" dirty="0" smtClean="0">
                <a:solidFill>
                  <a:schemeClr val="tx1"/>
                </a:solidFill>
                <a:hlinkClick r:id="rId4"/>
              </a:rPr>
              <a:t>commons.wikimedia.org/wiki/File:Green_tick_pointed.svg</a:t>
            </a:r>
            <a:endParaRPr lang="en-GB" sz="1000" b="0" dirty="0" smtClean="0">
              <a:solidFill>
                <a:schemeClr val="tx1"/>
              </a:solidFill>
            </a:endParaRPr>
          </a:p>
          <a:p>
            <a:pPr algn="r"/>
            <a:r>
              <a:rPr lang="en-GB" sz="1000" b="0" dirty="0" smtClean="0">
                <a:solidFill>
                  <a:schemeClr val="tx1"/>
                </a:solidFill>
                <a:hlinkClick r:id="rId5"/>
              </a:rPr>
              <a:t>https</a:t>
            </a:r>
            <a:r>
              <a:rPr lang="en-GB" sz="1000" b="0" dirty="0">
                <a:solidFill>
                  <a:schemeClr val="tx1"/>
                </a:solidFill>
                <a:hlinkClick r:id="rId5"/>
              </a:rPr>
              <a:t>://commons.wikimedia.org/wiki/File:Red_X.svg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1815955"/>
            <a:ext cx="360040" cy="3600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1402201"/>
            <a:ext cx="360040" cy="360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2236584"/>
            <a:ext cx="360040" cy="3600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2657213"/>
            <a:ext cx="360040" cy="3600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3077842"/>
            <a:ext cx="360040" cy="3600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3492454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4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How: Linux &amp; OSS PMV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605" y="897564"/>
            <a:ext cx="84604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Pktgen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: DPDK based packet generator using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LuaJIT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Most layer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2-4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header options (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load PCAP as fall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back)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“Range” and “sequence” native features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All options in CLI and Lua API (scriptable)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Highest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performance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Requires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DPDK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supported NIC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Stateless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1815955"/>
            <a:ext cx="360040" cy="3600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1402201"/>
            <a:ext cx="360040" cy="3600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2236584"/>
            <a:ext cx="360040" cy="3600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2657213"/>
            <a:ext cx="360040" cy="3600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3077842"/>
            <a:ext cx="360040" cy="3600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3492454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15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How: Linux &amp; OSS PMV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605" y="897564"/>
            <a:ext cx="8460471" cy="2949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MoonGen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: DPDK based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packet generator using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LuaJIT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Any layer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2-4 header options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No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CLI options, scripted tests only (Lua API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Partially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stateful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High(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</a:rPr>
              <a:t>er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)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performance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Requires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DPDK support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NIC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DPDK EAL settings are hidden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1815955"/>
            <a:ext cx="360040" cy="3600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1402201"/>
            <a:ext cx="360040" cy="3600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2236584"/>
            <a:ext cx="360040" cy="3600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2657213"/>
            <a:ext cx="360040" cy="3600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3077842"/>
            <a:ext cx="360040" cy="3600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49" y="3492454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2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How: Tooling Comparisons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605" y="897564"/>
            <a:ext cx="84604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</a:rPr>
              <a:t>Etherate </a:t>
            </a:r>
            <a:r>
              <a:rPr lang="en-GB" sz="1800" b="0" dirty="0">
                <a:solidFill>
                  <a:schemeClr val="tx1"/>
                </a:solidFill>
              </a:rPr>
              <a:t>assumes two difference devices are being </a:t>
            </a:r>
            <a:r>
              <a:rPr lang="en-GB" sz="1800" b="0" dirty="0" smtClean="0">
                <a:solidFill>
                  <a:schemeClr val="tx1"/>
                </a:solidFill>
              </a:rPr>
              <a:t>used.</a:t>
            </a:r>
            <a:br>
              <a:rPr lang="en-GB" sz="1800" b="0" dirty="0" smtClean="0">
                <a:solidFill>
                  <a:schemeClr val="tx1"/>
                </a:solidFill>
              </a:rPr>
            </a:br>
            <a:r>
              <a:rPr lang="en-GB" sz="1800" b="0" dirty="0" smtClean="0">
                <a:solidFill>
                  <a:schemeClr val="tx1"/>
                </a:solidFill>
              </a:rPr>
              <a:t>MoonGen </a:t>
            </a:r>
            <a:r>
              <a:rPr lang="en-GB" sz="1800" b="0" dirty="0">
                <a:solidFill>
                  <a:schemeClr val="tx1"/>
                </a:solidFill>
              </a:rPr>
              <a:t>&amp; Pktgen assume the </a:t>
            </a:r>
            <a:r>
              <a:rPr lang="en-GB" sz="1800" b="0" dirty="0" err="1">
                <a:solidFill>
                  <a:schemeClr val="tx1"/>
                </a:solidFill>
              </a:rPr>
              <a:t>Tx</a:t>
            </a:r>
            <a:r>
              <a:rPr lang="en-GB" sz="1800" b="0" dirty="0">
                <a:solidFill>
                  <a:schemeClr val="tx1"/>
                </a:solidFill>
              </a:rPr>
              <a:t> and Rx hosts are the same device. 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Etherate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can be used to test a physical device or link at layers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2/2.5.</a:t>
            </a:r>
            <a:b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Pktgen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&amp; MoonGen can be used to test a physical device or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link at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layers 2-4 for high performing metrics (high throughput or low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latency)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Etherate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can also test the raw socket path within the Kernel networking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stack.</a:t>
            </a:r>
            <a:b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PktGgen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&amp; MoonGen can also provide some low level NIC stats.</a:t>
            </a:r>
          </a:p>
        </p:txBody>
      </p:sp>
    </p:spTree>
    <p:extLst>
      <p:ext uri="{BB962C8B-B14F-4D97-AF65-F5344CB8AC3E}">
        <p14:creationId xmlns:p14="http://schemas.microsoft.com/office/powerpoint/2010/main" val="95345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Examples: NF Verification using OSS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0" y="897564"/>
            <a:ext cx="84604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Example resources/guides: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Evolving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document: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Linux and NFV Testing and Tuning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Example MoonGen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Lua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script: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generate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every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Ethertype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(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0x0000-0xFFFF)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“We </a:t>
            </a:r>
            <a:r>
              <a:rPr lang="en-GB" sz="1800" b="0" u="sng" dirty="0" smtClean="0">
                <a:solidFill>
                  <a:schemeClr val="tx1"/>
                </a:solidFill>
                <a:cs typeface="Arial" panose="020B0604020202020204" pitchFamily="34" charset="0"/>
              </a:rPr>
              <a:t>can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test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every possibility in the lab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”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72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Examples: BUM filter </a:t>
            </a:r>
            <a:r>
              <a:rPr lang="en-GB" sz="2400" dirty="0" smtClean="0"/>
              <a:t>accuracy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58474" y="897564"/>
            <a:ext cx="846199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</a:rPr>
              <a:t>NIC: Intel I350 1G, DUT: Cisco </a:t>
            </a:r>
            <a:r>
              <a:rPr lang="en-GB" sz="1800" b="0" dirty="0">
                <a:solidFill>
                  <a:schemeClr val="tx1"/>
                </a:solidFill>
              </a:rPr>
              <a:t>2960, </a:t>
            </a:r>
            <a:r>
              <a:rPr lang="en-GB" sz="1800" b="0" dirty="0" smtClean="0">
                <a:solidFill>
                  <a:schemeClr val="tx1"/>
                </a:solidFill>
              </a:rPr>
              <a:t>Test: Etherate </a:t>
            </a:r>
            <a:r>
              <a:rPr lang="en-GB" sz="1800" b="0" dirty="0">
                <a:solidFill>
                  <a:schemeClr val="tx1"/>
                </a:solidFill>
              </a:rPr>
              <a:t>broadcast </a:t>
            </a:r>
            <a:r>
              <a:rPr lang="en-GB" sz="1800" b="0" dirty="0" smtClean="0">
                <a:solidFill>
                  <a:schemeClr val="tx1"/>
                </a:solidFill>
              </a:rPr>
              <a:t>test</a:t>
            </a:r>
            <a:br>
              <a:rPr lang="en-GB" sz="1800" b="0" dirty="0" smtClean="0">
                <a:solidFill>
                  <a:schemeClr val="tx1"/>
                </a:solidFill>
              </a:rPr>
            </a:b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2960#show storm-control fa0/15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Interface 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Filter State   Upper        Lower        Current</a:t>
            </a: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---------  -------------  -----------  -----------  ----------</a:t>
            </a: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Fa0/15     Forwarding        0.25%        0.25%        0.24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$ </a:t>
            </a: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sudo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 ./</a:t>
            </a: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etherate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 -</a:t>
            </a: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 eno2 -g -G -d FF:FF:FF:FF:FF:FF -M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250000</a:t>
            </a:r>
            <a:endParaRPr lang="en-GB" sz="1800" b="0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Seconds   Mbps </a:t>
            </a: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Tx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    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MBs </a:t>
            </a: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Tx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     </a:t>
            </a:r>
            <a:r>
              <a:rPr lang="en-GB" sz="1800" b="0" dirty="0" err="1" smtClean="0">
                <a:solidFill>
                  <a:schemeClr val="bg1">
                    <a:lumMod val="50000"/>
                  </a:schemeClr>
                </a:solidFill>
              </a:rPr>
              <a:t>FrmTx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/s     Frames </a:t>
            </a: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Tx</a:t>
            </a:r>
            <a:endParaRPr lang="en-GB" sz="1800" b="0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1               0.24            0               20              20</a:t>
            </a: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2               0.24            0               20             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40</a:t>
            </a:r>
            <a:endParaRPr lang="en-GB" sz="1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4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Examples</a:t>
            </a:r>
            <a:r>
              <a:rPr lang="en-GB" sz="2400" dirty="0" smtClean="0"/>
              <a:t>: Every </a:t>
            </a:r>
            <a:r>
              <a:rPr lang="en-GB" sz="2400" dirty="0"/>
              <a:t>Ethertype </a:t>
            </a:r>
            <a:r>
              <a:rPr lang="en-GB" sz="2400" dirty="0" smtClean="0"/>
              <a:t>value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58474" y="899201"/>
            <a:ext cx="846199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</a:rPr>
              <a:t>NIC: Intel I350 1G, DUT: Cisco 2960, Test: MoonGen </a:t>
            </a:r>
            <a:r>
              <a:rPr lang="en-GB" sz="1800" b="0" dirty="0" smtClean="0">
                <a:solidFill>
                  <a:schemeClr val="tx1"/>
                </a:solidFill>
              </a:rPr>
              <a:t>“</a:t>
            </a:r>
            <a:r>
              <a:rPr lang="en-GB" sz="1800" b="0" dirty="0" err="1" smtClean="0">
                <a:solidFill>
                  <a:schemeClr val="tx1"/>
                </a:solidFill>
              </a:rPr>
              <a:t>setType</a:t>
            </a:r>
            <a:r>
              <a:rPr lang="en-GB" sz="1800" b="0" dirty="0" smtClean="0">
                <a:solidFill>
                  <a:schemeClr val="tx1"/>
                </a:solidFill>
              </a:rPr>
              <a:t>” </a:t>
            </a:r>
            <a:r>
              <a:rPr lang="en-GB" sz="1800" b="0" dirty="0" err="1" smtClean="0">
                <a:solidFill>
                  <a:schemeClr val="tx1"/>
                </a:solidFill>
              </a:rPr>
              <a:t>ethertype</a:t>
            </a:r>
            <a:endParaRPr lang="en-GB" sz="1800" b="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endParaRPr lang="en-GB" sz="1800" b="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Rx NIC drops ~1400 frames, from </a:t>
            </a:r>
            <a:r>
              <a:rPr lang="en-GB" sz="1800" b="0" dirty="0" err="1" smtClean="0">
                <a:solidFill>
                  <a:schemeClr val="bg1">
                    <a:lumMod val="50000"/>
                  </a:schemeClr>
                </a:solidFill>
              </a:rPr>
              <a:t>etype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 0x2F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to 0x5DC, 0x8100,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and 0x888e</a:t>
            </a: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Random missing Ethertype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chosen and retested,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0x2F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== 100% lost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Random working Ethertype chosen and retested, 0x2E == 100% received</a:t>
            </a: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0x2E-0x5DC are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length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values for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802.3 Ethernet + LLC/SNAP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(802.2) framing</a:t>
            </a: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0x8100 (802.1q VLAN tag): 0 packets input, 65536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runts</a:t>
            </a:r>
            <a:endParaRPr lang="en-GB" sz="1800" b="0" dirty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0x888e (802.1X EAP): 65536 packets input, 0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errors/drops/runs/discards</a:t>
            </a:r>
          </a:p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rgbClr val="FF0000"/>
                </a:solidFill>
              </a:rPr>
              <a:t>“</a:t>
            </a:r>
            <a:r>
              <a:rPr lang="en-GB" sz="1800" b="0" dirty="0" err="1">
                <a:solidFill>
                  <a:srgbClr val="FF0000"/>
                </a:solidFill>
              </a:rPr>
              <a:t>switchport</a:t>
            </a:r>
            <a:r>
              <a:rPr lang="en-GB" sz="1800" b="0" dirty="0">
                <a:solidFill>
                  <a:srgbClr val="FF0000"/>
                </a:solidFill>
              </a:rPr>
              <a:t> mode access” </a:t>
            </a:r>
            <a:r>
              <a:rPr lang="en-GB" sz="1800" b="0" dirty="0" smtClean="0">
                <a:solidFill>
                  <a:srgbClr val="FF0000"/>
                </a:solidFill>
              </a:rPr>
              <a:t>/ No 802.1X configured</a:t>
            </a:r>
            <a:endParaRPr lang="en-GB" sz="18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2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What: </a:t>
            </a:r>
            <a:r>
              <a:rPr lang="en-GB" sz="2400" dirty="0" smtClean="0"/>
              <a:t>Open Source Network Function Validation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Open source, synthetic, in-band, network function validation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and performance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testing: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u="sng" dirty="0">
                <a:solidFill>
                  <a:schemeClr val="tx1"/>
                </a:solidFill>
                <a:cs typeface="Arial" panose="020B0604020202020204" pitchFamily="34" charset="0"/>
              </a:rPr>
              <a:t>Open Source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: Specifically OSS runs on Linux (happy to pay but not to compromise on scale/features/security/standards compliance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endParaRPr lang="en-GB" sz="1800" b="0" u="sng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u="sng" dirty="0" smtClean="0">
                <a:solidFill>
                  <a:schemeClr val="tx1"/>
                </a:solidFill>
                <a:cs typeface="Arial" panose="020B0604020202020204" pitchFamily="34" charset="0"/>
              </a:rPr>
              <a:t>Synthetic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: This means the ability to simulate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production traffic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(or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replay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it)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to provide reliable A/B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testing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u="sng" dirty="0" smtClean="0">
                <a:solidFill>
                  <a:schemeClr val="tx1"/>
                </a:solidFill>
                <a:cs typeface="Arial" panose="020B0604020202020204" pitchFamily="34" charset="0"/>
              </a:rPr>
              <a:t>In-Band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: Focus on the data plane level (many operators are solving ctrl/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mgmt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plane using CI/CD processes)</a:t>
            </a:r>
          </a:p>
        </p:txBody>
      </p:sp>
    </p:spTree>
    <p:extLst>
      <p:ext uri="{BB962C8B-B14F-4D97-AF65-F5344CB8AC3E}">
        <p14:creationId xmlns:p14="http://schemas.microsoft.com/office/powerpoint/2010/main" val="348817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Examples: Every Ethertype value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8474" y="899201"/>
            <a:ext cx="84619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</a:rPr>
              <a:t>NIC</a:t>
            </a:r>
            <a:r>
              <a:rPr lang="en-GB" sz="1800" b="0" dirty="0">
                <a:solidFill>
                  <a:schemeClr val="tx1"/>
                </a:solidFill>
              </a:rPr>
              <a:t>: Intel X710 </a:t>
            </a:r>
            <a:r>
              <a:rPr lang="en-GB" sz="1800" b="0" dirty="0" smtClean="0">
                <a:solidFill>
                  <a:schemeClr val="tx1"/>
                </a:solidFill>
              </a:rPr>
              <a:t>10G, DUT</a:t>
            </a:r>
            <a:r>
              <a:rPr lang="en-GB" sz="1800" b="0" dirty="0">
                <a:solidFill>
                  <a:schemeClr val="tx1"/>
                </a:solidFill>
              </a:rPr>
              <a:t>: </a:t>
            </a:r>
            <a:r>
              <a:rPr lang="en-GB" sz="1800" b="0" dirty="0" smtClean="0">
                <a:solidFill>
                  <a:schemeClr val="tx1"/>
                </a:solidFill>
              </a:rPr>
              <a:t>ASR9001, Test: </a:t>
            </a:r>
            <a:r>
              <a:rPr lang="en-GB" sz="1800" b="0" dirty="0">
                <a:solidFill>
                  <a:schemeClr val="tx1"/>
                </a:solidFill>
              </a:rPr>
              <a:t>MoonGen “</a:t>
            </a:r>
            <a:r>
              <a:rPr lang="en-GB" sz="1800" b="0" dirty="0" err="1">
                <a:solidFill>
                  <a:schemeClr val="tx1"/>
                </a:solidFill>
              </a:rPr>
              <a:t>setType</a:t>
            </a:r>
            <a:r>
              <a:rPr lang="en-GB" sz="1800" b="0" dirty="0">
                <a:solidFill>
                  <a:schemeClr val="tx1"/>
                </a:solidFill>
              </a:rPr>
              <a:t>” </a:t>
            </a:r>
            <a:r>
              <a:rPr lang="en-GB" sz="1800" b="0" dirty="0" err="1" smtClean="0">
                <a:solidFill>
                  <a:schemeClr val="tx1"/>
                </a:solidFill>
              </a:rPr>
              <a:t>ethertype</a:t>
            </a:r>
            <a:endParaRPr lang="en-GB" sz="1800" b="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endParaRPr lang="en-GB" sz="1800" b="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Rx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NIC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drops ~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8500 </a:t>
            </a:r>
            <a:r>
              <a:rPr lang="en-GB" sz="1800" b="0" dirty="0" err="1" smtClean="0">
                <a:solidFill>
                  <a:schemeClr val="bg1">
                    <a:lumMod val="50000"/>
                  </a:schemeClr>
                </a:solidFill>
              </a:rPr>
              <a:t>Ethertypes</a:t>
            </a:r>
            <a:endParaRPr lang="en-GB" sz="1800" b="0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0x8808 (802.3x “pause”)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0 packets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input, no NP counters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0x88a8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(802.1ad </a:t>
            </a: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QinQ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/PB),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0x9100 and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0x9200 (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802.1q </a:t>
            </a:r>
            <a:r>
              <a:rPr lang="en-GB" sz="1800" b="0" dirty="0" err="1" smtClean="0">
                <a:solidFill>
                  <a:schemeClr val="bg1">
                    <a:lumMod val="50000"/>
                  </a:schemeClr>
                </a:solidFill>
              </a:rPr>
              <a:t>QinQ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):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NP Counter: PARSE_DROP_IN_UIDB_TCAM_MISS</a:t>
            </a:r>
            <a:endParaRPr lang="en-GB" sz="1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Examples: Every Ethertype value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8474" y="899201"/>
            <a:ext cx="84619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</a:rPr>
              <a:t>NIC</a:t>
            </a:r>
            <a:r>
              <a:rPr lang="en-GB" sz="1800" b="0" dirty="0">
                <a:solidFill>
                  <a:schemeClr val="tx1"/>
                </a:solidFill>
              </a:rPr>
              <a:t>: Intel X710 </a:t>
            </a:r>
            <a:r>
              <a:rPr lang="en-GB" sz="1800" b="0" dirty="0" smtClean="0">
                <a:solidFill>
                  <a:schemeClr val="tx1"/>
                </a:solidFill>
              </a:rPr>
              <a:t>10G, DUT</a:t>
            </a:r>
            <a:r>
              <a:rPr lang="en-GB" sz="1800" b="0" dirty="0">
                <a:solidFill>
                  <a:schemeClr val="tx1"/>
                </a:solidFill>
              </a:rPr>
              <a:t>: </a:t>
            </a:r>
            <a:r>
              <a:rPr lang="en-GB" sz="1800" b="0" dirty="0" smtClean="0">
                <a:solidFill>
                  <a:schemeClr val="tx1"/>
                </a:solidFill>
              </a:rPr>
              <a:t>ASR9001, Test: </a:t>
            </a:r>
            <a:r>
              <a:rPr lang="en-GB" sz="1800" b="0" dirty="0" err="1" smtClean="0">
                <a:solidFill>
                  <a:schemeClr val="tx1"/>
                </a:solidFill>
              </a:rPr>
              <a:t>Pktgen</a:t>
            </a:r>
            <a:r>
              <a:rPr lang="en-GB" sz="1800" b="0" dirty="0" smtClean="0">
                <a:solidFill>
                  <a:schemeClr val="tx1"/>
                </a:solidFill>
              </a:rPr>
              <a:t> performance/size distribution</a:t>
            </a:r>
          </a:p>
          <a:p>
            <a:pPr algn="l">
              <a:lnSpc>
                <a:spcPct val="150000"/>
              </a:lnSpc>
            </a:pPr>
            <a:endParaRPr lang="en-GB" sz="1800" b="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Pktgen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:/&gt; set 0 size 247</a:t>
            </a:r>
          </a:p>
          <a:p>
            <a:pPr algn="l">
              <a:lnSpc>
                <a:spcPct val="150000"/>
              </a:lnSpc>
            </a:pPr>
            <a:r>
              <a:rPr lang="en-GB" sz="1800" b="0" dirty="0" err="1">
                <a:solidFill>
                  <a:schemeClr val="bg1">
                    <a:lumMod val="50000"/>
                  </a:schemeClr>
                </a:solidFill>
              </a:rPr>
              <a:t>Pktgen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:/&gt; start </a:t>
            </a: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NP Counters: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PARSE_TOP_LOOP_RECEIVE_CNT        5987587286    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6742449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MDF_PIPE_LPBK                                       5987589832    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6742451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bg1">
                    <a:lumMod val="50000"/>
                  </a:schemeClr>
                </a:solidFill>
              </a:rPr>
              <a:t>MDF_PIPE_LPBK_BUFFER_PREFETCH 2963853909     </a:t>
            </a:r>
            <a:r>
              <a:rPr lang="en-GB" sz="1800" b="0" dirty="0">
                <a:solidFill>
                  <a:schemeClr val="bg1">
                    <a:lumMod val="50000"/>
                  </a:schemeClr>
                </a:solidFill>
              </a:rPr>
              <a:t>3371225</a:t>
            </a:r>
            <a:endParaRPr lang="en-GB" sz="1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0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Example: </a:t>
            </a:r>
            <a:r>
              <a:rPr lang="en-GB" sz="2400" dirty="0"/>
              <a:t>In-flight bit errors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1" y="4371950"/>
            <a:ext cx="84604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0" dirty="0">
                <a:solidFill>
                  <a:srgbClr val="005B82"/>
                </a:solidFill>
                <a:hlinkClick r:id="rId3"/>
              </a:rPr>
              <a:t>https://commons.wikimedia.org/wiki/File:Router.svg</a:t>
            </a:r>
            <a:endParaRPr lang="en-GB" sz="1000" b="0" dirty="0">
              <a:solidFill>
                <a:srgbClr val="005B8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1" y="3363838"/>
            <a:ext cx="862671" cy="5843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001" y="3927635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CPE1</a:t>
            </a:r>
            <a:endParaRPr lang="en-GB" sz="2000" b="0" dirty="0">
              <a:solidFill>
                <a:srgbClr val="005B8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767" y="3363838"/>
            <a:ext cx="862671" cy="5843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99766" y="3947413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PE1</a:t>
            </a:r>
            <a:endParaRPr lang="en-GB" sz="2000" b="0" dirty="0">
              <a:solidFill>
                <a:srgbClr val="005B8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530" y="3370065"/>
            <a:ext cx="862671" cy="5843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39531" y="3954455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PE2</a:t>
            </a:r>
            <a:endParaRPr lang="en-GB" sz="2000" b="0" dirty="0">
              <a:solidFill>
                <a:srgbClr val="005B8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293" y="3370602"/>
            <a:ext cx="862671" cy="5843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79292" y="3927634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CPE2</a:t>
            </a:r>
            <a:endParaRPr lang="en-GB" sz="2000" b="0" dirty="0">
              <a:solidFill>
                <a:srgbClr val="005B82"/>
              </a:solidFill>
            </a:endParaRPr>
          </a:p>
        </p:txBody>
      </p:sp>
      <p:cxnSp>
        <p:nvCxnSpPr>
          <p:cNvPr id="18" name="Straight Arrow Connector 17"/>
          <p:cNvCxnSpPr>
            <a:stCxn id="4" idx="3"/>
            <a:endCxn id="11" idx="1"/>
          </p:cNvCxnSpPr>
          <p:nvPr/>
        </p:nvCxnSpPr>
        <p:spPr bwMode="auto">
          <a:xfrm>
            <a:off x="1222672" y="3656033"/>
            <a:ext cx="1677095" cy="0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endCxn id="13" idx="1"/>
          </p:cNvCxnSpPr>
          <p:nvPr/>
        </p:nvCxnSpPr>
        <p:spPr bwMode="auto">
          <a:xfrm>
            <a:off x="3762437" y="3660054"/>
            <a:ext cx="1677093" cy="2206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>
            <a:stCxn id="13" idx="3"/>
            <a:endCxn id="15" idx="1"/>
          </p:cNvCxnSpPr>
          <p:nvPr/>
        </p:nvCxnSpPr>
        <p:spPr bwMode="auto">
          <a:xfrm>
            <a:off x="6302201" y="3662260"/>
            <a:ext cx="1677092" cy="537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81" name="Group 80"/>
          <p:cNvGrpSpPr/>
          <p:nvPr/>
        </p:nvGrpSpPr>
        <p:grpSpPr>
          <a:xfrm>
            <a:off x="1206668" y="2087361"/>
            <a:ext cx="1709102" cy="1207695"/>
            <a:chOff x="774666" y="1663314"/>
            <a:chExt cx="1709102" cy="1207695"/>
          </a:xfrm>
        </p:grpSpPr>
        <p:sp>
          <p:nvSpPr>
            <p:cNvPr id="39" name="TextBox 38"/>
            <p:cNvSpPr txBox="1"/>
            <p:nvPr/>
          </p:nvSpPr>
          <p:spPr>
            <a:xfrm>
              <a:off x="1657534" y="2594010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Ethernet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57534" y="2286206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IP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57534" y="1978415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TCP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57534" y="1670661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DATA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774666" y="1663314"/>
              <a:ext cx="864096" cy="120769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CRC</a:t>
              </a: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822352" y="1663314"/>
              <a:ext cx="764966" cy="60194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Checksum</a:t>
              </a: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822352" y="2265259"/>
              <a:ext cx="764966" cy="3019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Checksum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746046" y="1477530"/>
            <a:ext cx="1709877" cy="1819429"/>
            <a:chOff x="3041060" y="1275606"/>
            <a:chExt cx="1709877" cy="1819429"/>
          </a:xfrm>
        </p:grpSpPr>
        <p:sp>
          <p:nvSpPr>
            <p:cNvPr id="26" name="TextBox 25"/>
            <p:cNvSpPr txBox="1"/>
            <p:nvPr/>
          </p:nvSpPr>
          <p:spPr>
            <a:xfrm>
              <a:off x="3924703" y="2818036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Ethernet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24703" y="2510480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MPLS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24703" y="2202705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Ethernet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24703" y="1893302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IP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24703" y="1585526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TCP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924703" y="1277750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DATA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3041060" y="1275606"/>
              <a:ext cx="864096" cy="181687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CRC</a:t>
              </a: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3092504" y="1275606"/>
              <a:ext cx="764966" cy="59485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Checksum</a:t>
              </a: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3092504" y="1870460"/>
              <a:ext cx="764966" cy="3019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Checksum</a:t>
              </a: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285424" y="2081869"/>
            <a:ext cx="1709102" cy="1207695"/>
            <a:chOff x="5124204" y="1892991"/>
            <a:chExt cx="1709102" cy="1207695"/>
          </a:xfrm>
        </p:grpSpPr>
        <p:sp>
          <p:nvSpPr>
            <p:cNvPr id="6" name="TextBox 5"/>
            <p:cNvSpPr txBox="1"/>
            <p:nvPr/>
          </p:nvSpPr>
          <p:spPr>
            <a:xfrm>
              <a:off x="6007072" y="2817114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Ethernet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07072" y="2509310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IP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07072" y="2201519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TCP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07072" y="1893765"/>
              <a:ext cx="826234" cy="276999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0" dirty="0" smtClean="0">
                  <a:solidFill>
                    <a:srgbClr val="005B82"/>
                  </a:solidFill>
                </a:rPr>
                <a:t>DATA</a:t>
              </a:r>
              <a:endParaRPr lang="en-GB" sz="1200" b="0" dirty="0">
                <a:solidFill>
                  <a:srgbClr val="005B82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5124204" y="1892991"/>
              <a:ext cx="864096" cy="120769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CRC</a:t>
              </a: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5171890" y="1892991"/>
              <a:ext cx="764966" cy="60194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Checksum</a:t>
              </a: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5171890" y="2494936"/>
              <a:ext cx="764966" cy="3019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accent3">
                  <a:lumMod val="1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Checksum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53849" y="897564"/>
            <a:ext cx="63017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rgbClr val="005B82"/>
                </a:solidFill>
              </a:rPr>
              <a:t>MPLS is a transport protocol, not an encapsulation protocol:</a:t>
            </a:r>
          </a:p>
        </p:txBody>
      </p:sp>
    </p:spTree>
    <p:extLst>
      <p:ext uri="{BB962C8B-B14F-4D97-AF65-F5344CB8AC3E}">
        <p14:creationId xmlns:p14="http://schemas.microsoft.com/office/powerpoint/2010/main" val="270056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Example: </a:t>
            </a:r>
            <a:r>
              <a:rPr lang="en-GB" sz="2400" dirty="0"/>
              <a:t>In-flight bit errors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1" y="4371950"/>
            <a:ext cx="84604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0" dirty="0">
                <a:solidFill>
                  <a:srgbClr val="005B82"/>
                </a:solidFill>
                <a:hlinkClick r:id="rId3"/>
              </a:rPr>
              <a:t>https://commons.wikimedia.org/wiki/File:Router.svg</a:t>
            </a:r>
            <a:endParaRPr lang="en-GB" sz="1000" b="0" dirty="0">
              <a:solidFill>
                <a:srgbClr val="005B8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67" y="3354542"/>
            <a:ext cx="862671" cy="5843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1067" y="3918339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CPE1</a:t>
            </a:r>
            <a:endParaRPr lang="en-GB" sz="2000" b="0" dirty="0">
              <a:solidFill>
                <a:srgbClr val="005B8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833" y="3354542"/>
            <a:ext cx="862671" cy="5843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00832" y="3938117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PE1</a:t>
            </a:r>
            <a:endParaRPr lang="en-GB" sz="2000" b="0" dirty="0">
              <a:solidFill>
                <a:srgbClr val="005B8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596" y="3360769"/>
            <a:ext cx="862671" cy="5843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40597" y="3945159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PE2</a:t>
            </a:r>
            <a:endParaRPr lang="en-GB" sz="2000" b="0" dirty="0">
              <a:solidFill>
                <a:srgbClr val="005B8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359" y="3361306"/>
            <a:ext cx="862671" cy="5843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80358" y="3556594"/>
            <a:ext cx="8626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rgbClr val="005B82"/>
                </a:solidFill>
              </a:rPr>
              <a:t>CPE2</a:t>
            </a:r>
            <a:endParaRPr lang="en-GB" sz="2000" b="0" dirty="0">
              <a:solidFill>
                <a:srgbClr val="005B82"/>
              </a:solidFill>
            </a:endParaRPr>
          </a:p>
        </p:txBody>
      </p:sp>
      <p:cxnSp>
        <p:nvCxnSpPr>
          <p:cNvPr id="18" name="Straight Arrow Connector 17"/>
          <p:cNvCxnSpPr>
            <a:stCxn id="4" idx="3"/>
            <a:endCxn id="11" idx="1"/>
          </p:cNvCxnSpPr>
          <p:nvPr/>
        </p:nvCxnSpPr>
        <p:spPr bwMode="auto">
          <a:xfrm>
            <a:off x="1223738" y="3646737"/>
            <a:ext cx="1677095" cy="0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endCxn id="13" idx="1"/>
          </p:cNvCxnSpPr>
          <p:nvPr/>
        </p:nvCxnSpPr>
        <p:spPr bwMode="auto">
          <a:xfrm>
            <a:off x="3763503" y="3650758"/>
            <a:ext cx="1677093" cy="2206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>
            <a:stCxn id="13" idx="3"/>
            <a:endCxn id="15" idx="1"/>
          </p:cNvCxnSpPr>
          <p:nvPr/>
        </p:nvCxnSpPr>
        <p:spPr bwMode="auto">
          <a:xfrm>
            <a:off x="6303267" y="3652964"/>
            <a:ext cx="1677092" cy="537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/>
          <p:nvPr/>
        </p:nvCxnSpPr>
        <p:spPr bwMode="auto">
          <a:xfrm>
            <a:off x="1223738" y="3202183"/>
            <a:ext cx="1689870" cy="0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3747002" y="3212308"/>
            <a:ext cx="1677095" cy="0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0" name="Straight Arrow Connector 89"/>
          <p:cNvCxnSpPr/>
          <p:nvPr/>
        </p:nvCxnSpPr>
        <p:spPr bwMode="auto">
          <a:xfrm>
            <a:off x="2917611" y="3202183"/>
            <a:ext cx="829391" cy="10125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353849" y="897564"/>
            <a:ext cx="74542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rgbClr val="005B82"/>
                </a:solidFill>
              </a:rPr>
              <a:t>Some vendors have NPU counters (which are exposed via SNMP):</a:t>
            </a:r>
          </a:p>
          <a:p>
            <a:pPr marL="675376" lvl="1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5B82"/>
                </a:solidFill>
              </a:rPr>
              <a:t>E.g. Cisco ASR9K</a:t>
            </a:r>
            <a:r>
              <a:rPr lang="en-GB" sz="1800" b="0" dirty="0">
                <a:solidFill>
                  <a:srgbClr val="005B82"/>
                </a:solidFill>
              </a:rPr>
              <a:t>: </a:t>
            </a:r>
            <a:r>
              <a:rPr lang="en-GB" sz="1800" b="0" dirty="0" smtClean="0">
                <a:solidFill>
                  <a:srgbClr val="005B82"/>
                </a:solidFill>
              </a:rPr>
              <a:t>PARSE_DROP_IPV4_CHECKSUM_ERROR</a:t>
            </a:r>
          </a:p>
          <a:p>
            <a:pPr marL="675376" lvl="1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5B82"/>
                </a:solidFill>
              </a:rPr>
              <a:t>E.g. Juniper: bad-IPv4-hdr</a:t>
            </a:r>
            <a:endParaRPr lang="en-GB" sz="1800" b="0" dirty="0">
              <a:solidFill>
                <a:srgbClr val="005B82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800" b="0" i="1" dirty="0" smtClean="0">
                <a:solidFill>
                  <a:srgbClr val="005B82"/>
                </a:solidFill>
              </a:rPr>
              <a:t>No known tooling to test this end to end</a:t>
            </a:r>
          </a:p>
        </p:txBody>
      </p:sp>
      <p:cxnSp>
        <p:nvCxnSpPr>
          <p:cNvPr id="49" name="Straight Arrow Connector 48"/>
          <p:cNvCxnSpPr/>
          <p:nvPr/>
        </p:nvCxnSpPr>
        <p:spPr bwMode="auto">
          <a:xfrm>
            <a:off x="5424097" y="3209609"/>
            <a:ext cx="829391" cy="10125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>
            <a:off x="6253488" y="3219734"/>
            <a:ext cx="1710097" cy="0"/>
          </a:xfrm>
          <a:prstGeom prst="straightConnector1">
            <a:avLst/>
          </a:prstGeom>
          <a:solidFill>
            <a:srgbClr val="FF9900"/>
          </a:solidFill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752521" y="2776211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>
                <a:solidFill>
                  <a:srgbClr val="FF0000"/>
                </a:solidFill>
              </a:rPr>
              <a:t>Unprotected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92285" y="2776213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>
                <a:solidFill>
                  <a:srgbClr val="FF0000"/>
                </a:solidFill>
              </a:rPr>
              <a:t>Unprotected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110099" y="2776213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>
                <a:solidFill>
                  <a:srgbClr val="7AB800"/>
                </a:solidFill>
              </a:rPr>
              <a:t>Protected</a:t>
            </a:r>
            <a:endParaRPr lang="en-GB" sz="1800" b="0" dirty="0">
              <a:solidFill>
                <a:srgbClr val="7AB8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593222" y="2776212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>
                <a:solidFill>
                  <a:srgbClr val="7AB800"/>
                </a:solidFill>
              </a:rPr>
              <a:t>Protected</a:t>
            </a:r>
            <a:endParaRPr lang="en-GB" sz="1800" b="0" dirty="0">
              <a:solidFill>
                <a:srgbClr val="7AB8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33085" y="2777866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>
                <a:solidFill>
                  <a:srgbClr val="7AB800"/>
                </a:solidFill>
              </a:rPr>
              <a:t>Protected</a:t>
            </a:r>
            <a:endParaRPr lang="en-GB" sz="1800" b="0" dirty="0">
              <a:solidFill>
                <a:srgbClr val="7AB8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5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Example: NFV and COTS</a:t>
            </a:r>
            <a:endParaRPr lang="en-GB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546007"/>
              </p:ext>
            </p:extLst>
          </p:nvPr>
        </p:nvGraphicFramePr>
        <p:xfrm>
          <a:off x="360002" y="899778"/>
          <a:ext cx="846047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0235"/>
                <a:gridCol w="423023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Host VNF Paths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VNF Considerations</a:t>
                      </a:r>
                      <a:endParaRPr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NAT: slow and inflexible (L3/L4 only)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These techniques are mostly agnostic to the guest VM/application however the Linux native networking stack is slow(-</a:t>
                      </a:r>
                      <a:r>
                        <a:rPr lang="en-GB" sz="1800" b="0" dirty="0" err="1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ish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Linux bridging: slow but flexible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PCI-PT: fast and flexible, but costly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SR-IOV: fast, flexible, cost efficient (not perfect yet, e.g. VLANs/Multicast)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Requires VM/application support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Kernel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-Bypass (DPDK/</a:t>
                      </a:r>
                      <a:r>
                        <a:rPr lang="en-GB" sz="1800" b="0" baseline="0" dirty="0" err="1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Snabb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800" b="0" baseline="0" dirty="0" err="1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NetMap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); fast, flexible, cost efficient</a:t>
                      </a:r>
                      <a:endParaRPr lang="en-GB" sz="1800" b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Proven technologies,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limited commercial support adoption</a:t>
                      </a:r>
                      <a:endParaRPr lang="en-GB" sz="1800" b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XDP and/or </a:t>
                      </a:r>
                      <a:r>
                        <a:rPr lang="en-GB" sz="1800" b="0" baseline="0" dirty="0" err="1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rDMA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; native 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support for </a:t>
                      </a:r>
                      <a:r>
                        <a:rPr lang="en-GB" sz="1800" b="0" dirty="0" err="1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Virtio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on the horizon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779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Bleeding edge, immature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for now</a:t>
                      </a:r>
                      <a:endParaRPr lang="en-GB" sz="1800" b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98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Example: NFV and COTS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9722" y="897564"/>
            <a:ext cx="84604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Even with close source solutions we can peak into their performance: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Open Process Counter Monitor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– Intel focused CPU/NUMA/PCI/RAM/Power performance profiling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Perf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 “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perf_events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”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–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Kernel and application performance using Kernel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tracepoints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and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kropes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/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uprobes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(and more!)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  <a:hlinkClick r:id="rId5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5"/>
              </a:rPr>
              <a:t>SystemTap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– Kernel and application performance profiling using Kernel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tracepoints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and function calls/returns (and more!)</a:t>
            </a:r>
          </a:p>
        </p:txBody>
      </p:sp>
    </p:spTree>
    <p:extLst>
      <p:ext uri="{BB962C8B-B14F-4D97-AF65-F5344CB8AC3E}">
        <p14:creationId xmlns:p14="http://schemas.microsoft.com/office/powerpoint/2010/main" val="224535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Future: </a:t>
            </a:r>
            <a:r>
              <a:rPr lang="en-GB" sz="2400" dirty="0" smtClean="0"/>
              <a:t>Recap of work until now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9722" y="897564"/>
            <a:ext cx="84604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Research from the past ~year has been presented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Researched the existing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problems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(currently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using ADE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651!)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Evaluated the existing open source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toolset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Defining tests to detect known issues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Trying to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fill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some gaps in test features</a:t>
            </a:r>
          </a:p>
          <a:p>
            <a:pPr lvl="1" algn="l">
              <a:lnSpc>
                <a:spcPct val="150000"/>
              </a:lnSpc>
            </a:pP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Combine all of the above into an open guide</a:t>
            </a:r>
            <a:b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for low level testing.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221574"/>
            <a:ext cx="3240221" cy="21593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722" y="4380877"/>
            <a:ext cx="84604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0" dirty="0">
                <a:hlinkClick r:id="rId4"/>
              </a:rPr>
              <a:t>https://en.wikipedia.org/wiki/ADE_651#/media/File:ADE_651_at_QEDcon_2016_01.jpg</a:t>
            </a:r>
            <a:endParaRPr lang="en-GB" sz="1000" b="0" dirty="0"/>
          </a:p>
        </p:txBody>
      </p:sp>
    </p:spTree>
    <p:extLst>
      <p:ext uri="{BB962C8B-B14F-4D97-AF65-F5344CB8AC3E}">
        <p14:creationId xmlns:p14="http://schemas.microsoft.com/office/powerpoint/2010/main" val="226121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Future: Next </a:t>
            </a:r>
            <a:r>
              <a:rPr lang="en-GB" sz="2400" dirty="0" smtClean="0"/>
              <a:t>steps </a:t>
            </a:r>
            <a:r>
              <a:rPr lang="en-GB" sz="2400" dirty="0" smtClean="0"/>
              <a:t>/ key takeaway points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9722" y="897564"/>
            <a:ext cx="846047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Evolving document: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Linux and NFV Testing and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Tuning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Etherate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; frame pacing, bit fiddling, frame checksums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EtherateMT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; coming soon for faster kernel path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testing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MoonGen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&amp; Pktgen: Fix RFC2544 test scripts and/or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implement ITU-T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Y.1564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Document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SystemTap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, perf and OPCM examples</a:t>
            </a:r>
          </a:p>
        </p:txBody>
      </p:sp>
    </p:spTree>
    <p:extLst>
      <p:ext uri="{BB962C8B-B14F-4D97-AF65-F5344CB8AC3E}">
        <p14:creationId xmlns:p14="http://schemas.microsoft.com/office/powerpoint/2010/main" val="35823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Future: Next </a:t>
            </a:r>
            <a:r>
              <a:rPr lang="en-GB" sz="2400" dirty="0" smtClean="0"/>
              <a:t>steps (long term)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9722" y="897564"/>
            <a:ext cx="846047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Better equipped and experienced to implement and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profile NFV and COTS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Replace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P nodes with VPP+FRR (or equivalent) on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COTS for “quick win”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P4 FPGA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 for reliable open source hardware tester replacement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?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62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Questions?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Contact me using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these details: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Email: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jwbensley@gmail.com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/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james.bensley@updata.net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Slack: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5"/>
              </a:rPr>
              <a:t>http://networktocode.slack.com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5"/>
              </a:rPr>
              <a:t>/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Skype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: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jameswbensley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6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What: Open Source Network Function Validation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u="sng" dirty="0">
                <a:solidFill>
                  <a:schemeClr val="tx1"/>
                </a:solidFill>
                <a:cs typeface="Arial" panose="020B0604020202020204" pitchFamily="34" charset="0"/>
              </a:rPr>
              <a:t>Network </a:t>
            </a:r>
            <a:r>
              <a:rPr lang="en-GB" sz="1800" b="0" u="sng" dirty="0" smtClean="0">
                <a:solidFill>
                  <a:schemeClr val="tx1"/>
                </a:solidFill>
                <a:cs typeface="Arial" panose="020B0604020202020204" pitchFamily="34" charset="0"/>
              </a:rPr>
              <a:t>Functions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: Not all traffic passes through the same set of network functions when using NFV or SR: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Load-balancing e.g. (un)-ECMP/LAG/Geo/Session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Fast-reconvergence e.g. IP FRR (r)LFA/MPLS-TE FRR/BGP PIC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Traffic filtering e.g. BUM filters (Ethernet)/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</a:rPr>
              <a:t>uRPF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 (IP &amp; MPLS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3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Extra: Background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James Bensley /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Platform Architect / SP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NetEng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+ Linux + c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oding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Updata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Infrastructure (Capita Networking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Services)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Originally formed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in 2003,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CNS-WAN has 500+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employees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today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ISP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and Managed WAN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Provider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UK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based LLU provider (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CLEC)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Present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in 1200 exchanges UK wide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Business,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Local </a:t>
            </a:r>
            <a:r>
              <a:rPr lang="en-GB" sz="1800" b="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Gov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, Edu,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Health Care, Fire &amp; Rescue, Police</a:t>
            </a:r>
          </a:p>
        </p:txBody>
      </p:sp>
    </p:spTree>
    <p:extLst>
      <p:ext uri="{BB962C8B-B14F-4D97-AF65-F5344CB8AC3E}">
        <p14:creationId xmlns:p14="http://schemas.microsoft.com/office/powerpoint/2010/main" val="3856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Extra: Easily testable bugs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Example bugs which could have been easily caught with better testing: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PPPoE unsupported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over L2VPN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(undocumented ASR920 core encapsulation)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Interop LDP PWE3 label request (IOS-XR CSCux80490)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LPTS denying OSPFv3 incorrectly (IOS-XR CSCui29635)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NPU cache misses causes 33% performance drop (IOS-XR CSCvf44769)</a:t>
            </a:r>
          </a:p>
        </p:txBody>
      </p:sp>
    </p:spTree>
    <p:extLst>
      <p:ext uri="{BB962C8B-B14F-4D97-AF65-F5344CB8AC3E}">
        <p14:creationId xmlns:p14="http://schemas.microsoft.com/office/powerpoint/2010/main" val="11048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Extra: </a:t>
            </a:r>
            <a:r>
              <a:rPr lang="en-GB" sz="2400" dirty="0"/>
              <a:t>Tooling Comparisons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109763" y="1707654"/>
            <a:ext cx="4960946" cy="1703030"/>
            <a:chOff x="2109763" y="1707654"/>
            <a:chExt cx="4960946" cy="1703030"/>
          </a:xfrm>
        </p:grpSpPr>
        <p:sp>
          <p:nvSpPr>
            <p:cNvPr id="5" name="TextBox 4"/>
            <p:cNvSpPr txBox="1"/>
            <p:nvPr/>
          </p:nvSpPr>
          <p:spPr>
            <a:xfrm>
              <a:off x="2109763" y="2333846"/>
              <a:ext cx="1475695" cy="456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Complexity</a:t>
              </a:r>
              <a:endParaRPr lang="en-GB" sz="1800" b="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630549" y="2362347"/>
              <a:ext cx="1440160" cy="456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Granularity</a:t>
              </a:r>
              <a:endParaRPr lang="en-GB" sz="1800" b="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9636" y="1707654"/>
              <a:ext cx="1410220" cy="1703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Trex</a:t>
              </a:r>
            </a:p>
            <a:p>
              <a:pPr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MoonGen</a:t>
              </a:r>
            </a:p>
            <a:p>
              <a:pPr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Pktgen</a:t>
              </a:r>
            </a:p>
            <a:p>
              <a:pPr>
                <a:lnSpc>
                  <a:spcPct val="150000"/>
                </a:lnSpc>
              </a:pPr>
              <a:r>
                <a:rPr lang="en-GB" sz="1800" b="0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Etherate</a:t>
              </a:r>
              <a:endParaRPr lang="en-GB" sz="1800" b="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>
              <a:off x="3721383" y="1798526"/>
              <a:ext cx="4" cy="1584176"/>
            </a:xfrm>
            <a:prstGeom prst="straightConnector1">
              <a:avLst/>
            </a:prstGeom>
            <a:solidFill>
              <a:srgbClr val="FF9900"/>
            </a:solidFill>
            <a:ln w="571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>
              <a:off x="5508105" y="1798526"/>
              <a:ext cx="4" cy="1584176"/>
            </a:xfrm>
            <a:prstGeom prst="straightConnector1">
              <a:avLst/>
            </a:prstGeom>
            <a:solidFill>
              <a:srgbClr val="FF9900"/>
            </a:solidFill>
            <a:ln w="571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2235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Extra: SIG-PMV overlap with IETF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IETF: Benchmarking Methodology Working Group:</a:t>
            </a:r>
            <a:b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“…the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BMWG is limited to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the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characterization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of implementations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of various internetworking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technologies using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controlled stimuli in a laboratory environment. Said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differently, the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BMWG does not attempt to produce benchmarks for live,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operational Networks…”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001" y="4443958"/>
            <a:ext cx="84604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="0" dirty="0">
                <a:solidFill>
                  <a:schemeClr val="tx1"/>
                </a:solidFill>
                <a:hlinkClick r:id="rId3"/>
              </a:rPr>
              <a:t>https://datatracker.ietf.org/wg/bmwg/about/</a:t>
            </a:r>
            <a:endParaRPr lang="en-GB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Future: </a:t>
            </a:r>
            <a:r>
              <a:rPr lang="en-GB" sz="2400" dirty="0" smtClean="0"/>
              <a:t>Expanding the scope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9722" y="897564"/>
            <a:ext cx="84604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Linux already supports: IPv6 Segment Routing, VRFs, EVPN, MPLS, LDP</a:t>
            </a:r>
          </a:p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Linux native improvements: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  <a:hlinkClick r:id="rId3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XDP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and 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eBPF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 is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already being used to provide fast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packet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processing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SR-IOV 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switchdev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 could be used for routing?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5"/>
              </a:rPr>
              <a:t>~50-60ns IPv4 lookups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 (single core / DDR) barely supports 10Gbps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  <a:hlinkClick r:id="rId6"/>
              </a:rPr>
              <a:t>~450ns IPv6 lookups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 (single core / DDR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3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Extra: Outline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33650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Who: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My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background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What: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Initial research on open source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network function testing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Why: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If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you haven’t tested it, it doesn’t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work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When: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Ad-hoc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not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continuous,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soak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testing/break-fix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Where: Production WANs and lab environments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How: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Simulate network traffic using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open source software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Examples: My findings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and lessons learnt (so far)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Future work: Planned areas of testing and tooling development</a:t>
            </a:r>
          </a:p>
        </p:txBody>
      </p:sp>
    </p:spTree>
    <p:extLst>
      <p:ext uri="{BB962C8B-B14F-4D97-AF65-F5344CB8AC3E}">
        <p14:creationId xmlns:p14="http://schemas.microsoft.com/office/powerpoint/2010/main" val="416105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Why: </a:t>
            </a:r>
            <a:r>
              <a:rPr lang="en-GB" sz="2400" dirty="0" smtClean="0"/>
              <a:t>Fail-safe and assume it doesn’t work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60001" y="4443958"/>
            <a:ext cx="84604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0" dirty="0">
                <a:solidFill>
                  <a:srgbClr val="005B82"/>
                </a:solidFill>
                <a:hlinkClick r:id="rId3"/>
              </a:rPr>
              <a:t>http://www.testequipmentdepot.com/viavi/images/csc-ethernet.jpg</a:t>
            </a:r>
            <a:endParaRPr lang="en-GB" sz="1000" b="0" dirty="0">
              <a:solidFill>
                <a:srgbClr val="005B8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1269" y="3925277"/>
            <a:ext cx="5408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solidFill>
                  <a:srgbClr val="005B82"/>
                </a:solidFill>
              </a:rPr>
              <a:t>Was the </a:t>
            </a:r>
            <a:r>
              <a:rPr lang="en-GB" sz="1800" b="0" i="1" dirty="0" smtClean="0">
                <a:solidFill>
                  <a:srgbClr val="005B82"/>
                </a:solidFill>
              </a:rPr>
              <a:t>exact</a:t>
            </a:r>
            <a:r>
              <a:rPr lang="en-GB" sz="1800" b="0" dirty="0" smtClean="0">
                <a:solidFill>
                  <a:srgbClr val="005B82"/>
                </a:solidFill>
              </a:rPr>
              <a:t> same frame received that was sent?</a:t>
            </a:r>
            <a:endParaRPr lang="en-GB" sz="1800" b="0" dirty="0">
              <a:solidFill>
                <a:srgbClr val="005B8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96998" y="1182792"/>
            <a:ext cx="5938316" cy="2372942"/>
            <a:chOff x="1621078" y="1131227"/>
            <a:chExt cx="5938316" cy="237294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18866" y="2155616"/>
              <a:ext cx="792088" cy="1296144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15278" y="2155616"/>
              <a:ext cx="792088" cy="129614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607888" y="2401876"/>
              <a:ext cx="1526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 smtClean="0">
                  <a:solidFill>
                    <a:srgbClr val="005B82"/>
                  </a:solidFill>
                </a:rPr>
                <a:t>Traffic flow</a:t>
              </a:r>
              <a:endParaRPr lang="en-GB" sz="1800" b="0" dirty="0">
                <a:solidFill>
                  <a:srgbClr val="005B82"/>
                </a:solidFill>
              </a:endParaRPr>
            </a:p>
          </p:txBody>
        </p:sp>
        <p:cxnSp>
          <p:nvCxnSpPr>
            <p:cNvPr id="7" name="Straight Arrow Connector 6"/>
            <p:cNvCxnSpPr>
              <a:endCxn id="14" idx="1"/>
            </p:cNvCxnSpPr>
            <p:nvPr/>
          </p:nvCxnSpPr>
          <p:spPr bwMode="auto">
            <a:xfrm flipV="1">
              <a:off x="2612204" y="2809728"/>
              <a:ext cx="1522618" cy="97"/>
            </a:xfrm>
            <a:prstGeom prst="straightConnector1">
              <a:avLst/>
            </a:prstGeom>
            <a:solidFill>
              <a:srgbClr val="FF9900"/>
            </a:solidFill>
            <a:ln w="571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3371355" y="313483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rgbClr val="005B82"/>
                  </a:solidFill>
                </a:rPr>
                <a:t>Schrodinger’s </a:t>
              </a:r>
              <a:r>
                <a:rPr lang="en-GB" sz="1800" b="0" dirty="0" smtClean="0">
                  <a:solidFill>
                    <a:srgbClr val="005B82"/>
                  </a:solidFill>
                </a:rPr>
                <a:t>Router</a:t>
              </a:r>
              <a:endParaRPr lang="en-GB" sz="1800" b="0" dirty="0">
                <a:solidFill>
                  <a:srgbClr val="005B82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09124" y="1131227"/>
              <a:ext cx="2314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 smtClean="0">
                  <a:solidFill>
                    <a:srgbClr val="005B82"/>
                  </a:solidFill>
                </a:rPr>
                <a:t>Secret routing magic happens here</a:t>
              </a:r>
              <a:endParaRPr lang="en-GB" sz="1800" b="0" dirty="0">
                <a:solidFill>
                  <a:srgbClr val="005B82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21078" y="1269726"/>
              <a:ext cx="1187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 smtClean="0">
                  <a:solidFill>
                    <a:srgbClr val="005B82"/>
                  </a:solidFill>
                </a:rPr>
                <a:t>Frame </a:t>
              </a:r>
              <a:r>
                <a:rPr lang="en-GB" sz="1800" b="0" dirty="0" err="1" smtClean="0">
                  <a:solidFill>
                    <a:srgbClr val="005B82"/>
                  </a:solidFill>
                </a:rPr>
                <a:t>Tx</a:t>
              </a:r>
              <a:endParaRPr lang="en-GB" sz="1800" b="0" dirty="0">
                <a:solidFill>
                  <a:srgbClr val="005B82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4822" y="2517533"/>
              <a:ext cx="862671" cy="584390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>
              <a:stCxn id="9" idx="2"/>
              <a:endCxn id="14" idx="0"/>
            </p:cNvCxnSpPr>
            <p:nvPr/>
          </p:nvCxnSpPr>
          <p:spPr bwMode="auto">
            <a:xfrm>
              <a:off x="4566157" y="1777558"/>
              <a:ext cx="1" cy="739975"/>
            </a:xfrm>
            <a:prstGeom prst="straightConnector1">
              <a:avLst/>
            </a:prstGeom>
            <a:solidFill>
              <a:srgbClr val="FF9900"/>
            </a:solidFill>
            <a:ln w="571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4997493" y="2395836"/>
              <a:ext cx="1526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 smtClean="0">
                  <a:solidFill>
                    <a:srgbClr val="005B82"/>
                  </a:solidFill>
                </a:rPr>
                <a:t>Traffic flow</a:t>
              </a:r>
              <a:endParaRPr lang="en-GB" sz="1800" b="0" dirty="0">
                <a:solidFill>
                  <a:srgbClr val="005B82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V="1">
              <a:off x="5001809" y="2803688"/>
              <a:ext cx="1522618" cy="97"/>
            </a:xfrm>
            <a:prstGeom prst="straightConnector1">
              <a:avLst/>
            </a:prstGeom>
            <a:solidFill>
              <a:srgbClr val="FF9900"/>
            </a:solidFill>
            <a:ln w="571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6263250" y="126972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 smtClean="0">
                  <a:solidFill>
                    <a:srgbClr val="005B82"/>
                  </a:solidFill>
                </a:rPr>
                <a:t>Frame Rx</a:t>
              </a:r>
              <a:endParaRPr lang="en-GB" sz="1800" b="0" dirty="0">
                <a:solidFill>
                  <a:srgbClr val="005B82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6911322" y="1711007"/>
              <a:ext cx="1" cy="436538"/>
            </a:xfrm>
            <a:prstGeom prst="straightConnector1">
              <a:avLst/>
            </a:prstGeom>
            <a:solidFill>
              <a:srgbClr val="FF9900"/>
            </a:solidFill>
            <a:ln w="571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2221122" y="1719078"/>
              <a:ext cx="1" cy="436538"/>
            </a:xfrm>
            <a:prstGeom prst="straightConnector1">
              <a:avLst/>
            </a:prstGeom>
            <a:solidFill>
              <a:srgbClr val="FF9900"/>
            </a:solidFill>
            <a:ln w="571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" name="TextBox 2"/>
            <p:cNvSpPr txBox="1"/>
            <p:nvPr/>
          </p:nvSpPr>
          <p:spPr>
            <a:xfrm>
              <a:off x="4384221" y="2839618"/>
              <a:ext cx="3577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5B82"/>
                  </a:solidFill>
                </a:rPr>
                <a:t>?</a:t>
              </a:r>
              <a:endParaRPr lang="en-GB" dirty="0">
                <a:solidFill>
                  <a:srgbClr val="005B8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23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/>
              <a:t>Why: </a:t>
            </a:r>
            <a:r>
              <a:rPr lang="en-GB" sz="2400" dirty="0" smtClean="0"/>
              <a:t>Fail-safe and assume it doesn’t work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Testing in general: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“If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you haven’t tested it, it doesn’t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work!”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Black box vendor devices with undocumented behaviour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Troubleshooting might require TAC assistance and/or hidden commands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Currently black box vendor devices being tested with black box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testers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“We can’t test every possibility in the lab”</a:t>
            </a:r>
          </a:p>
        </p:txBody>
      </p:sp>
    </p:spTree>
    <p:extLst>
      <p:ext uri="{BB962C8B-B14F-4D97-AF65-F5344CB8AC3E}">
        <p14:creationId xmlns:p14="http://schemas.microsoft.com/office/powerpoint/2010/main" val="97043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Where: Ideally in the lab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Mainly testing physical devices in the lab (sometimes in production)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However, we’re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exacerbating  the issue with the rise of NFV and COTS (SD-WAN, 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</a:rPr>
              <a:t>vCPE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</a:rPr>
              <a:t>vPE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</a:rPr>
              <a:t>vRR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en-GB" sz="1800" b="0" dirty="0" err="1">
                <a:solidFill>
                  <a:schemeClr val="tx1"/>
                </a:solidFill>
                <a:cs typeface="Arial" panose="020B0604020202020204" pitchFamily="34" charset="0"/>
              </a:rPr>
              <a:t>vBNG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We’re running black box virtual network functions!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Obvious issue: COTS is by definition not task optimised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Less obvious issue: how many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additional variables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COTS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introduces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NFV is an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interesting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area for open source (OVS+DPDK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VPP)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chemeClr val="tx1"/>
                </a:solidFill>
                <a:cs typeface="Arial" panose="020B0604020202020204" pitchFamily="34" charset="0"/>
              </a:rPr>
              <a:t>Caveat: white box hardware is not open source hardware</a:t>
            </a:r>
            <a:endParaRPr lang="en-GB" sz="1800" b="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31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Where: Physical network devices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0000" y="897564"/>
            <a:ext cx="84604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Historically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only expensive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hardware testers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could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test high bandwidth links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Initially testing layers 2/2.5 (Ethernet/MPLS)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and moving into layer 2/2.5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VNFs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Both lack security, MPLS is for transport and has no encapsulation support:</a:t>
            </a: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E.g. does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it even work?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3"/>
              </a:rPr>
              <a:t>Hashing on Broken Assumptions</a:t>
            </a:r>
            <a:endParaRPr lang="en-GB" sz="1800" b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732526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E.g. ECMP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with L2 and L3 VPNs is inherently flawed due to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a heuristic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methodology. Old problem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4"/>
              </a:rPr>
              <a:t>BCP128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(2007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), still an issue 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  <a:hlinkClick r:id="rId5"/>
              </a:rPr>
              <a:t>draft-ietf-pals-ethernet-cw-00.txt</a:t>
            </a: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GB" sz="1800" b="0" dirty="0">
                <a:solidFill>
                  <a:schemeClr val="tx1"/>
                </a:solidFill>
                <a:cs typeface="Arial" panose="020B0604020202020204" pitchFamily="34" charset="0"/>
              </a:rPr>
              <a:t>(2017!)</a:t>
            </a:r>
          </a:p>
        </p:txBody>
      </p:sp>
    </p:spTree>
    <p:extLst>
      <p:ext uri="{BB962C8B-B14F-4D97-AF65-F5344CB8AC3E}">
        <p14:creationId xmlns:p14="http://schemas.microsoft.com/office/powerpoint/2010/main" val="326111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Where: Virtualisation paths</a:t>
            </a:r>
            <a:endParaRPr lang="en-GB" sz="24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360000" y="1491630"/>
            <a:ext cx="4102866" cy="3192442"/>
            <a:chOff x="357962" y="1350718"/>
            <a:chExt cx="4102866" cy="3192442"/>
          </a:xfrm>
        </p:grpSpPr>
        <p:sp>
          <p:nvSpPr>
            <p:cNvPr id="3" name="Rectangle 2"/>
            <p:cNvSpPr/>
            <p:nvPr/>
          </p:nvSpPr>
          <p:spPr bwMode="auto">
            <a:xfrm>
              <a:off x="358940" y="2352235"/>
              <a:ext cx="4101004" cy="101164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Hypervisor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359919" y="1350718"/>
              <a:ext cx="4100025" cy="100644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Virtual Router</a:t>
              </a:r>
            </a:p>
            <a:p>
              <a:r>
                <a:rPr lang="en-GB" sz="1600" b="0" dirty="0" smtClean="0">
                  <a:solidFill>
                    <a:srgbClr val="005B82"/>
                  </a:solidFill>
                </a:rPr>
                <a:t>(secret routing</a:t>
              </a:r>
              <a:r>
                <a:rPr lang="en-GB" sz="1600" b="0" dirty="0">
                  <a:solidFill>
                    <a:srgbClr val="005B82"/>
                  </a:solidFill>
                </a:rPr>
                <a:t> </a:t>
              </a:r>
              <a:r>
                <a:rPr lang="en-GB" sz="1600" b="0" dirty="0" smtClean="0">
                  <a:solidFill>
                    <a:srgbClr val="005B82"/>
                  </a:solidFill>
                </a:rPr>
                <a:t>magic)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57962" y="2354974"/>
              <a:ext cx="899431" cy="500200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err="1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Virtio</a:t>
              </a: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 B/E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58614" y="1850528"/>
              <a:ext cx="898979" cy="504446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err="1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Virtio</a:t>
              </a:r>
              <a:r>
                <a:rPr kumimoji="0" lang="en-GB" sz="1600" b="0" i="0" u="none" strike="noStrike" cap="none" normalizeH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 F/E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358615" y="3361684"/>
              <a:ext cx="4101330" cy="1004256"/>
            </a:xfrm>
            <a:prstGeom prst="rect">
              <a:avLst/>
            </a:prstGeom>
            <a:noFill/>
            <a:ln w="19050" cap="flat" cmpd="sng" algn="ctr">
              <a:solidFill>
                <a:schemeClr val="accent3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Host OS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507073" y="3858570"/>
              <a:ext cx="897171" cy="504056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NIC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505768" y="3358107"/>
              <a:ext cx="898075" cy="500200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Bridge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1505768" y="2850112"/>
              <a:ext cx="897397" cy="506615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TAP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3561849" y="1839347"/>
              <a:ext cx="898979" cy="504446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err="1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Virtio</a:t>
              </a:r>
              <a:r>
                <a:rPr kumimoji="0" lang="en-GB" sz="1600" b="0" i="0" u="none" strike="noStrike" cap="none" normalizeH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 F/E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3561524" y="2344820"/>
              <a:ext cx="898420" cy="500200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err="1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Virtio</a:t>
              </a: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 B/E</a:t>
              </a: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403924" y="3859086"/>
              <a:ext cx="897171" cy="503224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NIC</a:t>
              </a: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2402619" y="3357790"/>
              <a:ext cx="898075" cy="503771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Bridge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402619" y="2850218"/>
              <a:ext cx="898075" cy="508669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1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005B82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TAP</a:t>
              </a: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946832" y="1971410"/>
              <a:ext cx="3047065" cy="2571750"/>
            </a:xfrm>
            <a:custGeom>
              <a:avLst/>
              <a:gdLst>
                <a:gd name="connsiteX0" fmla="*/ 1381125 w 4048295"/>
                <a:gd name="connsiteY0" fmla="*/ 2552700 h 2571750"/>
                <a:gd name="connsiteX1" fmla="*/ 1371600 w 4048295"/>
                <a:gd name="connsiteY1" fmla="*/ 1666875 h 2571750"/>
                <a:gd name="connsiteX2" fmla="*/ 1362075 w 4048295"/>
                <a:gd name="connsiteY2" fmla="*/ 1600200 h 2571750"/>
                <a:gd name="connsiteX3" fmla="*/ 1343025 w 4048295"/>
                <a:gd name="connsiteY3" fmla="*/ 1533525 h 2571750"/>
                <a:gd name="connsiteX4" fmla="*/ 1333500 w 4048295"/>
                <a:gd name="connsiteY4" fmla="*/ 1438275 h 2571750"/>
                <a:gd name="connsiteX5" fmla="*/ 1314450 w 4048295"/>
                <a:gd name="connsiteY5" fmla="*/ 1323975 h 2571750"/>
                <a:gd name="connsiteX6" fmla="*/ 1295400 w 4048295"/>
                <a:gd name="connsiteY6" fmla="*/ 1257300 h 2571750"/>
                <a:gd name="connsiteX7" fmla="*/ 1285875 w 4048295"/>
                <a:gd name="connsiteY7" fmla="*/ 1219200 h 2571750"/>
                <a:gd name="connsiteX8" fmla="*/ 1266825 w 4048295"/>
                <a:gd name="connsiteY8" fmla="*/ 1162050 h 2571750"/>
                <a:gd name="connsiteX9" fmla="*/ 1247775 w 4048295"/>
                <a:gd name="connsiteY9" fmla="*/ 1085850 h 2571750"/>
                <a:gd name="connsiteX10" fmla="*/ 1238250 w 4048295"/>
                <a:gd name="connsiteY10" fmla="*/ 876300 h 2571750"/>
                <a:gd name="connsiteX11" fmla="*/ 1171575 w 4048295"/>
                <a:gd name="connsiteY11" fmla="*/ 800100 h 2571750"/>
                <a:gd name="connsiteX12" fmla="*/ 1104900 w 4048295"/>
                <a:gd name="connsiteY12" fmla="*/ 723900 h 2571750"/>
                <a:gd name="connsiteX13" fmla="*/ 933450 w 4048295"/>
                <a:gd name="connsiteY13" fmla="*/ 638175 h 2571750"/>
                <a:gd name="connsiteX14" fmla="*/ 762000 w 4048295"/>
                <a:gd name="connsiteY14" fmla="*/ 619125 h 2571750"/>
                <a:gd name="connsiteX15" fmla="*/ 552450 w 4048295"/>
                <a:gd name="connsiteY15" fmla="*/ 590550 h 2571750"/>
                <a:gd name="connsiteX16" fmla="*/ 295275 w 4048295"/>
                <a:gd name="connsiteY16" fmla="*/ 581025 h 2571750"/>
                <a:gd name="connsiteX17" fmla="*/ 104775 w 4048295"/>
                <a:gd name="connsiteY17" fmla="*/ 552450 h 2571750"/>
                <a:gd name="connsiteX18" fmla="*/ 76200 w 4048295"/>
                <a:gd name="connsiteY18" fmla="*/ 542925 h 2571750"/>
                <a:gd name="connsiteX19" fmla="*/ 9525 w 4048295"/>
                <a:gd name="connsiteY19" fmla="*/ 485775 h 2571750"/>
                <a:gd name="connsiteX20" fmla="*/ 0 w 4048295"/>
                <a:gd name="connsiteY20" fmla="*/ 447675 h 2571750"/>
                <a:gd name="connsiteX21" fmla="*/ 28575 w 4048295"/>
                <a:gd name="connsiteY21" fmla="*/ 352425 h 2571750"/>
                <a:gd name="connsiteX22" fmla="*/ 171450 w 4048295"/>
                <a:gd name="connsiteY22" fmla="*/ 247650 h 2571750"/>
                <a:gd name="connsiteX23" fmla="*/ 219075 w 4048295"/>
                <a:gd name="connsiteY23" fmla="*/ 228600 h 2571750"/>
                <a:gd name="connsiteX24" fmla="*/ 314325 w 4048295"/>
                <a:gd name="connsiteY24" fmla="*/ 180975 h 2571750"/>
                <a:gd name="connsiteX25" fmla="*/ 457200 w 4048295"/>
                <a:gd name="connsiteY25" fmla="*/ 152400 h 2571750"/>
                <a:gd name="connsiteX26" fmla="*/ 542925 w 4048295"/>
                <a:gd name="connsiteY26" fmla="*/ 133350 h 2571750"/>
                <a:gd name="connsiteX27" fmla="*/ 695325 w 4048295"/>
                <a:gd name="connsiteY27" fmla="*/ 114300 h 2571750"/>
                <a:gd name="connsiteX28" fmla="*/ 885825 w 4048295"/>
                <a:gd name="connsiteY28" fmla="*/ 95250 h 2571750"/>
                <a:gd name="connsiteX29" fmla="*/ 1019175 w 4048295"/>
                <a:gd name="connsiteY29" fmla="*/ 85725 h 2571750"/>
                <a:gd name="connsiteX30" fmla="*/ 1143000 w 4048295"/>
                <a:gd name="connsiteY30" fmla="*/ 66675 h 2571750"/>
                <a:gd name="connsiteX31" fmla="*/ 1190625 w 4048295"/>
                <a:gd name="connsiteY31" fmla="*/ 47625 h 2571750"/>
                <a:gd name="connsiteX32" fmla="*/ 1266825 w 4048295"/>
                <a:gd name="connsiteY32" fmla="*/ 38100 h 2571750"/>
                <a:gd name="connsiteX33" fmla="*/ 1381125 w 4048295"/>
                <a:gd name="connsiteY33" fmla="*/ 19050 h 2571750"/>
                <a:gd name="connsiteX34" fmla="*/ 1809750 w 4048295"/>
                <a:gd name="connsiteY34" fmla="*/ 0 h 2571750"/>
                <a:gd name="connsiteX35" fmla="*/ 3371850 w 4048295"/>
                <a:gd name="connsiteY35" fmla="*/ 9525 h 2571750"/>
                <a:gd name="connsiteX36" fmla="*/ 3457575 w 4048295"/>
                <a:gd name="connsiteY36" fmla="*/ 28575 h 2571750"/>
                <a:gd name="connsiteX37" fmla="*/ 3629025 w 4048295"/>
                <a:gd name="connsiteY37" fmla="*/ 76200 h 2571750"/>
                <a:gd name="connsiteX38" fmla="*/ 3686175 w 4048295"/>
                <a:gd name="connsiteY38" fmla="*/ 104775 h 2571750"/>
                <a:gd name="connsiteX39" fmla="*/ 3781425 w 4048295"/>
                <a:gd name="connsiteY39" fmla="*/ 142875 h 2571750"/>
                <a:gd name="connsiteX40" fmla="*/ 3867150 w 4048295"/>
                <a:gd name="connsiteY40" fmla="*/ 180975 h 2571750"/>
                <a:gd name="connsiteX41" fmla="*/ 3933825 w 4048295"/>
                <a:gd name="connsiteY41" fmla="*/ 238125 h 2571750"/>
                <a:gd name="connsiteX42" fmla="*/ 4010025 w 4048295"/>
                <a:gd name="connsiteY42" fmla="*/ 304800 h 2571750"/>
                <a:gd name="connsiteX43" fmla="*/ 4029075 w 4048295"/>
                <a:gd name="connsiteY43" fmla="*/ 342900 h 2571750"/>
                <a:gd name="connsiteX44" fmla="*/ 4048125 w 4048295"/>
                <a:gd name="connsiteY44" fmla="*/ 457200 h 2571750"/>
                <a:gd name="connsiteX45" fmla="*/ 4019550 w 4048295"/>
                <a:gd name="connsiteY45" fmla="*/ 514350 h 2571750"/>
                <a:gd name="connsiteX46" fmla="*/ 3943350 w 4048295"/>
                <a:gd name="connsiteY46" fmla="*/ 590550 h 2571750"/>
                <a:gd name="connsiteX47" fmla="*/ 3914775 w 4048295"/>
                <a:gd name="connsiteY47" fmla="*/ 619125 h 2571750"/>
                <a:gd name="connsiteX48" fmla="*/ 3886200 w 4048295"/>
                <a:gd name="connsiteY48" fmla="*/ 647700 h 2571750"/>
                <a:gd name="connsiteX49" fmla="*/ 3848100 w 4048295"/>
                <a:gd name="connsiteY49" fmla="*/ 666750 h 2571750"/>
                <a:gd name="connsiteX50" fmla="*/ 3790950 w 4048295"/>
                <a:gd name="connsiteY50" fmla="*/ 685800 h 2571750"/>
                <a:gd name="connsiteX51" fmla="*/ 2676525 w 4048295"/>
                <a:gd name="connsiteY51" fmla="*/ 704850 h 2571750"/>
                <a:gd name="connsiteX52" fmla="*/ 2667000 w 4048295"/>
                <a:gd name="connsiteY52" fmla="*/ 771525 h 2571750"/>
                <a:gd name="connsiteX53" fmla="*/ 2657475 w 4048295"/>
                <a:gd name="connsiteY53" fmla="*/ 1257300 h 2571750"/>
                <a:gd name="connsiteX54" fmla="*/ 2647950 w 4048295"/>
                <a:gd name="connsiteY54" fmla="*/ 1323975 h 2571750"/>
                <a:gd name="connsiteX55" fmla="*/ 2628900 w 4048295"/>
                <a:gd name="connsiteY55" fmla="*/ 1390650 h 2571750"/>
                <a:gd name="connsiteX56" fmla="*/ 2600325 w 4048295"/>
                <a:gd name="connsiteY56" fmla="*/ 1590675 h 2571750"/>
                <a:gd name="connsiteX57" fmla="*/ 2581275 w 4048295"/>
                <a:gd name="connsiteY57" fmla="*/ 1619250 h 2571750"/>
                <a:gd name="connsiteX58" fmla="*/ 2562225 w 4048295"/>
                <a:gd name="connsiteY58" fmla="*/ 1771650 h 2571750"/>
                <a:gd name="connsiteX59" fmla="*/ 2552700 w 4048295"/>
                <a:gd name="connsiteY59" fmla="*/ 1828800 h 2571750"/>
                <a:gd name="connsiteX60" fmla="*/ 2533650 w 4048295"/>
                <a:gd name="connsiteY60" fmla="*/ 1962150 h 2571750"/>
                <a:gd name="connsiteX61" fmla="*/ 2543175 w 4048295"/>
                <a:gd name="connsiteY61" fmla="*/ 2171700 h 2571750"/>
                <a:gd name="connsiteX62" fmla="*/ 2552700 w 4048295"/>
                <a:gd name="connsiteY62" fmla="*/ 2228850 h 2571750"/>
                <a:gd name="connsiteX63" fmla="*/ 2562225 w 4048295"/>
                <a:gd name="connsiteY63" fmla="*/ 2295525 h 2571750"/>
                <a:gd name="connsiteX64" fmla="*/ 2581275 w 4048295"/>
                <a:gd name="connsiteY64" fmla="*/ 2419350 h 2571750"/>
                <a:gd name="connsiteX65" fmla="*/ 2590800 w 4048295"/>
                <a:gd name="connsiteY65" fmla="*/ 257175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048295" h="2571750">
                  <a:moveTo>
                    <a:pt x="1381125" y="2552700"/>
                  </a:moveTo>
                  <a:cubicBezTo>
                    <a:pt x="1377950" y="2257425"/>
                    <a:pt x="1377505" y="1962108"/>
                    <a:pt x="1371600" y="1666875"/>
                  </a:cubicBezTo>
                  <a:cubicBezTo>
                    <a:pt x="1371151" y="1644429"/>
                    <a:pt x="1366779" y="1622152"/>
                    <a:pt x="1362075" y="1600200"/>
                  </a:cubicBezTo>
                  <a:cubicBezTo>
                    <a:pt x="1357232" y="1577599"/>
                    <a:pt x="1349375" y="1555750"/>
                    <a:pt x="1343025" y="1533525"/>
                  </a:cubicBezTo>
                  <a:cubicBezTo>
                    <a:pt x="1339850" y="1501775"/>
                    <a:pt x="1337228" y="1469965"/>
                    <a:pt x="1333500" y="1438275"/>
                  </a:cubicBezTo>
                  <a:cubicBezTo>
                    <a:pt x="1328530" y="1396032"/>
                    <a:pt x="1323442" y="1364439"/>
                    <a:pt x="1314450" y="1323975"/>
                  </a:cubicBezTo>
                  <a:cubicBezTo>
                    <a:pt x="1299562" y="1256977"/>
                    <a:pt x="1311311" y="1312987"/>
                    <a:pt x="1295400" y="1257300"/>
                  </a:cubicBezTo>
                  <a:cubicBezTo>
                    <a:pt x="1291804" y="1244713"/>
                    <a:pt x="1289637" y="1231739"/>
                    <a:pt x="1285875" y="1219200"/>
                  </a:cubicBezTo>
                  <a:cubicBezTo>
                    <a:pt x="1280105" y="1199966"/>
                    <a:pt x="1270763" y="1181741"/>
                    <a:pt x="1266825" y="1162050"/>
                  </a:cubicBezTo>
                  <a:cubicBezTo>
                    <a:pt x="1255331" y="1104580"/>
                    <a:pt x="1262420" y="1129784"/>
                    <a:pt x="1247775" y="1085850"/>
                  </a:cubicBezTo>
                  <a:cubicBezTo>
                    <a:pt x="1244600" y="1016000"/>
                    <a:pt x="1246265" y="945761"/>
                    <a:pt x="1238250" y="876300"/>
                  </a:cubicBezTo>
                  <a:cubicBezTo>
                    <a:pt x="1233510" y="835216"/>
                    <a:pt x="1196782" y="825307"/>
                    <a:pt x="1171575" y="800100"/>
                  </a:cubicBezTo>
                  <a:cubicBezTo>
                    <a:pt x="1147710" y="776235"/>
                    <a:pt x="1130828" y="745507"/>
                    <a:pt x="1104900" y="723900"/>
                  </a:cubicBezTo>
                  <a:cubicBezTo>
                    <a:pt x="1052583" y="680303"/>
                    <a:pt x="999750" y="648783"/>
                    <a:pt x="933450" y="638175"/>
                  </a:cubicBezTo>
                  <a:cubicBezTo>
                    <a:pt x="876670" y="629090"/>
                    <a:pt x="819150" y="625475"/>
                    <a:pt x="762000" y="619125"/>
                  </a:cubicBezTo>
                  <a:cubicBezTo>
                    <a:pt x="660355" y="585243"/>
                    <a:pt x="715279" y="598123"/>
                    <a:pt x="552450" y="590550"/>
                  </a:cubicBezTo>
                  <a:lnTo>
                    <a:pt x="295275" y="581025"/>
                  </a:lnTo>
                  <a:cubicBezTo>
                    <a:pt x="208184" y="571348"/>
                    <a:pt x="195964" y="571991"/>
                    <a:pt x="104775" y="552450"/>
                  </a:cubicBezTo>
                  <a:cubicBezTo>
                    <a:pt x="94958" y="550346"/>
                    <a:pt x="85725" y="546100"/>
                    <a:pt x="76200" y="542925"/>
                  </a:cubicBezTo>
                  <a:cubicBezTo>
                    <a:pt x="62503" y="532652"/>
                    <a:pt x="19475" y="503188"/>
                    <a:pt x="9525" y="485775"/>
                  </a:cubicBezTo>
                  <a:cubicBezTo>
                    <a:pt x="3030" y="474409"/>
                    <a:pt x="3175" y="460375"/>
                    <a:pt x="0" y="447675"/>
                  </a:cubicBezTo>
                  <a:cubicBezTo>
                    <a:pt x="9525" y="415925"/>
                    <a:pt x="11768" y="380996"/>
                    <a:pt x="28575" y="352425"/>
                  </a:cubicBezTo>
                  <a:cubicBezTo>
                    <a:pt x="62709" y="294397"/>
                    <a:pt x="114681" y="273851"/>
                    <a:pt x="171450" y="247650"/>
                  </a:cubicBezTo>
                  <a:cubicBezTo>
                    <a:pt x="186974" y="240485"/>
                    <a:pt x="203581" y="235830"/>
                    <a:pt x="219075" y="228600"/>
                  </a:cubicBezTo>
                  <a:cubicBezTo>
                    <a:pt x="251242" y="213589"/>
                    <a:pt x="280516" y="191794"/>
                    <a:pt x="314325" y="180975"/>
                  </a:cubicBezTo>
                  <a:cubicBezTo>
                    <a:pt x="360582" y="166173"/>
                    <a:pt x="409653" y="162306"/>
                    <a:pt x="457200" y="152400"/>
                  </a:cubicBezTo>
                  <a:cubicBezTo>
                    <a:pt x="485857" y="146430"/>
                    <a:pt x="514021" y="137975"/>
                    <a:pt x="542925" y="133350"/>
                  </a:cubicBezTo>
                  <a:cubicBezTo>
                    <a:pt x="593477" y="125262"/>
                    <a:pt x="644494" y="120400"/>
                    <a:pt x="695325" y="114300"/>
                  </a:cubicBezTo>
                  <a:cubicBezTo>
                    <a:pt x="759280" y="106625"/>
                    <a:pt x="821485" y="100397"/>
                    <a:pt x="885825" y="95250"/>
                  </a:cubicBezTo>
                  <a:lnTo>
                    <a:pt x="1019175" y="85725"/>
                  </a:lnTo>
                  <a:cubicBezTo>
                    <a:pt x="1060450" y="79375"/>
                    <a:pt x="1102234" y="75734"/>
                    <a:pt x="1143000" y="66675"/>
                  </a:cubicBezTo>
                  <a:cubicBezTo>
                    <a:pt x="1159691" y="62966"/>
                    <a:pt x="1173965" y="51470"/>
                    <a:pt x="1190625" y="47625"/>
                  </a:cubicBezTo>
                  <a:cubicBezTo>
                    <a:pt x="1215567" y="41869"/>
                    <a:pt x="1241511" y="41897"/>
                    <a:pt x="1266825" y="38100"/>
                  </a:cubicBezTo>
                  <a:cubicBezTo>
                    <a:pt x="1305023" y="32370"/>
                    <a:pt x="1342594" y="21754"/>
                    <a:pt x="1381125" y="19050"/>
                  </a:cubicBezTo>
                  <a:cubicBezTo>
                    <a:pt x="1523790" y="9038"/>
                    <a:pt x="1666875" y="6350"/>
                    <a:pt x="1809750" y="0"/>
                  </a:cubicBezTo>
                  <a:lnTo>
                    <a:pt x="3371850" y="9525"/>
                  </a:lnTo>
                  <a:cubicBezTo>
                    <a:pt x="3401118" y="10033"/>
                    <a:pt x="3429099" y="21795"/>
                    <a:pt x="3457575" y="28575"/>
                  </a:cubicBezTo>
                  <a:cubicBezTo>
                    <a:pt x="3496273" y="37789"/>
                    <a:pt x="3583235" y="57121"/>
                    <a:pt x="3629025" y="76200"/>
                  </a:cubicBezTo>
                  <a:cubicBezTo>
                    <a:pt x="3648685" y="84392"/>
                    <a:pt x="3666662" y="96238"/>
                    <a:pt x="3686175" y="104775"/>
                  </a:cubicBezTo>
                  <a:cubicBezTo>
                    <a:pt x="3717504" y="118481"/>
                    <a:pt x="3750096" y="129169"/>
                    <a:pt x="3781425" y="142875"/>
                  </a:cubicBezTo>
                  <a:cubicBezTo>
                    <a:pt x="3887233" y="189166"/>
                    <a:pt x="3799665" y="158480"/>
                    <a:pt x="3867150" y="180975"/>
                  </a:cubicBezTo>
                  <a:cubicBezTo>
                    <a:pt x="3889375" y="200025"/>
                    <a:pt x="3910967" y="219839"/>
                    <a:pt x="3933825" y="238125"/>
                  </a:cubicBezTo>
                  <a:cubicBezTo>
                    <a:pt x="3977339" y="272936"/>
                    <a:pt x="3961641" y="242593"/>
                    <a:pt x="4010025" y="304800"/>
                  </a:cubicBezTo>
                  <a:cubicBezTo>
                    <a:pt x="4018742" y="316008"/>
                    <a:pt x="4022725" y="330200"/>
                    <a:pt x="4029075" y="342900"/>
                  </a:cubicBezTo>
                  <a:cubicBezTo>
                    <a:pt x="4033002" y="362533"/>
                    <a:pt x="4050180" y="443844"/>
                    <a:pt x="4048125" y="457200"/>
                  </a:cubicBezTo>
                  <a:cubicBezTo>
                    <a:pt x="4044886" y="478251"/>
                    <a:pt x="4032709" y="497603"/>
                    <a:pt x="4019550" y="514350"/>
                  </a:cubicBezTo>
                  <a:cubicBezTo>
                    <a:pt x="3997357" y="542595"/>
                    <a:pt x="3968750" y="565150"/>
                    <a:pt x="3943350" y="590550"/>
                  </a:cubicBezTo>
                  <a:lnTo>
                    <a:pt x="3914775" y="619125"/>
                  </a:lnTo>
                  <a:cubicBezTo>
                    <a:pt x="3905250" y="628650"/>
                    <a:pt x="3898248" y="641676"/>
                    <a:pt x="3886200" y="647700"/>
                  </a:cubicBezTo>
                  <a:cubicBezTo>
                    <a:pt x="3873500" y="654050"/>
                    <a:pt x="3861283" y="661477"/>
                    <a:pt x="3848100" y="666750"/>
                  </a:cubicBezTo>
                  <a:cubicBezTo>
                    <a:pt x="3829456" y="674208"/>
                    <a:pt x="3811020" y="685147"/>
                    <a:pt x="3790950" y="685800"/>
                  </a:cubicBezTo>
                  <a:cubicBezTo>
                    <a:pt x="3419617" y="697876"/>
                    <a:pt x="3048000" y="698500"/>
                    <a:pt x="2676525" y="704850"/>
                  </a:cubicBezTo>
                  <a:cubicBezTo>
                    <a:pt x="2673350" y="727075"/>
                    <a:pt x="2667774" y="749088"/>
                    <a:pt x="2667000" y="771525"/>
                  </a:cubicBezTo>
                  <a:cubicBezTo>
                    <a:pt x="2661419" y="933385"/>
                    <a:pt x="2663056" y="1095440"/>
                    <a:pt x="2657475" y="1257300"/>
                  </a:cubicBezTo>
                  <a:cubicBezTo>
                    <a:pt x="2656701" y="1279737"/>
                    <a:pt x="2652654" y="1302023"/>
                    <a:pt x="2647950" y="1323975"/>
                  </a:cubicBezTo>
                  <a:cubicBezTo>
                    <a:pt x="2643107" y="1346576"/>
                    <a:pt x="2635250" y="1368425"/>
                    <a:pt x="2628900" y="1390650"/>
                  </a:cubicBezTo>
                  <a:cubicBezTo>
                    <a:pt x="2622984" y="1437974"/>
                    <a:pt x="2608928" y="1556262"/>
                    <a:pt x="2600325" y="1590675"/>
                  </a:cubicBezTo>
                  <a:cubicBezTo>
                    <a:pt x="2597549" y="1601781"/>
                    <a:pt x="2587625" y="1609725"/>
                    <a:pt x="2581275" y="1619250"/>
                  </a:cubicBezTo>
                  <a:cubicBezTo>
                    <a:pt x="2574925" y="1670050"/>
                    <a:pt x="2569142" y="1720924"/>
                    <a:pt x="2562225" y="1771650"/>
                  </a:cubicBezTo>
                  <a:cubicBezTo>
                    <a:pt x="2559616" y="1790786"/>
                    <a:pt x="2555431" y="1809681"/>
                    <a:pt x="2552700" y="1828800"/>
                  </a:cubicBezTo>
                  <a:cubicBezTo>
                    <a:pt x="2528859" y="1995686"/>
                    <a:pt x="2556377" y="1825789"/>
                    <a:pt x="2533650" y="1962150"/>
                  </a:cubicBezTo>
                  <a:cubicBezTo>
                    <a:pt x="2536825" y="2032000"/>
                    <a:pt x="2538193" y="2101956"/>
                    <a:pt x="2543175" y="2171700"/>
                  </a:cubicBezTo>
                  <a:cubicBezTo>
                    <a:pt x="2544551" y="2190964"/>
                    <a:pt x="2549763" y="2209762"/>
                    <a:pt x="2552700" y="2228850"/>
                  </a:cubicBezTo>
                  <a:cubicBezTo>
                    <a:pt x="2556114" y="2251040"/>
                    <a:pt x="2559602" y="2273228"/>
                    <a:pt x="2562225" y="2295525"/>
                  </a:cubicBezTo>
                  <a:cubicBezTo>
                    <a:pt x="2575619" y="2409376"/>
                    <a:pt x="2560757" y="2357795"/>
                    <a:pt x="2581275" y="2419350"/>
                  </a:cubicBezTo>
                  <a:cubicBezTo>
                    <a:pt x="2593950" y="2520754"/>
                    <a:pt x="2590800" y="2469952"/>
                    <a:pt x="2590800" y="2571750"/>
                  </a:cubicBezTo>
                </a:path>
              </a:pathLst>
            </a:custGeom>
            <a:noFill/>
            <a:ln w="19050" cap="flat" cmpd="sng" algn="ctr">
              <a:solidFill>
                <a:schemeClr val="accent3">
                  <a:lumMod val="10000"/>
                </a:schemeClr>
              </a:solidFill>
              <a:prstDash val="lgDash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</p:grpSp>
      <p:sp>
        <p:nvSpPr>
          <p:cNvPr id="47" name="Rectangle 46"/>
          <p:cNvSpPr/>
          <p:nvPr/>
        </p:nvSpPr>
        <p:spPr bwMode="auto">
          <a:xfrm>
            <a:off x="4723138" y="2493147"/>
            <a:ext cx="4101004" cy="1011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Hypervisor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5B82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4724117" y="1491630"/>
            <a:ext cx="4100025" cy="10064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Virtual Router</a:t>
            </a:r>
          </a:p>
          <a:p>
            <a:r>
              <a:rPr lang="en-GB" sz="1600" b="0" dirty="0">
                <a:solidFill>
                  <a:srgbClr val="005B82"/>
                </a:solidFill>
              </a:rPr>
              <a:t>(secret routing magic</a:t>
            </a:r>
            <a:r>
              <a:rPr lang="en-GB" sz="1600" b="0" dirty="0" smtClean="0">
                <a:solidFill>
                  <a:srgbClr val="005B82"/>
                </a:solidFill>
              </a:rPr>
              <a:t>)</a:t>
            </a:r>
            <a:endParaRPr lang="en-GB" sz="1600" b="0" dirty="0">
              <a:solidFill>
                <a:srgbClr val="005B82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722812" y="1991440"/>
            <a:ext cx="898979" cy="504446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1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vNIC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rgbClr val="005B82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4722813" y="3502596"/>
            <a:ext cx="4101330" cy="1004256"/>
          </a:xfrm>
          <a:prstGeom prst="rect">
            <a:avLst/>
          </a:prstGeom>
          <a:noFill/>
          <a:ln w="19050" cap="flat" cmpd="sng" algn="ctr">
            <a:solidFill>
              <a:schemeClr val="accent3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Host OS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5871271" y="3999482"/>
            <a:ext cx="897171" cy="504056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1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PF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5869966" y="3497639"/>
            <a:ext cx="898075" cy="501580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1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VF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7926047" y="1980259"/>
            <a:ext cx="898979" cy="504446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1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vNIC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rgbClr val="005B82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6768122" y="3999998"/>
            <a:ext cx="897171" cy="503224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1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PF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6766817" y="3498702"/>
            <a:ext cx="898075" cy="503771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1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5B82"/>
                </a:solidFill>
                <a:effectLst/>
                <a:latin typeface="Arial" pitchFamily="34" charset="0"/>
                <a:ea typeface="ＭＳ Ｐゴシック"/>
                <a:cs typeface="ＭＳ Ｐゴシック"/>
              </a:rPr>
              <a:t>VF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60000" y="897564"/>
            <a:ext cx="84604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Traditional vs. modern VNF network path on Linux:</a:t>
            </a:r>
            <a:endParaRPr lang="en-GB" sz="1800" b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6" name="Freeform 65"/>
          <p:cNvSpPr/>
          <p:nvPr/>
        </p:nvSpPr>
        <p:spPr bwMode="auto">
          <a:xfrm>
            <a:off x="5437190" y="2209800"/>
            <a:ext cx="2878277" cy="2419350"/>
          </a:xfrm>
          <a:custGeom>
            <a:avLst/>
            <a:gdLst>
              <a:gd name="connsiteX0" fmla="*/ 687385 w 2878277"/>
              <a:gd name="connsiteY0" fmla="*/ 2362200 h 2419350"/>
              <a:gd name="connsiteX1" fmla="*/ 696910 w 2878277"/>
              <a:gd name="connsiteY1" fmla="*/ 2266950 h 2419350"/>
              <a:gd name="connsiteX2" fmla="*/ 706435 w 2878277"/>
              <a:gd name="connsiteY2" fmla="*/ 2200275 h 2419350"/>
              <a:gd name="connsiteX3" fmla="*/ 677860 w 2878277"/>
              <a:gd name="connsiteY3" fmla="*/ 1781175 h 2419350"/>
              <a:gd name="connsiteX4" fmla="*/ 658810 w 2878277"/>
              <a:gd name="connsiteY4" fmla="*/ 1666875 h 2419350"/>
              <a:gd name="connsiteX5" fmla="*/ 639760 w 2878277"/>
              <a:gd name="connsiteY5" fmla="*/ 1457325 h 2419350"/>
              <a:gd name="connsiteX6" fmla="*/ 601660 w 2878277"/>
              <a:gd name="connsiteY6" fmla="*/ 1323975 h 2419350"/>
              <a:gd name="connsiteX7" fmla="*/ 554035 w 2878277"/>
              <a:gd name="connsiteY7" fmla="*/ 1228725 h 2419350"/>
              <a:gd name="connsiteX8" fmla="*/ 506410 w 2878277"/>
              <a:gd name="connsiteY8" fmla="*/ 1123950 h 2419350"/>
              <a:gd name="connsiteX9" fmla="*/ 420685 w 2878277"/>
              <a:gd name="connsiteY9" fmla="*/ 962025 h 2419350"/>
              <a:gd name="connsiteX10" fmla="*/ 325435 w 2878277"/>
              <a:gd name="connsiteY10" fmla="*/ 876300 h 2419350"/>
              <a:gd name="connsiteX11" fmla="*/ 287335 w 2878277"/>
              <a:gd name="connsiteY11" fmla="*/ 838200 h 2419350"/>
              <a:gd name="connsiteX12" fmla="*/ 239710 w 2878277"/>
              <a:gd name="connsiteY12" fmla="*/ 819150 h 2419350"/>
              <a:gd name="connsiteX13" fmla="*/ 163510 w 2878277"/>
              <a:gd name="connsiteY13" fmla="*/ 762000 h 2419350"/>
              <a:gd name="connsiteX14" fmla="*/ 106360 w 2878277"/>
              <a:gd name="connsiteY14" fmla="*/ 723900 h 2419350"/>
              <a:gd name="connsiteX15" fmla="*/ 87310 w 2878277"/>
              <a:gd name="connsiteY15" fmla="*/ 695325 h 2419350"/>
              <a:gd name="connsiteX16" fmla="*/ 58735 w 2878277"/>
              <a:gd name="connsiteY16" fmla="*/ 666750 h 2419350"/>
              <a:gd name="connsiteX17" fmla="*/ 39685 w 2878277"/>
              <a:gd name="connsiteY17" fmla="*/ 590550 h 2419350"/>
              <a:gd name="connsiteX18" fmla="*/ 30160 w 2878277"/>
              <a:gd name="connsiteY18" fmla="*/ 428625 h 2419350"/>
              <a:gd name="connsiteX19" fmla="*/ 20635 w 2878277"/>
              <a:gd name="connsiteY19" fmla="*/ 381000 h 2419350"/>
              <a:gd name="connsiteX20" fmla="*/ 1585 w 2878277"/>
              <a:gd name="connsiteY20" fmla="*/ 152400 h 2419350"/>
              <a:gd name="connsiteX21" fmla="*/ 39685 w 2878277"/>
              <a:gd name="connsiteY21" fmla="*/ 9525 h 2419350"/>
              <a:gd name="connsiteX22" fmla="*/ 68260 w 2878277"/>
              <a:gd name="connsiteY22" fmla="*/ 0 h 2419350"/>
              <a:gd name="connsiteX23" fmla="*/ 992185 w 2878277"/>
              <a:gd name="connsiteY23" fmla="*/ 9525 h 2419350"/>
              <a:gd name="connsiteX24" fmla="*/ 1401760 w 2878277"/>
              <a:gd name="connsiteY24" fmla="*/ 19050 h 2419350"/>
              <a:gd name="connsiteX25" fmla="*/ 1506535 w 2878277"/>
              <a:gd name="connsiteY25" fmla="*/ 38100 h 2419350"/>
              <a:gd name="connsiteX26" fmla="*/ 1658935 w 2878277"/>
              <a:gd name="connsiteY26" fmla="*/ 47625 h 2419350"/>
              <a:gd name="connsiteX27" fmla="*/ 2106610 w 2878277"/>
              <a:gd name="connsiteY27" fmla="*/ 57150 h 2419350"/>
              <a:gd name="connsiteX28" fmla="*/ 2373310 w 2878277"/>
              <a:gd name="connsiteY28" fmla="*/ 66675 h 2419350"/>
              <a:gd name="connsiteX29" fmla="*/ 2449510 w 2878277"/>
              <a:gd name="connsiteY29" fmla="*/ 76200 h 2419350"/>
              <a:gd name="connsiteX30" fmla="*/ 2506660 w 2878277"/>
              <a:gd name="connsiteY30" fmla="*/ 95250 h 2419350"/>
              <a:gd name="connsiteX31" fmla="*/ 2535235 w 2878277"/>
              <a:gd name="connsiteY31" fmla="*/ 104775 h 2419350"/>
              <a:gd name="connsiteX32" fmla="*/ 2563810 w 2878277"/>
              <a:gd name="connsiteY32" fmla="*/ 123825 h 2419350"/>
              <a:gd name="connsiteX33" fmla="*/ 2659060 w 2878277"/>
              <a:gd name="connsiteY33" fmla="*/ 152400 h 2419350"/>
              <a:gd name="connsiteX34" fmla="*/ 2687635 w 2878277"/>
              <a:gd name="connsiteY34" fmla="*/ 171450 h 2419350"/>
              <a:gd name="connsiteX35" fmla="*/ 2773360 w 2878277"/>
              <a:gd name="connsiteY35" fmla="*/ 200025 h 2419350"/>
              <a:gd name="connsiteX36" fmla="*/ 2849560 w 2878277"/>
              <a:gd name="connsiteY36" fmla="*/ 219075 h 2419350"/>
              <a:gd name="connsiteX37" fmla="*/ 2878135 w 2878277"/>
              <a:gd name="connsiteY37" fmla="*/ 276225 h 2419350"/>
              <a:gd name="connsiteX38" fmla="*/ 2820985 w 2878277"/>
              <a:gd name="connsiteY38" fmla="*/ 438150 h 2419350"/>
              <a:gd name="connsiteX39" fmla="*/ 2763835 w 2878277"/>
              <a:gd name="connsiteY39" fmla="*/ 495300 h 2419350"/>
              <a:gd name="connsiteX40" fmla="*/ 2573335 w 2878277"/>
              <a:gd name="connsiteY40" fmla="*/ 638175 h 2419350"/>
              <a:gd name="connsiteX41" fmla="*/ 2430460 w 2878277"/>
              <a:gd name="connsiteY41" fmla="*/ 752475 h 2419350"/>
              <a:gd name="connsiteX42" fmla="*/ 2344735 w 2878277"/>
              <a:gd name="connsiteY42" fmla="*/ 809625 h 2419350"/>
              <a:gd name="connsiteX43" fmla="*/ 2306635 w 2878277"/>
              <a:gd name="connsiteY43" fmla="*/ 847725 h 2419350"/>
              <a:gd name="connsiteX44" fmla="*/ 2278060 w 2878277"/>
              <a:gd name="connsiteY44" fmla="*/ 866775 h 2419350"/>
              <a:gd name="connsiteX45" fmla="*/ 2220910 w 2878277"/>
              <a:gd name="connsiteY45" fmla="*/ 942975 h 2419350"/>
              <a:gd name="connsiteX46" fmla="*/ 2144710 w 2878277"/>
              <a:gd name="connsiteY46" fmla="*/ 1047750 h 2419350"/>
              <a:gd name="connsiteX47" fmla="*/ 2068510 w 2878277"/>
              <a:gd name="connsiteY47" fmla="*/ 1162050 h 2419350"/>
              <a:gd name="connsiteX48" fmla="*/ 2049460 w 2878277"/>
              <a:gd name="connsiteY48" fmla="*/ 1238250 h 2419350"/>
              <a:gd name="connsiteX49" fmla="*/ 2030410 w 2878277"/>
              <a:gd name="connsiteY49" fmla="*/ 1276350 h 2419350"/>
              <a:gd name="connsiteX50" fmla="*/ 2011360 w 2878277"/>
              <a:gd name="connsiteY50" fmla="*/ 1362075 h 2419350"/>
              <a:gd name="connsiteX51" fmla="*/ 1982785 w 2878277"/>
              <a:gd name="connsiteY51" fmla="*/ 1447800 h 2419350"/>
              <a:gd name="connsiteX52" fmla="*/ 1973260 w 2878277"/>
              <a:gd name="connsiteY52" fmla="*/ 1543050 h 2419350"/>
              <a:gd name="connsiteX53" fmla="*/ 1982785 w 2878277"/>
              <a:gd name="connsiteY53" fmla="*/ 1828800 h 2419350"/>
              <a:gd name="connsiteX54" fmla="*/ 1992310 w 2878277"/>
              <a:gd name="connsiteY54" fmla="*/ 1857375 h 2419350"/>
              <a:gd name="connsiteX55" fmla="*/ 2001835 w 2878277"/>
              <a:gd name="connsiteY55" fmla="*/ 2419350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878277" h="2419350">
                <a:moveTo>
                  <a:pt x="687385" y="2362200"/>
                </a:moveTo>
                <a:cubicBezTo>
                  <a:pt x="690560" y="2330450"/>
                  <a:pt x="693182" y="2298640"/>
                  <a:pt x="696910" y="2266950"/>
                </a:cubicBezTo>
                <a:cubicBezTo>
                  <a:pt x="699533" y="2244653"/>
                  <a:pt x="706435" y="2222726"/>
                  <a:pt x="706435" y="2200275"/>
                </a:cubicBezTo>
                <a:cubicBezTo>
                  <a:pt x="706435" y="1830756"/>
                  <a:pt x="705195" y="2027194"/>
                  <a:pt x="677860" y="1781175"/>
                </a:cubicBezTo>
                <a:cubicBezTo>
                  <a:pt x="667226" y="1685471"/>
                  <a:pt x="677427" y="1722725"/>
                  <a:pt x="658810" y="1666875"/>
                </a:cubicBezTo>
                <a:cubicBezTo>
                  <a:pt x="652460" y="1597025"/>
                  <a:pt x="648736" y="1526886"/>
                  <a:pt x="639760" y="1457325"/>
                </a:cubicBezTo>
                <a:cubicBezTo>
                  <a:pt x="633455" y="1408464"/>
                  <a:pt x="621970" y="1367497"/>
                  <a:pt x="601660" y="1323975"/>
                </a:cubicBezTo>
                <a:cubicBezTo>
                  <a:pt x="586649" y="1291808"/>
                  <a:pt x="568263" y="1261246"/>
                  <a:pt x="554035" y="1228725"/>
                </a:cubicBezTo>
                <a:cubicBezTo>
                  <a:pt x="500395" y="1106119"/>
                  <a:pt x="571809" y="1232949"/>
                  <a:pt x="506410" y="1123950"/>
                </a:cubicBezTo>
                <a:cubicBezTo>
                  <a:pt x="488384" y="1051846"/>
                  <a:pt x="491702" y="1048824"/>
                  <a:pt x="420685" y="962025"/>
                </a:cubicBezTo>
                <a:cubicBezTo>
                  <a:pt x="393636" y="928965"/>
                  <a:pt x="356736" y="905366"/>
                  <a:pt x="325435" y="876300"/>
                </a:cubicBezTo>
                <a:cubicBezTo>
                  <a:pt x="312274" y="864079"/>
                  <a:pt x="302279" y="848163"/>
                  <a:pt x="287335" y="838200"/>
                </a:cubicBezTo>
                <a:cubicBezTo>
                  <a:pt x="273109" y="828716"/>
                  <a:pt x="254272" y="828111"/>
                  <a:pt x="239710" y="819150"/>
                </a:cubicBezTo>
                <a:cubicBezTo>
                  <a:pt x="212670" y="802510"/>
                  <a:pt x="189346" y="780454"/>
                  <a:pt x="163510" y="762000"/>
                </a:cubicBezTo>
                <a:cubicBezTo>
                  <a:pt x="144879" y="748692"/>
                  <a:pt x="106360" y="723900"/>
                  <a:pt x="106360" y="723900"/>
                </a:cubicBezTo>
                <a:cubicBezTo>
                  <a:pt x="100010" y="714375"/>
                  <a:pt x="94639" y="704119"/>
                  <a:pt x="87310" y="695325"/>
                </a:cubicBezTo>
                <a:cubicBezTo>
                  <a:pt x="78686" y="684977"/>
                  <a:pt x="64309" y="679013"/>
                  <a:pt x="58735" y="666750"/>
                </a:cubicBezTo>
                <a:cubicBezTo>
                  <a:pt x="47901" y="642915"/>
                  <a:pt x="39685" y="590550"/>
                  <a:pt x="39685" y="590550"/>
                </a:cubicBezTo>
                <a:cubicBezTo>
                  <a:pt x="36510" y="536575"/>
                  <a:pt x="35055" y="482471"/>
                  <a:pt x="30160" y="428625"/>
                </a:cubicBezTo>
                <a:cubicBezTo>
                  <a:pt x="28694" y="412502"/>
                  <a:pt x="21979" y="397133"/>
                  <a:pt x="20635" y="381000"/>
                </a:cubicBezTo>
                <a:cubicBezTo>
                  <a:pt x="-117" y="131979"/>
                  <a:pt x="25738" y="273164"/>
                  <a:pt x="1585" y="152400"/>
                </a:cubicBezTo>
                <a:cubicBezTo>
                  <a:pt x="8949" y="56662"/>
                  <a:pt x="-22494" y="40615"/>
                  <a:pt x="39685" y="9525"/>
                </a:cubicBezTo>
                <a:cubicBezTo>
                  <a:pt x="48665" y="5035"/>
                  <a:pt x="58735" y="3175"/>
                  <a:pt x="68260" y="0"/>
                </a:cubicBezTo>
                <a:lnTo>
                  <a:pt x="992185" y="9525"/>
                </a:lnTo>
                <a:cubicBezTo>
                  <a:pt x="1128733" y="11476"/>
                  <a:pt x="1265408" y="11475"/>
                  <a:pt x="1401760" y="19050"/>
                </a:cubicBezTo>
                <a:cubicBezTo>
                  <a:pt x="1437203" y="21019"/>
                  <a:pt x="1471255" y="34180"/>
                  <a:pt x="1506535" y="38100"/>
                </a:cubicBezTo>
                <a:cubicBezTo>
                  <a:pt x="1557123" y="43721"/>
                  <a:pt x="1608062" y="46010"/>
                  <a:pt x="1658935" y="47625"/>
                </a:cubicBezTo>
                <a:cubicBezTo>
                  <a:pt x="1808119" y="52361"/>
                  <a:pt x="1957404" y="53171"/>
                  <a:pt x="2106610" y="57150"/>
                </a:cubicBezTo>
                <a:lnTo>
                  <a:pt x="2373310" y="66675"/>
                </a:lnTo>
                <a:cubicBezTo>
                  <a:pt x="2398710" y="69850"/>
                  <a:pt x="2424481" y="70837"/>
                  <a:pt x="2449510" y="76200"/>
                </a:cubicBezTo>
                <a:cubicBezTo>
                  <a:pt x="2469145" y="80407"/>
                  <a:pt x="2487610" y="88900"/>
                  <a:pt x="2506660" y="95250"/>
                </a:cubicBezTo>
                <a:cubicBezTo>
                  <a:pt x="2516185" y="98425"/>
                  <a:pt x="2526881" y="99206"/>
                  <a:pt x="2535235" y="104775"/>
                </a:cubicBezTo>
                <a:cubicBezTo>
                  <a:pt x="2544760" y="111125"/>
                  <a:pt x="2553349" y="119176"/>
                  <a:pt x="2563810" y="123825"/>
                </a:cubicBezTo>
                <a:cubicBezTo>
                  <a:pt x="2593625" y="137076"/>
                  <a:pt x="2627395" y="144484"/>
                  <a:pt x="2659060" y="152400"/>
                </a:cubicBezTo>
                <a:cubicBezTo>
                  <a:pt x="2668585" y="158750"/>
                  <a:pt x="2677068" y="167047"/>
                  <a:pt x="2687635" y="171450"/>
                </a:cubicBezTo>
                <a:cubicBezTo>
                  <a:pt x="2715439" y="183035"/>
                  <a:pt x="2743824" y="194118"/>
                  <a:pt x="2773360" y="200025"/>
                </a:cubicBezTo>
                <a:cubicBezTo>
                  <a:pt x="2830830" y="211519"/>
                  <a:pt x="2805626" y="204430"/>
                  <a:pt x="2849560" y="219075"/>
                </a:cubicBezTo>
                <a:cubicBezTo>
                  <a:pt x="2856694" y="229776"/>
                  <a:pt x="2880326" y="259794"/>
                  <a:pt x="2878135" y="276225"/>
                </a:cubicBezTo>
                <a:cubicBezTo>
                  <a:pt x="2870830" y="331010"/>
                  <a:pt x="2857622" y="393371"/>
                  <a:pt x="2820985" y="438150"/>
                </a:cubicBezTo>
                <a:cubicBezTo>
                  <a:pt x="2803925" y="459001"/>
                  <a:pt x="2783971" y="477402"/>
                  <a:pt x="2763835" y="495300"/>
                </a:cubicBezTo>
                <a:cubicBezTo>
                  <a:pt x="2528239" y="704718"/>
                  <a:pt x="2750951" y="506894"/>
                  <a:pt x="2573335" y="638175"/>
                </a:cubicBezTo>
                <a:cubicBezTo>
                  <a:pt x="2524288" y="674427"/>
                  <a:pt x="2482758" y="721096"/>
                  <a:pt x="2430460" y="752475"/>
                </a:cubicBezTo>
                <a:cubicBezTo>
                  <a:pt x="2397270" y="772389"/>
                  <a:pt x="2373595" y="784372"/>
                  <a:pt x="2344735" y="809625"/>
                </a:cubicBezTo>
                <a:cubicBezTo>
                  <a:pt x="2331218" y="821452"/>
                  <a:pt x="2320272" y="836036"/>
                  <a:pt x="2306635" y="847725"/>
                </a:cubicBezTo>
                <a:cubicBezTo>
                  <a:pt x="2297943" y="855175"/>
                  <a:pt x="2286854" y="859446"/>
                  <a:pt x="2278060" y="866775"/>
                </a:cubicBezTo>
                <a:cubicBezTo>
                  <a:pt x="2237727" y="900386"/>
                  <a:pt x="2254584" y="894870"/>
                  <a:pt x="2220910" y="942975"/>
                </a:cubicBezTo>
                <a:cubicBezTo>
                  <a:pt x="2173496" y="1010709"/>
                  <a:pt x="2188469" y="971172"/>
                  <a:pt x="2144710" y="1047750"/>
                </a:cubicBezTo>
                <a:cubicBezTo>
                  <a:pt x="2083200" y="1155392"/>
                  <a:pt x="2136416" y="1094144"/>
                  <a:pt x="2068510" y="1162050"/>
                </a:cubicBezTo>
                <a:cubicBezTo>
                  <a:pt x="2062919" y="1190003"/>
                  <a:pt x="2060443" y="1212622"/>
                  <a:pt x="2049460" y="1238250"/>
                </a:cubicBezTo>
                <a:cubicBezTo>
                  <a:pt x="2043867" y="1251301"/>
                  <a:pt x="2036760" y="1263650"/>
                  <a:pt x="2030410" y="1276350"/>
                </a:cubicBezTo>
                <a:cubicBezTo>
                  <a:pt x="2024060" y="1304925"/>
                  <a:pt x="2019194" y="1333871"/>
                  <a:pt x="2011360" y="1362075"/>
                </a:cubicBezTo>
                <a:cubicBezTo>
                  <a:pt x="2003298" y="1391097"/>
                  <a:pt x="1988990" y="1418325"/>
                  <a:pt x="1982785" y="1447800"/>
                </a:cubicBezTo>
                <a:cubicBezTo>
                  <a:pt x="1976212" y="1479024"/>
                  <a:pt x="1976435" y="1511300"/>
                  <a:pt x="1973260" y="1543050"/>
                </a:cubicBezTo>
                <a:cubicBezTo>
                  <a:pt x="1976435" y="1638300"/>
                  <a:pt x="1977020" y="1733672"/>
                  <a:pt x="1982785" y="1828800"/>
                </a:cubicBezTo>
                <a:cubicBezTo>
                  <a:pt x="1983392" y="1838822"/>
                  <a:pt x="1991952" y="1847341"/>
                  <a:pt x="1992310" y="1857375"/>
                </a:cubicBezTo>
                <a:cubicBezTo>
                  <a:pt x="2002194" y="2134137"/>
                  <a:pt x="2001835" y="2221865"/>
                  <a:pt x="2001835" y="2419350"/>
                </a:cubicBezTo>
              </a:path>
            </a:pathLst>
          </a:custGeom>
          <a:noFill/>
          <a:ln w="19050" cap="flat" cmpd="sng" algn="ctr">
            <a:solidFill>
              <a:schemeClr val="accent3">
                <a:lumMod val="10000"/>
              </a:schemeClr>
            </a:solidFill>
            <a:prstDash val="lgDash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727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492564"/>
            <a:ext cx="8460471" cy="405000"/>
          </a:xfrm>
        </p:spPr>
        <p:txBody>
          <a:bodyPr/>
          <a:lstStyle/>
          <a:p>
            <a:r>
              <a:rPr lang="en-GB" sz="2400" dirty="0" smtClean="0"/>
              <a:t>When: </a:t>
            </a:r>
            <a:r>
              <a:rPr lang="en-GB" sz="2400" dirty="0"/>
              <a:t>Ad-hoc not continuous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0001" y="897564"/>
            <a:ext cx="8460471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cs typeface="Arial" panose="020B0604020202020204" pitchFamily="34" charset="0"/>
              </a:rPr>
              <a:t>Staging and soak testing phases for individual network functions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ea typeface="ＭＳ Ｐゴシック" pitchFamily="1" charset="-128"/>
                <a:cs typeface="Arial" panose="020B0604020202020204" pitchFamily="34" charset="0"/>
              </a:rPr>
              <a:t>A l</a:t>
            </a:r>
            <a:r>
              <a:rPr lang="en-GB" sz="1800" b="0" dirty="0" smtClean="0">
                <a:solidFill>
                  <a:schemeClr val="tx1"/>
                </a:solidFill>
                <a:ea typeface="ＭＳ Ｐゴシック" pitchFamily="1" charset="-128"/>
              </a:rPr>
              <a:t>ocalised approach, device-by-device, feature-by-feature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5B82"/>
                </a:solidFill>
              </a:rPr>
              <a:t>Support automated benchmarking and CI/CD processes with data-plan testing in virtual-labs</a:t>
            </a:r>
          </a:p>
        </p:txBody>
      </p:sp>
    </p:spTree>
    <p:extLst>
      <p:ext uri="{BB962C8B-B14F-4D97-AF65-F5344CB8AC3E}">
        <p14:creationId xmlns:p14="http://schemas.microsoft.com/office/powerpoint/2010/main" val="407276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ita Slide Master">
  <a:themeElements>
    <a:clrScheme name="Custom 2">
      <a:dk1>
        <a:srgbClr val="005B82"/>
      </a:dk1>
      <a:lt1>
        <a:srgbClr val="FFFFFF"/>
      </a:lt1>
      <a:dk2>
        <a:srgbClr val="FFFFFF"/>
      </a:dk2>
      <a:lt2>
        <a:srgbClr val="FFFFFF"/>
      </a:lt2>
      <a:accent1>
        <a:srgbClr val="3CB6CE"/>
      </a:accent1>
      <a:accent2>
        <a:srgbClr val="F0AB00"/>
      </a:accent2>
      <a:accent3>
        <a:srgbClr val="D8F0F5"/>
      </a:accent3>
      <a:accent4>
        <a:srgbClr val="005B82"/>
      </a:accent4>
      <a:accent5>
        <a:srgbClr val="A1C6CF"/>
      </a:accent5>
      <a:accent6>
        <a:srgbClr val="3CB6CE"/>
      </a:accent6>
      <a:hlink>
        <a:srgbClr val="1BBAFF"/>
      </a:hlink>
      <a:folHlink>
        <a:srgbClr val="1BBAFF"/>
      </a:folHlink>
    </a:clrScheme>
    <a:fontScheme name="Capita Slide Master">
      <a:majorFont>
        <a:latin typeface="Arial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rgbClr val="969696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ＭＳ Ｐゴシック"/>
            <a:cs typeface="ＭＳ Ｐゴシック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rgbClr val="969696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ＭＳ Ｐゴシック"/>
            <a:cs typeface="ＭＳ Ｐゴシック"/>
          </a:defRPr>
        </a:defPPr>
      </a:lstStyle>
    </a:lnDef>
  </a:objectDefaults>
  <a:extraClrSchemeLst>
    <a:extraClrScheme>
      <a:clrScheme name="Capita Slide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ita Slide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ita Slide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ita Slide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ita Slide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ita Slide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ita Slide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ita Slide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ita Slide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ita Slide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ita Slide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ita Slide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ita Slide Master 13">
        <a:dk1>
          <a:srgbClr val="005B82"/>
        </a:dk1>
        <a:lt1>
          <a:srgbClr val="FFFFFF"/>
        </a:lt1>
        <a:dk2>
          <a:srgbClr val="3DB7E4"/>
        </a:dk2>
        <a:lt2>
          <a:srgbClr val="C7C2BA"/>
        </a:lt2>
        <a:accent1>
          <a:srgbClr val="3DB7E4"/>
        </a:accent1>
        <a:accent2>
          <a:srgbClr val="F0AB00"/>
        </a:accent2>
        <a:accent3>
          <a:srgbClr val="FFFFFF"/>
        </a:accent3>
        <a:accent4>
          <a:srgbClr val="004C6E"/>
        </a:accent4>
        <a:accent5>
          <a:srgbClr val="AFD8EF"/>
        </a:accent5>
        <a:accent6>
          <a:srgbClr val="D99B00"/>
        </a:accent6>
        <a:hlink>
          <a:srgbClr val="631D76"/>
        </a:hlink>
        <a:folHlink>
          <a:srgbClr val="0085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ita Slide Master 14">
        <a:dk1>
          <a:srgbClr val="005B82"/>
        </a:dk1>
        <a:lt1>
          <a:srgbClr val="FFFFFF"/>
        </a:lt1>
        <a:dk2>
          <a:srgbClr val="005B82"/>
        </a:dk2>
        <a:lt2>
          <a:srgbClr val="C7C2BA"/>
        </a:lt2>
        <a:accent1>
          <a:srgbClr val="3DB7E4"/>
        </a:accent1>
        <a:accent2>
          <a:srgbClr val="F0AB00"/>
        </a:accent2>
        <a:accent3>
          <a:srgbClr val="FFFFFF"/>
        </a:accent3>
        <a:accent4>
          <a:srgbClr val="004C6E"/>
        </a:accent4>
        <a:accent5>
          <a:srgbClr val="AFD8EF"/>
        </a:accent5>
        <a:accent6>
          <a:srgbClr val="D99B00"/>
        </a:accent6>
        <a:hlink>
          <a:srgbClr val="631D76"/>
        </a:hlink>
        <a:folHlink>
          <a:srgbClr val="0085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FBC4CB55A5AF4693085C08FE0B1F6E" ma:contentTypeVersion="0" ma:contentTypeDescription="Create a new document." ma:contentTypeScope="" ma:versionID="26c011b982b8b19aeef4c0981b39597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50104b9fc9fd90c33e89aa6e543bcf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30DD0A-D6B2-4F85-99AA-149AE208E8BF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02FC98-9AE6-49F7-96CB-12DB318D4D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753A59-7758-4B5C-A336-AF18B78CB7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66990</TotalTime>
  <Words>2311</Words>
  <Application>Microsoft Office PowerPoint</Application>
  <PresentationFormat>On-screen Show (16:9)</PresentationFormat>
  <Paragraphs>375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ＭＳ Ｐゴシック</vt:lpstr>
      <vt:lpstr>Arial</vt:lpstr>
      <vt:lpstr>Wingdings</vt:lpstr>
      <vt:lpstr>Wingdings 2</vt:lpstr>
      <vt:lpstr>Capita Slide Master</vt:lpstr>
      <vt:lpstr>Network Function Verification using Open Source Solutions</vt:lpstr>
      <vt:lpstr>What: Open Source Network Function Validation</vt:lpstr>
      <vt:lpstr>What: Open Source Network Function Validation</vt:lpstr>
      <vt:lpstr>Why: Fail-safe and assume it doesn’t work</vt:lpstr>
      <vt:lpstr>Why: Fail-safe and assume it doesn’t work</vt:lpstr>
      <vt:lpstr>Where: Ideally in the lab</vt:lpstr>
      <vt:lpstr>Where: Physical network devices</vt:lpstr>
      <vt:lpstr>Where: Virtualisation paths</vt:lpstr>
      <vt:lpstr>When: Ad-hoc not continuous</vt:lpstr>
      <vt:lpstr>How: Linux &amp; OSS PMV Tooling</vt:lpstr>
      <vt:lpstr>How: Linux &amp; OSS PMV Tooling</vt:lpstr>
      <vt:lpstr>How: Linux &amp; OSS PMV</vt:lpstr>
      <vt:lpstr>How: Linux &amp; OSS PMV</vt:lpstr>
      <vt:lpstr>How: Linux &amp; OSS PMV</vt:lpstr>
      <vt:lpstr>How: Linux &amp; OSS PMV</vt:lpstr>
      <vt:lpstr>How: Tooling Comparisons</vt:lpstr>
      <vt:lpstr>Examples: NF Verification using OSS</vt:lpstr>
      <vt:lpstr>Examples: BUM filter accuracy</vt:lpstr>
      <vt:lpstr>Examples: Every Ethertype value</vt:lpstr>
      <vt:lpstr>Examples: Every Ethertype value</vt:lpstr>
      <vt:lpstr>Examples: Every Ethertype value</vt:lpstr>
      <vt:lpstr>Example: In-flight bit errors</vt:lpstr>
      <vt:lpstr>Example: In-flight bit errors</vt:lpstr>
      <vt:lpstr>Example: NFV and COTS</vt:lpstr>
      <vt:lpstr>Example: NFV and COTS</vt:lpstr>
      <vt:lpstr>Future: Recap of work until now</vt:lpstr>
      <vt:lpstr>Future: Next steps / key takeaway points</vt:lpstr>
      <vt:lpstr>Future: Next steps (long term)</vt:lpstr>
      <vt:lpstr>Questions?</vt:lpstr>
      <vt:lpstr>Extra: Background</vt:lpstr>
      <vt:lpstr>Extra: Easily testable bugs</vt:lpstr>
      <vt:lpstr>Extra: Tooling Comparisons</vt:lpstr>
      <vt:lpstr>Extra: SIG-PMV overlap with IETF</vt:lpstr>
      <vt:lpstr>Future: Expanding the scope</vt:lpstr>
      <vt:lpstr>Extra: Outline </vt:lpstr>
    </vt:vector>
  </TitlesOfParts>
  <Company>Capita group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ITES PowerPoint template Aug 15 16-9</dc:title>
  <dc:creator>Elaine Odlin</dc:creator>
  <cp:lastModifiedBy>James Bensley</cp:lastModifiedBy>
  <cp:revision>2916</cp:revision>
  <cp:lastPrinted>2012-07-31T11:40:34Z</cp:lastPrinted>
  <dcterms:created xsi:type="dcterms:W3CDTF">2006-01-17T10:00:01Z</dcterms:created>
  <dcterms:modified xsi:type="dcterms:W3CDTF">2017-11-28T10:26:48Z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0x01010020FBC4CB55A5AF4693085C08FE0B1F6E</vt:lpwstr>
  </property>
  <property fmtid="{D5CDD505-2E9C-101B-9397-08002B2CF9AE}" pid="3" name="_Published">
    <vt:lpwstr>false</vt:lpwstr>
  </property>
  <property fmtid="{D5CDD505-2E9C-101B-9397-08002B2CF9AE}" pid="4" name="_Authorised">
    <vt:lpwstr>false</vt:lpwstr>
  </property>
  <property fmtid="{D5CDD505-2E9C-101B-9397-08002B2CF9AE}" pid="5" name="_Owner">
    <vt:lpwstr>sitecore\nicholss40</vt:lpwstr>
  </property>
  <property fmtid="{D5CDD505-2E9C-101B-9397-08002B2CF9AE}" pid="6" name="_NotifyGroup">
    <vt:lpwstr>false</vt:lpwstr>
  </property>
  <property fmtid="{D5CDD505-2E9C-101B-9397-08002B2CF9AE}" pid="7" name="_ContentReviewDate">
    <vt:lpwstr>2013-01-31T12:55:00+00:00</vt:lpwstr>
  </property>
  <property fmtid="{D5CDD505-2E9C-101B-9397-08002B2CF9AE}" pid="8" name="Order">
    <vt:r8>45900</vt:r8>
  </property>
  <property fmtid="{D5CDD505-2E9C-101B-9397-08002B2CF9AE}" pid="9" name="TemplateUrl">
    <vt:lpwstr/>
  </property>
  <property fmtid="{D5CDD505-2E9C-101B-9397-08002B2CF9AE}" pid="10" name="xd_Signature">
    <vt:bool>false</vt:bool>
  </property>
  <property fmtid="{D5CDD505-2E9C-101B-9397-08002B2CF9AE}" pid="11" name="xd_ProgID">
    <vt:lpwstr/>
  </property>
  <property fmtid="{D5CDD505-2E9C-101B-9397-08002B2CF9AE}" pid="12" name="_SourceUrl">
    <vt:lpwstr/>
  </property>
  <property fmtid="{D5CDD505-2E9C-101B-9397-08002B2CF9AE}" pid="13" name="_SharedFileIndex">
    <vt:lpwstr/>
  </property>
  <property fmtid="{D5CDD505-2E9C-101B-9397-08002B2CF9AE}" pid="14" name="Landing Page Order">
    <vt:r8>2</vt:r8>
  </property>
  <property fmtid="{D5CDD505-2E9C-101B-9397-08002B2CF9AE}" pid="15" name="Landing Page">
    <vt:bool>true</vt:bool>
  </property>
</Properties>
</file>