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79" r:id="rId5"/>
    <p:sldId id="282" r:id="rId6"/>
    <p:sldId id="283" r:id="rId7"/>
    <p:sldId id="281" r:id="rId8"/>
    <p:sldId id="284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5" y="3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1183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3" y="1331499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8" y="2759502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 userDrawn="1"/>
        </p:nvSpPr>
        <p:spPr>
          <a:xfrm>
            <a:off x="7667178" y="2759502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47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3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0" y="6304265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4" y="5126471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524003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9168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474132" y="6457890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8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5" y="219648"/>
            <a:ext cx="1691439" cy="75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20.png"/><Relationship Id="rId4" Type="http://schemas.openxmlformats.org/officeDocument/2006/relationships/image" Target="../media/image9.pn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9.jpeg"/><Relationship Id="rId4" Type="http://schemas.openxmlformats.org/officeDocument/2006/relationships/image" Target="../media/image9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hu-HU" dirty="0" smtClean="0"/>
              <a:t>v2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GÉANT OER Hub&amp;Portal Service Architecture Vision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hu-HU" dirty="0" smtClean="0"/>
              <a:t>SA8 T3 - OER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hu-HU" smtClean="0"/>
              <a:t>27/05/2015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GÉANT OER Hub&amp;Portal Service Architecture (starting point) - today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9524" y="4191914"/>
            <a:ext cx="1155615" cy="1166718"/>
          </a:xfrm>
          <a:prstGeom prst="rect">
            <a:avLst/>
          </a:prstGeom>
        </p:spPr>
      </p:pic>
      <p:cxnSp>
        <p:nvCxnSpPr>
          <p:cNvPr id="9" name="Straight Connector 8"/>
          <p:cNvCxnSpPr>
            <a:endCxn id="8" idx="0"/>
          </p:cNvCxnSpPr>
          <p:nvPr/>
        </p:nvCxnSpPr>
        <p:spPr>
          <a:xfrm>
            <a:off x="5297659" y="2965990"/>
            <a:ext cx="877519" cy="630365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1" idx="1"/>
          </p:cNvCxnSpPr>
          <p:nvPr/>
        </p:nvCxnSpPr>
        <p:spPr>
          <a:xfrm>
            <a:off x="1315139" y="4775273"/>
            <a:ext cx="1004198" cy="298745"/>
          </a:xfrm>
          <a:prstGeom prst="line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Magnetic Disk 6"/>
          <p:cNvSpPr/>
          <p:nvPr/>
        </p:nvSpPr>
        <p:spPr>
          <a:xfrm>
            <a:off x="1095374" y="5418804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970151" y="5134190"/>
            <a:ext cx="1281721" cy="6381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Institutional web portal</a:t>
            </a:r>
            <a:endParaRPr lang="en-GB" sz="1600" dirty="0"/>
          </a:p>
        </p:txBody>
      </p:sp>
      <p:sp>
        <p:nvSpPr>
          <p:cNvPr id="21" name="Snip Single Corner Rectangle 20"/>
          <p:cNvSpPr/>
          <p:nvPr/>
        </p:nvSpPr>
        <p:spPr>
          <a:xfrm>
            <a:off x="2393701" y="5848782"/>
            <a:ext cx="597965" cy="31275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5" name="Flowchart: Magnetic Disk 24"/>
          <p:cNvSpPr/>
          <p:nvPr/>
        </p:nvSpPr>
        <p:spPr>
          <a:xfrm>
            <a:off x="10407356" y="5436972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9713726" y="5152357"/>
            <a:ext cx="1111186" cy="6381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iTunesU</a:t>
            </a:r>
            <a:endParaRPr lang="en-GB" sz="1600" dirty="0"/>
          </a:p>
        </p:txBody>
      </p:sp>
      <p:sp>
        <p:nvSpPr>
          <p:cNvPr id="27" name="Snip Single Corner Rectangle 26"/>
          <p:cNvSpPr/>
          <p:nvPr/>
        </p:nvSpPr>
        <p:spPr>
          <a:xfrm>
            <a:off x="9525656" y="5854425"/>
            <a:ext cx="826894" cy="466230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iTunesU</a:t>
            </a:r>
          </a:p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8" name="Slide Number Placeholder 2"/>
          <p:cNvSpPr txBox="1">
            <a:spLocks/>
          </p:cNvSpPr>
          <p:nvPr/>
        </p:nvSpPr>
        <p:spPr>
          <a:xfrm>
            <a:off x="6993678" y="6521548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29" name="Flowchart: Magnetic Disk 28"/>
          <p:cNvSpPr/>
          <p:nvPr/>
        </p:nvSpPr>
        <p:spPr>
          <a:xfrm>
            <a:off x="5297659" y="5534333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30" name="Rounded Rectangle 29"/>
          <p:cNvSpPr/>
          <p:nvPr/>
        </p:nvSpPr>
        <p:spPr>
          <a:xfrm>
            <a:off x="6172437" y="5249719"/>
            <a:ext cx="1251764" cy="63817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National web portal</a:t>
            </a:r>
            <a:endParaRPr lang="en-GB" sz="1600" dirty="0"/>
          </a:p>
        </p:txBody>
      </p:sp>
      <p:sp>
        <p:nvSpPr>
          <p:cNvPr id="31" name="Snip Single Corner Rectangle 30"/>
          <p:cNvSpPr/>
          <p:nvPr/>
        </p:nvSpPr>
        <p:spPr>
          <a:xfrm>
            <a:off x="6589930" y="5964311"/>
            <a:ext cx="919050" cy="31537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OAI-PMH</a:t>
            </a:r>
          </a:p>
        </p:txBody>
      </p:sp>
      <p:sp>
        <p:nvSpPr>
          <p:cNvPr id="8" name="Rectangle 7"/>
          <p:cNvSpPr/>
          <p:nvPr/>
        </p:nvSpPr>
        <p:spPr>
          <a:xfrm>
            <a:off x="5139694" y="3596355"/>
            <a:ext cx="2070968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GÉANT OER Aggregation Hub (back-end)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531" y="1765075"/>
            <a:ext cx="1400522" cy="5310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942" y="3596355"/>
            <a:ext cx="1373416" cy="919442"/>
          </a:xfrm>
          <a:prstGeom prst="rect">
            <a:avLst/>
          </a:prstGeom>
        </p:spPr>
      </p:pic>
      <p:sp>
        <p:nvSpPr>
          <p:cNvPr id="54" name="Rounded Rectangle 53"/>
          <p:cNvSpPr/>
          <p:nvPr/>
        </p:nvSpPr>
        <p:spPr>
          <a:xfrm>
            <a:off x="4356867" y="2331279"/>
            <a:ext cx="1923737" cy="61912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GÉANT OER</a:t>
            </a:r>
          </a:p>
          <a:p>
            <a:pPr algn="ctr"/>
            <a:r>
              <a:rPr lang="hu-HU" dirty="0" smtClean="0"/>
              <a:t>Web Portal</a:t>
            </a:r>
            <a:endParaRPr lang="en-GB" dirty="0"/>
          </a:p>
        </p:txBody>
      </p:sp>
      <p:cxnSp>
        <p:nvCxnSpPr>
          <p:cNvPr id="56" name="Elbow Connector 55"/>
          <p:cNvCxnSpPr>
            <a:stCxn id="21" idx="0"/>
          </p:cNvCxnSpPr>
          <p:nvPr/>
        </p:nvCxnSpPr>
        <p:spPr>
          <a:xfrm flipV="1">
            <a:off x="2991666" y="4687057"/>
            <a:ext cx="2942851" cy="1318103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1" idx="0"/>
          </p:cNvCxnSpPr>
          <p:nvPr/>
        </p:nvCxnSpPr>
        <p:spPr>
          <a:xfrm flipH="1" flipV="1">
            <a:off x="6098546" y="4638612"/>
            <a:ext cx="1410434" cy="1483387"/>
          </a:xfrm>
          <a:prstGeom prst="bentConnector4">
            <a:avLst>
              <a:gd name="adj1" fmla="val -16208"/>
              <a:gd name="adj2" fmla="val 69195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27" idx="2"/>
          </p:cNvCxnSpPr>
          <p:nvPr/>
        </p:nvCxnSpPr>
        <p:spPr>
          <a:xfrm rot="10800000">
            <a:off x="6255906" y="4687058"/>
            <a:ext cx="3269750" cy="1400483"/>
          </a:xfrm>
          <a:prstGeom prst="bentConnector3">
            <a:avLst>
              <a:gd name="adj1" fmla="val 2888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41884" y="3953693"/>
            <a:ext cx="1155615" cy="1166718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 flipV="1">
            <a:off x="1334500" y="2640841"/>
            <a:ext cx="2837828" cy="1967301"/>
          </a:xfrm>
          <a:prstGeom prst="line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98" y="3810026"/>
            <a:ext cx="1106659" cy="5118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789" y="1823095"/>
            <a:ext cx="759190" cy="124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1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GÉANT OER Hub&amp;Portal Service Architecture v1.0 – GN4 Phase 1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8480" y="4270254"/>
            <a:ext cx="1155615" cy="11667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23" y="1495215"/>
            <a:ext cx="1265989" cy="1265989"/>
          </a:xfrm>
          <a:prstGeom prst="rect">
            <a:avLst/>
          </a:prstGeom>
        </p:spPr>
      </p:pic>
      <p:cxnSp>
        <p:nvCxnSpPr>
          <p:cNvPr id="9" name="Straight Connector 8"/>
          <p:cNvCxnSpPr>
            <a:endCxn id="8" idx="0"/>
          </p:cNvCxnSpPr>
          <p:nvPr/>
        </p:nvCxnSpPr>
        <p:spPr>
          <a:xfrm>
            <a:off x="5297659" y="2965990"/>
            <a:ext cx="877519" cy="630365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12030" y="1277605"/>
            <a:ext cx="168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Federated users</a:t>
            </a:r>
            <a:endParaRPr lang="en-GB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1095374" y="5418804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970151" y="5134190"/>
            <a:ext cx="1281721" cy="6381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Institutional web portal</a:t>
            </a:r>
            <a:endParaRPr lang="en-GB" sz="1600" dirty="0"/>
          </a:p>
        </p:txBody>
      </p:sp>
      <p:sp>
        <p:nvSpPr>
          <p:cNvPr id="21" name="Snip Single Corner Rectangle 20"/>
          <p:cNvSpPr/>
          <p:nvPr/>
        </p:nvSpPr>
        <p:spPr>
          <a:xfrm>
            <a:off x="2393701" y="5848782"/>
            <a:ext cx="597965" cy="31275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5" name="Flowchart: Magnetic Disk 24"/>
          <p:cNvSpPr/>
          <p:nvPr/>
        </p:nvSpPr>
        <p:spPr>
          <a:xfrm>
            <a:off x="10407356" y="5436972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9713726" y="5152357"/>
            <a:ext cx="1111186" cy="6381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iTunesU</a:t>
            </a:r>
            <a:endParaRPr lang="en-GB" sz="1600" dirty="0"/>
          </a:p>
        </p:txBody>
      </p:sp>
      <p:sp>
        <p:nvSpPr>
          <p:cNvPr id="27" name="Snip Single Corner Rectangle 26"/>
          <p:cNvSpPr/>
          <p:nvPr/>
        </p:nvSpPr>
        <p:spPr>
          <a:xfrm>
            <a:off x="9525656" y="5854425"/>
            <a:ext cx="826894" cy="466230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iTunesU</a:t>
            </a:r>
          </a:p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8" name="Slide Number Placeholder 2"/>
          <p:cNvSpPr txBox="1">
            <a:spLocks/>
          </p:cNvSpPr>
          <p:nvPr/>
        </p:nvSpPr>
        <p:spPr>
          <a:xfrm>
            <a:off x="6993678" y="6521548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9" name="Flowchart: Magnetic Disk 28"/>
          <p:cNvSpPr/>
          <p:nvPr/>
        </p:nvSpPr>
        <p:spPr>
          <a:xfrm>
            <a:off x="5297659" y="5534333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30" name="Rounded Rectangle 29"/>
          <p:cNvSpPr/>
          <p:nvPr/>
        </p:nvSpPr>
        <p:spPr>
          <a:xfrm>
            <a:off x="6172437" y="5249719"/>
            <a:ext cx="1251764" cy="63817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National web portal</a:t>
            </a:r>
            <a:endParaRPr lang="en-GB" sz="1600" dirty="0"/>
          </a:p>
        </p:txBody>
      </p:sp>
      <p:sp>
        <p:nvSpPr>
          <p:cNvPr id="31" name="Snip Single Corner Rectangle 30"/>
          <p:cNvSpPr/>
          <p:nvPr/>
        </p:nvSpPr>
        <p:spPr>
          <a:xfrm>
            <a:off x="6589930" y="5964311"/>
            <a:ext cx="919050" cy="31537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OAI-PMH</a:t>
            </a:r>
          </a:p>
        </p:txBody>
      </p:sp>
      <p:sp>
        <p:nvSpPr>
          <p:cNvPr id="8" name="Rectangle 7"/>
          <p:cNvSpPr/>
          <p:nvPr/>
        </p:nvSpPr>
        <p:spPr>
          <a:xfrm>
            <a:off x="5139694" y="3596355"/>
            <a:ext cx="2070968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GÉANT OER Aggregation Hub (back-end)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531" y="1765075"/>
            <a:ext cx="1400522" cy="5310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942" y="3596355"/>
            <a:ext cx="1373416" cy="91944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338" y="1393201"/>
            <a:ext cx="1977820" cy="504566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>
            <a:off x="4259434" y="1985283"/>
            <a:ext cx="498949" cy="364889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4356867" y="2331279"/>
            <a:ext cx="1923737" cy="61912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GÉANT OER</a:t>
            </a:r>
          </a:p>
          <a:p>
            <a:pPr algn="ctr"/>
            <a:r>
              <a:rPr lang="hu-HU" dirty="0" smtClean="0"/>
              <a:t>Web Portal</a:t>
            </a:r>
            <a:endParaRPr lang="en-GB" dirty="0"/>
          </a:p>
        </p:txBody>
      </p:sp>
      <p:cxnSp>
        <p:nvCxnSpPr>
          <p:cNvPr id="56" name="Elbow Connector 55"/>
          <p:cNvCxnSpPr>
            <a:stCxn id="21" idx="0"/>
          </p:cNvCxnSpPr>
          <p:nvPr/>
        </p:nvCxnSpPr>
        <p:spPr>
          <a:xfrm flipV="1">
            <a:off x="2991666" y="4687057"/>
            <a:ext cx="2942851" cy="1318103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1" idx="0"/>
          </p:cNvCxnSpPr>
          <p:nvPr/>
        </p:nvCxnSpPr>
        <p:spPr>
          <a:xfrm flipH="1" flipV="1">
            <a:off x="6098546" y="4638612"/>
            <a:ext cx="1410434" cy="1483387"/>
          </a:xfrm>
          <a:prstGeom prst="bentConnector4">
            <a:avLst>
              <a:gd name="adj1" fmla="val -16208"/>
              <a:gd name="adj2" fmla="val 69195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27" idx="2"/>
          </p:cNvCxnSpPr>
          <p:nvPr/>
        </p:nvCxnSpPr>
        <p:spPr>
          <a:xfrm rot="10800000">
            <a:off x="6255906" y="4687058"/>
            <a:ext cx="3269750" cy="1400483"/>
          </a:xfrm>
          <a:prstGeom prst="bentConnector3">
            <a:avLst>
              <a:gd name="adj1" fmla="val 2888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41884" y="3967472"/>
            <a:ext cx="1155615" cy="1166718"/>
          </a:xfrm>
          <a:prstGeom prst="rect">
            <a:avLst/>
          </a:prstGeom>
        </p:spPr>
      </p:pic>
      <p:cxnSp>
        <p:nvCxnSpPr>
          <p:cNvPr id="69" name="Straight Connector 68"/>
          <p:cNvCxnSpPr>
            <a:stCxn id="18" idx="3"/>
          </p:cNvCxnSpPr>
          <p:nvPr/>
        </p:nvCxnSpPr>
        <p:spPr>
          <a:xfrm>
            <a:off x="1609112" y="2128210"/>
            <a:ext cx="2650322" cy="539894"/>
          </a:xfrm>
          <a:prstGeom prst="line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037" y="2052905"/>
            <a:ext cx="1129087" cy="78214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357479" y="2729998"/>
            <a:ext cx="1246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Social features</a:t>
            </a:r>
            <a:endParaRPr lang="en-GB" sz="14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8127" y="3018043"/>
            <a:ext cx="976327" cy="48283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282616" y="2746672"/>
            <a:ext cx="1753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1"/>
                </a:solidFill>
              </a:rPr>
              <a:t>Federated access to the web portal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2656166" y="2565231"/>
            <a:ext cx="400290" cy="535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832839" y="1316561"/>
            <a:ext cx="1753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1"/>
                </a:solidFill>
              </a:rPr>
              <a:t>Moodle integartion v1.0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5162107" y="1588126"/>
            <a:ext cx="1636212" cy="90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199077" y="1733296"/>
            <a:ext cx="1753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1"/>
                </a:solidFill>
              </a:rPr>
              <a:t>Investigate social features and paradata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44" name="Straight Connector 43"/>
          <p:cNvCxnSpPr>
            <a:stCxn id="43" idx="1"/>
          </p:cNvCxnSpPr>
          <p:nvPr/>
        </p:nvCxnSpPr>
        <p:spPr>
          <a:xfrm flipH="1">
            <a:off x="7604423" y="2194961"/>
            <a:ext cx="1594654" cy="358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06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GÉANT OER Hub&amp;Portal Service Architecture v2.0 – GN4 Phase 1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4723" y="4397637"/>
            <a:ext cx="1155615" cy="11667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23" y="1495215"/>
            <a:ext cx="1265989" cy="1265989"/>
          </a:xfrm>
          <a:prstGeom prst="rect">
            <a:avLst/>
          </a:prstGeom>
        </p:spPr>
      </p:pic>
      <p:cxnSp>
        <p:nvCxnSpPr>
          <p:cNvPr id="9" name="Straight Connector 8"/>
          <p:cNvCxnSpPr>
            <a:endCxn id="8" idx="0"/>
          </p:cNvCxnSpPr>
          <p:nvPr/>
        </p:nvCxnSpPr>
        <p:spPr>
          <a:xfrm>
            <a:off x="5297659" y="2965990"/>
            <a:ext cx="877519" cy="630365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12030" y="1277605"/>
            <a:ext cx="168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Federated users</a:t>
            </a:r>
            <a:endParaRPr lang="en-GB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1095374" y="5418804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970151" y="5134190"/>
            <a:ext cx="1281721" cy="6381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Institutional web portal</a:t>
            </a:r>
            <a:endParaRPr lang="en-GB" sz="1600" dirty="0"/>
          </a:p>
        </p:txBody>
      </p:sp>
      <p:sp>
        <p:nvSpPr>
          <p:cNvPr id="21" name="Snip Single Corner Rectangle 20"/>
          <p:cNvSpPr/>
          <p:nvPr/>
        </p:nvSpPr>
        <p:spPr>
          <a:xfrm>
            <a:off x="2393701" y="5848782"/>
            <a:ext cx="597965" cy="31275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5" name="Flowchart: Magnetic Disk 24"/>
          <p:cNvSpPr/>
          <p:nvPr/>
        </p:nvSpPr>
        <p:spPr>
          <a:xfrm>
            <a:off x="10407356" y="5436972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9713726" y="5152357"/>
            <a:ext cx="1111186" cy="6381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iTunesU</a:t>
            </a:r>
            <a:endParaRPr lang="en-GB" sz="1600" dirty="0"/>
          </a:p>
        </p:txBody>
      </p:sp>
      <p:sp>
        <p:nvSpPr>
          <p:cNvPr id="27" name="Snip Single Corner Rectangle 26"/>
          <p:cNvSpPr/>
          <p:nvPr/>
        </p:nvSpPr>
        <p:spPr>
          <a:xfrm>
            <a:off x="9525656" y="5854425"/>
            <a:ext cx="826894" cy="466230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iTunesU</a:t>
            </a:r>
          </a:p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8" name="Slide Number Placeholder 2"/>
          <p:cNvSpPr txBox="1">
            <a:spLocks/>
          </p:cNvSpPr>
          <p:nvPr/>
        </p:nvSpPr>
        <p:spPr>
          <a:xfrm>
            <a:off x="6993678" y="6521548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9" name="Flowchart: Magnetic Disk 28"/>
          <p:cNvSpPr/>
          <p:nvPr/>
        </p:nvSpPr>
        <p:spPr>
          <a:xfrm>
            <a:off x="5297659" y="5534333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30" name="Rounded Rectangle 29"/>
          <p:cNvSpPr/>
          <p:nvPr/>
        </p:nvSpPr>
        <p:spPr>
          <a:xfrm>
            <a:off x="6172437" y="5249719"/>
            <a:ext cx="1251764" cy="63817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National web portal</a:t>
            </a:r>
            <a:endParaRPr lang="en-GB" sz="1600" dirty="0"/>
          </a:p>
        </p:txBody>
      </p:sp>
      <p:sp>
        <p:nvSpPr>
          <p:cNvPr id="31" name="Snip Single Corner Rectangle 30"/>
          <p:cNvSpPr/>
          <p:nvPr/>
        </p:nvSpPr>
        <p:spPr>
          <a:xfrm>
            <a:off x="6589930" y="5964311"/>
            <a:ext cx="919050" cy="31537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OAI-PMH</a:t>
            </a:r>
          </a:p>
        </p:txBody>
      </p:sp>
      <p:sp>
        <p:nvSpPr>
          <p:cNvPr id="8" name="Rectangle 7"/>
          <p:cNvSpPr/>
          <p:nvPr/>
        </p:nvSpPr>
        <p:spPr>
          <a:xfrm>
            <a:off x="5139694" y="3596355"/>
            <a:ext cx="2070968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GÉANT OER Aggregation Hub (back-end)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531" y="1765075"/>
            <a:ext cx="1400522" cy="5310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942" y="3596355"/>
            <a:ext cx="1373416" cy="91944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656" y="1386534"/>
            <a:ext cx="1757534" cy="639772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4754636" y="3104650"/>
            <a:ext cx="7144675" cy="2609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REST API</a:t>
            </a:r>
            <a:endParaRPr lang="en-GB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7910596" y="1765075"/>
            <a:ext cx="1032" cy="1339575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877" y="1295953"/>
            <a:ext cx="1592145" cy="859758"/>
          </a:xfrm>
          <a:prstGeom prst="rect">
            <a:avLst/>
          </a:prstGeom>
        </p:spPr>
      </p:pic>
      <p:cxnSp>
        <p:nvCxnSpPr>
          <p:cNvPr id="49" name="Straight Connector 48"/>
          <p:cNvCxnSpPr/>
          <p:nvPr/>
        </p:nvCxnSpPr>
        <p:spPr>
          <a:xfrm flipH="1">
            <a:off x="9537244" y="2190892"/>
            <a:ext cx="1" cy="913758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4356867" y="2331279"/>
            <a:ext cx="1923737" cy="61912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GÉANT OER</a:t>
            </a:r>
          </a:p>
          <a:p>
            <a:pPr algn="ctr"/>
            <a:r>
              <a:rPr lang="hu-HU" dirty="0" smtClean="0"/>
              <a:t>Web Portal</a:t>
            </a:r>
            <a:endParaRPr lang="en-GB" dirty="0"/>
          </a:p>
        </p:txBody>
      </p:sp>
      <p:cxnSp>
        <p:nvCxnSpPr>
          <p:cNvPr id="56" name="Elbow Connector 55"/>
          <p:cNvCxnSpPr>
            <a:stCxn id="21" idx="0"/>
          </p:cNvCxnSpPr>
          <p:nvPr/>
        </p:nvCxnSpPr>
        <p:spPr>
          <a:xfrm flipV="1">
            <a:off x="2991666" y="4687057"/>
            <a:ext cx="2942851" cy="1318103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1" idx="0"/>
          </p:cNvCxnSpPr>
          <p:nvPr/>
        </p:nvCxnSpPr>
        <p:spPr>
          <a:xfrm flipH="1" flipV="1">
            <a:off x="6098546" y="4638612"/>
            <a:ext cx="1410434" cy="1483387"/>
          </a:xfrm>
          <a:prstGeom prst="bentConnector4">
            <a:avLst>
              <a:gd name="adj1" fmla="val -16208"/>
              <a:gd name="adj2" fmla="val 69195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27" idx="2"/>
          </p:cNvCxnSpPr>
          <p:nvPr/>
        </p:nvCxnSpPr>
        <p:spPr>
          <a:xfrm rot="10800000">
            <a:off x="6255906" y="4687058"/>
            <a:ext cx="3269750" cy="1400483"/>
          </a:xfrm>
          <a:prstGeom prst="bentConnector3">
            <a:avLst>
              <a:gd name="adj1" fmla="val 2888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3407" y="3949593"/>
            <a:ext cx="1155615" cy="1166718"/>
          </a:xfrm>
          <a:prstGeom prst="rect">
            <a:avLst/>
          </a:prstGeom>
        </p:spPr>
      </p:pic>
      <p:cxnSp>
        <p:nvCxnSpPr>
          <p:cNvPr id="69" name="Straight Connector 68"/>
          <p:cNvCxnSpPr>
            <a:stCxn id="18" idx="3"/>
          </p:cNvCxnSpPr>
          <p:nvPr/>
        </p:nvCxnSpPr>
        <p:spPr>
          <a:xfrm>
            <a:off x="1609112" y="2128210"/>
            <a:ext cx="2650322" cy="539894"/>
          </a:xfrm>
          <a:prstGeom prst="line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037" y="2052905"/>
            <a:ext cx="1129087" cy="78214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357479" y="2729998"/>
            <a:ext cx="1246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Social features</a:t>
            </a:r>
            <a:endParaRPr lang="en-GB" sz="1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650580" y="1251400"/>
            <a:ext cx="1557337" cy="975503"/>
            <a:chOff x="1481138" y="2821376"/>
            <a:chExt cx="1557337" cy="97550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0885" y="2821376"/>
              <a:ext cx="1471693" cy="975503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/>
          </p:nvSpPr>
          <p:spPr>
            <a:xfrm>
              <a:off x="1481138" y="2950404"/>
              <a:ext cx="1557337" cy="74053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4007092" y="2128209"/>
            <a:ext cx="382904" cy="253249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31" y="2285325"/>
            <a:ext cx="1188530" cy="362446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>
            <a:off x="10608808" y="2697995"/>
            <a:ext cx="2042" cy="403932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48127" y="3018043"/>
            <a:ext cx="976327" cy="48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GÉANT OER Hub&amp;Portal Service Architecture v3.0 - Vision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486" y="4337128"/>
            <a:ext cx="1155615" cy="11667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23" y="1495215"/>
            <a:ext cx="1265989" cy="1265989"/>
          </a:xfrm>
          <a:prstGeom prst="rect">
            <a:avLst/>
          </a:prstGeom>
        </p:spPr>
      </p:pic>
      <p:cxnSp>
        <p:nvCxnSpPr>
          <p:cNvPr id="9" name="Straight Connector 8"/>
          <p:cNvCxnSpPr>
            <a:endCxn id="8" idx="0"/>
          </p:cNvCxnSpPr>
          <p:nvPr/>
        </p:nvCxnSpPr>
        <p:spPr>
          <a:xfrm>
            <a:off x="5297659" y="2965990"/>
            <a:ext cx="877519" cy="630365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12030" y="1277605"/>
            <a:ext cx="168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Federated users</a:t>
            </a:r>
            <a:endParaRPr lang="en-GB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1095374" y="5418804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970151" y="5134190"/>
            <a:ext cx="1281721" cy="6381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Institutional web portal</a:t>
            </a:r>
            <a:endParaRPr lang="en-GB" sz="1600" dirty="0"/>
          </a:p>
        </p:txBody>
      </p:sp>
      <p:sp>
        <p:nvSpPr>
          <p:cNvPr id="21" name="Snip Single Corner Rectangle 20"/>
          <p:cNvSpPr/>
          <p:nvPr/>
        </p:nvSpPr>
        <p:spPr>
          <a:xfrm>
            <a:off x="2393701" y="5848782"/>
            <a:ext cx="597965" cy="31275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5" name="Flowchart: Magnetic Disk 24"/>
          <p:cNvSpPr/>
          <p:nvPr/>
        </p:nvSpPr>
        <p:spPr>
          <a:xfrm>
            <a:off x="10407356" y="5436972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9713726" y="5152357"/>
            <a:ext cx="1111186" cy="6381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iTunesU</a:t>
            </a:r>
            <a:endParaRPr lang="en-GB" sz="1600" dirty="0"/>
          </a:p>
        </p:txBody>
      </p:sp>
      <p:sp>
        <p:nvSpPr>
          <p:cNvPr id="27" name="Snip Single Corner Rectangle 26"/>
          <p:cNvSpPr/>
          <p:nvPr/>
        </p:nvSpPr>
        <p:spPr>
          <a:xfrm>
            <a:off x="9525656" y="5854425"/>
            <a:ext cx="826894" cy="466230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iTunesU</a:t>
            </a:r>
          </a:p>
          <a:p>
            <a:pPr algn="ctr"/>
            <a:r>
              <a:rPr lang="hu-HU" sz="1400" dirty="0" smtClean="0"/>
              <a:t>RSS</a:t>
            </a:r>
          </a:p>
        </p:txBody>
      </p:sp>
      <p:sp>
        <p:nvSpPr>
          <p:cNvPr id="28" name="Slide Number Placeholder 2"/>
          <p:cNvSpPr txBox="1">
            <a:spLocks/>
          </p:cNvSpPr>
          <p:nvPr/>
        </p:nvSpPr>
        <p:spPr>
          <a:xfrm>
            <a:off x="6993678" y="6521548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9" name="Flowchart: Magnetic Disk 28"/>
          <p:cNvSpPr/>
          <p:nvPr/>
        </p:nvSpPr>
        <p:spPr>
          <a:xfrm>
            <a:off x="5297659" y="5534333"/>
            <a:ext cx="1223963" cy="819150"/>
          </a:xfrm>
          <a:prstGeom prst="flowChartMagneticDisk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Repository</a:t>
            </a:r>
            <a:endParaRPr lang="en-GB" dirty="0"/>
          </a:p>
        </p:txBody>
      </p:sp>
      <p:sp>
        <p:nvSpPr>
          <p:cNvPr id="30" name="Rounded Rectangle 29"/>
          <p:cNvSpPr/>
          <p:nvPr/>
        </p:nvSpPr>
        <p:spPr>
          <a:xfrm>
            <a:off x="6172437" y="5249719"/>
            <a:ext cx="1251764" cy="63817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smtClean="0"/>
              <a:t>National web portal</a:t>
            </a:r>
            <a:endParaRPr lang="en-GB" sz="1600" dirty="0"/>
          </a:p>
        </p:txBody>
      </p:sp>
      <p:sp>
        <p:nvSpPr>
          <p:cNvPr id="31" name="Snip Single Corner Rectangle 30"/>
          <p:cNvSpPr/>
          <p:nvPr/>
        </p:nvSpPr>
        <p:spPr>
          <a:xfrm>
            <a:off x="6589930" y="5964311"/>
            <a:ext cx="919050" cy="315375"/>
          </a:xfrm>
          <a:prstGeom prst="snip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OAI-PMH</a:t>
            </a:r>
          </a:p>
        </p:txBody>
      </p:sp>
      <p:sp>
        <p:nvSpPr>
          <p:cNvPr id="8" name="Rectangle 7"/>
          <p:cNvSpPr/>
          <p:nvPr/>
        </p:nvSpPr>
        <p:spPr>
          <a:xfrm>
            <a:off x="5139694" y="3596355"/>
            <a:ext cx="2070968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GÉANT OER Aggregation Hub (back-end)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531" y="1765075"/>
            <a:ext cx="1400522" cy="5310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942" y="3596355"/>
            <a:ext cx="1373416" cy="91944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656" y="1386534"/>
            <a:ext cx="1757534" cy="639772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4754636" y="3104650"/>
            <a:ext cx="7144675" cy="2609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REST API</a:t>
            </a:r>
            <a:endParaRPr lang="en-GB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7910600" y="1765075"/>
            <a:ext cx="1032" cy="1339575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877" y="1295953"/>
            <a:ext cx="1592145" cy="859758"/>
          </a:xfrm>
          <a:prstGeom prst="rect">
            <a:avLst/>
          </a:prstGeom>
        </p:spPr>
      </p:pic>
      <p:cxnSp>
        <p:nvCxnSpPr>
          <p:cNvPr id="49" name="Straight Connector 48"/>
          <p:cNvCxnSpPr/>
          <p:nvPr/>
        </p:nvCxnSpPr>
        <p:spPr>
          <a:xfrm flipH="1">
            <a:off x="9537244" y="2190892"/>
            <a:ext cx="1" cy="913758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189" y="1350365"/>
            <a:ext cx="1363178" cy="1317739"/>
          </a:xfrm>
          <a:prstGeom prst="rect">
            <a:avLst/>
          </a:prstGeom>
        </p:spPr>
      </p:pic>
      <p:cxnSp>
        <p:nvCxnSpPr>
          <p:cNvPr id="52" name="Straight Connector 51"/>
          <p:cNvCxnSpPr/>
          <p:nvPr/>
        </p:nvCxnSpPr>
        <p:spPr>
          <a:xfrm flipH="1">
            <a:off x="11057778" y="2674670"/>
            <a:ext cx="1" cy="429980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4356867" y="2331279"/>
            <a:ext cx="1923737" cy="61912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GÉANT OER</a:t>
            </a:r>
          </a:p>
          <a:p>
            <a:pPr algn="ctr"/>
            <a:r>
              <a:rPr lang="hu-HU" dirty="0" smtClean="0"/>
              <a:t>Web Portal</a:t>
            </a:r>
            <a:endParaRPr lang="en-GB" dirty="0"/>
          </a:p>
        </p:txBody>
      </p:sp>
      <p:cxnSp>
        <p:nvCxnSpPr>
          <p:cNvPr id="56" name="Elbow Connector 55"/>
          <p:cNvCxnSpPr>
            <a:stCxn id="21" idx="0"/>
          </p:cNvCxnSpPr>
          <p:nvPr/>
        </p:nvCxnSpPr>
        <p:spPr>
          <a:xfrm flipV="1">
            <a:off x="2991666" y="4687057"/>
            <a:ext cx="2942851" cy="1318103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1" idx="0"/>
          </p:cNvCxnSpPr>
          <p:nvPr/>
        </p:nvCxnSpPr>
        <p:spPr>
          <a:xfrm flipH="1" flipV="1">
            <a:off x="6098546" y="4638612"/>
            <a:ext cx="1410434" cy="1483387"/>
          </a:xfrm>
          <a:prstGeom prst="bentConnector4">
            <a:avLst>
              <a:gd name="adj1" fmla="val -16208"/>
              <a:gd name="adj2" fmla="val 69195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27" idx="2"/>
          </p:cNvCxnSpPr>
          <p:nvPr/>
        </p:nvCxnSpPr>
        <p:spPr>
          <a:xfrm rot="10800000">
            <a:off x="6255906" y="4687058"/>
            <a:ext cx="3269750" cy="1400483"/>
          </a:xfrm>
          <a:prstGeom prst="bentConnector3">
            <a:avLst>
              <a:gd name="adj1" fmla="val 2888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88699" y="3942483"/>
            <a:ext cx="1155615" cy="1166718"/>
          </a:xfrm>
          <a:prstGeom prst="rect">
            <a:avLst/>
          </a:prstGeom>
        </p:spPr>
      </p:pic>
      <p:cxnSp>
        <p:nvCxnSpPr>
          <p:cNvPr id="69" name="Straight Connector 68"/>
          <p:cNvCxnSpPr>
            <a:stCxn id="18" idx="3"/>
          </p:cNvCxnSpPr>
          <p:nvPr/>
        </p:nvCxnSpPr>
        <p:spPr>
          <a:xfrm>
            <a:off x="1609112" y="2128210"/>
            <a:ext cx="2650322" cy="539894"/>
          </a:xfrm>
          <a:prstGeom prst="line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037" y="2052905"/>
            <a:ext cx="1129087" cy="78214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357479" y="2729998"/>
            <a:ext cx="1246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Social features</a:t>
            </a:r>
            <a:endParaRPr lang="en-GB" sz="1400" dirty="0"/>
          </a:p>
        </p:txBody>
      </p:sp>
      <p:cxnSp>
        <p:nvCxnSpPr>
          <p:cNvPr id="6" name="Elbow Connector 5"/>
          <p:cNvCxnSpPr>
            <a:endCxn id="64" idx="0"/>
          </p:cNvCxnSpPr>
          <p:nvPr/>
        </p:nvCxnSpPr>
        <p:spPr>
          <a:xfrm rot="5400000">
            <a:off x="3035992" y="3346950"/>
            <a:ext cx="1711415" cy="1487749"/>
          </a:xfrm>
          <a:prstGeom prst="bentConnector3">
            <a:avLst>
              <a:gd name="adj1" fmla="val 1580"/>
            </a:avLst>
          </a:prstGeom>
          <a:ln w="508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1156139" y="2448669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OpenCall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650580" y="1251400"/>
            <a:ext cx="1557337" cy="975503"/>
            <a:chOff x="1481138" y="2821376"/>
            <a:chExt cx="1557337" cy="975503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0885" y="2821376"/>
              <a:ext cx="1471693" cy="975503"/>
            </a:xfrm>
            <a:prstGeom prst="rect">
              <a:avLst/>
            </a:prstGeom>
          </p:spPr>
        </p:pic>
        <p:sp>
          <p:nvSpPr>
            <p:cNvPr id="47" name="Rounded Rectangle 46"/>
            <p:cNvSpPr/>
            <p:nvPr/>
          </p:nvSpPr>
          <p:spPr>
            <a:xfrm>
              <a:off x="1481138" y="2950404"/>
              <a:ext cx="1557337" cy="74053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4007092" y="2128209"/>
            <a:ext cx="382904" cy="253249"/>
          </a:xfrm>
          <a:prstGeom prst="line">
            <a:avLst/>
          </a:prstGeom>
          <a:ln w="381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/>
          <p:nvPr/>
        </p:nvCxnSpPr>
        <p:spPr>
          <a:xfrm>
            <a:off x="6315847" y="2616619"/>
            <a:ext cx="774204" cy="463808"/>
          </a:xfrm>
          <a:prstGeom prst="bentConnector3">
            <a:avLst>
              <a:gd name="adj1" fmla="val 100059"/>
            </a:avLst>
          </a:prstGeom>
          <a:ln w="508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758304" y="2927340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>
                <a:solidFill>
                  <a:srgbClr val="FF0000"/>
                </a:solidFill>
              </a:rPr>
              <a:t>Loop-back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08494" y="2338976"/>
            <a:ext cx="83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>
                <a:solidFill>
                  <a:srgbClr val="FF0000"/>
                </a:solidFill>
              </a:rPr>
              <a:t>Paradata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436073" y="4946532"/>
            <a:ext cx="1423502" cy="251472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 smtClean="0"/>
              <a:t>GÉANT OER Widget</a:t>
            </a:r>
            <a:endParaRPr lang="en-GB" sz="1200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98447" y="3037775"/>
            <a:ext cx="976327" cy="48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4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02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1599</TotalTime>
  <Words>196</Words>
  <Application>Microsoft Office PowerPoint</Application>
  <PresentationFormat>Widescreen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GEANT Association</vt:lpstr>
      <vt:lpstr>PowerPoint Presentation</vt:lpstr>
      <vt:lpstr>GÉANT OER Hub&amp;Portal Service Architecture (starting point) - today</vt:lpstr>
      <vt:lpstr>GÉANT OER Hub&amp;Portal Service Architecture v1.0 – GN4 Phase 1</vt:lpstr>
      <vt:lpstr>GÉANT OER Hub&amp;Portal Service Architecture v2.0 – GN4 Phase 1</vt:lpstr>
      <vt:lpstr>GÉANT OER Hub&amp;Portal Service Architecture v3.0 - Vision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szegedi</cp:lastModifiedBy>
  <cp:revision>76</cp:revision>
  <dcterms:created xsi:type="dcterms:W3CDTF">2015-04-29T14:13:57Z</dcterms:created>
  <dcterms:modified xsi:type="dcterms:W3CDTF">2015-06-03T18:26:50Z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