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49"/>
  </p:notesMasterIdLst>
  <p:sldIdLst>
    <p:sldId id="279" r:id="rId5"/>
    <p:sldId id="323" r:id="rId6"/>
    <p:sldId id="324" r:id="rId7"/>
    <p:sldId id="325" r:id="rId8"/>
    <p:sldId id="313" r:id="rId9"/>
    <p:sldId id="326" r:id="rId10"/>
    <p:sldId id="327" r:id="rId11"/>
    <p:sldId id="339" r:id="rId12"/>
    <p:sldId id="296" r:id="rId13"/>
    <p:sldId id="297" r:id="rId14"/>
    <p:sldId id="314" r:id="rId15"/>
    <p:sldId id="315" r:id="rId16"/>
    <p:sldId id="330" r:id="rId17"/>
    <p:sldId id="331" r:id="rId18"/>
    <p:sldId id="310" r:id="rId19"/>
    <p:sldId id="333" r:id="rId20"/>
    <p:sldId id="334" r:id="rId21"/>
    <p:sldId id="335" r:id="rId22"/>
    <p:sldId id="336" r:id="rId23"/>
    <p:sldId id="337" r:id="rId24"/>
    <p:sldId id="338" r:id="rId25"/>
    <p:sldId id="332" r:id="rId26"/>
    <p:sldId id="299" r:id="rId27"/>
    <p:sldId id="308" r:id="rId28"/>
    <p:sldId id="355" r:id="rId29"/>
    <p:sldId id="351" r:id="rId30"/>
    <p:sldId id="344" r:id="rId31"/>
    <p:sldId id="345" r:id="rId32"/>
    <p:sldId id="346" r:id="rId33"/>
    <p:sldId id="348" r:id="rId34"/>
    <p:sldId id="347" r:id="rId35"/>
    <p:sldId id="350" r:id="rId36"/>
    <p:sldId id="341" r:id="rId37"/>
    <p:sldId id="349" r:id="rId38"/>
    <p:sldId id="354" r:id="rId39"/>
    <p:sldId id="342" r:id="rId40"/>
    <p:sldId id="352" r:id="rId41"/>
    <p:sldId id="309" r:id="rId42"/>
    <p:sldId id="316" r:id="rId43"/>
    <p:sldId id="290" r:id="rId44"/>
    <p:sldId id="301" r:id="rId45"/>
    <p:sldId id="305" r:id="rId46"/>
    <p:sldId id="328" r:id="rId47"/>
    <p:sldId id="278" r:id="rId4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660"/>
  </p:normalViewPr>
  <p:slideViewPr>
    <p:cSldViewPr snapToGrid="0">
      <p:cViewPr>
        <p:scale>
          <a:sx n="107" d="100"/>
          <a:sy n="107" d="100"/>
        </p:scale>
        <p:origin x="544" y="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66C347-3504-FE49-A529-151E24391DD5}" type="doc">
      <dgm:prSet loTypeId="urn:microsoft.com/office/officeart/2005/8/layout/hProcess9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0725AC3-A70C-FC42-9402-A93D856549D1}">
      <dgm:prSet/>
      <dgm:spPr/>
      <dgm:t>
        <a:bodyPr/>
        <a:lstStyle/>
        <a:p>
          <a:pPr rtl="0"/>
          <a:r>
            <a:rPr lang="en-US" b="1" dirty="0" smtClean="0"/>
            <a:t>eduCONF service current production system:</a:t>
          </a:r>
          <a:endParaRPr lang="en-US" dirty="0"/>
        </a:p>
      </dgm:t>
    </dgm:pt>
    <dgm:pt modelId="{DB0A04D6-0A95-E64F-A3F4-C6FD33E3B048}" type="parTrans" cxnId="{6EF9BFB1-35BE-CA40-9089-252C463D53D4}">
      <dgm:prSet/>
      <dgm:spPr/>
      <dgm:t>
        <a:bodyPr/>
        <a:lstStyle/>
        <a:p>
          <a:endParaRPr lang="en-GB"/>
        </a:p>
      </dgm:t>
    </dgm:pt>
    <dgm:pt modelId="{CB8B8D41-372F-9945-9148-3E4F8DC14963}" type="sibTrans" cxnId="{6EF9BFB1-35BE-CA40-9089-252C463D53D4}">
      <dgm:prSet/>
      <dgm:spPr/>
      <dgm:t>
        <a:bodyPr/>
        <a:lstStyle/>
        <a:p>
          <a:endParaRPr lang="en-GB"/>
        </a:p>
      </dgm:t>
    </dgm:pt>
    <dgm:pt modelId="{1EE129DD-1255-1743-B06B-BD25534C714D}">
      <dgm:prSet/>
      <dgm:spPr/>
      <dgm:t>
        <a:bodyPr/>
        <a:lstStyle/>
        <a:p>
          <a:pPr rtl="0"/>
          <a:r>
            <a:rPr lang="en-US" b="1" dirty="0" smtClean="0"/>
            <a:t>Gatekeeper , monitoring &amp; back-office services, directory web (service frontend)</a:t>
          </a:r>
          <a:endParaRPr lang="en-US" dirty="0"/>
        </a:p>
      </dgm:t>
    </dgm:pt>
    <dgm:pt modelId="{DEE82BB4-528A-AA4C-A552-C56890B7FFBB}" type="parTrans" cxnId="{26698461-E412-9D41-A360-B059D621F825}">
      <dgm:prSet/>
      <dgm:spPr/>
      <dgm:t>
        <a:bodyPr/>
        <a:lstStyle/>
        <a:p>
          <a:endParaRPr lang="en-GB"/>
        </a:p>
      </dgm:t>
    </dgm:pt>
    <dgm:pt modelId="{7721369D-145D-014B-BBFD-6FC248041A38}" type="sibTrans" cxnId="{26698461-E412-9D41-A360-B059D621F825}">
      <dgm:prSet/>
      <dgm:spPr/>
      <dgm:t>
        <a:bodyPr/>
        <a:lstStyle/>
        <a:p>
          <a:endParaRPr lang="en-GB"/>
        </a:p>
      </dgm:t>
    </dgm:pt>
    <dgm:pt modelId="{4C899E58-D884-164C-A384-DC369189EBA5}">
      <dgm:prSet/>
      <dgm:spPr/>
      <dgm:t>
        <a:bodyPr/>
        <a:lstStyle/>
        <a:p>
          <a:pPr rtl="0"/>
          <a:r>
            <a:rPr lang="en-US" b="1" dirty="0" smtClean="0"/>
            <a:t>2 x 3VMs, synced, in fail over  mode (hosted by </a:t>
          </a:r>
          <a:r>
            <a:rPr lang="en-US" b="1" dirty="0" err="1" smtClean="0"/>
            <a:t>CARNet</a:t>
          </a:r>
          <a:r>
            <a:rPr lang="en-US" b="1" dirty="0" smtClean="0"/>
            <a:t>)</a:t>
          </a:r>
          <a:endParaRPr lang="en-US" dirty="0"/>
        </a:p>
      </dgm:t>
    </dgm:pt>
    <dgm:pt modelId="{B1A4A2DC-841B-A644-86EB-312B7E88169E}" type="parTrans" cxnId="{8595C01D-D9C1-A648-8E00-C7BD79653E62}">
      <dgm:prSet/>
      <dgm:spPr/>
      <dgm:t>
        <a:bodyPr/>
        <a:lstStyle/>
        <a:p>
          <a:endParaRPr lang="en-GB"/>
        </a:p>
      </dgm:t>
    </dgm:pt>
    <dgm:pt modelId="{CB597824-AE5F-414E-BD32-4DE61F46B253}" type="sibTrans" cxnId="{8595C01D-D9C1-A648-8E00-C7BD79653E62}">
      <dgm:prSet/>
      <dgm:spPr/>
      <dgm:t>
        <a:bodyPr/>
        <a:lstStyle/>
        <a:p>
          <a:endParaRPr lang="en-GB"/>
        </a:p>
      </dgm:t>
    </dgm:pt>
    <dgm:pt modelId="{98024011-D3B1-E648-8473-A43D019E7E13}">
      <dgm:prSet/>
      <dgm:spPr/>
      <dgm:t>
        <a:bodyPr/>
        <a:lstStyle/>
        <a:p>
          <a:pPr rtl="0"/>
          <a:r>
            <a:rPr lang="en-US" b="1" dirty="0" smtClean="0"/>
            <a:t>Secondary gatekeeper (hosted by PSNC )</a:t>
          </a:r>
          <a:endParaRPr lang="en-US" dirty="0"/>
        </a:p>
      </dgm:t>
    </dgm:pt>
    <dgm:pt modelId="{DD3C43C6-AAC1-BF4D-B02A-99D79791EC15}" type="parTrans" cxnId="{7BC6A8E1-E8E4-9A4E-8A97-688715F76901}">
      <dgm:prSet/>
      <dgm:spPr/>
      <dgm:t>
        <a:bodyPr/>
        <a:lstStyle/>
        <a:p>
          <a:endParaRPr lang="en-GB"/>
        </a:p>
      </dgm:t>
    </dgm:pt>
    <dgm:pt modelId="{D738AAFD-DF6B-EE40-9BA3-70771EF2CC95}" type="sibTrans" cxnId="{7BC6A8E1-E8E4-9A4E-8A97-688715F76901}">
      <dgm:prSet/>
      <dgm:spPr/>
      <dgm:t>
        <a:bodyPr/>
        <a:lstStyle/>
        <a:p>
          <a:endParaRPr lang="en-GB"/>
        </a:p>
      </dgm:t>
    </dgm:pt>
    <dgm:pt modelId="{6B126BEF-3EF2-0E47-8D55-C40781E44900}">
      <dgm:prSet/>
      <dgm:spPr/>
      <dgm:t>
        <a:bodyPr/>
        <a:lstStyle/>
        <a:p>
          <a:pPr rtl="0"/>
          <a:r>
            <a:rPr lang="en-US" b="1" smtClean="0"/>
            <a:t>Provided by GÉANT Operations: </a:t>
          </a:r>
          <a:endParaRPr lang="en-US"/>
        </a:p>
      </dgm:t>
    </dgm:pt>
    <dgm:pt modelId="{1A4798F1-CFF4-B446-9EBE-9DD7A1D56591}" type="parTrans" cxnId="{2831A05C-4A66-AD4A-ABB1-9121B31D83D9}">
      <dgm:prSet/>
      <dgm:spPr/>
      <dgm:t>
        <a:bodyPr/>
        <a:lstStyle/>
        <a:p>
          <a:endParaRPr lang="en-GB"/>
        </a:p>
      </dgm:t>
    </dgm:pt>
    <dgm:pt modelId="{84A7CED5-3136-FD4B-8AEF-A7E71C1CCF49}" type="sibTrans" cxnId="{2831A05C-4A66-AD4A-ABB1-9121B31D83D9}">
      <dgm:prSet/>
      <dgm:spPr/>
      <dgm:t>
        <a:bodyPr/>
        <a:lstStyle/>
        <a:p>
          <a:endParaRPr lang="en-GB"/>
        </a:p>
      </dgm:t>
    </dgm:pt>
    <dgm:pt modelId="{C621128B-99A6-804F-9953-1A26B6507DA4}">
      <dgm:prSet/>
      <dgm:spPr/>
      <dgm:t>
        <a:bodyPr/>
        <a:lstStyle/>
        <a:p>
          <a:pPr rtl="0"/>
          <a:r>
            <a:rPr lang="en-US" b="1" dirty="0" smtClean="0"/>
            <a:t>3VMs (Test, UAT, Production) → all services on one VM   </a:t>
          </a:r>
          <a:endParaRPr lang="en-US" dirty="0"/>
        </a:p>
      </dgm:t>
    </dgm:pt>
    <dgm:pt modelId="{12BD92AD-1A3E-1B41-9968-985EB9E45B11}" type="parTrans" cxnId="{BB339B94-2D43-B544-B8DE-CFB9FB2AADE8}">
      <dgm:prSet/>
      <dgm:spPr/>
      <dgm:t>
        <a:bodyPr/>
        <a:lstStyle/>
        <a:p>
          <a:endParaRPr lang="en-GB"/>
        </a:p>
      </dgm:t>
    </dgm:pt>
    <dgm:pt modelId="{F0F81D74-0F45-ED46-BD03-C97383089465}" type="sibTrans" cxnId="{BB339B94-2D43-B544-B8DE-CFB9FB2AADE8}">
      <dgm:prSet/>
      <dgm:spPr/>
      <dgm:t>
        <a:bodyPr/>
        <a:lstStyle/>
        <a:p>
          <a:endParaRPr lang="en-GB"/>
        </a:p>
      </dgm:t>
    </dgm:pt>
    <dgm:pt modelId="{B8E912BB-2569-E447-86C5-BCD7894A448E}">
      <dgm:prSet/>
      <dgm:spPr/>
      <dgm:t>
        <a:bodyPr/>
        <a:lstStyle/>
        <a:p>
          <a:pPr rtl="0"/>
          <a:r>
            <a:rPr lang="en-US" b="1" dirty="0" smtClean="0"/>
            <a:t>Test -  for developing and testing. </a:t>
          </a:r>
          <a:r>
            <a:rPr lang="en-US" b="1" baseline="0" dirty="0" smtClean="0">
              <a:solidFill>
                <a:srgbClr val="FF0000"/>
              </a:solidFill>
            </a:rPr>
            <a:t>Restricted access.</a:t>
          </a:r>
          <a:endParaRPr lang="en-US" dirty="0">
            <a:solidFill>
              <a:srgbClr val="FF0000"/>
            </a:solidFill>
          </a:endParaRPr>
        </a:p>
      </dgm:t>
    </dgm:pt>
    <dgm:pt modelId="{72A5F795-5AAA-5442-B9D5-BD2F04853228}" type="parTrans" cxnId="{C0BA3848-ED0B-7E41-9CBF-9BABC188992B}">
      <dgm:prSet/>
      <dgm:spPr/>
      <dgm:t>
        <a:bodyPr/>
        <a:lstStyle/>
        <a:p>
          <a:endParaRPr lang="en-GB"/>
        </a:p>
      </dgm:t>
    </dgm:pt>
    <dgm:pt modelId="{CA1AE3A6-2D47-B44F-AAC6-041C1B835C15}" type="sibTrans" cxnId="{C0BA3848-ED0B-7E41-9CBF-9BABC188992B}">
      <dgm:prSet/>
      <dgm:spPr/>
      <dgm:t>
        <a:bodyPr/>
        <a:lstStyle/>
        <a:p>
          <a:endParaRPr lang="en-GB"/>
        </a:p>
      </dgm:t>
    </dgm:pt>
    <dgm:pt modelId="{078A690D-5A3A-B946-B3D3-32C1D9E36F98}">
      <dgm:prSet/>
      <dgm:spPr/>
      <dgm:t>
        <a:bodyPr/>
        <a:lstStyle/>
        <a:p>
          <a:pPr rtl="0"/>
          <a:r>
            <a:rPr lang="en-US" b="1" dirty="0" smtClean="0"/>
            <a:t>UAT - (User Acceptance Test), 2nd level test →  auto-migration from Test.</a:t>
          </a:r>
          <a:r>
            <a:rPr lang="en-US" b="1" baseline="0" dirty="0" smtClean="0"/>
            <a:t> </a:t>
          </a:r>
          <a:r>
            <a:rPr lang="en-US" b="1" baseline="0" dirty="0" smtClean="0">
              <a:solidFill>
                <a:srgbClr val="FF0000"/>
              </a:solidFill>
            </a:rPr>
            <a:t>Restricted access</a:t>
          </a:r>
          <a:r>
            <a:rPr lang="en-US" b="1" baseline="0" dirty="0" smtClean="0"/>
            <a:t>.</a:t>
          </a:r>
          <a:endParaRPr lang="en-US" dirty="0"/>
        </a:p>
      </dgm:t>
    </dgm:pt>
    <dgm:pt modelId="{41C46A6B-D098-6344-91BB-0778503BA9A8}" type="parTrans" cxnId="{7D158AA2-6803-0A4C-B21C-99CDED6F451C}">
      <dgm:prSet/>
      <dgm:spPr/>
      <dgm:t>
        <a:bodyPr/>
        <a:lstStyle/>
        <a:p>
          <a:endParaRPr lang="en-GB"/>
        </a:p>
      </dgm:t>
    </dgm:pt>
    <dgm:pt modelId="{AFD77D7C-F3F8-5746-A801-023D3E4D66E8}" type="sibTrans" cxnId="{7D158AA2-6803-0A4C-B21C-99CDED6F451C}">
      <dgm:prSet/>
      <dgm:spPr/>
      <dgm:t>
        <a:bodyPr/>
        <a:lstStyle/>
        <a:p>
          <a:endParaRPr lang="en-GB"/>
        </a:p>
      </dgm:t>
    </dgm:pt>
    <dgm:pt modelId="{41DFF72B-B4C0-8B45-824B-B517721FE2C6}">
      <dgm:prSet/>
      <dgm:spPr/>
      <dgm:t>
        <a:bodyPr/>
        <a:lstStyle/>
        <a:p>
          <a:pPr rtl="0"/>
          <a:r>
            <a:rPr lang="en-US" b="1" dirty="0" smtClean="0"/>
            <a:t>Production</a:t>
          </a:r>
          <a:r>
            <a:rPr lang="en-US" b="1" baseline="0" dirty="0" smtClean="0"/>
            <a:t> </a:t>
          </a:r>
          <a:r>
            <a:rPr lang="en-US" b="1" dirty="0" smtClean="0"/>
            <a:t>→ Completely</a:t>
          </a:r>
          <a:r>
            <a:rPr lang="en-US" b="1" baseline="0" dirty="0" smtClean="0"/>
            <a:t> finished and tested code. </a:t>
          </a:r>
          <a:r>
            <a:rPr lang="en-US" b="1" baseline="0" dirty="0" smtClean="0">
              <a:solidFill>
                <a:srgbClr val="92D050"/>
              </a:solidFill>
            </a:rPr>
            <a:t>Accessible by  internet</a:t>
          </a:r>
          <a:endParaRPr lang="en-US" dirty="0">
            <a:solidFill>
              <a:srgbClr val="92D050"/>
            </a:solidFill>
          </a:endParaRPr>
        </a:p>
      </dgm:t>
    </dgm:pt>
    <dgm:pt modelId="{6E5C37F5-2252-E349-BABA-CD893152D4B9}" type="parTrans" cxnId="{E36A4E4D-F95A-CC48-ABF3-52A4FAA60B8E}">
      <dgm:prSet/>
      <dgm:spPr/>
      <dgm:t>
        <a:bodyPr/>
        <a:lstStyle/>
        <a:p>
          <a:endParaRPr lang="en-GB"/>
        </a:p>
      </dgm:t>
    </dgm:pt>
    <dgm:pt modelId="{6FD3DFAE-BF2E-0E43-B004-00CC3E3A12BF}" type="sibTrans" cxnId="{E36A4E4D-F95A-CC48-ABF3-52A4FAA60B8E}">
      <dgm:prSet/>
      <dgm:spPr/>
      <dgm:t>
        <a:bodyPr/>
        <a:lstStyle/>
        <a:p>
          <a:endParaRPr lang="en-GB"/>
        </a:p>
      </dgm:t>
    </dgm:pt>
    <dgm:pt modelId="{CC1409E2-D35C-4F4C-AF13-B5820F9DA890}" type="pres">
      <dgm:prSet presAssocID="{0166C347-3504-FE49-A529-151E24391DD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A6F5BEA-CC55-8D4D-A29A-B073DFBDC675}" type="pres">
      <dgm:prSet presAssocID="{0166C347-3504-FE49-A529-151E24391DD5}" presName="arrow" presStyleLbl="bgShp" presStyleIdx="0" presStyleCnt="1" custScaleX="112181"/>
      <dgm:spPr/>
    </dgm:pt>
    <dgm:pt modelId="{FF4A679A-415D-B748-8746-60A5BBC8C520}" type="pres">
      <dgm:prSet presAssocID="{0166C347-3504-FE49-A529-151E24391DD5}" presName="linearProcess" presStyleCnt="0"/>
      <dgm:spPr/>
    </dgm:pt>
    <dgm:pt modelId="{AF087234-DDBC-0E43-B405-8FF9B0D10EB6}" type="pres">
      <dgm:prSet presAssocID="{20725AC3-A70C-FC42-9402-A93D856549D1}" presName="textNode" presStyleLbl="node1" presStyleIdx="0" presStyleCnt="2" custScaleY="11347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729CEA-DC52-F34D-B0A1-D27AE5691A19}" type="pres">
      <dgm:prSet presAssocID="{CB8B8D41-372F-9945-9148-3E4F8DC14963}" presName="sibTrans" presStyleCnt="0"/>
      <dgm:spPr/>
    </dgm:pt>
    <dgm:pt modelId="{EB77B44F-2268-F141-92B3-228B3C5208F7}" type="pres">
      <dgm:prSet presAssocID="{6B126BEF-3EF2-0E47-8D55-C40781E44900}" presName="textNode" presStyleLbl="node1" presStyleIdx="1" presStyleCnt="2" custScaleY="11438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D158AA2-6803-0A4C-B21C-99CDED6F451C}" srcId="{C621128B-99A6-804F-9953-1A26B6507DA4}" destId="{078A690D-5A3A-B946-B3D3-32C1D9E36F98}" srcOrd="1" destOrd="0" parTransId="{41C46A6B-D098-6344-91BB-0778503BA9A8}" sibTransId="{AFD77D7C-F3F8-5746-A801-023D3E4D66E8}"/>
    <dgm:cxn modelId="{9410B293-696D-B54A-9708-8734B9C5CAC4}" type="presOf" srcId="{B8E912BB-2569-E447-86C5-BCD7894A448E}" destId="{EB77B44F-2268-F141-92B3-228B3C5208F7}" srcOrd="0" destOrd="2" presId="urn:microsoft.com/office/officeart/2005/8/layout/hProcess9"/>
    <dgm:cxn modelId="{BB339B94-2D43-B544-B8DE-CFB9FB2AADE8}" srcId="{6B126BEF-3EF2-0E47-8D55-C40781E44900}" destId="{C621128B-99A6-804F-9953-1A26B6507DA4}" srcOrd="0" destOrd="0" parTransId="{12BD92AD-1A3E-1B41-9968-985EB9E45B11}" sibTransId="{F0F81D74-0F45-ED46-BD03-C97383089465}"/>
    <dgm:cxn modelId="{BC759534-A87D-8A4C-83A1-F65605C17EBE}" type="presOf" srcId="{1EE129DD-1255-1743-B06B-BD25534C714D}" destId="{AF087234-DDBC-0E43-B405-8FF9B0D10EB6}" srcOrd="0" destOrd="1" presId="urn:microsoft.com/office/officeart/2005/8/layout/hProcess9"/>
    <dgm:cxn modelId="{75D2B754-D61E-3B4F-AF94-F7CD5C58E4E6}" type="presOf" srcId="{0166C347-3504-FE49-A529-151E24391DD5}" destId="{CC1409E2-D35C-4F4C-AF13-B5820F9DA890}" srcOrd="0" destOrd="0" presId="urn:microsoft.com/office/officeart/2005/8/layout/hProcess9"/>
    <dgm:cxn modelId="{BB703833-4138-8B42-A664-0F41D7075C4C}" type="presOf" srcId="{6B126BEF-3EF2-0E47-8D55-C40781E44900}" destId="{EB77B44F-2268-F141-92B3-228B3C5208F7}" srcOrd="0" destOrd="0" presId="urn:microsoft.com/office/officeart/2005/8/layout/hProcess9"/>
    <dgm:cxn modelId="{FC09E0CC-26E9-A74D-A86E-82C66F64090D}" type="presOf" srcId="{078A690D-5A3A-B946-B3D3-32C1D9E36F98}" destId="{EB77B44F-2268-F141-92B3-228B3C5208F7}" srcOrd="0" destOrd="3" presId="urn:microsoft.com/office/officeart/2005/8/layout/hProcess9"/>
    <dgm:cxn modelId="{9D26FAC7-7A61-5148-9E4E-63F71EE2CD06}" type="presOf" srcId="{98024011-D3B1-E648-8473-A43D019E7E13}" destId="{AF087234-DDBC-0E43-B405-8FF9B0D10EB6}" srcOrd="0" destOrd="3" presId="urn:microsoft.com/office/officeart/2005/8/layout/hProcess9"/>
    <dgm:cxn modelId="{FDC3C3C1-19F9-FB40-BBA0-1F281E6C50C5}" type="presOf" srcId="{41DFF72B-B4C0-8B45-824B-B517721FE2C6}" destId="{EB77B44F-2268-F141-92B3-228B3C5208F7}" srcOrd="0" destOrd="4" presId="urn:microsoft.com/office/officeart/2005/8/layout/hProcess9"/>
    <dgm:cxn modelId="{3FDBEE80-B4D8-FE4A-B8E3-72A2D364FE89}" type="presOf" srcId="{4C899E58-D884-164C-A384-DC369189EBA5}" destId="{AF087234-DDBC-0E43-B405-8FF9B0D10EB6}" srcOrd="0" destOrd="2" presId="urn:microsoft.com/office/officeart/2005/8/layout/hProcess9"/>
    <dgm:cxn modelId="{C0BA3848-ED0B-7E41-9CBF-9BABC188992B}" srcId="{C621128B-99A6-804F-9953-1A26B6507DA4}" destId="{B8E912BB-2569-E447-86C5-BCD7894A448E}" srcOrd="0" destOrd="0" parTransId="{72A5F795-5AAA-5442-B9D5-BD2F04853228}" sibTransId="{CA1AE3A6-2D47-B44F-AAC6-041C1B835C15}"/>
    <dgm:cxn modelId="{2C14753E-45D6-784A-BAB6-A57A43A1C186}" type="presOf" srcId="{20725AC3-A70C-FC42-9402-A93D856549D1}" destId="{AF087234-DDBC-0E43-B405-8FF9B0D10EB6}" srcOrd="0" destOrd="0" presId="urn:microsoft.com/office/officeart/2005/8/layout/hProcess9"/>
    <dgm:cxn modelId="{4E002A5D-F363-DB4D-891B-5648F0DF3A7A}" type="presOf" srcId="{C621128B-99A6-804F-9953-1A26B6507DA4}" destId="{EB77B44F-2268-F141-92B3-228B3C5208F7}" srcOrd="0" destOrd="1" presId="urn:microsoft.com/office/officeart/2005/8/layout/hProcess9"/>
    <dgm:cxn modelId="{E36A4E4D-F95A-CC48-ABF3-52A4FAA60B8E}" srcId="{C621128B-99A6-804F-9953-1A26B6507DA4}" destId="{41DFF72B-B4C0-8B45-824B-B517721FE2C6}" srcOrd="2" destOrd="0" parTransId="{6E5C37F5-2252-E349-BABA-CD893152D4B9}" sibTransId="{6FD3DFAE-BF2E-0E43-B004-00CC3E3A12BF}"/>
    <dgm:cxn modelId="{26698461-E412-9D41-A360-B059D621F825}" srcId="{20725AC3-A70C-FC42-9402-A93D856549D1}" destId="{1EE129DD-1255-1743-B06B-BD25534C714D}" srcOrd="0" destOrd="0" parTransId="{DEE82BB4-528A-AA4C-A552-C56890B7FFBB}" sibTransId="{7721369D-145D-014B-BBFD-6FC248041A38}"/>
    <dgm:cxn modelId="{2831A05C-4A66-AD4A-ABB1-9121B31D83D9}" srcId="{0166C347-3504-FE49-A529-151E24391DD5}" destId="{6B126BEF-3EF2-0E47-8D55-C40781E44900}" srcOrd="1" destOrd="0" parTransId="{1A4798F1-CFF4-B446-9EBE-9DD7A1D56591}" sibTransId="{84A7CED5-3136-FD4B-8AEF-A7E71C1CCF49}"/>
    <dgm:cxn modelId="{8595C01D-D9C1-A648-8E00-C7BD79653E62}" srcId="{20725AC3-A70C-FC42-9402-A93D856549D1}" destId="{4C899E58-D884-164C-A384-DC369189EBA5}" srcOrd="1" destOrd="0" parTransId="{B1A4A2DC-841B-A644-86EB-312B7E88169E}" sibTransId="{CB597824-AE5F-414E-BD32-4DE61F46B253}"/>
    <dgm:cxn modelId="{6EF9BFB1-35BE-CA40-9089-252C463D53D4}" srcId="{0166C347-3504-FE49-A529-151E24391DD5}" destId="{20725AC3-A70C-FC42-9402-A93D856549D1}" srcOrd="0" destOrd="0" parTransId="{DB0A04D6-0A95-E64F-A3F4-C6FD33E3B048}" sibTransId="{CB8B8D41-372F-9945-9148-3E4F8DC14963}"/>
    <dgm:cxn modelId="{7BC6A8E1-E8E4-9A4E-8A97-688715F76901}" srcId="{20725AC3-A70C-FC42-9402-A93D856549D1}" destId="{98024011-D3B1-E648-8473-A43D019E7E13}" srcOrd="2" destOrd="0" parTransId="{DD3C43C6-AAC1-BF4D-B02A-99D79791EC15}" sibTransId="{D738AAFD-DF6B-EE40-9BA3-70771EF2CC95}"/>
    <dgm:cxn modelId="{7D564165-156E-7444-A071-B880B0D2036A}" type="presParOf" srcId="{CC1409E2-D35C-4F4C-AF13-B5820F9DA890}" destId="{5A6F5BEA-CC55-8D4D-A29A-B073DFBDC675}" srcOrd="0" destOrd="0" presId="urn:microsoft.com/office/officeart/2005/8/layout/hProcess9"/>
    <dgm:cxn modelId="{B5678840-7841-4E4F-B39C-555388A58491}" type="presParOf" srcId="{CC1409E2-D35C-4F4C-AF13-B5820F9DA890}" destId="{FF4A679A-415D-B748-8746-60A5BBC8C520}" srcOrd="1" destOrd="0" presId="urn:microsoft.com/office/officeart/2005/8/layout/hProcess9"/>
    <dgm:cxn modelId="{FEB33808-0A10-F044-965F-E5C70D12C13D}" type="presParOf" srcId="{FF4A679A-415D-B748-8746-60A5BBC8C520}" destId="{AF087234-DDBC-0E43-B405-8FF9B0D10EB6}" srcOrd="0" destOrd="0" presId="urn:microsoft.com/office/officeart/2005/8/layout/hProcess9"/>
    <dgm:cxn modelId="{BB733501-C176-CB46-A422-88090319AB79}" type="presParOf" srcId="{FF4A679A-415D-B748-8746-60A5BBC8C520}" destId="{B6729CEA-DC52-F34D-B0A1-D27AE5691A19}" srcOrd="1" destOrd="0" presId="urn:microsoft.com/office/officeart/2005/8/layout/hProcess9"/>
    <dgm:cxn modelId="{AA9BB520-814B-D744-AD90-B0559113D94A}" type="presParOf" srcId="{FF4A679A-415D-B748-8746-60A5BBC8C520}" destId="{EB77B44F-2268-F141-92B3-228B3C5208F7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6F5BEA-CC55-8D4D-A29A-B073DFBDC675}">
      <dsp:nvSpPr>
        <dsp:cNvPr id="0" name=""/>
        <dsp:cNvSpPr/>
      </dsp:nvSpPr>
      <dsp:spPr>
        <a:xfrm>
          <a:off x="257724" y="0"/>
          <a:ext cx="10578670" cy="650174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087234-DDBC-0E43-B405-8FF9B0D10EB6}">
      <dsp:nvSpPr>
        <dsp:cNvPr id="0" name=""/>
        <dsp:cNvSpPr/>
      </dsp:nvSpPr>
      <dsp:spPr>
        <a:xfrm>
          <a:off x="430249" y="1775365"/>
          <a:ext cx="4981519" cy="295100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eduCONF service current production system:</a:t>
          </a:r>
          <a:endParaRPr lang="en-US" sz="22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/>
            <a:t>Gatekeeper , monitoring &amp; back-office services, directory web (service frontend)</a:t>
          </a:r>
          <a:endParaRPr lang="en-US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/>
            <a:t>2 x 3VMs, synced, in fail over  mode (hosted by </a:t>
          </a:r>
          <a:r>
            <a:rPr lang="en-US" sz="1700" b="1" kern="1200" dirty="0" err="1" smtClean="0"/>
            <a:t>CARNet</a:t>
          </a:r>
          <a:r>
            <a:rPr lang="en-US" sz="1700" b="1" kern="1200" dirty="0" smtClean="0"/>
            <a:t>)</a:t>
          </a:r>
          <a:endParaRPr lang="en-US" sz="1700" kern="1200" dirty="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/>
            <a:t>Secondary gatekeeper (hosted by PSNC )</a:t>
          </a:r>
          <a:endParaRPr lang="en-US" sz="1700" kern="1200" dirty="0"/>
        </a:p>
      </dsp:txBody>
      <dsp:txXfrm>
        <a:off x="574305" y="1919421"/>
        <a:ext cx="4693407" cy="2662897"/>
      </dsp:txXfrm>
    </dsp:sp>
    <dsp:sp modelId="{EB77B44F-2268-F141-92B3-228B3C5208F7}">
      <dsp:nvSpPr>
        <dsp:cNvPr id="0" name=""/>
        <dsp:cNvSpPr/>
      </dsp:nvSpPr>
      <dsp:spPr>
        <a:xfrm>
          <a:off x="5682350" y="1763479"/>
          <a:ext cx="4981519" cy="29747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smtClean="0"/>
            <a:t>Provided by GÉANT Operations: </a:t>
          </a:r>
          <a:endParaRPr lang="en-US" sz="2200" kern="1200"/>
        </a:p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/>
            <a:t>3VMs (Test, UAT, Production) → all services on one VM   </a:t>
          </a:r>
          <a:endParaRPr lang="en-US" sz="1700" kern="1200" dirty="0"/>
        </a:p>
        <a:p>
          <a:pPr marL="342900" lvl="2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/>
            <a:t>Test -  for developing and testing. </a:t>
          </a:r>
          <a:r>
            <a:rPr lang="en-US" sz="1700" b="1" kern="1200" baseline="0" dirty="0" smtClean="0">
              <a:solidFill>
                <a:srgbClr val="FF0000"/>
              </a:solidFill>
            </a:rPr>
            <a:t>Restricted access.</a:t>
          </a:r>
          <a:endParaRPr lang="en-US" sz="1700" kern="1200" dirty="0">
            <a:solidFill>
              <a:srgbClr val="FF0000"/>
            </a:solidFill>
          </a:endParaRPr>
        </a:p>
        <a:p>
          <a:pPr marL="342900" lvl="2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/>
            <a:t>UAT - (User Acceptance Test), 2nd level test →  auto-migration from Test.</a:t>
          </a:r>
          <a:r>
            <a:rPr lang="en-US" sz="1700" b="1" kern="1200" baseline="0" dirty="0" smtClean="0"/>
            <a:t> </a:t>
          </a:r>
          <a:r>
            <a:rPr lang="en-US" sz="1700" b="1" kern="1200" baseline="0" dirty="0" smtClean="0">
              <a:solidFill>
                <a:srgbClr val="FF0000"/>
              </a:solidFill>
            </a:rPr>
            <a:t>Restricted access</a:t>
          </a:r>
          <a:r>
            <a:rPr lang="en-US" sz="1700" b="1" kern="1200" baseline="0" dirty="0" smtClean="0"/>
            <a:t>.</a:t>
          </a:r>
          <a:endParaRPr lang="en-US" sz="1700" kern="1200" dirty="0"/>
        </a:p>
        <a:p>
          <a:pPr marL="342900" lvl="2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/>
            <a:t>Production</a:t>
          </a:r>
          <a:r>
            <a:rPr lang="en-US" sz="1700" b="1" kern="1200" baseline="0" dirty="0" smtClean="0"/>
            <a:t> </a:t>
          </a:r>
          <a:r>
            <a:rPr lang="en-US" sz="1700" b="1" kern="1200" dirty="0" smtClean="0"/>
            <a:t>→ Completely</a:t>
          </a:r>
          <a:r>
            <a:rPr lang="en-US" sz="1700" b="1" kern="1200" baseline="0" dirty="0" smtClean="0"/>
            <a:t> finished and tested code. </a:t>
          </a:r>
          <a:r>
            <a:rPr lang="en-US" sz="1700" b="1" kern="1200" baseline="0" dirty="0" smtClean="0">
              <a:solidFill>
                <a:srgbClr val="92D050"/>
              </a:solidFill>
            </a:rPr>
            <a:t>Accessible by  internet</a:t>
          </a:r>
          <a:endParaRPr lang="en-US" sz="1700" kern="1200" dirty="0">
            <a:solidFill>
              <a:srgbClr val="92D050"/>
            </a:solidFill>
          </a:endParaRPr>
        </a:p>
      </dsp:txBody>
      <dsp:txXfrm>
        <a:off x="5827567" y="1908696"/>
        <a:ext cx="4691085" cy="26843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12/04/2016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 want to somehow</a:t>
            </a:r>
            <a:r>
              <a:rPr lang="en-GB" baseline="0" dirty="0" smtClean="0"/>
              <a:t> represent that T3, 4 and 5 work very closely together.</a:t>
            </a:r>
          </a:p>
          <a:p>
            <a:r>
              <a:rPr lang="en-GB" baseline="0" dirty="0" smtClean="0"/>
              <a:t>Last year I colour coded related tasks – I’ve tried to do that here with various shades of blue.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88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 want to somehow</a:t>
            </a:r>
            <a:r>
              <a:rPr lang="en-GB" baseline="0" dirty="0" smtClean="0"/>
              <a:t> represent that T3, 4 and 5 work very closely together.</a:t>
            </a:r>
          </a:p>
          <a:p>
            <a:r>
              <a:rPr lang="en-GB" baseline="0" dirty="0" smtClean="0"/>
              <a:t>Last year I colour coded related tasks – I’ve tried to do that here with various shades of blue.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7124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 want to somehow</a:t>
            </a:r>
            <a:r>
              <a:rPr lang="en-GB" baseline="0" dirty="0" smtClean="0"/>
              <a:t> represent that T3, 4 and 5 work very closely together.</a:t>
            </a:r>
          </a:p>
          <a:p>
            <a:r>
              <a:rPr lang="en-GB" baseline="0" dirty="0" smtClean="0"/>
              <a:t>Last year I colour coded related tasks – I’ve tried to do that here with various shades of blue.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5EAC0A-1A7B-42DA-8357-44C998E354D7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176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59267" y="2128672"/>
            <a:ext cx="12310533" cy="4729328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85559" y="272717"/>
            <a:ext cx="12031580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411183" y="633663"/>
            <a:ext cx="2091451" cy="1114928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7"/>
            <a:ext cx="617220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716837"/>
            <a:ext cx="4314825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585273" y="1331499"/>
            <a:ext cx="1047653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9" name="Oval 8"/>
          <p:cNvSpPr/>
          <p:nvPr userDrawn="1"/>
        </p:nvSpPr>
        <p:spPr>
          <a:xfrm>
            <a:off x="8421158" y="2759502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 userDrawn="1"/>
        </p:nvSpPr>
        <p:spPr>
          <a:xfrm>
            <a:off x="7667178" y="2759502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12192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3294576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4018845" y="4773547"/>
            <a:ext cx="4154312" cy="1167623"/>
            <a:chOff x="4003396" y="4773547"/>
            <a:chExt cx="4154312" cy="1167623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 smtClean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 userDrawn="1"/>
        </p:nvSpPr>
        <p:spPr>
          <a:xfrm>
            <a:off x="2118283" y="625409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390" y="6304265"/>
            <a:ext cx="350587" cy="238209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6"/>
            <a:ext cx="12192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12192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12192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you and any questions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3294576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4018844" y="5126471"/>
            <a:ext cx="4154312" cy="1167623"/>
            <a:chOff x="4003396" y="5126471"/>
            <a:chExt cx="4154312" cy="1167623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dirty="0" smtClean="0">
                  <a:solidFill>
                    <a:schemeClr val="bg1"/>
                  </a:solidFill>
                </a:rPr>
                <a:t>Networks </a:t>
              </a:r>
              <a:r>
                <a:rPr lang="en-GB" sz="1200" baseline="0" dirty="0" smtClean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1200" b="0" i="0" dirty="0" smtClean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1200" i="0" baseline="0" dirty="0" smtClean="0">
                  <a:solidFill>
                    <a:schemeClr val="bg1"/>
                  </a:solidFill>
                </a:rPr>
                <a:t> </a:t>
              </a:r>
              <a:endParaRPr lang="en-GB" sz="12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3565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07362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llen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4994397" y="6528141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FFFF00"/>
                </a:solidFill>
              </a:rPr>
              <a:t>Challenges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774832" y="6534150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39738" y="1493931"/>
            <a:ext cx="11295061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021" y="234494"/>
            <a:ext cx="9429208" cy="92374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1730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hiev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2738875" y="6528141"/>
            <a:ext cx="1406285" cy="329859"/>
          </a:xfrm>
          <a:prstGeom prst="rect">
            <a:avLst/>
          </a:prstGeom>
          <a:solidFill>
            <a:srgbClr val="004A5D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ounded Rectangle 21"/>
          <p:cNvSpPr/>
          <p:nvPr userDrawn="1"/>
        </p:nvSpPr>
        <p:spPr bwMode="auto">
          <a:xfrm>
            <a:off x="580381" y="6530244"/>
            <a:ext cx="1344084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 smtClean="0">
                <a:solidFill>
                  <a:schemeClr val="bg1"/>
                </a:solidFill>
              </a:rPr>
              <a:t>Objectives</a:t>
            </a:r>
            <a:endParaRPr lang="en-GB" sz="1200" b="0" dirty="0">
              <a:solidFill>
                <a:schemeClr val="bg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 bwMode="auto">
          <a:xfrm>
            <a:off x="5046492" y="6530244"/>
            <a:ext cx="1344012" cy="323850"/>
          </a:xfrm>
          <a:prstGeom prst="roundRect">
            <a:avLst/>
          </a:prstGeom>
          <a:noFill/>
          <a:ln w="3175" cmpd="sng"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24" name="Rounded Rectangle 23"/>
          <p:cNvSpPr/>
          <p:nvPr userDrawn="1"/>
        </p:nvSpPr>
        <p:spPr bwMode="auto">
          <a:xfrm>
            <a:off x="7284333" y="6530244"/>
            <a:ext cx="1344013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0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25" name="Rounded Rectangle 24"/>
          <p:cNvSpPr/>
          <p:nvPr userDrawn="1"/>
        </p:nvSpPr>
        <p:spPr bwMode="auto">
          <a:xfrm>
            <a:off x="9522176" y="6530244"/>
            <a:ext cx="1342816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6" name="Rounded Rectangle 25"/>
          <p:cNvSpPr/>
          <p:nvPr userDrawn="1"/>
        </p:nvSpPr>
        <p:spPr bwMode="auto">
          <a:xfrm>
            <a:off x="2818294" y="6530244"/>
            <a:ext cx="1334369" cy="323850"/>
          </a:xfrm>
          <a:prstGeom prst="roundRect">
            <a:avLst/>
          </a:prstGeom>
          <a:noFill/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defTabSz="915988">
              <a:lnSpc>
                <a:spcPts val="1500"/>
              </a:lnSpc>
              <a:spcAft>
                <a:spcPts val="0"/>
              </a:spcAft>
              <a:defRPr/>
            </a:pPr>
            <a:r>
              <a:rPr lang="en-GB" sz="1200" b="1" dirty="0">
                <a:solidFill>
                  <a:srgbClr val="FFFF00"/>
                </a:solidFill>
              </a:rPr>
              <a:t>Achievements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452248" y="1503151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698" y="233234"/>
            <a:ext cx="9440948" cy="96854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99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022" y="1502908"/>
            <a:ext cx="10515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5022" y="234498"/>
            <a:ext cx="10515600" cy="1036954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r>
              <a:rPr lang="en-US" dirty="0" smtClean="0"/>
              <a:t>A second line can also be used for subtitles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9817" y="6511934"/>
            <a:ext cx="409308" cy="365125"/>
          </a:xfrm>
          <a:prstGeom prst="rect">
            <a:avLst/>
          </a:prstGeom>
        </p:spPr>
        <p:txBody>
          <a:bodyPr/>
          <a:lstStyle/>
          <a:p>
            <a:fld id="{99DB5B91-B4E4-4EE4-BE5C-3E09032CE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631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3" y="1681163"/>
            <a:ext cx="5514975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4"/>
            <a:ext cx="5553075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3"/>
            <a:ext cx="7864123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602125" y="1532467"/>
            <a:ext cx="3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2" y="4083050"/>
            <a:ext cx="11208083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6"/>
            <a:ext cx="11315924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8"/>
            <a:ext cx="617220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642188"/>
            <a:ext cx="4314825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2" y="1524003"/>
            <a:ext cx="10909300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19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69168" y="6413247"/>
            <a:ext cx="11150083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474132" y="6457890"/>
            <a:ext cx="4154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53" y="1015678"/>
            <a:ext cx="11571704" cy="31402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525" y="219648"/>
            <a:ext cx="1691439" cy="759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  <p:sldLayoutId id="2147483664" r:id="rId14"/>
    <p:sldLayoutId id="2147483665" r:id="rId15"/>
    <p:sldLayoutId id="2147483666" r:id="rId16"/>
    <p:sldLayoutId id="2147483667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hyperlink" Target="https://educonf.geant.org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png"/><Relationship Id="rId12" Type="http://schemas.openxmlformats.org/officeDocument/2006/relationships/image" Target="../media/image26.png"/><Relationship Id="rId13" Type="http://schemas.openxmlformats.org/officeDocument/2006/relationships/image" Target="../media/image27.png"/><Relationship Id="rId14" Type="http://schemas.openxmlformats.org/officeDocument/2006/relationships/image" Target="../media/image28.png"/><Relationship Id="rId15" Type="http://schemas.openxmlformats.org/officeDocument/2006/relationships/image" Target="../media/image29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gif"/><Relationship Id="rId6" Type="http://schemas.openxmlformats.org/officeDocument/2006/relationships/image" Target="../media/image20.gif"/><Relationship Id="rId7" Type="http://schemas.openxmlformats.org/officeDocument/2006/relationships/image" Target="../media/image21.gif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png"/><Relationship Id="rId12" Type="http://schemas.openxmlformats.org/officeDocument/2006/relationships/image" Target="../media/image26.png"/><Relationship Id="rId13" Type="http://schemas.openxmlformats.org/officeDocument/2006/relationships/image" Target="../media/image27.png"/><Relationship Id="rId14" Type="http://schemas.openxmlformats.org/officeDocument/2006/relationships/image" Target="../media/image28.png"/><Relationship Id="rId15" Type="http://schemas.openxmlformats.org/officeDocument/2006/relationships/image" Target="../media/image29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gif"/><Relationship Id="rId6" Type="http://schemas.openxmlformats.org/officeDocument/2006/relationships/image" Target="../media/image20.gif"/><Relationship Id="rId7" Type="http://schemas.openxmlformats.org/officeDocument/2006/relationships/image" Target="../media/image21.gif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png"/><Relationship Id="rId12" Type="http://schemas.openxmlformats.org/officeDocument/2006/relationships/image" Target="../media/image26.png"/><Relationship Id="rId13" Type="http://schemas.openxmlformats.org/officeDocument/2006/relationships/image" Target="../media/image27.png"/><Relationship Id="rId14" Type="http://schemas.openxmlformats.org/officeDocument/2006/relationships/image" Target="../media/image28.png"/><Relationship Id="rId15" Type="http://schemas.openxmlformats.org/officeDocument/2006/relationships/image" Target="../media/image29.png"/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gif"/><Relationship Id="rId6" Type="http://schemas.openxmlformats.org/officeDocument/2006/relationships/image" Target="../media/image20.gif"/><Relationship Id="rId7" Type="http://schemas.openxmlformats.org/officeDocument/2006/relationships/image" Target="../media/image21.gif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4.xml"/><Relationship Id="rId2" Type="http://schemas.openxmlformats.org/officeDocument/2006/relationships/diagramData" Target="../diagrams/data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hyperlink" Target="https://educonf-directory.geant.net/user.php?action=list" TargetMode="External"/><Relationship Id="rId3" Type="http://schemas.openxmlformats.org/officeDocument/2006/relationships/hyperlink" Target="https://educonf-directory.geant.net/room.php?action=list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s://educonf-directory.geant.net/user.php?action=list" TargetMode="External"/><Relationship Id="rId3" Type="http://schemas.openxmlformats.org/officeDocument/2006/relationships/image" Target="../media/image3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1.png"/><Relationship Id="rId3" Type="http://schemas.openxmlformats.org/officeDocument/2006/relationships/hyperlink" Target="https://educonf-directory.geant.net/room.php?action=lis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s://educonf.geant.org/ecstats.php" TargetMode="External"/><Relationship Id="rId3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8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jp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hyperlink" Target="https://youtu.be/F9yiJx5vtu0" TargetMode="External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30191" y="2448121"/>
            <a:ext cx="5096933" cy="836057"/>
          </a:xfrm>
        </p:spPr>
        <p:txBody>
          <a:bodyPr>
            <a:normAutofit/>
          </a:bodyPr>
          <a:lstStyle/>
          <a:p>
            <a:r>
              <a:rPr lang="en-GB" dirty="0"/>
              <a:t>Tim Boundy, Task </a:t>
            </a:r>
            <a:r>
              <a:rPr lang="en-GB" dirty="0" smtClean="0"/>
              <a:t>Leader </a:t>
            </a:r>
          </a:p>
          <a:p>
            <a:r>
              <a:rPr lang="en-GB" dirty="0" smtClean="0"/>
              <a:t>GN4 Phase 1 - SA8 T1</a:t>
            </a:r>
            <a:endParaRPr lang="en-GB" dirty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930191" y="1551551"/>
            <a:ext cx="7465664" cy="503459"/>
          </a:xfrm>
        </p:spPr>
        <p:txBody>
          <a:bodyPr>
            <a:normAutofit/>
          </a:bodyPr>
          <a:lstStyle/>
          <a:p>
            <a:r>
              <a:rPr lang="en-GB" dirty="0" smtClean="0"/>
              <a:t>Operations Support Training for eduCONF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930191" y="1052379"/>
            <a:ext cx="7694825" cy="473242"/>
          </a:xfrm>
        </p:spPr>
        <p:txBody>
          <a:bodyPr/>
          <a:lstStyle/>
          <a:p>
            <a:r>
              <a:rPr lang="hu-HU" dirty="0" smtClean="0"/>
              <a:t>SA8 T1 – Real-</a:t>
            </a:r>
            <a:r>
              <a:rPr lang="hu-HU" dirty="0" err="1" smtClean="0"/>
              <a:t>time</a:t>
            </a:r>
            <a:r>
              <a:rPr lang="hu-HU" dirty="0" smtClean="0"/>
              <a:t> </a:t>
            </a:r>
            <a:r>
              <a:rPr lang="hu-HU" dirty="0" err="1" smtClean="0"/>
              <a:t>Applications</a:t>
            </a:r>
            <a:r>
              <a:rPr lang="hu-HU" dirty="0" smtClean="0"/>
              <a:t> (eduCONF)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hu-HU" dirty="0" smtClean="0"/>
              <a:t>13 </a:t>
            </a:r>
            <a:r>
              <a:rPr lang="hu-HU" dirty="0" err="1" smtClean="0"/>
              <a:t>April</a:t>
            </a:r>
            <a:r>
              <a:rPr lang="hu-HU" dirty="0" smtClean="0"/>
              <a:t> 2016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8019" y="2256982"/>
            <a:ext cx="4314978" cy="1229168"/>
          </a:xfrm>
          <a:prstGeom prst="rect">
            <a:avLst/>
          </a:prstGeom>
        </p:spPr>
      </p:pic>
      <p:sp>
        <p:nvSpPr>
          <p:cNvPr id="1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930191" y="3486150"/>
            <a:ext cx="5096933" cy="1233601"/>
          </a:xfrm>
        </p:spPr>
        <p:txBody>
          <a:bodyPr>
            <a:normAutofit/>
          </a:bodyPr>
          <a:lstStyle/>
          <a:p>
            <a:r>
              <a:rPr lang="en-GB" dirty="0" err="1"/>
              <a:t>Bartlomiej</a:t>
            </a:r>
            <a:r>
              <a:rPr lang="en-GB" dirty="0"/>
              <a:t> </a:t>
            </a:r>
            <a:r>
              <a:rPr lang="en-GB" dirty="0" err="1" smtClean="0"/>
              <a:t>Idzikowski</a:t>
            </a:r>
            <a:r>
              <a:rPr lang="en-GB" dirty="0"/>
              <a:t>, Task Leader </a:t>
            </a:r>
            <a:endParaRPr lang="en-GB" dirty="0" smtClean="0"/>
          </a:p>
          <a:p>
            <a:r>
              <a:rPr lang="en-GB" dirty="0" smtClean="0"/>
              <a:t>GN4 Phase 2 – JRA4 T5</a:t>
            </a:r>
            <a:endParaRPr lang="en-GB" dirty="0"/>
          </a:p>
          <a:p>
            <a:endParaRPr lang="en-GB" dirty="0" smtClean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30191" y="3284178"/>
            <a:ext cx="50969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2"/>
          <p:cNvSpPr txBox="1">
            <a:spLocks/>
          </p:cNvSpPr>
          <p:nvPr/>
        </p:nvSpPr>
        <p:spPr>
          <a:xfrm>
            <a:off x="1935677" y="5798682"/>
            <a:ext cx="7462861" cy="21186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900" dirty="0" err="1" smtClean="0"/>
              <a:t>educonf.geant.org</a:t>
            </a:r>
            <a:endParaRPr lang="en-GB" sz="69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728" y="216132"/>
            <a:ext cx="8320005" cy="5844454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28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668948" y="1726200"/>
            <a:ext cx="5465845" cy="49543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sz="2800" dirty="0"/>
              <a:t>Redesign front page to stress the three main </a:t>
            </a:r>
            <a:r>
              <a:rPr lang="en-GB" sz="2800" dirty="0" smtClean="0"/>
              <a:t>services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sz="2800" dirty="0" smtClean="0"/>
              <a:t>Additional </a:t>
            </a:r>
            <a:r>
              <a:rPr lang="en-GB" sz="2800" dirty="0"/>
              <a:t>FAQs and </a:t>
            </a:r>
            <a:r>
              <a:rPr lang="en-GB" sz="2800" dirty="0" smtClean="0"/>
              <a:t>information</a:t>
            </a:r>
            <a:endParaRPr lang="en-US" sz="2800" spc="-1" dirty="0">
              <a:solidFill>
                <a:srgbClr val="004360"/>
              </a:solidFill>
              <a:uFill>
                <a:solidFill>
                  <a:srgbClr val="FFFFFF"/>
                </a:solidFill>
              </a:uFill>
            </a:endParaRP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sz="2800" dirty="0" smtClean="0"/>
              <a:t>Usability </a:t>
            </a:r>
            <a:r>
              <a:rPr lang="en-GB" sz="2800" dirty="0"/>
              <a:t>review of Gatekeeper Monitoring</a:t>
            </a:r>
            <a:br>
              <a:rPr lang="en-GB" sz="2800" dirty="0"/>
            </a:br>
            <a:endParaRPr lang="en-US" sz="2800" strike="noStrike" spc="-1" dirty="0">
              <a:solidFill>
                <a:srgbClr val="00436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11061720" y="6405840"/>
            <a:ext cx="740520" cy="27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B6269B59-A276-4B6F-903D-F8A098CFDABB}" type="slidenum">
              <a:rPr lang="hr-HR" sz="9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11</a:t>
            </a:fld>
            <a:endParaRPr lang="hr-H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6" name="TextShape 3"/>
          <p:cNvSpPr txBox="1"/>
          <p:nvPr/>
        </p:nvSpPr>
        <p:spPr>
          <a:xfrm>
            <a:off x="455760" y="74520"/>
            <a:ext cx="96116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2400" b="1" strike="noStrike" spc="-1" dirty="0" smtClean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latin typeface="Calibri"/>
                <a:ea typeface="Verdana"/>
              </a:rPr>
              <a:t>Interface Improvements</a:t>
            </a:r>
            <a:endParaRPr lang="en-US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524" y="1726200"/>
            <a:ext cx="54229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7675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2"/>
          <p:cNvSpPr txBox="1"/>
          <p:nvPr/>
        </p:nvSpPr>
        <p:spPr>
          <a:xfrm>
            <a:off x="11061720" y="6405840"/>
            <a:ext cx="740520" cy="27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B6269B59-A276-4B6F-903D-F8A098CFDABB}" type="slidenum">
              <a:rPr lang="hr-HR" sz="9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12</a:t>
            </a:fld>
            <a:endParaRPr lang="hr-H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6" name="TextShape 3"/>
          <p:cNvSpPr txBox="1"/>
          <p:nvPr/>
        </p:nvSpPr>
        <p:spPr>
          <a:xfrm>
            <a:off x="455760" y="74520"/>
            <a:ext cx="96116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2400" b="1" strike="noStrike" spc="-1" dirty="0" smtClean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latin typeface="Calibri"/>
                <a:ea typeface="Verdana"/>
              </a:rPr>
              <a:t>Interface Improvements</a:t>
            </a:r>
            <a:endParaRPr lang="en-US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"/>
          <a:stretch/>
        </p:blipFill>
        <p:spPr>
          <a:xfrm>
            <a:off x="1667906" y="1832032"/>
            <a:ext cx="9393814" cy="374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31444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13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87674" y="1952097"/>
            <a:ext cx="4218716" cy="2100930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5400" dirty="0" smtClean="0"/>
              <a:t>Live Demo!!!!</a:t>
            </a:r>
            <a:endParaRPr lang="en-GB" sz="5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7075" y="1400212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8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728" y="216132"/>
            <a:ext cx="8320005" cy="5844454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4">
            <a:hlinkClick r:id="rId3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7728" y="251758"/>
            <a:ext cx="8320005" cy="58444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436496" y="5716339"/>
            <a:ext cx="78000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>
                <a:solidFill>
                  <a:schemeClr val="accent5"/>
                </a:solidFill>
              </a:rPr>
              <a:t>https://</a:t>
            </a:r>
            <a:r>
              <a:rPr lang="en-GB" sz="4800" dirty="0" err="1">
                <a:solidFill>
                  <a:schemeClr val="accent5"/>
                </a:solidFill>
              </a:rPr>
              <a:t>educonf.geant.org</a:t>
            </a:r>
            <a:endParaRPr lang="en-GB" sz="48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56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15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5400" dirty="0" smtClean="0"/>
              <a:t>Technical Architecture</a:t>
            </a:r>
          </a:p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5400" dirty="0" smtClean="0">
                <a:solidFill>
                  <a:schemeClr val="accent6"/>
                </a:solidFill>
              </a:rPr>
              <a:t>Infrastructure and Software</a:t>
            </a:r>
            <a:endParaRPr lang="en-GB" sz="5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61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16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5400" dirty="0" smtClean="0">
                <a:solidFill>
                  <a:schemeClr val="accent6"/>
                </a:solidFill>
              </a:rPr>
              <a:t>Standby whilst we t</a:t>
            </a:r>
            <a:r>
              <a:rPr lang="en-GB" sz="5400" dirty="0" smtClean="0">
                <a:solidFill>
                  <a:schemeClr val="accent6"/>
                </a:solidFill>
              </a:rPr>
              <a:t>ransfer to </a:t>
            </a:r>
            <a:r>
              <a:rPr lang="en-GB" sz="5400" dirty="0" err="1" smtClean="0">
                <a:solidFill>
                  <a:schemeClr val="accent6"/>
                </a:solidFill>
              </a:rPr>
              <a:t>Barts</a:t>
            </a:r>
            <a:r>
              <a:rPr lang="en-GB" sz="5400" dirty="0" smtClean="0">
                <a:solidFill>
                  <a:schemeClr val="accent6"/>
                </a:solidFill>
              </a:rPr>
              <a:t> Slides</a:t>
            </a:r>
            <a:r>
              <a:rPr lang="is-IS" sz="5400" dirty="0" smtClean="0">
                <a:solidFill>
                  <a:schemeClr val="accent6"/>
                </a:solidFill>
              </a:rPr>
              <a:t>…..</a:t>
            </a:r>
            <a:endParaRPr lang="en-GB" sz="5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672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17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5400" dirty="0" smtClean="0"/>
              <a:t>Key people and responsibilities</a:t>
            </a:r>
          </a:p>
        </p:txBody>
      </p:sp>
    </p:spTree>
    <p:extLst>
      <p:ext uri="{BB962C8B-B14F-4D97-AF65-F5344CB8AC3E}">
        <p14:creationId xmlns:p14="http://schemas.microsoft.com/office/powerpoint/2010/main" val="1126874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GN4-1, SA8, Task 1: Real </a:t>
            </a:r>
            <a:r>
              <a:rPr lang="en-GB" dirty="0"/>
              <a:t>Time </a:t>
            </a:r>
            <a:r>
              <a:rPr lang="en-GB" dirty="0" smtClean="0"/>
              <a:t>Applications</a:t>
            </a:r>
            <a:br>
              <a:rPr lang="en-GB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Meet the team</a:t>
            </a:r>
            <a:endParaRPr lang="en-GB" b="0" i="1" dirty="0">
              <a:solidFill>
                <a:schemeClr val="bg1"/>
              </a:solidFill>
            </a:endParaRPr>
          </a:p>
        </p:txBody>
      </p:sp>
      <p:sp>
        <p:nvSpPr>
          <p:cNvPr id="45" name="Slide Number Placeholder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18</a:t>
            </a:fld>
            <a:endParaRPr lang="en-GB"/>
          </a:p>
        </p:txBody>
      </p:sp>
      <p:sp>
        <p:nvSpPr>
          <p:cNvPr id="56" name="TextBox 55"/>
          <p:cNvSpPr txBox="1"/>
          <p:nvPr/>
        </p:nvSpPr>
        <p:spPr>
          <a:xfrm>
            <a:off x="2451833" y="1397724"/>
            <a:ext cx="26963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755650">
              <a:lnSpc>
                <a:spcPct val="90000"/>
              </a:lnSpc>
              <a:spcAft>
                <a:spcPct val="35000"/>
              </a:spcAft>
            </a:pPr>
            <a:r>
              <a:rPr lang="en-US" dirty="0" err="1"/>
              <a:t>Bartłomiej</a:t>
            </a:r>
            <a:r>
              <a:rPr lang="en-US" dirty="0"/>
              <a:t> </a:t>
            </a:r>
            <a:r>
              <a:rPr lang="en-US" dirty="0" err="1"/>
              <a:t>Idzikowski</a:t>
            </a:r>
            <a:endParaRPr lang="en-GB" b="1" dirty="0">
              <a:solidFill>
                <a:srgbClr val="1F4E79"/>
              </a:solidFill>
              <a:cs typeface="Gill Sans Ligh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72422" y="4055929"/>
            <a:ext cx="18891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755650">
              <a:lnSpc>
                <a:spcPct val="90000"/>
              </a:lnSpc>
              <a:spcAft>
                <a:spcPct val="35000"/>
              </a:spcAft>
            </a:pPr>
            <a:r>
              <a:rPr lang="en-US" dirty="0" err="1"/>
              <a:t>Sasa</a:t>
            </a:r>
            <a:r>
              <a:rPr lang="en-US" dirty="0"/>
              <a:t> </a:t>
            </a:r>
            <a:r>
              <a:rPr lang="en-US" dirty="0" err="1"/>
              <a:t>Davidovic</a:t>
            </a:r>
            <a:r>
              <a:rPr lang="en-US" dirty="0"/>
              <a:t> </a:t>
            </a:r>
            <a:r>
              <a:rPr lang="en-GB" b="1" dirty="0" smtClean="0">
                <a:solidFill>
                  <a:srgbClr val="1F4E79"/>
                </a:solidFill>
                <a:cs typeface="Gill Sans Light"/>
              </a:rPr>
              <a:t> </a:t>
            </a:r>
            <a:endParaRPr lang="en-GB" b="1" dirty="0">
              <a:solidFill>
                <a:srgbClr val="1F4E79"/>
              </a:solidFill>
              <a:cs typeface="Gill Sans Ligh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540252" y="4105500"/>
            <a:ext cx="18891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755650">
              <a:lnSpc>
                <a:spcPct val="90000"/>
              </a:lnSpc>
              <a:spcAft>
                <a:spcPct val="35000"/>
              </a:spcAft>
            </a:pPr>
            <a:r>
              <a:rPr lang="en-GB" dirty="0" err="1" smtClean="0">
                <a:solidFill>
                  <a:srgbClr val="1F4E79"/>
                </a:solidFill>
                <a:cs typeface="Gill Sans Light"/>
              </a:rPr>
              <a:t>Rui</a:t>
            </a:r>
            <a:r>
              <a:rPr lang="en-GB" dirty="0" smtClean="0">
                <a:solidFill>
                  <a:srgbClr val="1F4E79"/>
                </a:solidFill>
                <a:cs typeface="Gill Sans Light"/>
              </a:rPr>
              <a:t> </a:t>
            </a:r>
            <a:r>
              <a:rPr lang="en-GB" dirty="0" err="1" smtClean="0">
                <a:solidFill>
                  <a:srgbClr val="1F4E79"/>
                </a:solidFill>
                <a:cs typeface="Gill Sans Light"/>
              </a:rPr>
              <a:t>Ribeiro</a:t>
            </a:r>
            <a:endParaRPr lang="en-GB" dirty="0">
              <a:solidFill>
                <a:srgbClr val="1F4E79"/>
              </a:solidFill>
              <a:cs typeface="Gill Sans Light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904126" y="1765376"/>
            <a:ext cx="869581" cy="1285605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000" r="-10000"/>
            </a:stretch>
          </a:blipFill>
          <a:ln w="38100" cmpd="sng">
            <a:solidFill>
              <a:srgbClr val="FFFFFF"/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3" name="Picture 42" descr="2013_Jisc_Logo_RGB7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73" y="3139650"/>
            <a:ext cx="1511300" cy="876300"/>
          </a:xfrm>
          <a:prstGeom prst="rect">
            <a:avLst/>
          </a:prstGeom>
        </p:spPr>
      </p:pic>
      <p:pic>
        <p:nvPicPr>
          <p:cNvPr id="74" name="Picture 8" descr="http://www.geant.net/About_GEANT/Partners/PublishingImages/carnet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751" y="5700173"/>
            <a:ext cx="1381485" cy="967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12" descr="http://www.geant.net/About_GEANT/Partners/PublishingImages/cesnet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394" y="3038665"/>
            <a:ext cx="1557817" cy="10907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76" descr="hungarnet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701" y="5803918"/>
            <a:ext cx="1179089" cy="955684"/>
          </a:xfrm>
          <a:prstGeom prst="rect">
            <a:avLst/>
          </a:prstGeom>
        </p:spPr>
      </p:pic>
      <p:pic>
        <p:nvPicPr>
          <p:cNvPr id="78" name="Picture 10" descr="http://www.av.it.pt/jisis/images/FCT_V_color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453" y="5841389"/>
            <a:ext cx="1887075" cy="6323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6030159" y="1339568"/>
            <a:ext cx="188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dirty="0">
                <a:solidFill>
                  <a:srgbClr val="000000"/>
                </a:solidFill>
              </a:rPr>
              <a:t>Piotr </a:t>
            </a:r>
            <a:r>
              <a:rPr lang="en-US" dirty="0" err="1">
                <a:solidFill>
                  <a:srgbClr val="000000"/>
                </a:solidFill>
              </a:rPr>
              <a:t>Skałecki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69312" y="1397724"/>
            <a:ext cx="188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dirty="0">
                <a:solidFill>
                  <a:srgbClr val="000000"/>
                </a:solidFill>
              </a:rPr>
              <a:t>Jan </a:t>
            </a:r>
            <a:r>
              <a:rPr lang="en-US" dirty="0" err="1">
                <a:solidFill>
                  <a:srgbClr val="000000"/>
                </a:solidFill>
              </a:rPr>
              <a:t>Ruzicka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14194" y="1397724"/>
            <a:ext cx="18891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755650">
              <a:lnSpc>
                <a:spcPct val="90000"/>
              </a:lnSpc>
              <a:spcAft>
                <a:spcPct val="35000"/>
              </a:spcAft>
            </a:pPr>
            <a:r>
              <a:rPr lang="en-GB" dirty="0" smtClean="0"/>
              <a:t>Tim Boundy</a:t>
            </a:r>
            <a:endParaRPr lang="en-GB" b="1" dirty="0">
              <a:solidFill>
                <a:srgbClr val="1F4E79"/>
              </a:solidFill>
              <a:cs typeface="Gill Sans Light"/>
            </a:endParaRPr>
          </a:p>
        </p:txBody>
      </p:sp>
      <p:pic>
        <p:nvPicPr>
          <p:cNvPr id="10" name="Picture 9" descr="Screen Shot 2015-05-19 at 22.04.17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462" y="1789379"/>
            <a:ext cx="1028700" cy="1333500"/>
          </a:xfrm>
          <a:prstGeom prst="rect">
            <a:avLst/>
          </a:prstGeom>
        </p:spPr>
      </p:pic>
      <p:pic>
        <p:nvPicPr>
          <p:cNvPr id="13" name="Picture 12" descr="Screen Shot 2015-05-19 at 21.59.57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959" y="4400955"/>
            <a:ext cx="1111267" cy="151337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2920379" y="4069632"/>
            <a:ext cx="18891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755650">
              <a:lnSpc>
                <a:spcPct val="90000"/>
              </a:lnSpc>
              <a:spcAft>
                <a:spcPct val="35000"/>
              </a:spcAft>
            </a:pPr>
            <a:r>
              <a:rPr lang="en-US" dirty="0" err="1"/>
              <a:t>Mihaly</a:t>
            </a:r>
            <a:r>
              <a:rPr lang="en-US" dirty="0"/>
              <a:t> </a:t>
            </a:r>
            <a:r>
              <a:rPr lang="en-US" dirty="0" err="1"/>
              <a:t>Meszaros</a:t>
            </a:r>
            <a:r>
              <a:rPr lang="en-US" dirty="0"/>
              <a:t> </a:t>
            </a:r>
            <a:endParaRPr lang="en-GB" b="1" dirty="0">
              <a:solidFill>
                <a:srgbClr val="1F4E79"/>
              </a:solidFill>
              <a:cs typeface="Gill Sans Light"/>
            </a:endParaRPr>
          </a:p>
        </p:txBody>
      </p:sp>
      <p:pic>
        <p:nvPicPr>
          <p:cNvPr id="15" name="Picture 14" descr="Piotr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310" y="1739507"/>
            <a:ext cx="1191797" cy="1517717"/>
          </a:xfrm>
          <a:prstGeom prst="rect">
            <a:avLst/>
          </a:prstGeom>
        </p:spPr>
      </p:pic>
      <p:pic>
        <p:nvPicPr>
          <p:cNvPr id="16" name="Picture 15" descr="Screen Shot 2015-05-19 at 21.57.40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462" y="4417926"/>
            <a:ext cx="1116870" cy="1432507"/>
          </a:xfrm>
          <a:prstGeom prst="rect">
            <a:avLst/>
          </a:prstGeom>
        </p:spPr>
      </p:pic>
      <p:pic>
        <p:nvPicPr>
          <p:cNvPr id="17" name="Picture 16" descr="Screen Shot 2015-05-19 at 22.12.53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250" y="1778441"/>
            <a:ext cx="1215658" cy="1541644"/>
          </a:xfrm>
          <a:prstGeom prst="rect">
            <a:avLst/>
          </a:prstGeom>
        </p:spPr>
      </p:pic>
      <p:pic>
        <p:nvPicPr>
          <p:cNvPr id="18" name="Picture 17" descr="Screen Shot 2015-05-19 at 22.17.13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416" y="4459105"/>
            <a:ext cx="1033035" cy="1285720"/>
          </a:xfrm>
          <a:prstGeom prst="rect">
            <a:avLst/>
          </a:prstGeom>
        </p:spPr>
      </p:pic>
      <p:pic>
        <p:nvPicPr>
          <p:cNvPr id="19" name="Picture 18" descr="Screen Shot 2015-05-19 at 22.20.3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751" y="3289684"/>
            <a:ext cx="1477305" cy="547428"/>
          </a:xfrm>
          <a:prstGeom prst="rect">
            <a:avLst/>
          </a:prstGeom>
        </p:spPr>
      </p:pic>
      <p:pic>
        <p:nvPicPr>
          <p:cNvPr id="50" name="Picture 49" descr="Screen Shot 2015-05-19 at 22.20.3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310" y="3286577"/>
            <a:ext cx="1477305" cy="547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33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19</a:t>
            </a:fld>
            <a:endParaRPr lang="en-GB"/>
          </a:p>
        </p:txBody>
      </p:sp>
      <p:sp>
        <p:nvSpPr>
          <p:cNvPr id="56" name="TextBox 55"/>
          <p:cNvSpPr txBox="1"/>
          <p:nvPr/>
        </p:nvSpPr>
        <p:spPr>
          <a:xfrm>
            <a:off x="2451833" y="1397724"/>
            <a:ext cx="26963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755650">
              <a:lnSpc>
                <a:spcPct val="90000"/>
              </a:lnSpc>
              <a:spcAft>
                <a:spcPct val="35000"/>
              </a:spcAft>
            </a:pPr>
            <a:r>
              <a:rPr lang="en-US" dirty="0" err="1"/>
              <a:t>Bartłomiej</a:t>
            </a:r>
            <a:r>
              <a:rPr lang="en-US" dirty="0"/>
              <a:t> </a:t>
            </a:r>
            <a:r>
              <a:rPr lang="en-US" dirty="0" err="1"/>
              <a:t>Idzikowski</a:t>
            </a:r>
            <a:endParaRPr lang="en-GB" b="1" dirty="0">
              <a:solidFill>
                <a:srgbClr val="1F4E79"/>
              </a:solidFill>
              <a:cs typeface="Gill Sans Ligh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72422" y="4055929"/>
            <a:ext cx="18891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755650">
              <a:lnSpc>
                <a:spcPct val="90000"/>
              </a:lnSpc>
              <a:spcAft>
                <a:spcPct val="35000"/>
              </a:spcAft>
            </a:pPr>
            <a:r>
              <a:rPr lang="en-US" dirty="0" err="1"/>
              <a:t>Sasa</a:t>
            </a:r>
            <a:r>
              <a:rPr lang="en-US" dirty="0"/>
              <a:t> </a:t>
            </a:r>
            <a:r>
              <a:rPr lang="en-US" dirty="0" err="1"/>
              <a:t>Davidovic</a:t>
            </a:r>
            <a:r>
              <a:rPr lang="en-US" dirty="0"/>
              <a:t> </a:t>
            </a:r>
            <a:r>
              <a:rPr lang="en-GB" b="1" dirty="0" smtClean="0">
                <a:solidFill>
                  <a:srgbClr val="1F4E79"/>
                </a:solidFill>
                <a:cs typeface="Gill Sans Light"/>
              </a:rPr>
              <a:t> </a:t>
            </a:r>
            <a:endParaRPr lang="en-GB" b="1" dirty="0">
              <a:solidFill>
                <a:srgbClr val="1F4E79"/>
              </a:solidFill>
              <a:cs typeface="Gill Sans Ligh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540252" y="4105500"/>
            <a:ext cx="18891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755650">
              <a:lnSpc>
                <a:spcPct val="90000"/>
              </a:lnSpc>
              <a:spcAft>
                <a:spcPct val="35000"/>
              </a:spcAft>
            </a:pPr>
            <a:r>
              <a:rPr lang="en-GB" dirty="0" err="1" smtClean="0">
                <a:solidFill>
                  <a:srgbClr val="1F4E79"/>
                </a:solidFill>
                <a:cs typeface="Gill Sans Light"/>
              </a:rPr>
              <a:t>Rui</a:t>
            </a:r>
            <a:r>
              <a:rPr lang="en-GB" dirty="0" smtClean="0">
                <a:solidFill>
                  <a:srgbClr val="1F4E79"/>
                </a:solidFill>
                <a:cs typeface="Gill Sans Light"/>
              </a:rPr>
              <a:t> </a:t>
            </a:r>
            <a:r>
              <a:rPr lang="en-GB" dirty="0" err="1" smtClean="0">
                <a:solidFill>
                  <a:srgbClr val="1F4E79"/>
                </a:solidFill>
                <a:cs typeface="Gill Sans Light"/>
              </a:rPr>
              <a:t>Ribeiro</a:t>
            </a:r>
            <a:endParaRPr lang="en-GB" dirty="0">
              <a:solidFill>
                <a:srgbClr val="1F4E79"/>
              </a:solidFill>
              <a:cs typeface="Gill Sans Light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904126" y="1765376"/>
            <a:ext cx="869581" cy="1285605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000" r="-10000"/>
            </a:stretch>
          </a:blipFill>
          <a:ln w="38100" cmpd="sng">
            <a:solidFill>
              <a:srgbClr val="FFFFFF"/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3" name="Picture 42" descr="2013_Jisc_Logo_RGB7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73" y="3139650"/>
            <a:ext cx="1511300" cy="876300"/>
          </a:xfrm>
          <a:prstGeom prst="rect">
            <a:avLst/>
          </a:prstGeom>
        </p:spPr>
      </p:pic>
      <p:pic>
        <p:nvPicPr>
          <p:cNvPr id="74" name="Picture 8" descr="http://www.geant.net/About_GEANT/Partners/PublishingImages/carnet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751" y="5700173"/>
            <a:ext cx="1381485" cy="967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12" descr="http://www.geant.net/About_GEANT/Partners/PublishingImages/cesnet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394" y="3038665"/>
            <a:ext cx="1557817" cy="10907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76" descr="hungarnet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701" y="5803918"/>
            <a:ext cx="1179089" cy="955684"/>
          </a:xfrm>
          <a:prstGeom prst="rect">
            <a:avLst/>
          </a:prstGeom>
        </p:spPr>
      </p:pic>
      <p:pic>
        <p:nvPicPr>
          <p:cNvPr id="78" name="Picture 10" descr="http://www.av.it.pt/jisis/images/FCT_V_color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453" y="5841389"/>
            <a:ext cx="1887075" cy="6323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6030159" y="1339568"/>
            <a:ext cx="188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dirty="0">
                <a:solidFill>
                  <a:srgbClr val="000000"/>
                </a:solidFill>
              </a:rPr>
              <a:t>Piotr </a:t>
            </a:r>
            <a:r>
              <a:rPr lang="en-US" dirty="0" err="1">
                <a:solidFill>
                  <a:srgbClr val="000000"/>
                </a:solidFill>
              </a:rPr>
              <a:t>Skałecki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69312" y="1397724"/>
            <a:ext cx="188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dirty="0">
                <a:solidFill>
                  <a:srgbClr val="000000"/>
                </a:solidFill>
              </a:rPr>
              <a:t>Jan </a:t>
            </a:r>
            <a:r>
              <a:rPr lang="en-US" dirty="0" err="1">
                <a:solidFill>
                  <a:srgbClr val="000000"/>
                </a:solidFill>
              </a:rPr>
              <a:t>Ruzicka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14194" y="1397724"/>
            <a:ext cx="18891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755650">
              <a:lnSpc>
                <a:spcPct val="90000"/>
              </a:lnSpc>
              <a:spcAft>
                <a:spcPct val="35000"/>
              </a:spcAft>
            </a:pPr>
            <a:r>
              <a:rPr lang="en-GB" dirty="0" smtClean="0"/>
              <a:t>Tim Boundy</a:t>
            </a:r>
            <a:endParaRPr lang="en-GB" b="1" dirty="0">
              <a:solidFill>
                <a:srgbClr val="1F4E79"/>
              </a:solidFill>
              <a:cs typeface="Gill Sans Light"/>
            </a:endParaRPr>
          </a:p>
        </p:txBody>
      </p:sp>
      <p:pic>
        <p:nvPicPr>
          <p:cNvPr id="10" name="Picture 9" descr="Screen Shot 2015-05-19 at 22.04.17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462" y="1789379"/>
            <a:ext cx="1028700" cy="1333500"/>
          </a:xfrm>
          <a:prstGeom prst="rect">
            <a:avLst/>
          </a:prstGeom>
        </p:spPr>
      </p:pic>
      <p:pic>
        <p:nvPicPr>
          <p:cNvPr id="13" name="Picture 12" descr="Screen Shot 2015-05-19 at 21.59.57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959" y="4400955"/>
            <a:ext cx="1111267" cy="151337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2920379" y="4069632"/>
            <a:ext cx="18891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755650">
              <a:lnSpc>
                <a:spcPct val="90000"/>
              </a:lnSpc>
              <a:spcAft>
                <a:spcPct val="35000"/>
              </a:spcAft>
            </a:pPr>
            <a:r>
              <a:rPr lang="en-US" dirty="0" err="1"/>
              <a:t>Mihaly</a:t>
            </a:r>
            <a:r>
              <a:rPr lang="en-US" dirty="0"/>
              <a:t> </a:t>
            </a:r>
            <a:r>
              <a:rPr lang="en-US" dirty="0" err="1"/>
              <a:t>Meszaros</a:t>
            </a:r>
            <a:r>
              <a:rPr lang="en-US" dirty="0"/>
              <a:t> </a:t>
            </a:r>
            <a:endParaRPr lang="en-GB" b="1" dirty="0">
              <a:solidFill>
                <a:srgbClr val="1F4E79"/>
              </a:solidFill>
              <a:cs typeface="Gill Sans Light"/>
            </a:endParaRPr>
          </a:p>
        </p:txBody>
      </p:sp>
      <p:pic>
        <p:nvPicPr>
          <p:cNvPr id="15" name="Picture 14" descr="Piotr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310" y="1739507"/>
            <a:ext cx="1191797" cy="1517717"/>
          </a:xfrm>
          <a:prstGeom prst="rect">
            <a:avLst/>
          </a:prstGeom>
        </p:spPr>
      </p:pic>
      <p:pic>
        <p:nvPicPr>
          <p:cNvPr id="16" name="Picture 15" descr="Screen Shot 2015-05-19 at 21.57.40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462" y="4417926"/>
            <a:ext cx="1116870" cy="1432507"/>
          </a:xfrm>
          <a:prstGeom prst="rect">
            <a:avLst/>
          </a:prstGeom>
        </p:spPr>
      </p:pic>
      <p:pic>
        <p:nvPicPr>
          <p:cNvPr id="17" name="Picture 16" descr="Screen Shot 2015-05-19 at 22.12.53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250" y="1778441"/>
            <a:ext cx="1215658" cy="1541644"/>
          </a:xfrm>
          <a:prstGeom prst="rect">
            <a:avLst/>
          </a:prstGeom>
        </p:spPr>
      </p:pic>
      <p:pic>
        <p:nvPicPr>
          <p:cNvPr id="18" name="Picture 17" descr="Screen Shot 2015-05-19 at 22.17.13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416" y="4459105"/>
            <a:ext cx="1033035" cy="1285720"/>
          </a:xfrm>
          <a:prstGeom prst="rect">
            <a:avLst/>
          </a:prstGeom>
        </p:spPr>
      </p:pic>
      <p:pic>
        <p:nvPicPr>
          <p:cNvPr id="19" name="Picture 18" descr="Screen Shot 2015-05-19 at 22.20.3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751" y="3289684"/>
            <a:ext cx="1477305" cy="547428"/>
          </a:xfrm>
          <a:prstGeom prst="rect">
            <a:avLst/>
          </a:prstGeom>
        </p:spPr>
      </p:pic>
      <p:pic>
        <p:nvPicPr>
          <p:cNvPr id="50" name="Picture 49" descr="Screen Shot 2015-05-19 at 22.20.3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310" y="3286577"/>
            <a:ext cx="1477305" cy="547428"/>
          </a:xfrm>
          <a:prstGeom prst="rect">
            <a:avLst/>
          </a:prstGeom>
        </p:spPr>
      </p:pic>
      <p:sp>
        <p:nvSpPr>
          <p:cNvPr id="5" name="5-Point Star 4"/>
          <p:cNvSpPr/>
          <p:nvPr/>
        </p:nvSpPr>
        <p:spPr>
          <a:xfrm>
            <a:off x="476371" y="2699266"/>
            <a:ext cx="449104" cy="379033"/>
          </a:xfrm>
          <a:prstGeom prst="star5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5-Point Star 27"/>
          <p:cNvSpPr/>
          <p:nvPr/>
        </p:nvSpPr>
        <p:spPr>
          <a:xfrm>
            <a:off x="2826164" y="5424885"/>
            <a:ext cx="449104" cy="379033"/>
          </a:xfrm>
          <a:prstGeom prst="star5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5-Point Star 28"/>
          <p:cNvSpPr/>
          <p:nvPr/>
        </p:nvSpPr>
        <p:spPr>
          <a:xfrm>
            <a:off x="5712822" y="5546831"/>
            <a:ext cx="449104" cy="379033"/>
          </a:xfrm>
          <a:prstGeom prst="star5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5-Point Star 29"/>
          <p:cNvSpPr/>
          <p:nvPr/>
        </p:nvSpPr>
        <p:spPr>
          <a:xfrm>
            <a:off x="8494358" y="2776060"/>
            <a:ext cx="449104" cy="379033"/>
          </a:xfrm>
          <a:prstGeom prst="star5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414194" y="243677"/>
            <a:ext cx="48239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>GN4-2, JRA4, Task </a:t>
            </a:r>
            <a:r>
              <a:rPr lang="en-GB" b="1" dirty="0">
                <a:solidFill>
                  <a:schemeClr val="accent2"/>
                </a:solidFill>
              </a:rPr>
              <a:t>4: </a:t>
            </a:r>
            <a:r>
              <a:rPr lang="en-GB" b="1" dirty="0" smtClean="0">
                <a:solidFill>
                  <a:schemeClr val="accent2"/>
                </a:solidFill>
              </a:rPr>
              <a:t>Cloud </a:t>
            </a:r>
            <a:r>
              <a:rPr lang="en-GB" b="1" dirty="0">
                <a:solidFill>
                  <a:schemeClr val="accent2"/>
                </a:solidFill>
              </a:rPr>
              <a:t>delivery of real-time communication </a:t>
            </a:r>
            <a:r>
              <a:rPr lang="en-GB" b="1" dirty="0" smtClean="0">
                <a:solidFill>
                  <a:schemeClr val="accent2"/>
                </a:solidFill>
              </a:rPr>
              <a:t>services. Led by </a:t>
            </a:r>
            <a:r>
              <a:rPr lang="en-GB" b="1" dirty="0">
                <a:solidFill>
                  <a:schemeClr val="accent2"/>
                </a:solidFill>
              </a:rPr>
              <a:t>Peter </a:t>
            </a:r>
            <a:r>
              <a:rPr lang="en-GB" b="1" dirty="0" err="1">
                <a:solidFill>
                  <a:schemeClr val="accent2"/>
                </a:solidFill>
              </a:rPr>
              <a:t>Szegedi</a:t>
            </a:r>
            <a:r>
              <a:rPr lang="en-GB" b="1" dirty="0">
                <a:solidFill>
                  <a:schemeClr val="accent2"/>
                </a:solidFill>
              </a:rPr>
              <a:t> from GÉANT, </a:t>
            </a:r>
          </a:p>
        </p:txBody>
      </p:sp>
    </p:spTree>
    <p:extLst>
      <p:ext uri="{BB962C8B-B14F-4D97-AF65-F5344CB8AC3E}">
        <p14:creationId xmlns:p14="http://schemas.microsoft.com/office/powerpoint/2010/main" val="21564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2"/>
          <p:cNvSpPr txBox="1"/>
          <p:nvPr/>
        </p:nvSpPr>
        <p:spPr>
          <a:xfrm>
            <a:off x="11061720" y="6405840"/>
            <a:ext cx="740520" cy="27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B6269B59-A276-4B6F-903D-F8A098CFDABB}" type="slidenum">
              <a:rPr lang="hr-HR" sz="9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</a:t>
            </a:fld>
            <a:endParaRPr lang="hr-H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6" name="TextShape 3"/>
          <p:cNvSpPr txBox="1"/>
          <p:nvPr/>
        </p:nvSpPr>
        <p:spPr>
          <a:xfrm>
            <a:off x="455760" y="74520"/>
            <a:ext cx="96116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2400" b="1" strike="noStrike" spc="-1" dirty="0" smtClean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latin typeface="Calibri"/>
                <a:ea typeface="Verdana"/>
              </a:rPr>
              <a:t>Agenda</a:t>
            </a:r>
            <a:endParaRPr lang="en-US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" name="TextShape 1"/>
          <p:cNvSpPr txBox="1"/>
          <p:nvPr/>
        </p:nvSpPr>
        <p:spPr>
          <a:xfrm>
            <a:off x="1149068" y="1399680"/>
            <a:ext cx="8225024" cy="49543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endParaRPr lang="en-GB" sz="2000" dirty="0">
              <a:solidFill>
                <a:schemeClr val="tx2"/>
              </a:solidFill>
            </a:endParaRPr>
          </a:p>
          <a:p>
            <a:pPr algn="ctr"/>
            <a:r>
              <a:rPr lang="en-GB" sz="4000" dirty="0" smtClean="0">
                <a:solidFill>
                  <a:schemeClr val="tx2"/>
                </a:solidFill>
              </a:rPr>
              <a:t>12:30 to 14:15</a:t>
            </a:r>
          </a:p>
          <a:p>
            <a:endParaRPr lang="en-GB" sz="4000" dirty="0" smtClean="0">
              <a:solidFill>
                <a:schemeClr val="tx2"/>
              </a:solidFill>
            </a:endParaRPr>
          </a:p>
          <a:p>
            <a:r>
              <a:rPr lang="en-GB" sz="4000" dirty="0" smtClean="0">
                <a:solidFill>
                  <a:schemeClr val="tx2"/>
                </a:solidFill>
              </a:rPr>
              <a:t>Part </a:t>
            </a:r>
            <a:r>
              <a:rPr lang="en-GB" sz="4000" dirty="0" smtClean="0">
                <a:solidFill>
                  <a:schemeClr val="tx2"/>
                </a:solidFill>
              </a:rPr>
              <a:t>1 – Service Description</a:t>
            </a:r>
          </a:p>
          <a:p>
            <a:endParaRPr lang="en-GB" sz="4000" dirty="0" smtClean="0">
              <a:solidFill>
                <a:schemeClr val="tx2"/>
              </a:solidFill>
            </a:endParaRPr>
          </a:p>
          <a:p>
            <a:r>
              <a:rPr lang="en-GB" sz="4000" dirty="0" smtClean="0">
                <a:solidFill>
                  <a:schemeClr val="tx2"/>
                </a:solidFill>
              </a:rPr>
              <a:t>15 min Break</a:t>
            </a:r>
            <a:endParaRPr lang="en-GB" sz="4000" dirty="0" smtClean="0">
              <a:solidFill>
                <a:schemeClr val="tx2"/>
              </a:solidFill>
            </a:endParaRPr>
          </a:p>
          <a:p>
            <a:endParaRPr lang="en-GB" sz="4000" dirty="0">
              <a:solidFill>
                <a:schemeClr val="tx2"/>
              </a:solidFill>
            </a:endParaRPr>
          </a:p>
          <a:p>
            <a:r>
              <a:rPr lang="en-GB" sz="4000" dirty="0">
                <a:solidFill>
                  <a:schemeClr val="tx2"/>
                </a:solidFill>
              </a:rPr>
              <a:t>Part </a:t>
            </a:r>
            <a:r>
              <a:rPr lang="en-GB" sz="4000" dirty="0" smtClean="0">
                <a:solidFill>
                  <a:schemeClr val="tx2"/>
                </a:solidFill>
              </a:rPr>
              <a:t>2 </a:t>
            </a:r>
            <a:r>
              <a:rPr lang="en-GB" sz="4000" dirty="0">
                <a:solidFill>
                  <a:schemeClr val="tx2"/>
                </a:solidFill>
              </a:rPr>
              <a:t>– </a:t>
            </a:r>
            <a:r>
              <a:rPr lang="en-GB" sz="4000" dirty="0" smtClean="0">
                <a:solidFill>
                  <a:schemeClr val="tx2"/>
                </a:solidFill>
              </a:rPr>
              <a:t>Service Support </a:t>
            </a:r>
          </a:p>
          <a:p>
            <a:r>
              <a:rPr lang="en-GB" sz="4000" dirty="0">
                <a:solidFill>
                  <a:schemeClr val="tx2"/>
                </a:solidFill>
              </a:rPr>
              <a:t>	</a:t>
            </a:r>
            <a:r>
              <a:rPr lang="en-GB" sz="4000" dirty="0" smtClean="0">
                <a:solidFill>
                  <a:schemeClr val="tx2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3281721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lide Number Placeholder 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20</a:t>
            </a:fld>
            <a:endParaRPr lang="en-GB"/>
          </a:p>
        </p:txBody>
      </p:sp>
      <p:sp>
        <p:nvSpPr>
          <p:cNvPr id="56" name="TextBox 55"/>
          <p:cNvSpPr txBox="1"/>
          <p:nvPr/>
        </p:nvSpPr>
        <p:spPr>
          <a:xfrm>
            <a:off x="2451833" y="1397724"/>
            <a:ext cx="2696388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755650">
              <a:lnSpc>
                <a:spcPct val="90000"/>
              </a:lnSpc>
              <a:spcAft>
                <a:spcPct val="35000"/>
              </a:spcAft>
            </a:pPr>
            <a:r>
              <a:rPr lang="en-US" dirty="0" err="1"/>
              <a:t>Bartłomiej</a:t>
            </a:r>
            <a:r>
              <a:rPr lang="en-US" dirty="0"/>
              <a:t> </a:t>
            </a:r>
            <a:r>
              <a:rPr lang="en-US" dirty="0" err="1"/>
              <a:t>Idzikowski</a:t>
            </a:r>
            <a:endParaRPr lang="en-GB" b="1" dirty="0">
              <a:solidFill>
                <a:srgbClr val="1F4E79"/>
              </a:solidFill>
              <a:cs typeface="Gill Sans Ligh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72422" y="4055929"/>
            <a:ext cx="18891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755650">
              <a:lnSpc>
                <a:spcPct val="90000"/>
              </a:lnSpc>
              <a:spcAft>
                <a:spcPct val="35000"/>
              </a:spcAft>
            </a:pPr>
            <a:r>
              <a:rPr lang="en-US" dirty="0" err="1"/>
              <a:t>Sasa</a:t>
            </a:r>
            <a:r>
              <a:rPr lang="en-US" dirty="0"/>
              <a:t> </a:t>
            </a:r>
            <a:r>
              <a:rPr lang="en-US" dirty="0" err="1"/>
              <a:t>Davidovic</a:t>
            </a:r>
            <a:r>
              <a:rPr lang="en-US" dirty="0"/>
              <a:t> </a:t>
            </a:r>
            <a:r>
              <a:rPr lang="en-GB" b="1" dirty="0" smtClean="0">
                <a:solidFill>
                  <a:srgbClr val="1F4E79"/>
                </a:solidFill>
                <a:cs typeface="Gill Sans Light"/>
              </a:rPr>
              <a:t> </a:t>
            </a:r>
            <a:endParaRPr lang="en-GB" b="1" dirty="0">
              <a:solidFill>
                <a:srgbClr val="1F4E79"/>
              </a:solidFill>
              <a:cs typeface="Gill Sans Ligh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540252" y="4105500"/>
            <a:ext cx="18891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755650">
              <a:lnSpc>
                <a:spcPct val="90000"/>
              </a:lnSpc>
              <a:spcAft>
                <a:spcPct val="35000"/>
              </a:spcAft>
            </a:pPr>
            <a:r>
              <a:rPr lang="en-GB" dirty="0" err="1" smtClean="0">
                <a:solidFill>
                  <a:srgbClr val="1F4E79"/>
                </a:solidFill>
                <a:cs typeface="Gill Sans Light"/>
              </a:rPr>
              <a:t>Rui</a:t>
            </a:r>
            <a:r>
              <a:rPr lang="en-GB" dirty="0" smtClean="0">
                <a:solidFill>
                  <a:srgbClr val="1F4E79"/>
                </a:solidFill>
                <a:cs typeface="Gill Sans Light"/>
              </a:rPr>
              <a:t> </a:t>
            </a:r>
            <a:r>
              <a:rPr lang="en-GB" dirty="0" err="1" smtClean="0">
                <a:solidFill>
                  <a:srgbClr val="1F4E79"/>
                </a:solidFill>
                <a:cs typeface="Gill Sans Light"/>
              </a:rPr>
              <a:t>Ribeiro</a:t>
            </a:r>
            <a:endParaRPr lang="en-GB" dirty="0">
              <a:solidFill>
                <a:srgbClr val="1F4E79"/>
              </a:solidFill>
              <a:cs typeface="Gill Sans Light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904126" y="1765376"/>
            <a:ext cx="869581" cy="1285605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000" r="-10000"/>
            </a:stretch>
          </a:blipFill>
          <a:ln w="38100" cmpd="sng">
            <a:solidFill>
              <a:srgbClr val="FFFFFF"/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43" name="Picture 42" descr="2013_Jisc_Logo_RGB7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73" y="3139650"/>
            <a:ext cx="1511300" cy="876300"/>
          </a:xfrm>
          <a:prstGeom prst="rect">
            <a:avLst/>
          </a:prstGeom>
        </p:spPr>
      </p:pic>
      <p:pic>
        <p:nvPicPr>
          <p:cNvPr id="74" name="Picture 8" descr="http://www.geant.net/About_GEANT/Partners/PublishingImages/carnet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751" y="5700173"/>
            <a:ext cx="1381485" cy="967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12" descr="http://www.geant.net/About_GEANT/Partners/PublishingImages/cesnet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39394" y="3038665"/>
            <a:ext cx="1557817" cy="10907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76" descr="hungarnet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701" y="5803918"/>
            <a:ext cx="1179089" cy="955684"/>
          </a:xfrm>
          <a:prstGeom prst="rect">
            <a:avLst/>
          </a:prstGeom>
        </p:spPr>
      </p:pic>
      <p:pic>
        <p:nvPicPr>
          <p:cNvPr id="78" name="Picture 10" descr="http://www.av.it.pt/jisis/images/FCT_V_color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9453" y="5841389"/>
            <a:ext cx="1887075" cy="6323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6030159" y="1339568"/>
            <a:ext cx="188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dirty="0">
                <a:solidFill>
                  <a:srgbClr val="000000"/>
                </a:solidFill>
              </a:rPr>
              <a:t>Piotr </a:t>
            </a:r>
            <a:r>
              <a:rPr lang="en-US" dirty="0" err="1">
                <a:solidFill>
                  <a:srgbClr val="000000"/>
                </a:solidFill>
              </a:rPr>
              <a:t>Skałecki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69312" y="1397724"/>
            <a:ext cx="1889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US" dirty="0">
                <a:solidFill>
                  <a:srgbClr val="000000"/>
                </a:solidFill>
              </a:rPr>
              <a:t>Jan </a:t>
            </a:r>
            <a:r>
              <a:rPr lang="en-US" dirty="0" err="1">
                <a:solidFill>
                  <a:srgbClr val="000000"/>
                </a:solidFill>
              </a:rPr>
              <a:t>Ruzicka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14194" y="1397724"/>
            <a:ext cx="18891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755650">
              <a:lnSpc>
                <a:spcPct val="90000"/>
              </a:lnSpc>
              <a:spcAft>
                <a:spcPct val="35000"/>
              </a:spcAft>
            </a:pPr>
            <a:r>
              <a:rPr lang="en-GB" dirty="0" smtClean="0"/>
              <a:t>Tim Boundy</a:t>
            </a:r>
            <a:endParaRPr lang="en-GB" b="1" dirty="0">
              <a:solidFill>
                <a:srgbClr val="1F4E79"/>
              </a:solidFill>
              <a:cs typeface="Gill Sans Light"/>
            </a:endParaRPr>
          </a:p>
        </p:txBody>
      </p:sp>
      <p:pic>
        <p:nvPicPr>
          <p:cNvPr id="10" name="Picture 9" descr="Screen Shot 2015-05-19 at 22.04.17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462" y="1789379"/>
            <a:ext cx="1028700" cy="1333500"/>
          </a:xfrm>
          <a:prstGeom prst="rect">
            <a:avLst/>
          </a:prstGeom>
        </p:spPr>
      </p:pic>
      <p:pic>
        <p:nvPicPr>
          <p:cNvPr id="13" name="Picture 12" descr="Screen Shot 2015-05-19 at 21.59.57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959" y="4400955"/>
            <a:ext cx="1111267" cy="1513370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2920379" y="4069632"/>
            <a:ext cx="188912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755650">
              <a:lnSpc>
                <a:spcPct val="90000"/>
              </a:lnSpc>
              <a:spcAft>
                <a:spcPct val="35000"/>
              </a:spcAft>
            </a:pPr>
            <a:r>
              <a:rPr lang="en-US" dirty="0" err="1"/>
              <a:t>Mihaly</a:t>
            </a:r>
            <a:r>
              <a:rPr lang="en-US" dirty="0"/>
              <a:t> </a:t>
            </a:r>
            <a:r>
              <a:rPr lang="en-US" dirty="0" err="1"/>
              <a:t>Meszaros</a:t>
            </a:r>
            <a:r>
              <a:rPr lang="en-US" dirty="0"/>
              <a:t> </a:t>
            </a:r>
            <a:endParaRPr lang="en-GB" b="1" dirty="0">
              <a:solidFill>
                <a:srgbClr val="1F4E79"/>
              </a:solidFill>
              <a:cs typeface="Gill Sans Light"/>
            </a:endParaRPr>
          </a:p>
        </p:txBody>
      </p:sp>
      <p:pic>
        <p:nvPicPr>
          <p:cNvPr id="15" name="Picture 14" descr="Piotr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310" y="1739507"/>
            <a:ext cx="1191797" cy="1517717"/>
          </a:xfrm>
          <a:prstGeom prst="rect">
            <a:avLst/>
          </a:prstGeom>
        </p:spPr>
      </p:pic>
      <p:pic>
        <p:nvPicPr>
          <p:cNvPr id="16" name="Picture 15" descr="Screen Shot 2015-05-19 at 21.57.40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462" y="4417926"/>
            <a:ext cx="1116870" cy="1432507"/>
          </a:xfrm>
          <a:prstGeom prst="rect">
            <a:avLst/>
          </a:prstGeom>
        </p:spPr>
      </p:pic>
      <p:pic>
        <p:nvPicPr>
          <p:cNvPr id="17" name="Picture 16" descr="Screen Shot 2015-05-19 at 22.12.53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250" y="1778441"/>
            <a:ext cx="1215658" cy="1541644"/>
          </a:xfrm>
          <a:prstGeom prst="rect">
            <a:avLst/>
          </a:prstGeom>
        </p:spPr>
      </p:pic>
      <p:pic>
        <p:nvPicPr>
          <p:cNvPr id="18" name="Picture 17" descr="Screen Shot 2015-05-19 at 22.17.13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416" y="4459105"/>
            <a:ext cx="1033035" cy="1285720"/>
          </a:xfrm>
          <a:prstGeom prst="rect">
            <a:avLst/>
          </a:prstGeom>
        </p:spPr>
      </p:pic>
      <p:pic>
        <p:nvPicPr>
          <p:cNvPr id="19" name="Picture 18" descr="Screen Shot 2015-05-19 at 22.20.3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751" y="3289684"/>
            <a:ext cx="1477305" cy="547428"/>
          </a:xfrm>
          <a:prstGeom prst="rect">
            <a:avLst/>
          </a:prstGeom>
        </p:spPr>
      </p:pic>
      <p:pic>
        <p:nvPicPr>
          <p:cNvPr id="50" name="Picture 49" descr="Screen Shot 2015-05-19 at 22.20.35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310" y="3286577"/>
            <a:ext cx="1477305" cy="547428"/>
          </a:xfrm>
          <a:prstGeom prst="rect">
            <a:avLst/>
          </a:prstGeom>
        </p:spPr>
      </p:pic>
      <p:sp>
        <p:nvSpPr>
          <p:cNvPr id="5" name="5-Point Star 4"/>
          <p:cNvSpPr/>
          <p:nvPr/>
        </p:nvSpPr>
        <p:spPr>
          <a:xfrm>
            <a:off x="476371" y="2699266"/>
            <a:ext cx="449104" cy="379033"/>
          </a:xfrm>
          <a:prstGeom prst="star5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5-Point Star 27"/>
          <p:cNvSpPr/>
          <p:nvPr/>
        </p:nvSpPr>
        <p:spPr>
          <a:xfrm>
            <a:off x="2826164" y="5424885"/>
            <a:ext cx="449104" cy="379033"/>
          </a:xfrm>
          <a:prstGeom prst="star5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5-Point Star 28"/>
          <p:cNvSpPr/>
          <p:nvPr/>
        </p:nvSpPr>
        <p:spPr>
          <a:xfrm>
            <a:off x="5712822" y="5546831"/>
            <a:ext cx="449104" cy="379033"/>
          </a:xfrm>
          <a:prstGeom prst="star5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5-Point Star 29"/>
          <p:cNvSpPr/>
          <p:nvPr/>
        </p:nvSpPr>
        <p:spPr>
          <a:xfrm>
            <a:off x="8494358" y="2776060"/>
            <a:ext cx="449104" cy="379033"/>
          </a:xfrm>
          <a:prstGeom prst="star5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5894225" y="184121"/>
            <a:ext cx="48239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</a:rPr>
              <a:t>GN4-2, JRA4, </a:t>
            </a:r>
            <a:r>
              <a:rPr lang="en-GB" b="1" dirty="0" smtClean="0">
                <a:solidFill>
                  <a:schemeClr val="accent6"/>
                </a:solidFill>
              </a:rPr>
              <a:t>Task </a:t>
            </a:r>
            <a:r>
              <a:rPr lang="en-GB" b="1" dirty="0">
                <a:solidFill>
                  <a:schemeClr val="accent6"/>
                </a:solidFill>
              </a:rPr>
              <a:t>5: </a:t>
            </a:r>
            <a:r>
              <a:rPr lang="en-GB" b="1" dirty="0" smtClean="0">
                <a:solidFill>
                  <a:schemeClr val="accent6"/>
                </a:solidFill>
              </a:rPr>
              <a:t>Real-time </a:t>
            </a:r>
            <a:r>
              <a:rPr lang="en-GB" b="1" dirty="0">
                <a:solidFill>
                  <a:schemeClr val="accent6"/>
                </a:solidFill>
              </a:rPr>
              <a:t>communication services infrastructure </a:t>
            </a:r>
            <a:r>
              <a:rPr lang="en-GB" b="1" dirty="0" smtClean="0">
                <a:solidFill>
                  <a:schemeClr val="accent6"/>
                </a:solidFill>
              </a:rPr>
              <a:t>support. Led </a:t>
            </a:r>
            <a:r>
              <a:rPr lang="en-GB" b="1" dirty="0">
                <a:solidFill>
                  <a:schemeClr val="accent6"/>
                </a:solidFill>
              </a:rPr>
              <a:t>by </a:t>
            </a:r>
            <a:r>
              <a:rPr lang="en-GB" b="1" dirty="0" err="1">
                <a:solidFill>
                  <a:schemeClr val="accent6"/>
                </a:solidFill>
              </a:rPr>
              <a:t>Bartlomiej</a:t>
            </a:r>
            <a:r>
              <a:rPr lang="en-GB" b="1" dirty="0">
                <a:solidFill>
                  <a:schemeClr val="accent6"/>
                </a:solidFill>
              </a:rPr>
              <a:t> </a:t>
            </a:r>
            <a:r>
              <a:rPr lang="en-GB" b="1" dirty="0" err="1">
                <a:solidFill>
                  <a:schemeClr val="accent6"/>
                </a:solidFill>
              </a:rPr>
              <a:t>Idzikowski</a:t>
            </a:r>
            <a:r>
              <a:rPr lang="en-GB" b="1" dirty="0">
                <a:solidFill>
                  <a:schemeClr val="accent6"/>
                </a:solidFill>
              </a:rPr>
              <a:t> from PSNC.</a:t>
            </a:r>
          </a:p>
        </p:txBody>
      </p:sp>
      <p:sp>
        <p:nvSpPr>
          <p:cNvPr id="33" name="5-Point Star 32"/>
          <p:cNvSpPr/>
          <p:nvPr/>
        </p:nvSpPr>
        <p:spPr>
          <a:xfrm>
            <a:off x="5707599" y="5167798"/>
            <a:ext cx="449104" cy="379033"/>
          </a:xfrm>
          <a:prstGeom prst="star5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5-Point Star 33"/>
          <p:cNvSpPr/>
          <p:nvPr/>
        </p:nvSpPr>
        <p:spPr>
          <a:xfrm>
            <a:off x="2822197" y="5042743"/>
            <a:ext cx="449104" cy="379033"/>
          </a:xfrm>
          <a:prstGeom prst="star5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5-Point Star 34"/>
          <p:cNvSpPr/>
          <p:nvPr/>
        </p:nvSpPr>
        <p:spPr>
          <a:xfrm>
            <a:off x="2711406" y="2907544"/>
            <a:ext cx="449104" cy="379033"/>
          </a:xfrm>
          <a:prstGeom prst="star5">
            <a:avLst/>
          </a:prstGeom>
          <a:solidFill>
            <a:schemeClr val="accent6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414194" y="243677"/>
            <a:ext cx="48239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2"/>
                </a:solidFill>
              </a:rPr>
              <a:t>GN4-2, JRA4, Task </a:t>
            </a:r>
            <a:r>
              <a:rPr lang="en-GB" b="1" dirty="0">
                <a:solidFill>
                  <a:schemeClr val="accent2"/>
                </a:solidFill>
              </a:rPr>
              <a:t>4: </a:t>
            </a:r>
            <a:r>
              <a:rPr lang="en-GB" b="1" dirty="0" smtClean="0">
                <a:solidFill>
                  <a:schemeClr val="accent2"/>
                </a:solidFill>
              </a:rPr>
              <a:t>Cloud </a:t>
            </a:r>
            <a:r>
              <a:rPr lang="en-GB" b="1" dirty="0">
                <a:solidFill>
                  <a:schemeClr val="accent2"/>
                </a:solidFill>
              </a:rPr>
              <a:t>delivery of real-time communication </a:t>
            </a:r>
            <a:r>
              <a:rPr lang="en-GB" b="1" dirty="0" smtClean="0">
                <a:solidFill>
                  <a:schemeClr val="accent2"/>
                </a:solidFill>
              </a:rPr>
              <a:t>services. Led by </a:t>
            </a:r>
            <a:r>
              <a:rPr lang="en-GB" b="1" dirty="0">
                <a:solidFill>
                  <a:schemeClr val="accent2"/>
                </a:solidFill>
              </a:rPr>
              <a:t>Peter </a:t>
            </a:r>
            <a:r>
              <a:rPr lang="en-GB" b="1" dirty="0" err="1">
                <a:solidFill>
                  <a:schemeClr val="accent2"/>
                </a:solidFill>
              </a:rPr>
              <a:t>Szegedi</a:t>
            </a:r>
            <a:r>
              <a:rPr lang="en-GB" b="1" dirty="0">
                <a:solidFill>
                  <a:schemeClr val="accent2"/>
                </a:solidFill>
              </a:rPr>
              <a:t> from GÉANT, 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76372" y="4586435"/>
            <a:ext cx="1720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</a:rPr>
              <a:t>3</a:t>
            </a:r>
            <a:r>
              <a:rPr lang="en-GB" b="1" dirty="0" smtClean="0">
                <a:solidFill>
                  <a:schemeClr val="accent6"/>
                </a:solidFill>
              </a:rPr>
              <a:t>rd line support </a:t>
            </a:r>
            <a:r>
              <a:rPr lang="en-GB" b="1" smtClean="0">
                <a:solidFill>
                  <a:schemeClr val="accent6"/>
                </a:solidFill>
              </a:rPr>
              <a:t>and </a:t>
            </a:r>
            <a:r>
              <a:rPr lang="en-GB" b="1">
                <a:solidFill>
                  <a:schemeClr val="accent6"/>
                </a:solidFill>
              </a:rPr>
              <a:t>s</a:t>
            </a:r>
            <a:r>
              <a:rPr lang="en-GB" b="1" smtClean="0">
                <a:solidFill>
                  <a:schemeClr val="accent6"/>
                </a:solidFill>
              </a:rPr>
              <a:t>ubject specialists</a:t>
            </a:r>
            <a:endParaRPr lang="en-GB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97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21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GB" sz="5400" dirty="0" smtClean="0">
                <a:solidFill>
                  <a:schemeClr val="tx2"/>
                </a:solidFill>
              </a:rPr>
              <a:t>Break</a:t>
            </a:r>
            <a:endParaRPr lang="en-GB" sz="5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1564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22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5400" dirty="0" smtClean="0"/>
              <a:t>Migration to GEANT Operations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717386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455760" y="2235292"/>
            <a:ext cx="11677844" cy="49543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GB" sz="4000" dirty="0">
                <a:solidFill>
                  <a:schemeClr val="tx2"/>
                </a:solidFill>
              </a:rPr>
              <a:t>Server migration – </a:t>
            </a:r>
            <a:r>
              <a:rPr lang="en-GB" sz="4000" dirty="0" smtClean="0">
                <a:solidFill>
                  <a:schemeClr val="tx2"/>
                </a:solidFill>
              </a:rPr>
              <a:t>complete (pending IPv6 issue)</a:t>
            </a:r>
            <a:endParaRPr lang="en-GB" sz="4000" dirty="0">
              <a:solidFill>
                <a:schemeClr val="tx2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en-GB" sz="4000" dirty="0" smtClean="0">
                <a:solidFill>
                  <a:schemeClr val="tx2"/>
                </a:solidFill>
              </a:rPr>
              <a:t>Operations </a:t>
            </a:r>
            <a:r>
              <a:rPr lang="en-GB" sz="4000" dirty="0">
                <a:solidFill>
                  <a:schemeClr val="tx2"/>
                </a:solidFill>
              </a:rPr>
              <a:t>Level </a:t>
            </a:r>
            <a:r>
              <a:rPr lang="en-GB" sz="4000" dirty="0" smtClean="0">
                <a:solidFill>
                  <a:schemeClr val="tx2"/>
                </a:solidFill>
              </a:rPr>
              <a:t>Agreement – Pending sign-off</a:t>
            </a:r>
            <a:endParaRPr lang="en-GB" sz="4000" dirty="0">
              <a:solidFill>
                <a:schemeClr val="tx2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en-GB" sz="4000" dirty="0" smtClean="0">
                <a:solidFill>
                  <a:schemeClr val="tx2"/>
                </a:solidFill>
              </a:rPr>
              <a:t>Training - today</a:t>
            </a:r>
            <a:endParaRPr lang="en-GB" sz="4000" dirty="0">
              <a:solidFill>
                <a:schemeClr val="tx2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en-GB" sz="4000" dirty="0" smtClean="0">
                <a:solidFill>
                  <a:schemeClr val="tx2"/>
                </a:solidFill>
              </a:rPr>
              <a:t>Specialist </a:t>
            </a:r>
            <a:r>
              <a:rPr lang="en-GB" sz="4000" dirty="0" smtClean="0">
                <a:solidFill>
                  <a:schemeClr val="tx2"/>
                </a:solidFill>
              </a:rPr>
              <a:t>support </a:t>
            </a:r>
            <a:r>
              <a:rPr lang="en-GB" sz="4000" dirty="0" smtClean="0">
                <a:solidFill>
                  <a:schemeClr val="tx2"/>
                </a:solidFill>
              </a:rPr>
              <a:t>- agreed</a:t>
            </a:r>
          </a:p>
          <a:p>
            <a:pPr marL="742950" indent="-742950">
              <a:buFont typeface="+mj-lt"/>
              <a:buAutoNum type="arabicPeriod"/>
            </a:pPr>
            <a:r>
              <a:rPr lang="en-GB" sz="4000" dirty="0" smtClean="0">
                <a:solidFill>
                  <a:schemeClr val="tx2"/>
                </a:solidFill>
              </a:rPr>
              <a:t>Communications channels– </a:t>
            </a:r>
            <a:r>
              <a:rPr lang="en-GB" sz="4000" dirty="0" smtClean="0">
                <a:solidFill>
                  <a:schemeClr val="tx2"/>
                </a:solidFill>
              </a:rPr>
              <a:t>email address pending.</a:t>
            </a:r>
            <a:endParaRPr lang="en-GB" sz="4000" dirty="0">
              <a:solidFill>
                <a:schemeClr val="tx2"/>
              </a:solidFill>
            </a:endParaRPr>
          </a:p>
          <a:p>
            <a:endParaRPr lang="en-GB" sz="2000" dirty="0"/>
          </a:p>
        </p:txBody>
      </p:sp>
      <p:sp>
        <p:nvSpPr>
          <p:cNvPr id="125" name="TextShape 2"/>
          <p:cNvSpPr txBox="1"/>
          <p:nvPr/>
        </p:nvSpPr>
        <p:spPr>
          <a:xfrm>
            <a:off x="11061720" y="6405840"/>
            <a:ext cx="740520" cy="27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B6269B59-A276-4B6F-903D-F8A098CFDABB}" type="slidenum">
              <a:rPr lang="hr-HR" sz="9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23</a:t>
            </a:fld>
            <a:endParaRPr lang="hr-H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6" name="TextShape 3"/>
          <p:cNvSpPr txBox="1"/>
          <p:nvPr/>
        </p:nvSpPr>
        <p:spPr>
          <a:xfrm>
            <a:off x="455760" y="74520"/>
            <a:ext cx="96116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2400" b="1" strike="noStrike" spc="-1" dirty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latin typeface="Calibri"/>
                <a:ea typeface="Verdana"/>
              </a:rPr>
              <a:t>
Migration to G</a:t>
            </a:r>
            <a:r>
              <a:rPr lang="en-US" sz="2400" b="1" strike="noStrike" spc="-1" dirty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É</a:t>
            </a:r>
            <a:r>
              <a:rPr lang="en-US" sz="2400" b="1" strike="noStrike" spc="-1" dirty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latin typeface="Calibri"/>
                <a:ea typeface="Verdana"/>
              </a:rPr>
              <a:t>ANT </a:t>
            </a:r>
            <a:r>
              <a:rPr lang="en-US" sz="2400" b="1" strike="noStrike" spc="-1" dirty="0" smtClean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latin typeface="Calibri"/>
                <a:ea typeface="Verdana"/>
              </a:rPr>
              <a:t>Operations</a:t>
            </a:r>
            <a:endParaRPr lang="en-US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547923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017342474"/>
              </p:ext>
            </p:extLst>
          </p:nvPr>
        </p:nvGraphicFramePr>
        <p:xfrm>
          <a:off x="775440" y="356260"/>
          <a:ext cx="11094120" cy="65017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5" name="TextShape 2"/>
          <p:cNvSpPr txBox="1"/>
          <p:nvPr/>
        </p:nvSpPr>
        <p:spPr>
          <a:xfrm>
            <a:off x="11061720" y="6405840"/>
            <a:ext cx="740520" cy="27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B6269B59-A276-4B6F-903D-F8A098CFDABB}" type="slidenum">
              <a:rPr lang="hr-HR" sz="9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24</a:t>
            </a:fld>
            <a:endParaRPr lang="hr-H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6" name="TextShape 3"/>
          <p:cNvSpPr txBox="1"/>
          <p:nvPr/>
        </p:nvSpPr>
        <p:spPr>
          <a:xfrm>
            <a:off x="455760" y="74520"/>
            <a:ext cx="96116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2400" b="1" strike="noStrike" spc="-1" dirty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latin typeface="Calibri"/>
                <a:ea typeface="Verdana"/>
              </a:rPr>
              <a:t>
</a:t>
            </a:r>
            <a:r>
              <a:rPr lang="en-US" sz="2400" b="1" strike="noStrike" spc="-1" dirty="0" smtClean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latin typeface="Calibri"/>
                <a:ea typeface="Verdana"/>
              </a:rPr>
              <a:t>G</a:t>
            </a:r>
            <a:r>
              <a:rPr lang="en-US" sz="2400" b="1" strike="noStrike" spc="-1" dirty="0" smtClean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latin typeface="Calibri"/>
                <a:ea typeface="Calibri"/>
              </a:rPr>
              <a:t>É</a:t>
            </a:r>
            <a:r>
              <a:rPr lang="en-US" sz="2400" b="1" strike="noStrike" spc="-1" dirty="0" smtClean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latin typeface="Calibri"/>
                <a:ea typeface="Verdana"/>
              </a:rPr>
              <a:t>ANT Operations VM deployment </a:t>
            </a:r>
            <a:endParaRPr lang="en-US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332945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25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GB" sz="5400" dirty="0">
                <a:solidFill>
                  <a:schemeClr val="tx2"/>
                </a:solidFill>
              </a:rPr>
              <a:t>Testing recommend following </a:t>
            </a:r>
            <a:r>
              <a:rPr lang="en-GB" sz="5400" dirty="0" smtClean="0">
                <a:solidFill>
                  <a:schemeClr val="tx2"/>
                </a:solidFill>
              </a:rPr>
              <a:t>changes</a:t>
            </a:r>
            <a:endParaRPr lang="en-GB" sz="5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079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735388" y="1588860"/>
            <a:ext cx="5348296" cy="49543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 sz="1200" b="1" dirty="0" smtClean="0"/>
              <a:t>Registering </a:t>
            </a:r>
            <a:r>
              <a:rPr lang="en-US" sz="1200" b="1" dirty="0"/>
              <a:t>users and Logging in</a:t>
            </a:r>
            <a:endParaRPr lang="en-US" sz="1200" dirty="0"/>
          </a:p>
          <a:p>
            <a:pPr lvl="0"/>
            <a:r>
              <a:rPr lang="en-US" sz="1200" dirty="0"/>
              <a:t>Registering a new user </a:t>
            </a:r>
          </a:p>
          <a:p>
            <a:pPr lvl="0"/>
            <a:r>
              <a:rPr lang="en-US" sz="1200" dirty="0"/>
              <a:t>Use any email address you can access to register a new user account. Join GEANT Org</a:t>
            </a:r>
          </a:p>
          <a:p>
            <a:pPr lvl="0"/>
            <a:r>
              <a:rPr lang="en-US" sz="1200" dirty="0"/>
              <a:t>Check email was received – confirm email.</a:t>
            </a:r>
          </a:p>
          <a:p>
            <a:pPr lvl="0"/>
            <a:r>
              <a:rPr lang="en-US" sz="1200" dirty="0"/>
              <a:t>Login new user</a:t>
            </a:r>
          </a:p>
          <a:p>
            <a:pPr lvl="0"/>
            <a:r>
              <a:rPr lang="en-US" sz="1200" dirty="0"/>
              <a:t>Edit account info </a:t>
            </a:r>
          </a:p>
          <a:p>
            <a:pPr lvl="0"/>
            <a:r>
              <a:rPr lang="en-US" sz="1200" dirty="0"/>
              <a:t>Request account upgrade</a:t>
            </a:r>
          </a:p>
          <a:p>
            <a:pPr lvl="0"/>
            <a:r>
              <a:rPr lang="en-US" sz="1200" dirty="0"/>
              <a:t>Check account upgrade email</a:t>
            </a:r>
          </a:p>
          <a:p>
            <a:pPr lvl="0"/>
            <a:r>
              <a:rPr lang="en-US" sz="1200" dirty="0"/>
              <a:t>Upgrade account</a:t>
            </a:r>
          </a:p>
          <a:p>
            <a:pPr lvl="0"/>
            <a:r>
              <a:rPr lang="en-US" sz="1200" dirty="0"/>
              <a:t>Login as eduCONF admin</a:t>
            </a:r>
          </a:p>
          <a:p>
            <a:pPr lvl="0"/>
            <a:r>
              <a:rPr lang="en-US" sz="1200" dirty="0"/>
              <a:t>Delete user.</a:t>
            </a:r>
          </a:p>
          <a:p>
            <a:r>
              <a:rPr lang="en-US" sz="1200" dirty="0"/>
              <a:t> </a:t>
            </a:r>
          </a:p>
          <a:p>
            <a:r>
              <a:rPr lang="en-US" sz="1200" b="1" dirty="0"/>
              <a:t>VC System Test</a:t>
            </a:r>
            <a:endParaRPr lang="en-US" sz="1200" dirty="0"/>
          </a:p>
          <a:p>
            <a:pPr lvl="0"/>
            <a:r>
              <a:rPr lang="en-US" sz="1200" dirty="0"/>
              <a:t>Logged out.</a:t>
            </a:r>
          </a:p>
          <a:p>
            <a:pPr lvl="0"/>
            <a:r>
              <a:rPr lang="en-US" sz="1200" dirty="0"/>
              <a:t>Prepare VC system and launch a H.323 test and a SIP test.</a:t>
            </a:r>
          </a:p>
          <a:p>
            <a:pPr lvl="0"/>
            <a:r>
              <a:rPr lang="en-US" sz="1200" dirty="0"/>
              <a:t>Adding new room and Login after test</a:t>
            </a:r>
          </a:p>
          <a:p>
            <a:pPr lvl="0"/>
            <a:r>
              <a:rPr lang="en-US" sz="1200" dirty="0"/>
              <a:t>Edit room data and verify a positon on map to check </a:t>
            </a:r>
            <a:r>
              <a:rPr lang="en-US" sz="1200" dirty="0" err="1"/>
              <a:t>GoogleMaps</a:t>
            </a:r>
            <a:r>
              <a:rPr lang="en-US" sz="1200" dirty="0"/>
              <a:t> API.</a:t>
            </a:r>
          </a:p>
          <a:p>
            <a:pPr lvl="0"/>
            <a:r>
              <a:rPr lang="en-US" sz="1200" dirty="0"/>
              <a:t>Download certificate and verify data</a:t>
            </a:r>
          </a:p>
          <a:p>
            <a:pPr lvl="0"/>
            <a:r>
              <a:rPr lang="en-US" sz="1200" dirty="0"/>
              <a:t>Log out</a:t>
            </a:r>
          </a:p>
          <a:p>
            <a:r>
              <a:rPr lang="en-US" sz="1200" dirty="0"/>
              <a:t> </a:t>
            </a:r>
          </a:p>
          <a:p>
            <a:r>
              <a:rPr lang="en-US" sz="1200" b="1" dirty="0"/>
              <a:t>Search and Map</a:t>
            </a:r>
            <a:endParaRPr lang="en-US" sz="1200" dirty="0"/>
          </a:p>
          <a:p>
            <a:pPr lvl="0"/>
            <a:r>
              <a:rPr lang="en-US" sz="1200" dirty="0"/>
              <a:t>Search room (any room) on the map</a:t>
            </a:r>
          </a:p>
          <a:p>
            <a:pPr lvl="0"/>
            <a:r>
              <a:rPr lang="en-US" sz="1200" dirty="0"/>
              <a:t>Check map zoom and check search filters by the map</a:t>
            </a:r>
          </a:p>
          <a:p>
            <a:r>
              <a:rPr lang="en-US" sz="1200" dirty="0"/>
              <a:t> </a:t>
            </a:r>
          </a:p>
          <a:p>
            <a:endParaRPr lang="en-GB" sz="1200" dirty="0"/>
          </a:p>
        </p:txBody>
      </p:sp>
      <p:sp>
        <p:nvSpPr>
          <p:cNvPr id="125" name="TextShape 2"/>
          <p:cNvSpPr txBox="1"/>
          <p:nvPr/>
        </p:nvSpPr>
        <p:spPr>
          <a:xfrm>
            <a:off x="11061720" y="6405840"/>
            <a:ext cx="740520" cy="27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B6269B59-A276-4B6F-903D-F8A098CFDABB}" type="slidenum">
              <a:rPr lang="hr-HR" sz="9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26</a:t>
            </a:fld>
            <a:endParaRPr lang="hr-H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6" name="TextShape 3"/>
          <p:cNvSpPr txBox="1"/>
          <p:nvPr/>
        </p:nvSpPr>
        <p:spPr>
          <a:xfrm>
            <a:off x="455760" y="74520"/>
            <a:ext cx="96116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2400" b="1" spc="-1" dirty="0" smtClean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latin typeface="Calibri"/>
                <a:ea typeface="Verdana"/>
              </a:rPr>
              <a:t>Recommended Testing post updates</a:t>
            </a:r>
            <a:endParaRPr lang="en-US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" name="TextShape 1"/>
          <p:cNvSpPr txBox="1"/>
          <p:nvPr/>
        </p:nvSpPr>
        <p:spPr>
          <a:xfrm>
            <a:off x="6083684" y="1588860"/>
            <a:ext cx="5348296" cy="49543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r>
              <a:rPr lang="en-US" sz="1200" b="1" dirty="0"/>
              <a:t>Gatekeeper monitoring</a:t>
            </a:r>
            <a:endParaRPr lang="en-US" sz="1200" dirty="0"/>
          </a:p>
          <a:p>
            <a:pPr lvl="0"/>
            <a:r>
              <a:rPr lang="en-US" sz="1200" dirty="0"/>
              <a:t>Logged out</a:t>
            </a:r>
          </a:p>
          <a:p>
            <a:pPr lvl="0"/>
            <a:r>
              <a:rPr lang="en-US" sz="1200" dirty="0"/>
              <a:t>Add new test gatekeeper detail for new country </a:t>
            </a:r>
          </a:p>
          <a:p>
            <a:pPr lvl="0"/>
            <a:r>
              <a:rPr lang="en-US" sz="1200" dirty="0"/>
              <a:t>Check status and map "NRENs within eduCONF"</a:t>
            </a:r>
          </a:p>
          <a:p>
            <a:pPr lvl="0"/>
            <a:r>
              <a:rPr lang="en-US" sz="1200" dirty="0"/>
              <a:t>Remove test gatekeeper</a:t>
            </a:r>
          </a:p>
          <a:p>
            <a:r>
              <a:rPr lang="en-US" sz="1200" dirty="0"/>
              <a:t> </a:t>
            </a:r>
          </a:p>
          <a:p>
            <a:r>
              <a:rPr lang="en-US" sz="1200" b="1" dirty="0"/>
              <a:t>Useful Management Links</a:t>
            </a:r>
            <a:endParaRPr lang="en-US" sz="1200" dirty="0"/>
          </a:p>
          <a:p>
            <a:r>
              <a:rPr lang="en-US" sz="1200" dirty="0"/>
              <a:t> </a:t>
            </a:r>
          </a:p>
          <a:p>
            <a:r>
              <a:rPr lang="en-US" sz="1200" dirty="0"/>
              <a:t>Users	</a:t>
            </a:r>
          </a:p>
          <a:p>
            <a:r>
              <a:rPr lang="en-GB" sz="1200" u="sng" dirty="0">
                <a:hlinkClick r:id="rId2"/>
              </a:rPr>
              <a:t>https://educonf-directory.geant.net/user.php?action=list</a:t>
            </a:r>
            <a:r>
              <a:rPr lang="en-GB" sz="1200" dirty="0"/>
              <a:t> </a:t>
            </a:r>
            <a:endParaRPr lang="en-US" sz="1200" dirty="0"/>
          </a:p>
          <a:p>
            <a:r>
              <a:rPr lang="en-US" sz="1200" dirty="0"/>
              <a:t> </a:t>
            </a:r>
          </a:p>
          <a:p>
            <a:r>
              <a:rPr lang="en-US" sz="1200" dirty="0"/>
              <a:t>VC Systems</a:t>
            </a:r>
          </a:p>
          <a:p>
            <a:r>
              <a:rPr lang="en-GB" sz="1200" u="sng" dirty="0">
                <a:hlinkClick r:id="rId3"/>
              </a:rPr>
              <a:t>https://educonf-directory.geant.net/room.php?action=list</a:t>
            </a:r>
            <a:r>
              <a:rPr lang="en-GB" sz="1200" dirty="0"/>
              <a:t>  </a:t>
            </a:r>
            <a:endParaRPr lang="en-US" sz="1200" dirty="0"/>
          </a:p>
          <a:p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44386410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27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GB" sz="5400" dirty="0" smtClean="0">
                <a:solidFill>
                  <a:schemeClr val="tx2"/>
                </a:solidFill>
              </a:rPr>
              <a:t>Managing User and VC systems</a:t>
            </a:r>
            <a:endParaRPr lang="en-GB" sz="5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1386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GB" sz="3200" dirty="0" smtClean="0"/>
              <a:t>Direct link to :</a:t>
            </a:r>
          </a:p>
          <a:p>
            <a:pPr marL="457200" indent="-457200">
              <a:buFont typeface="Arial" charset="0"/>
              <a:buChar char="•"/>
            </a:pPr>
            <a:r>
              <a:rPr lang="en-GB" sz="3200" dirty="0" smtClean="0"/>
              <a:t>Activate account</a:t>
            </a:r>
          </a:p>
          <a:p>
            <a:pPr marL="457200" indent="-457200">
              <a:buFont typeface="Arial" charset="0"/>
              <a:buChar char="•"/>
            </a:pPr>
            <a:r>
              <a:rPr lang="en-GB" sz="3200" dirty="0" smtClean="0"/>
              <a:t>Upgrade/downgrade</a:t>
            </a:r>
          </a:p>
          <a:p>
            <a:pPr marL="457200" indent="-457200">
              <a:buFont typeface="Arial" charset="0"/>
              <a:buChar char="•"/>
            </a:pPr>
            <a:r>
              <a:rPr lang="en-GB" sz="3200" dirty="0" smtClean="0"/>
              <a:t>Delete </a:t>
            </a:r>
          </a:p>
          <a:p>
            <a:pPr marL="457200" indent="-457200">
              <a:buFont typeface="Arial" charset="0"/>
              <a:buChar char="•"/>
            </a:pPr>
            <a:r>
              <a:rPr lang="en-GB" sz="3200" dirty="0" smtClean="0"/>
              <a:t>Edit</a:t>
            </a:r>
          </a:p>
          <a:p>
            <a:pPr marL="457200" indent="-457200">
              <a:buFont typeface="Arial" charset="0"/>
              <a:buChar char="•"/>
            </a:pPr>
            <a:endParaRPr lang="en-GB" sz="3200" dirty="0"/>
          </a:p>
          <a:p>
            <a:r>
              <a:rPr lang="en-GB" sz="2800" dirty="0">
                <a:hlinkClick r:id="rId2"/>
              </a:rPr>
              <a:t>https://</a:t>
            </a:r>
            <a:r>
              <a:rPr lang="en-GB" sz="2800" dirty="0" smtClean="0">
                <a:hlinkClick r:id="rId2"/>
              </a:rPr>
              <a:t>educonf-directory.geant.net/user.php?action=list</a:t>
            </a:r>
            <a:r>
              <a:rPr lang="en-GB" sz="2800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28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Managing Users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3188" y="0"/>
            <a:ext cx="86214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5355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771" y="0"/>
            <a:ext cx="6648942" cy="7842342"/>
          </a:xfrm>
        </p:spPr>
      </p:pic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Direct link to :</a:t>
            </a:r>
          </a:p>
          <a:p>
            <a:pPr marL="457200" indent="-457200">
              <a:buFont typeface="Arial" charset="0"/>
              <a:buChar char="•"/>
            </a:pPr>
            <a:r>
              <a:rPr lang="en-GB" sz="3200" dirty="0" smtClean="0"/>
              <a:t>Delete </a:t>
            </a:r>
          </a:p>
          <a:p>
            <a:pPr marL="457200" indent="-457200">
              <a:buFont typeface="Arial" charset="0"/>
              <a:buChar char="•"/>
            </a:pPr>
            <a:r>
              <a:rPr lang="en-GB" sz="3200" dirty="0" smtClean="0"/>
              <a:t>Edit</a:t>
            </a:r>
          </a:p>
          <a:p>
            <a:pPr marL="457200" indent="-457200">
              <a:buFont typeface="Arial" charset="0"/>
              <a:buChar char="•"/>
            </a:pPr>
            <a:endParaRPr lang="en-GB" sz="3200" dirty="0"/>
          </a:p>
          <a:p>
            <a:r>
              <a:rPr lang="en-GB" sz="2800" dirty="0">
                <a:hlinkClick r:id="rId3"/>
              </a:rPr>
              <a:t>https://</a:t>
            </a:r>
            <a:r>
              <a:rPr lang="en-GB" sz="2800" dirty="0" smtClean="0">
                <a:hlinkClick r:id="rId3"/>
              </a:rPr>
              <a:t>educonf-directory.geant.net/room.php?action=list</a:t>
            </a:r>
            <a:r>
              <a:rPr lang="en-GB" sz="2800" dirty="0" smtClean="0"/>
              <a:t>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29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Managing Rooms / VC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5322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2"/>
          <p:cNvSpPr txBox="1"/>
          <p:nvPr/>
        </p:nvSpPr>
        <p:spPr>
          <a:xfrm>
            <a:off x="11061720" y="6405840"/>
            <a:ext cx="740520" cy="27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B6269B59-A276-4B6F-903D-F8A098CFDABB}" type="slidenum">
              <a:rPr lang="hr-HR" sz="9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</a:t>
            </a:fld>
            <a:endParaRPr lang="hr-H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6" name="TextShape 3"/>
          <p:cNvSpPr txBox="1"/>
          <p:nvPr/>
        </p:nvSpPr>
        <p:spPr>
          <a:xfrm>
            <a:off x="455760" y="74520"/>
            <a:ext cx="96116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2400" b="1" spc="-1" dirty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ea typeface="Verdana"/>
              </a:rPr>
              <a:t>Agenda</a:t>
            </a:r>
            <a:endParaRPr lang="en-US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TextShape 1"/>
          <p:cNvSpPr txBox="1"/>
          <p:nvPr/>
        </p:nvSpPr>
        <p:spPr>
          <a:xfrm>
            <a:off x="719995" y="1073832"/>
            <a:ext cx="11094120" cy="49543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endParaRPr lang="en-GB" sz="2000" dirty="0">
              <a:solidFill>
                <a:schemeClr val="tx2"/>
              </a:solidFill>
            </a:endParaRPr>
          </a:p>
          <a:p>
            <a:r>
              <a:rPr lang="en-GB" sz="4000" dirty="0" smtClean="0">
                <a:solidFill>
                  <a:schemeClr val="tx2"/>
                </a:solidFill>
              </a:rPr>
              <a:t>Part 1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GB" sz="2800" dirty="0" smtClean="0">
                <a:solidFill>
                  <a:schemeClr val="tx2"/>
                </a:solidFill>
              </a:rPr>
              <a:t>eduCONF background and recent developments</a:t>
            </a:r>
            <a:endParaRPr lang="en-GB" sz="2800" dirty="0">
              <a:solidFill>
                <a:schemeClr val="tx2"/>
              </a:solidFill>
            </a:endParaRP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GB" sz="2800" dirty="0" smtClean="0">
                <a:solidFill>
                  <a:schemeClr val="tx2"/>
                </a:solidFill>
              </a:rPr>
              <a:t>Key </a:t>
            </a:r>
            <a:r>
              <a:rPr lang="en-GB" sz="2800" dirty="0">
                <a:solidFill>
                  <a:schemeClr val="tx2"/>
                </a:solidFill>
              </a:rPr>
              <a:t>services walk through and demo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GB" sz="2800" dirty="0" smtClean="0">
                <a:solidFill>
                  <a:schemeClr val="tx2"/>
                </a:solidFill>
              </a:rPr>
              <a:t>Technical architecture and software (</a:t>
            </a:r>
            <a:r>
              <a:rPr lang="en-GB" sz="2800" dirty="0" err="1" smtClean="0">
                <a:solidFill>
                  <a:schemeClr val="tx2"/>
                </a:solidFill>
              </a:rPr>
              <a:t>Bartek</a:t>
            </a:r>
            <a:r>
              <a:rPr lang="en-GB" sz="2800" dirty="0" smtClean="0">
                <a:solidFill>
                  <a:schemeClr val="tx2"/>
                </a:solidFill>
              </a:rPr>
              <a:t>)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US" sz="2800" spc="-1" dirty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ea typeface="Verdana"/>
              </a:rPr>
              <a:t>Next steps in GN4 -2 </a:t>
            </a:r>
            <a:r>
              <a:rPr lang="en-GB" sz="2800" dirty="0">
                <a:solidFill>
                  <a:schemeClr val="tx2"/>
                </a:solidFill>
              </a:rPr>
              <a:t>(</a:t>
            </a:r>
            <a:r>
              <a:rPr lang="en-GB" sz="2800" dirty="0" err="1" smtClean="0">
                <a:solidFill>
                  <a:schemeClr val="tx2"/>
                </a:solidFill>
              </a:rPr>
              <a:t>Bartek</a:t>
            </a:r>
            <a:r>
              <a:rPr lang="en-GB" sz="2800" dirty="0">
                <a:solidFill>
                  <a:schemeClr val="tx2"/>
                </a:solidFill>
              </a:rPr>
              <a:t>)</a:t>
            </a:r>
            <a:endParaRPr lang="en-GB" sz="2800" dirty="0" smtClean="0">
              <a:solidFill>
                <a:schemeClr val="tx2"/>
              </a:solidFill>
            </a:endParaRP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GB" sz="2800" dirty="0" smtClean="0">
                <a:solidFill>
                  <a:schemeClr val="tx2"/>
                </a:solidFill>
              </a:rPr>
              <a:t>Key </a:t>
            </a:r>
            <a:r>
              <a:rPr lang="en-GB" sz="2800" dirty="0">
                <a:solidFill>
                  <a:schemeClr val="tx2"/>
                </a:solidFill>
              </a:rPr>
              <a:t>teams and their responsibilities and Support </a:t>
            </a:r>
            <a:r>
              <a:rPr lang="en-GB" sz="2800" dirty="0" smtClean="0">
                <a:solidFill>
                  <a:schemeClr val="tx2"/>
                </a:solidFill>
              </a:rPr>
              <a:t>level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endParaRPr lang="en-GB" sz="2800" dirty="0" smtClean="0">
              <a:solidFill>
                <a:schemeClr val="tx2"/>
              </a:solidFill>
            </a:endParaRP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endParaRPr lang="en-GB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44569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Process:</a:t>
            </a:r>
          </a:p>
          <a:p>
            <a:pPr marL="342900" indent="-342900">
              <a:buAutoNum type="arabicPeriod"/>
            </a:pPr>
            <a:r>
              <a:rPr lang="en-GB" dirty="0" smtClean="0"/>
              <a:t>User Request upgrade to Institution Manager</a:t>
            </a:r>
          </a:p>
          <a:p>
            <a:pPr marL="342900" indent="-342900">
              <a:buAutoNum type="arabicPeriod"/>
            </a:pPr>
            <a:r>
              <a:rPr lang="en-GB" dirty="0" smtClean="0"/>
              <a:t>Admins get email.</a:t>
            </a:r>
          </a:p>
          <a:p>
            <a:pPr marL="342900" indent="-342900">
              <a:buAutoNum type="arabicPeriod"/>
            </a:pPr>
            <a:r>
              <a:rPr lang="en-GB" dirty="0" smtClean="0"/>
              <a:t>Confirm with Existing Institutional manager</a:t>
            </a:r>
          </a:p>
          <a:p>
            <a:pPr marL="342900" indent="-342900">
              <a:buAutoNum type="arabicPeriod"/>
            </a:pPr>
            <a:r>
              <a:rPr lang="en-GB" dirty="0" smtClean="0"/>
              <a:t>Upgrade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30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Email sent to Institution manager and NREN manager, 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46" y="1475938"/>
            <a:ext cx="8432800" cy="455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7870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Process: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User Request upgrade to Institution Manager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Admins get email.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Confirm with existing Institutional manager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Upgrade via User pages or email URL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31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Upgrading a user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689" y="162062"/>
            <a:ext cx="12192000" cy="6381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8374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Stats pages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Current errors due to transition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Figure should settle in wo months.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No reporting responsibilities at current time.</a:t>
            </a:r>
          </a:p>
          <a:p>
            <a:r>
              <a:rPr lang="en-GB" sz="3200" dirty="0" smtClean="0">
                <a:hlinkClick r:id="rId2"/>
              </a:rPr>
              <a:t>https</a:t>
            </a:r>
            <a:r>
              <a:rPr lang="en-GB" sz="3200" dirty="0">
                <a:hlinkClick r:id="rId2"/>
              </a:rPr>
              <a:t>://</a:t>
            </a:r>
            <a:r>
              <a:rPr lang="en-GB" sz="3200" dirty="0" smtClean="0">
                <a:hlinkClick r:id="rId2"/>
              </a:rPr>
              <a:t>educonf.geant.org/ecstats.php</a:t>
            </a:r>
            <a:endParaRPr lang="en-GB" sz="3200" dirty="0" smtClean="0"/>
          </a:p>
          <a:p>
            <a:pPr marL="342900" indent="-342900">
              <a:buAutoNum type="arabicPeriod"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32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Viewing Statistics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871" y="0"/>
            <a:ext cx="921811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691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33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GB" sz="5400" dirty="0" smtClean="0">
                <a:solidFill>
                  <a:schemeClr val="tx2"/>
                </a:solidFill>
              </a:rPr>
              <a:t>Common </a:t>
            </a:r>
            <a:r>
              <a:rPr lang="en-GB" sz="5400" dirty="0">
                <a:solidFill>
                  <a:schemeClr val="tx2"/>
                </a:solidFill>
              </a:rPr>
              <a:t>Issues </a:t>
            </a:r>
            <a:r>
              <a:rPr lang="en-GB" sz="5400" dirty="0" smtClean="0">
                <a:solidFill>
                  <a:schemeClr val="tx2"/>
                </a:solidFill>
              </a:rPr>
              <a:t>encountered</a:t>
            </a:r>
            <a:endParaRPr lang="en-GB" sz="5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5803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Common Issues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User cannot call out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Call not returned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Confusion on dialling numbers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Wrong locations on map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User cannot dial SIP URI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34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Video Tests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6422" y="-66638"/>
            <a:ext cx="7835900" cy="2933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7900" y="2339768"/>
            <a:ext cx="7404100" cy="537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172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Common Issues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Too many emails from Monitoring.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Cannot identify monitoring issues.</a:t>
            </a:r>
          </a:p>
          <a:p>
            <a:pPr marL="342900" indent="-342900">
              <a:buAutoNum type="arabicPeriod"/>
            </a:pPr>
            <a:r>
              <a:rPr lang="en-GB" sz="2400" dirty="0" smtClean="0"/>
              <a:t>Country not appearing on Map.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35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Gatekeeper Monitoring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5201" y="1487625"/>
            <a:ext cx="62230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7900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36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GB" sz="5400" dirty="0" smtClean="0">
                <a:solidFill>
                  <a:schemeClr val="tx2"/>
                </a:solidFill>
              </a:rPr>
              <a:t>FAQs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31286738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To edit or add please contact the 3</a:t>
            </a:r>
            <a:r>
              <a:rPr lang="en-GB" sz="3200" baseline="30000" dirty="0" smtClean="0"/>
              <a:t>rd</a:t>
            </a:r>
            <a:r>
              <a:rPr lang="en-GB" sz="3200" dirty="0" smtClean="0"/>
              <a:t> line expert support and request answers or suggest text.</a:t>
            </a:r>
            <a:r>
              <a:rPr lang="en-GB" sz="2400" dirty="0" smtClean="0"/>
              <a:t> 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37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FAQs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027" y="74649"/>
            <a:ext cx="78347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705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38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5400" dirty="0"/>
              <a:t>DIRECTORY SHARING</a:t>
            </a:r>
          </a:p>
        </p:txBody>
      </p:sp>
    </p:spTree>
    <p:extLst>
      <p:ext uri="{BB962C8B-B14F-4D97-AF65-F5344CB8AC3E}">
        <p14:creationId xmlns:p14="http://schemas.microsoft.com/office/powerpoint/2010/main" val="10434698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455760" y="917542"/>
            <a:ext cx="11094120" cy="49543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endParaRPr lang="en-GB" sz="2000" dirty="0">
              <a:solidFill>
                <a:schemeClr val="tx2"/>
              </a:solidFill>
            </a:endParaRPr>
          </a:p>
          <a:p>
            <a:r>
              <a:rPr lang="en-GB" sz="4000" dirty="0" smtClean="0">
                <a:solidFill>
                  <a:schemeClr val="tx2"/>
                </a:solidFill>
              </a:rPr>
              <a:t>Objectives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n-GB" sz="2800" dirty="0" smtClean="0">
                <a:solidFill>
                  <a:schemeClr val="tx2"/>
                </a:solidFill>
              </a:rPr>
              <a:t>Enable Video systems and services to share common data on </a:t>
            </a:r>
          </a:p>
          <a:p>
            <a:pPr lvl="1">
              <a:lnSpc>
                <a:spcPct val="150000"/>
              </a:lnSpc>
            </a:pPr>
            <a:r>
              <a:rPr lang="en-GB" sz="2800" dirty="0" smtClean="0">
                <a:solidFill>
                  <a:schemeClr val="tx2"/>
                </a:solidFill>
              </a:rPr>
              <a:t>VC systems / Rooms / Users events</a:t>
            </a:r>
            <a:endParaRPr lang="en-GB" sz="2800" dirty="0">
              <a:solidFill>
                <a:schemeClr val="tx2"/>
              </a:solidFill>
            </a:endParaRP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GB" sz="2800" dirty="0" smtClean="0">
                <a:solidFill>
                  <a:schemeClr val="tx2"/>
                </a:solidFill>
              </a:rPr>
              <a:t>Enable users to view information from other Directories / services whilst still using their own choice.</a:t>
            </a:r>
            <a:endParaRPr lang="en-GB" sz="2800" dirty="0">
              <a:solidFill>
                <a:schemeClr val="tx2"/>
              </a:solidFill>
            </a:endParaRP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GB" sz="2800" dirty="0" smtClean="0">
                <a:solidFill>
                  <a:schemeClr val="tx2"/>
                </a:solidFill>
              </a:rPr>
              <a:t>Consider eventual resource sharing and scheduling</a:t>
            </a:r>
            <a:endParaRPr lang="en-GB" sz="2800" dirty="0">
              <a:solidFill>
                <a:schemeClr val="tx2"/>
              </a:solidFill>
            </a:endParaRP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GB" sz="2800" dirty="0" smtClean="0">
                <a:solidFill>
                  <a:schemeClr val="tx2"/>
                </a:solidFill>
              </a:rPr>
              <a:t>Prepare a proof of concept</a:t>
            </a:r>
            <a:endParaRPr lang="en-GB" sz="2800" dirty="0">
              <a:solidFill>
                <a:schemeClr val="tx2"/>
              </a:solidFill>
            </a:endParaRP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GB" sz="2800" dirty="0" smtClean="0">
                <a:solidFill>
                  <a:schemeClr val="tx2"/>
                </a:solidFill>
              </a:rPr>
              <a:t>Provide services for WebRTC development in GN4-2</a:t>
            </a:r>
          </a:p>
        </p:txBody>
      </p:sp>
      <p:sp>
        <p:nvSpPr>
          <p:cNvPr id="125" name="TextShape 2"/>
          <p:cNvSpPr txBox="1"/>
          <p:nvPr/>
        </p:nvSpPr>
        <p:spPr>
          <a:xfrm>
            <a:off x="11061720" y="6405840"/>
            <a:ext cx="740520" cy="27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B6269B59-A276-4B6F-903D-F8A098CFDABB}" type="slidenum">
              <a:rPr lang="hr-HR" sz="9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39</a:t>
            </a:fld>
            <a:endParaRPr lang="hr-H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6" name="TextShape 3"/>
          <p:cNvSpPr txBox="1"/>
          <p:nvPr/>
        </p:nvSpPr>
        <p:spPr>
          <a:xfrm>
            <a:off x="455760" y="74520"/>
            <a:ext cx="96116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2400" b="1" strike="noStrike" spc="-1" dirty="0" smtClean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latin typeface="Calibri"/>
                <a:ea typeface="Verdana"/>
              </a:rPr>
              <a:t>Directory Sharing</a:t>
            </a:r>
            <a:endParaRPr lang="en-US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7735349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2"/>
          <p:cNvSpPr txBox="1"/>
          <p:nvPr/>
        </p:nvSpPr>
        <p:spPr>
          <a:xfrm>
            <a:off x="11061720" y="6405840"/>
            <a:ext cx="740520" cy="27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B6269B59-A276-4B6F-903D-F8A098CFDABB}" type="slidenum">
              <a:rPr lang="hr-HR" sz="9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</a:t>
            </a:fld>
            <a:endParaRPr lang="hr-H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6" name="TextShape 3"/>
          <p:cNvSpPr txBox="1"/>
          <p:nvPr/>
        </p:nvSpPr>
        <p:spPr>
          <a:xfrm>
            <a:off x="455760" y="74520"/>
            <a:ext cx="96116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2400" b="1" spc="-1" dirty="0" smtClean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ea typeface="Verdana"/>
              </a:rPr>
              <a:t>Agenda</a:t>
            </a:r>
            <a:endParaRPr lang="en-US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" name="TextShape 1"/>
          <p:cNvSpPr txBox="1"/>
          <p:nvPr/>
        </p:nvSpPr>
        <p:spPr>
          <a:xfrm>
            <a:off x="455760" y="917542"/>
            <a:ext cx="11094120" cy="49543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endParaRPr lang="en-GB" sz="2000" dirty="0">
              <a:solidFill>
                <a:schemeClr val="tx2"/>
              </a:solidFill>
            </a:endParaRPr>
          </a:p>
          <a:p>
            <a:r>
              <a:rPr lang="en-GB" sz="4000" dirty="0" smtClean="0">
                <a:solidFill>
                  <a:schemeClr val="tx2"/>
                </a:solidFill>
              </a:rPr>
              <a:t>Part 2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GB" sz="2800" dirty="0">
                <a:solidFill>
                  <a:schemeClr val="tx2"/>
                </a:solidFill>
              </a:rPr>
              <a:t>Migration to GEANT Servers and </a:t>
            </a:r>
            <a:r>
              <a:rPr lang="en-GB" sz="2800" dirty="0" smtClean="0">
                <a:solidFill>
                  <a:schemeClr val="tx2"/>
                </a:solidFill>
              </a:rPr>
              <a:t>Operations</a:t>
            </a:r>
            <a:endParaRPr lang="en-GB" sz="2800" dirty="0" smtClean="0">
              <a:solidFill>
                <a:schemeClr val="tx2"/>
              </a:solidFill>
            </a:endParaRP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GB" sz="2800" dirty="0" smtClean="0">
                <a:solidFill>
                  <a:schemeClr val="tx2"/>
                </a:solidFill>
              </a:rPr>
              <a:t>Testing </a:t>
            </a:r>
            <a:r>
              <a:rPr lang="en-GB" sz="2800" dirty="0">
                <a:solidFill>
                  <a:schemeClr val="tx2"/>
                </a:solidFill>
              </a:rPr>
              <a:t>recommend following changes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GB" sz="2800" dirty="0" smtClean="0">
                <a:solidFill>
                  <a:schemeClr val="tx2"/>
                </a:solidFill>
              </a:rPr>
              <a:t>Managing User and VC systems</a:t>
            </a:r>
            <a:endParaRPr lang="en-GB" sz="2800" dirty="0">
              <a:solidFill>
                <a:schemeClr val="tx2"/>
              </a:solidFill>
            </a:endParaRP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GB" sz="2800" dirty="0" smtClean="0">
                <a:solidFill>
                  <a:schemeClr val="tx2"/>
                </a:solidFill>
              </a:rPr>
              <a:t>Common </a:t>
            </a:r>
            <a:r>
              <a:rPr lang="en-GB" sz="2800" dirty="0">
                <a:solidFill>
                  <a:schemeClr val="tx2"/>
                </a:solidFill>
              </a:rPr>
              <a:t>Issues encountered </a:t>
            </a:r>
            <a:endParaRPr lang="en-GB" sz="2800" dirty="0" smtClean="0">
              <a:solidFill>
                <a:schemeClr val="tx2"/>
              </a:solidFill>
            </a:endParaRP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GB" sz="2800" dirty="0" smtClean="0">
                <a:solidFill>
                  <a:schemeClr val="tx2"/>
                </a:solidFill>
              </a:rPr>
              <a:t>FAQs</a:t>
            </a:r>
            <a:endParaRPr lang="en-GB" sz="2800" dirty="0">
              <a:solidFill>
                <a:schemeClr val="tx2"/>
              </a:solidFill>
            </a:endParaRP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GB" sz="2800" spc="-1" dirty="0" smtClean="0">
                <a:solidFill>
                  <a:schemeClr val="tx2"/>
                </a:solidFill>
                <a:uFill>
                  <a:solidFill>
                    <a:srgbClr val="FFFFFF"/>
                  </a:solidFill>
                </a:uFill>
                <a:ea typeface="Verdana"/>
              </a:rPr>
              <a:t>Directory Sharing </a:t>
            </a:r>
            <a:endParaRPr lang="en-GB" sz="2800" spc="-1" dirty="0" smtClean="0">
              <a:solidFill>
                <a:schemeClr val="tx2"/>
              </a:solidFill>
              <a:uFill>
                <a:solidFill>
                  <a:srgbClr val="FFFFFF"/>
                </a:solidFill>
              </a:uFill>
              <a:ea typeface="Verdana"/>
            </a:endParaRP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31733021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2167" y="5729699"/>
            <a:ext cx="1333504" cy="65947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Directory Sharing Trial</a:t>
            </a:r>
            <a:r>
              <a:rPr lang="hu-HU" dirty="0"/>
              <a:t>– GN4 </a:t>
            </a:r>
            <a:r>
              <a:rPr lang="hu-HU" dirty="0" err="1"/>
              <a:t>Phase</a:t>
            </a:r>
            <a:r>
              <a:rPr lang="hu-HU" dirty="0"/>
              <a:t> 1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5238377" y="4465208"/>
            <a:ext cx="1191227" cy="6381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End-point Testing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19775" y="1509638"/>
            <a:ext cx="1155615" cy="1166718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455955" y="1198218"/>
            <a:ext cx="70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U</a:t>
            </a:r>
            <a:r>
              <a:rPr lang="hu-HU" dirty="0" smtClean="0"/>
              <a:t>sers</a:t>
            </a:r>
            <a:endParaRPr lang="en-GB" dirty="0"/>
          </a:p>
        </p:txBody>
      </p:sp>
      <p:sp>
        <p:nvSpPr>
          <p:cNvPr id="8" name="Flowchart: Magnetic Disk 7"/>
          <p:cNvSpPr/>
          <p:nvPr/>
        </p:nvSpPr>
        <p:spPr>
          <a:xfrm>
            <a:off x="7177333" y="4343588"/>
            <a:ext cx="1140912" cy="862487"/>
          </a:xfrm>
          <a:prstGeom prst="flowChartMagneticDisk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eduCONF</a:t>
            </a:r>
          </a:p>
          <a:p>
            <a:pPr algn="ctr"/>
            <a:r>
              <a:rPr lang="hu-HU" dirty="0" smtClean="0"/>
              <a:t>Directory</a:t>
            </a:r>
            <a:endParaRPr lang="en-GB" dirty="0"/>
          </a:p>
        </p:txBody>
      </p:sp>
      <p:sp>
        <p:nvSpPr>
          <p:cNvPr id="19" name="Rounded Rectangle 18"/>
          <p:cNvSpPr/>
          <p:nvPr/>
        </p:nvSpPr>
        <p:spPr>
          <a:xfrm>
            <a:off x="5184593" y="5308768"/>
            <a:ext cx="3683182" cy="425070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GK Monitoring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46" y="2953121"/>
            <a:ext cx="1535674" cy="1144076"/>
          </a:xfrm>
          <a:prstGeom prst="rect">
            <a:avLst/>
          </a:prstGeom>
        </p:spPr>
      </p:pic>
      <p:cxnSp>
        <p:nvCxnSpPr>
          <p:cNvPr id="35" name="Straight Arrow Connector 34"/>
          <p:cNvCxnSpPr>
            <a:stCxn id="5" idx="3"/>
            <a:endCxn id="8" idx="2"/>
          </p:cNvCxnSpPr>
          <p:nvPr/>
        </p:nvCxnSpPr>
        <p:spPr>
          <a:xfrm flipV="1">
            <a:off x="6429604" y="4774832"/>
            <a:ext cx="747729" cy="946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443841" y="4477367"/>
            <a:ext cx="717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Venues</a:t>
            </a:r>
            <a:endParaRPr lang="en-GB" sz="1400" dirty="0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7747789" y="3965733"/>
            <a:ext cx="0" cy="49866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 flipV="1">
            <a:off x="8598348" y="3659544"/>
            <a:ext cx="9598" cy="164881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ounded Rectangle 55"/>
          <p:cNvSpPr/>
          <p:nvPr/>
        </p:nvSpPr>
        <p:spPr>
          <a:xfrm>
            <a:off x="8973245" y="5303708"/>
            <a:ext cx="682121" cy="43519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fixes</a:t>
            </a:r>
            <a:endParaRPr lang="en-GB" dirty="0"/>
          </a:p>
        </p:txBody>
      </p:sp>
      <p:cxnSp>
        <p:nvCxnSpPr>
          <p:cNvPr id="62" name="Straight Arrow Connector 61"/>
          <p:cNvCxnSpPr>
            <a:stCxn id="56" idx="0"/>
          </p:cNvCxnSpPr>
          <p:nvPr/>
        </p:nvCxnSpPr>
        <p:spPr>
          <a:xfrm flipH="1" flipV="1">
            <a:off x="9292590" y="3672035"/>
            <a:ext cx="21716" cy="1631673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Flowchart: Magnetic Disk 67"/>
          <p:cNvSpPr/>
          <p:nvPr/>
        </p:nvSpPr>
        <p:spPr>
          <a:xfrm>
            <a:off x="2609143" y="2245112"/>
            <a:ext cx="1140912" cy="862487"/>
          </a:xfrm>
          <a:prstGeom prst="flowChartMagneticDisk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SIVIC</a:t>
            </a:r>
          </a:p>
          <a:p>
            <a:pPr algn="ctr"/>
            <a:r>
              <a:rPr lang="hu-HU" dirty="0" smtClean="0"/>
              <a:t>Directory</a:t>
            </a:r>
            <a:endParaRPr lang="en-GB" dirty="0"/>
          </a:p>
        </p:txBody>
      </p:sp>
      <p:sp>
        <p:nvSpPr>
          <p:cNvPr id="69" name="Flowchart: Magnetic Disk 68"/>
          <p:cNvSpPr/>
          <p:nvPr/>
        </p:nvSpPr>
        <p:spPr>
          <a:xfrm>
            <a:off x="2609143" y="5307654"/>
            <a:ext cx="1140912" cy="862487"/>
          </a:xfrm>
          <a:prstGeom prst="flowChartMagneticDisk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+1</a:t>
            </a:r>
          </a:p>
          <a:p>
            <a:pPr algn="ctr"/>
            <a:r>
              <a:rPr lang="hu-HU" dirty="0" smtClean="0"/>
              <a:t>Directory</a:t>
            </a:r>
            <a:endParaRPr lang="en-GB" dirty="0"/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73425" y="5066747"/>
            <a:ext cx="1155615" cy="1166718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1444667" y="4734051"/>
            <a:ext cx="70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U</a:t>
            </a:r>
            <a:r>
              <a:rPr lang="hu-HU" dirty="0" smtClean="0"/>
              <a:t>sers</a:t>
            </a:r>
            <a:endParaRPr lang="en-GB" dirty="0"/>
          </a:p>
        </p:txBody>
      </p:sp>
      <p:sp>
        <p:nvSpPr>
          <p:cNvPr id="72" name="Rounded Rectangle 71"/>
          <p:cNvSpPr/>
          <p:nvPr/>
        </p:nvSpPr>
        <p:spPr>
          <a:xfrm>
            <a:off x="5238377" y="3953172"/>
            <a:ext cx="1227574" cy="37628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Policy hub</a:t>
            </a:r>
            <a:endParaRPr lang="en-GB" dirty="0"/>
          </a:p>
        </p:txBody>
      </p:sp>
      <p:sp>
        <p:nvSpPr>
          <p:cNvPr id="73" name="Snip Single Corner Rectangle 72"/>
          <p:cNvSpPr/>
          <p:nvPr/>
        </p:nvSpPr>
        <p:spPr>
          <a:xfrm>
            <a:off x="5238377" y="3293589"/>
            <a:ext cx="4241420" cy="378446"/>
          </a:xfrm>
          <a:prstGeom prst="snip1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eduCONF Website</a:t>
            </a:r>
            <a:endParaRPr lang="en-GB" dirty="0"/>
          </a:p>
        </p:txBody>
      </p:sp>
      <p:sp>
        <p:nvSpPr>
          <p:cNvPr id="76" name="Rounded Rectangle 75"/>
          <p:cNvSpPr/>
          <p:nvPr/>
        </p:nvSpPr>
        <p:spPr>
          <a:xfrm>
            <a:off x="7173097" y="3646646"/>
            <a:ext cx="1145148" cy="3000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Certification</a:t>
            </a:r>
            <a:endParaRPr lang="en-GB" sz="1400" dirty="0"/>
          </a:p>
        </p:txBody>
      </p:sp>
      <p:sp>
        <p:nvSpPr>
          <p:cNvPr id="80" name="Rounded Rectangle 79"/>
          <p:cNvSpPr/>
          <p:nvPr/>
        </p:nvSpPr>
        <p:spPr>
          <a:xfrm>
            <a:off x="3423084" y="3208844"/>
            <a:ext cx="918833" cy="26998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MODULE</a:t>
            </a:r>
            <a:endParaRPr lang="en-GB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401393" y="3547605"/>
            <a:ext cx="724962" cy="399131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4379098" y="4137660"/>
            <a:ext cx="747257" cy="925969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 flipV="1">
            <a:off x="6535924" y="4343588"/>
            <a:ext cx="448564" cy="120805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3889083" y="3547605"/>
            <a:ext cx="11432" cy="1507869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>
            <a:off x="4436358" y="3252693"/>
            <a:ext cx="2548130" cy="881878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V="1">
            <a:off x="4447387" y="4592202"/>
            <a:ext cx="2592267" cy="813298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16200000">
            <a:off x="3496171" y="4121619"/>
            <a:ext cx="507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chemeClr val="accent6">
                    <a:lumMod val="50000"/>
                  </a:schemeClr>
                </a:solidFill>
              </a:rPr>
              <a:t>DATA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 rot="1435345">
            <a:off x="6166694" y="3699678"/>
            <a:ext cx="507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chemeClr val="accent6">
                    <a:lumMod val="50000"/>
                  </a:schemeClr>
                </a:solidFill>
              </a:rPr>
              <a:t>DATA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 rot="20520793">
            <a:off x="4662405" y="4988908"/>
            <a:ext cx="507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chemeClr val="accent6">
                    <a:lumMod val="50000"/>
                  </a:schemeClr>
                </a:solidFill>
              </a:rPr>
              <a:t>DATA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1670418">
            <a:off x="4512307" y="3480877"/>
            <a:ext cx="643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chemeClr val="accent2"/>
                </a:solidFill>
              </a:rPr>
              <a:t>Update</a:t>
            </a:r>
            <a:endParaRPr lang="en-GB" sz="1200" dirty="0">
              <a:solidFill>
                <a:schemeClr val="accent2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555254">
            <a:off x="4297357" y="4381218"/>
            <a:ext cx="643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chemeClr val="accent2"/>
                </a:solidFill>
              </a:rPr>
              <a:t>Update</a:t>
            </a:r>
            <a:endParaRPr lang="en-GB" sz="1200" dirty="0">
              <a:solidFill>
                <a:schemeClr val="accent2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 rot="1021977">
            <a:off x="6454345" y="4130964"/>
            <a:ext cx="643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chemeClr val="accent2"/>
                </a:solidFill>
              </a:rPr>
              <a:t>Update</a:t>
            </a:r>
            <a:endParaRPr lang="en-GB" sz="1200" dirty="0">
              <a:solidFill>
                <a:schemeClr val="accent2"/>
              </a:solidFill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3425049" y="3014158"/>
            <a:ext cx="918833" cy="179110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Adaptor</a:t>
            </a:r>
            <a:endParaRPr lang="en-GB" sz="1200" dirty="0"/>
          </a:p>
        </p:txBody>
      </p:sp>
      <p:sp>
        <p:nvSpPr>
          <p:cNvPr id="57" name="Rounded Rectangle 56"/>
          <p:cNvSpPr/>
          <p:nvPr/>
        </p:nvSpPr>
        <p:spPr>
          <a:xfrm>
            <a:off x="3429666" y="5429276"/>
            <a:ext cx="918833" cy="179110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Adaptor</a:t>
            </a:r>
            <a:endParaRPr lang="en-GB" sz="1200" dirty="0"/>
          </a:p>
        </p:txBody>
      </p:sp>
      <p:sp>
        <p:nvSpPr>
          <p:cNvPr id="59" name="Rounded Rectangle 58"/>
          <p:cNvSpPr/>
          <p:nvPr/>
        </p:nvSpPr>
        <p:spPr>
          <a:xfrm>
            <a:off x="3423084" y="5156620"/>
            <a:ext cx="918833" cy="26998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MODULE</a:t>
            </a:r>
            <a:endParaRPr lang="en-GB" sz="1400" dirty="0"/>
          </a:p>
        </p:txBody>
      </p:sp>
      <p:sp>
        <p:nvSpPr>
          <p:cNvPr id="60" name="Rounded Rectangle 59"/>
          <p:cNvSpPr/>
          <p:nvPr/>
        </p:nvSpPr>
        <p:spPr>
          <a:xfrm>
            <a:off x="7044316" y="4093288"/>
            <a:ext cx="918833" cy="26998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MODULE</a:t>
            </a:r>
            <a:endParaRPr lang="en-GB" sz="1400" dirty="0"/>
          </a:p>
        </p:txBody>
      </p:sp>
      <p:sp>
        <p:nvSpPr>
          <p:cNvPr id="67" name="Rounded Rectangle 66"/>
          <p:cNvSpPr/>
          <p:nvPr/>
        </p:nvSpPr>
        <p:spPr>
          <a:xfrm>
            <a:off x="7039654" y="4357691"/>
            <a:ext cx="918833" cy="179110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Adaptor</a:t>
            </a:r>
            <a:endParaRPr lang="en-GB" sz="1200" dirty="0"/>
          </a:p>
        </p:txBody>
      </p:sp>
      <p:sp>
        <p:nvSpPr>
          <p:cNvPr id="74" name="TextBox 73"/>
          <p:cNvSpPr txBox="1"/>
          <p:nvPr/>
        </p:nvSpPr>
        <p:spPr>
          <a:xfrm>
            <a:off x="5427643" y="1705599"/>
            <a:ext cx="27499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Distributed directory API modules and centralised policy exchange hub.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 flipV="1">
            <a:off x="4436358" y="2515141"/>
            <a:ext cx="875159" cy="3728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72" idx="0"/>
          </p:cNvCxnSpPr>
          <p:nvPr/>
        </p:nvCxnSpPr>
        <p:spPr>
          <a:xfrm flipV="1">
            <a:off x="5852164" y="2596735"/>
            <a:ext cx="591677" cy="13564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291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9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5967" y="5755818"/>
            <a:ext cx="1333504" cy="65947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Directory Sharing Trial</a:t>
            </a:r>
            <a:r>
              <a:rPr lang="hu-HU" dirty="0" smtClean="0"/>
              <a:t>– </a:t>
            </a:r>
            <a:r>
              <a:rPr lang="hu-HU" dirty="0"/>
              <a:t>GN4 Phase 1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5236482" y="4597169"/>
            <a:ext cx="1191227" cy="6381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End-point Testing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19775" y="1509638"/>
            <a:ext cx="1155615" cy="1166718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455955" y="1198218"/>
            <a:ext cx="70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U</a:t>
            </a:r>
            <a:r>
              <a:rPr lang="hu-HU" dirty="0" smtClean="0"/>
              <a:t>sers</a:t>
            </a:r>
            <a:endParaRPr lang="en-GB" dirty="0"/>
          </a:p>
        </p:txBody>
      </p:sp>
      <p:sp>
        <p:nvSpPr>
          <p:cNvPr id="8" name="Flowchart: Magnetic Disk 7"/>
          <p:cNvSpPr/>
          <p:nvPr/>
        </p:nvSpPr>
        <p:spPr>
          <a:xfrm>
            <a:off x="7177333" y="4343588"/>
            <a:ext cx="1140912" cy="862487"/>
          </a:xfrm>
          <a:prstGeom prst="flowChartMagneticDisk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eduCONF</a:t>
            </a:r>
          </a:p>
          <a:p>
            <a:pPr algn="ctr"/>
            <a:r>
              <a:rPr lang="hu-HU" dirty="0" smtClean="0"/>
              <a:t>Directory</a:t>
            </a:r>
            <a:endParaRPr lang="en-GB" dirty="0"/>
          </a:p>
        </p:txBody>
      </p:sp>
      <p:sp>
        <p:nvSpPr>
          <p:cNvPr id="19" name="Rounded Rectangle 18"/>
          <p:cNvSpPr/>
          <p:nvPr/>
        </p:nvSpPr>
        <p:spPr>
          <a:xfrm>
            <a:off x="5184593" y="5308768"/>
            <a:ext cx="3683182" cy="425070"/>
          </a:xfrm>
          <a:prstGeom prst="round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GK Monitoring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746" y="2953121"/>
            <a:ext cx="1535674" cy="1144076"/>
          </a:xfrm>
          <a:prstGeom prst="rect">
            <a:avLst/>
          </a:prstGeom>
        </p:spPr>
      </p:pic>
      <p:cxnSp>
        <p:nvCxnSpPr>
          <p:cNvPr id="35" name="Straight Arrow Connector 34"/>
          <p:cNvCxnSpPr>
            <a:stCxn id="5" idx="3"/>
            <a:endCxn id="8" idx="2"/>
          </p:cNvCxnSpPr>
          <p:nvPr/>
        </p:nvCxnSpPr>
        <p:spPr>
          <a:xfrm flipV="1">
            <a:off x="6427709" y="4774832"/>
            <a:ext cx="749624" cy="14142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6443841" y="4477367"/>
            <a:ext cx="717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Venues</a:t>
            </a:r>
            <a:endParaRPr lang="en-GB" sz="1400" dirty="0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7747789" y="3965733"/>
            <a:ext cx="0" cy="49866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 flipV="1">
            <a:off x="8598348" y="3659544"/>
            <a:ext cx="9598" cy="164881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ounded Rectangle 55"/>
          <p:cNvSpPr/>
          <p:nvPr/>
        </p:nvSpPr>
        <p:spPr>
          <a:xfrm>
            <a:off x="8973245" y="5303708"/>
            <a:ext cx="682121" cy="43519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fixes</a:t>
            </a:r>
            <a:endParaRPr lang="en-GB" dirty="0"/>
          </a:p>
        </p:txBody>
      </p:sp>
      <p:cxnSp>
        <p:nvCxnSpPr>
          <p:cNvPr id="62" name="Straight Arrow Connector 61"/>
          <p:cNvCxnSpPr>
            <a:stCxn id="56" idx="0"/>
          </p:cNvCxnSpPr>
          <p:nvPr/>
        </p:nvCxnSpPr>
        <p:spPr>
          <a:xfrm flipH="1" flipV="1">
            <a:off x="9292590" y="3672035"/>
            <a:ext cx="21716" cy="1631673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Flowchart: Magnetic Disk 67"/>
          <p:cNvSpPr/>
          <p:nvPr/>
        </p:nvSpPr>
        <p:spPr>
          <a:xfrm>
            <a:off x="2609143" y="2245112"/>
            <a:ext cx="1140912" cy="862487"/>
          </a:xfrm>
          <a:prstGeom prst="flowChartMagneticDisk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SIVIC</a:t>
            </a:r>
          </a:p>
          <a:p>
            <a:pPr algn="ctr"/>
            <a:r>
              <a:rPr lang="hu-HU" dirty="0" smtClean="0"/>
              <a:t>Directory</a:t>
            </a:r>
            <a:endParaRPr lang="en-GB" dirty="0"/>
          </a:p>
        </p:txBody>
      </p:sp>
      <p:sp>
        <p:nvSpPr>
          <p:cNvPr id="69" name="Flowchart: Magnetic Disk 68"/>
          <p:cNvSpPr/>
          <p:nvPr/>
        </p:nvSpPr>
        <p:spPr>
          <a:xfrm>
            <a:off x="2609143" y="5307654"/>
            <a:ext cx="1140912" cy="862487"/>
          </a:xfrm>
          <a:prstGeom prst="flowChartMagneticDisk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+1</a:t>
            </a:r>
          </a:p>
          <a:p>
            <a:pPr algn="ctr"/>
            <a:r>
              <a:rPr lang="hu-HU" dirty="0" smtClean="0"/>
              <a:t>Directory</a:t>
            </a:r>
            <a:endParaRPr lang="en-GB" dirty="0"/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73425" y="5066747"/>
            <a:ext cx="1155615" cy="1166718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1444667" y="4734051"/>
            <a:ext cx="70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/>
              <a:t>U</a:t>
            </a:r>
            <a:r>
              <a:rPr lang="hu-HU" dirty="0" smtClean="0"/>
              <a:t>sers</a:t>
            </a:r>
            <a:endParaRPr lang="en-GB" dirty="0"/>
          </a:p>
        </p:txBody>
      </p:sp>
      <p:sp>
        <p:nvSpPr>
          <p:cNvPr id="72" name="Rounded Rectangle 71"/>
          <p:cNvSpPr/>
          <p:nvPr/>
        </p:nvSpPr>
        <p:spPr>
          <a:xfrm>
            <a:off x="5238377" y="3829602"/>
            <a:ext cx="1227574" cy="58092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mtClean="0"/>
              <a:t>Policy and </a:t>
            </a:r>
            <a:r>
              <a:rPr lang="hu-HU" dirty="0" err="1" smtClean="0"/>
              <a:t>data</a:t>
            </a:r>
            <a:r>
              <a:rPr lang="hu-HU" dirty="0" smtClean="0"/>
              <a:t> hub</a:t>
            </a:r>
            <a:endParaRPr lang="en-GB" dirty="0"/>
          </a:p>
        </p:txBody>
      </p:sp>
      <p:sp>
        <p:nvSpPr>
          <p:cNvPr id="73" name="Snip Single Corner Rectangle 72"/>
          <p:cNvSpPr/>
          <p:nvPr/>
        </p:nvSpPr>
        <p:spPr>
          <a:xfrm>
            <a:off x="5238377" y="3293589"/>
            <a:ext cx="4241420" cy="378446"/>
          </a:xfrm>
          <a:prstGeom prst="snip1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eduCONF Website</a:t>
            </a:r>
            <a:endParaRPr lang="en-GB" dirty="0"/>
          </a:p>
        </p:txBody>
      </p:sp>
      <p:sp>
        <p:nvSpPr>
          <p:cNvPr id="76" name="Rounded Rectangle 75"/>
          <p:cNvSpPr/>
          <p:nvPr/>
        </p:nvSpPr>
        <p:spPr>
          <a:xfrm>
            <a:off x="7173097" y="3646646"/>
            <a:ext cx="1145148" cy="3000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Certification</a:t>
            </a:r>
            <a:endParaRPr lang="en-GB" sz="1400" dirty="0"/>
          </a:p>
        </p:txBody>
      </p:sp>
      <p:sp>
        <p:nvSpPr>
          <p:cNvPr id="80" name="Rounded Rectangle 79"/>
          <p:cNvSpPr/>
          <p:nvPr/>
        </p:nvSpPr>
        <p:spPr>
          <a:xfrm>
            <a:off x="3423084" y="3208844"/>
            <a:ext cx="918833" cy="26998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MODULE</a:t>
            </a:r>
            <a:endParaRPr lang="en-GB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401393" y="3473463"/>
            <a:ext cx="724962" cy="399131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V="1">
            <a:off x="4379098" y="4137660"/>
            <a:ext cx="747257" cy="925969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>
            <a:off x="6537149" y="4383545"/>
            <a:ext cx="442653" cy="3932"/>
          </a:xfrm>
          <a:prstGeom prst="straightConnector1">
            <a:avLst/>
          </a:prstGeom>
          <a:ln w="254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4204750" y="3547605"/>
            <a:ext cx="925496" cy="504090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72" idx="3"/>
          </p:cNvCxnSpPr>
          <p:nvPr/>
        </p:nvCxnSpPr>
        <p:spPr>
          <a:xfrm>
            <a:off x="6465951" y="4120064"/>
            <a:ext cx="518537" cy="14507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V="1">
            <a:off x="4411890" y="4334092"/>
            <a:ext cx="797957" cy="969616"/>
          </a:xfrm>
          <a:prstGeom prst="straightConnector1">
            <a:avLst/>
          </a:prstGeom>
          <a:ln w="50800">
            <a:solidFill>
              <a:schemeClr val="accent6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1887625">
            <a:off x="4349293" y="3788288"/>
            <a:ext cx="507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chemeClr val="accent6">
                    <a:lumMod val="50000"/>
                  </a:schemeClr>
                </a:solidFill>
              </a:rPr>
              <a:t>DATA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490926" y="3813013"/>
            <a:ext cx="507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chemeClr val="accent6">
                    <a:lumMod val="50000"/>
                  </a:schemeClr>
                </a:solidFill>
              </a:rPr>
              <a:t>DATA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 rot="18502118">
            <a:off x="4645138" y="4854919"/>
            <a:ext cx="507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chemeClr val="accent6">
                    <a:lumMod val="50000"/>
                  </a:schemeClr>
                </a:solidFill>
              </a:rPr>
              <a:t>DATA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 rot="1670418">
            <a:off x="4512307" y="3369664"/>
            <a:ext cx="643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chemeClr val="accent2"/>
                </a:solidFill>
              </a:rPr>
              <a:t>Update</a:t>
            </a:r>
            <a:endParaRPr lang="en-GB" sz="1200" dirty="0">
              <a:solidFill>
                <a:schemeClr val="accent2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 rot="18555254">
            <a:off x="4297357" y="4381218"/>
            <a:ext cx="643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chemeClr val="accent2"/>
                </a:solidFill>
              </a:rPr>
              <a:t>Update</a:t>
            </a:r>
            <a:endParaRPr lang="en-GB" sz="1200" dirty="0">
              <a:solidFill>
                <a:schemeClr val="accent2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454345" y="4130964"/>
            <a:ext cx="643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chemeClr val="accent2"/>
                </a:solidFill>
              </a:rPr>
              <a:t>Update</a:t>
            </a:r>
            <a:endParaRPr lang="en-GB" sz="1200" dirty="0">
              <a:solidFill>
                <a:schemeClr val="accent2"/>
              </a:solidFill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3425049" y="3014158"/>
            <a:ext cx="918833" cy="179110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Adaptor</a:t>
            </a:r>
            <a:endParaRPr lang="en-GB" sz="1200" dirty="0"/>
          </a:p>
        </p:txBody>
      </p:sp>
      <p:sp>
        <p:nvSpPr>
          <p:cNvPr id="57" name="Rounded Rectangle 56"/>
          <p:cNvSpPr/>
          <p:nvPr/>
        </p:nvSpPr>
        <p:spPr>
          <a:xfrm>
            <a:off x="3429666" y="5429276"/>
            <a:ext cx="918833" cy="179110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Adaptor</a:t>
            </a:r>
            <a:endParaRPr lang="en-GB" sz="1200" dirty="0"/>
          </a:p>
        </p:txBody>
      </p:sp>
      <p:sp>
        <p:nvSpPr>
          <p:cNvPr id="59" name="Rounded Rectangle 58"/>
          <p:cNvSpPr/>
          <p:nvPr/>
        </p:nvSpPr>
        <p:spPr>
          <a:xfrm>
            <a:off x="3423084" y="5156620"/>
            <a:ext cx="918833" cy="26998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MODULE</a:t>
            </a:r>
            <a:endParaRPr lang="en-GB" sz="1400" dirty="0"/>
          </a:p>
        </p:txBody>
      </p:sp>
      <p:sp>
        <p:nvSpPr>
          <p:cNvPr id="60" name="Rounded Rectangle 59"/>
          <p:cNvSpPr/>
          <p:nvPr/>
        </p:nvSpPr>
        <p:spPr>
          <a:xfrm>
            <a:off x="7044316" y="4093288"/>
            <a:ext cx="918833" cy="26998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MODULE</a:t>
            </a:r>
            <a:endParaRPr lang="en-GB" sz="1400" dirty="0"/>
          </a:p>
        </p:txBody>
      </p:sp>
      <p:sp>
        <p:nvSpPr>
          <p:cNvPr id="67" name="Rounded Rectangle 66"/>
          <p:cNvSpPr/>
          <p:nvPr/>
        </p:nvSpPr>
        <p:spPr>
          <a:xfrm>
            <a:off x="7039654" y="4357691"/>
            <a:ext cx="918833" cy="179110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Adaptor</a:t>
            </a:r>
            <a:endParaRPr lang="en-GB" sz="1200" dirty="0"/>
          </a:p>
        </p:txBody>
      </p:sp>
      <p:sp>
        <p:nvSpPr>
          <p:cNvPr id="74" name="TextBox 73"/>
          <p:cNvSpPr txBox="1"/>
          <p:nvPr/>
        </p:nvSpPr>
        <p:spPr>
          <a:xfrm>
            <a:off x="5427643" y="1705599"/>
            <a:ext cx="27499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/>
                </a:solidFill>
              </a:rPr>
              <a:t>Distributed directory API modules and centralised policy </a:t>
            </a:r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and data </a:t>
            </a:r>
            <a:r>
              <a:rPr lang="en-GB" dirty="0" smtClean="0">
                <a:solidFill>
                  <a:schemeClr val="accent1"/>
                </a:solidFill>
              </a:rPr>
              <a:t>exchange hub.</a:t>
            </a:r>
            <a:endParaRPr lang="en-GB" dirty="0">
              <a:solidFill>
                <a:schemeClr val="accent1"/>
              </a:solidFill>
            </a:endParaRPr>
          </a:p>
        </p:txBody>
      </p:sp>
      <p:cxnSp>
        <p:nvCxnSpPr>
          <p:cNvPr id="75" name="Straight Connector 74"/>
          <p:cNvCxnSpPr/>
          <p:nvPr/>
        </p:nvCxnSpPr>
        <p:spPr>
          <a:xfrm flipV="1">
            <a:off x="4436358" y="2515141"/>
            <a:ext cx="875159" cy="3728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72" idx="0"/>
          </p:cNvCxnSpPr>
          <p:nvPr/>
        </p:nvCxnSpPr>
        <p:spPr>
          <a:xfrm flipV="1">
            <a:off x="5852164" y="2676356"/>
            <a:ext cx="560003" cy="11532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6982" y="5852100"/>
            <a:ext cx="1748405" cy="498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99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602446" y="1399680"/>
            <a:ext cx="11094120" cy="49543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endParaRPr lang="en-GB" sz="2000" dirty="0">
              <a:solidFill>
                <a:schemeClr val="tx2"/>
              </a:solidFill>
            </a:endParaRPr>
          </a:p>
          <a:p>
            <a:r>
              <a:rPr lang="en-GB" sz="4000" dirty="0" smtClean="0">
                <a:solidFill>
                  <a:schemeClr val="tx2"/>
                </a:solidFill>
              </a:rPr>
              <a:t>Progress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 smtClean="0">
                <a:solidFill>
                  <a:schemeClr val="tx2"/>
                </a:solidFill>
              </a:rPr>
              <a:t>Comparison </a:t>
            </a:r>
            <a:r>
              <a:rPr lang="en-GB" sz="2000" dirty="0">
                <a:solidFill>
                  <a:schemeClr val="tx2"/>
                </a:solidFill>
              </a:rPr>
              <a:t>of Directories </a:t>
            </a:r>
            <a:r>
              <a:rPr lang="en-GB" sz="2000" dirty="0" smtClean="0">
                <a:solidFill>
                  <a:schemeClr val="tx2"/>
                </a:solidFill>
              </a:rPr>
              <a:t>data schema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 smtClean="0">
                <a:solidFill>
                  <a:schemeClr val="tx2"/>
                </a:solidFill>
              </a:rPr>
              <a:t>Common </a:t>
            </a: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dirty="0" smtClean="0">
                <a:solidFill>
                  <a:schemeClr val="tx2"/>
                </a:solidFill>
              </a:rPr>
              <a:t>ata </a:t>
            </a:r>
            <a:r>
              <a:rPr lang="en-GB" sz="2000" dirty="0">
                <a:solidFill>
                  <a:schemeClr val="tx2"/>
                </a:solidFill>
              </a:rPr>
              <a:t>m</a:t>
            </a:r>
            <a:r>
              <a:rPr lang="en-GB" sz="2000" dirty="0" smtClean="0">
                <a:solidFill>
                  <a:schemeClr val="tx2"/>
                </a:solidFill>
              </a:rPr>
              <a:t>odel agreed</a:t>
            </a:r>
            <a:endParaRPr lang="en-US" sz="2000" dirty="0">
              <a:solidFill>
                <a:schemeClr val="tx2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000" dirty="0" smtClean="0">
                <a:solidFill>
                  <a:schemeClr val="tx2"/>
                </a:solidFill>
              </a:rPr>
              <a:t>XML </a:t>
            </a:r>
            <a:r>
              <a:rPr lang="en-GB" sz="2000" dirty="0">
                <a:solidFill>
                  <a:schemeClr val="tx2"/>
                </a:solidFill>
              </a:rPr>
              <a:t>Schema </a:t>
            </a:r>
            <a:r>
              <a:rPr lang="en-GB" sz="2000" dirty="0" smtClean="0">
                <a:solidFill>
                  <a:schemeClr val="tx2"/>
                </a:solidFill>
              </a:rPr>
              <a:t>produced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Proof of concept </a:t>
            </a:r>
            <a:r>
              <a:rPr lang="en-GB" sz="2000" dirty="0" smtClean="0">
                <a:solidFill>
                  <a:schemeClr val="tx2"/>
                </a:solidFill>
              </a:rPr>
              <a:t>launched</a:t>
            </a:r>
            <a:r>
              <a:rPr lang="en-US" sz="2000" dirty="0" smtClean="0">
                <a:solidFill>
                  <a:schemeClr val="tx2"/>
                </a:solidFill>
              </a:rPr>
              <a:t> (</a:t>
            </a:r>
            <a:r>
              <a:rPr lang="en-GB" sz="2000" dirty="0" err="1" smtClean="0">
                <a:solidFill>
                  <a:schemeClr val="tx2"/>
                </a:solidFill>
              </a:rPr>
              <a:t>RedCLARA</a:t>
            </a:r>
            <a:r>
              <a:rPr lang="en-GB" sz="2000" dirty="0" smtClean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Font typeface="Arial" charset="0"/>
              <a:buChar char="•"/>
            </a:pPr>
            <a:endParaRPr lang="en-GB" sz="2000" dirty="0">
              <a:solidFill>
                <a:schemeClr val="tx2"/>
              </a:solidFill>
            </a:endParaRPr>
          </a:p>
          <a:p>
            <a:r>
              <a:rPr lang="en-GB" sz="4000" dirty="0" smtClean="0">
                <a:solidFill>
                  <a:schemeClr val="tx2"/>
                </a:solidFill>
              </a:rPr>
              <a:t>Early decisions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 smtClean="0">
                <a:solidFill>
                  <a:schemeClr val="tx2"/>
                </a:solidFill>
              </a:rPr>
              <a:t>Centralised infrastructure</a:t>
            </a:r>
          </a:p>
          <a:p>
            <a:pPr marL="285750" indent="-285750">
              <a:buFont typeface="Arial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D</a:t>
            </a:r>
            <a:r>
              <a:rPr lang="en-GB" sz="2000" dirty="0" smtClean="0">
                <a:solidFill>
                  <a:schemeClr val="tx2"/>
                </a:solidFill>
              </a:rPr>
              <a:t>ata model and update model</a:t>
            </a:r>
            <a:endParaRPr lang="en-US" sz="2000" dirty="0">
              <a:solidFill>
                <a:schemeClr val="tx2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000" dirty="0" smtClean="0">
                <a:solidFill>
                  <a:schemeClr val="tx2"/>
                </a:solidFill>
              </a:rPr>
              <a:t>Data </a:t>
            </a:r>
            <a:r>
              <a:rPr lang="en-GB" sz="2000" dirty="0">
                <a:solidFill>
                  <a:schemeClr val="tx2"/>
                </a:solidFill>
              </a:rPr>
              <a:t>protection policy </a:t>
            </a:r>
            <a:r>
              <a:rPr lang="en-GB" sz="2000" dirty="0" smtClean="0">
                <a:solidFill>
                  <a:schemeClr val="tx2"/>
                </a:solidFill>
              </a:rPr>
              <a:t>alignment (all users must be asked)</a:t>
            </a:r>
            <a:endParaRPr lang="en-US" sz="2000" dirty="0">
              <a:solidFill>
                <a:schemeClr val="tx2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Unbalance sharing options</a:t>
            </a:r>
            <a:endParaRPr lang="en-US" sz="2000" dirty="0">
              <a:solidFill>
                <a:schemeClr val="tx2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sz="2000" dirty="0" smtClean="0">
                <a:solidFill>
                  <a:schemeClr val="tx2"/>
                </a:solidFill>
              </a:rPr>
              <a:t>Devolved </a:t>
            </a:r>
            <a:r>
              <a:rPr lang="en-GB" sz="2000" dirty="0">
                <a:solidFill>
                  <a:schemeClr val="tx2"/>
                </a:solidFill>
              </a:rPr>
              <a:t>responsibility for data translation</a:t>
            </a:r>
            <a:endParaRPr lang="en-US" sz="2000" dirty="0">
              <a:solidFill>
                <a:schemeClr val="tx2"/>
              </a:solidFill>
            </a:endParaRPr>
          </a:p>
          <a:p>
            <a:pPr marL="228600" indent="-228240">
              <a:lnSpc>
                <a:spcPct val="100000"/>
              </a:lnSpc>
              <a:buClr>
                <a:srgbClr val="004360"/>
              </a:buClr>
              <a:buFont typeface="Arial"/>
              <a:buChar char="•"/>
            </a:pPr>
            <a:endParaRPr lang="en-US" sz="1600" strike="noStrike" spc="-1" dirty="0">
              <a:solidFill>
                <a:srgbClr val="00436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11061720" y="6405840"/>
            <a:ext cx="740520" cy="27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B6269B59-A276-4B6F-903D-F8A098CFDABB}" type="slidenum">
              <a:rPr lang="hr-HR" sz="9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42</a:t>
            </a:fld>
            <a:endParaRPr lang="hr-H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6" name="TextShape 3"/>
          <p:cNvSpPr txBox="1"/>
          <p:nvPr/>
        </p:nvSpPr>
        <p:spPr>
          <a:xfrm>
            <a:off x="455760" y="74520"/>
            <a:ext cx="96116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2400" b="1" strike="noStrike" spc="-1" dirty="0" smtClean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latin typeface="Calibri"/>
                <a:ea typeface="Verdana"/>
              </a:rPr>
              <a:t>Directory Sharing</a:t>
            </a:r>
            <a:endParaRPr lang="en-US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6799851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98932" y="2385332"/>
            <a:ext cx="6883758" cy="52808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GB" sz="2800" b="1" dirty="0" smtClean="0">
                <a:solidFill>
                  <a:schemeClr val="tx2"/>
                </a:solidFill>
              </a:rPr>
              <a:t>Rights to manage all users and VC systems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GB" sz="2800" b="1" dirty="0" smtClean="0">
                <a:solidFill>
                  <a:schemeClr val="tx2"/>
                </a:solidFill>
              </a:rPr>
              <a:t>FAQs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GB" sz="2800" b="1" dirty="0" smtClean="0">
                <a:solidFill>
                  <a:schemeClr val="tx2"/>
                </a:solidFill>
              </a:rPr>
              <a:t>Support from GN4-2</a:t>
            </a:r>
            <a:r>
              <a:rPr lang="en-GB" sz="2800" b="1" dirty="0">
                <a:solidFill>
                  <a:schemeClr val="tx2"/>
                </a:solidFill>
              </a:rPr>
              <a:t>, JRA4, Task </a:t>
            </a:r>
            <a:r>
              <a:rPr lang="en-GB" sz="2800" b="1" dirty="0" smtClean="0">
                <a:solidFill>
                  <a:schemeClr val="tx2"/>
                </a:solidFill>
              </a:rPr>
              <a:t>5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r>
              <a:rPr lang="en-GB" sz="2800" b="1" dirty="0" smtClean="0">
                <a:solidFill>
                  <a:schemeClr val="tx2"/>
                </a:solidFill>
              </a:rPr>
              <a:t>Check list process for testing</a:t>
            </a:r>
          </a:p>
          <a:p>
            <a:pPr marL="457200" indent="-457200">
              <a:lnSpc>
                <a:spcPct val="150000"/>
              </a:lnSpc>
              <a:buFont typeface="Arial" charset="0"/>
              <a:buChar char="•"/>
            </a:pPr>
            <a:endParaRPr lang="en-GB" sz="2800" b="1" dirty="0">
              <a:solidFill>
                <a:schemeClr val="tx2"/>
              </a:solidFill>
            </a:endParaRPr>
          </a:p>
        </p:txBody>
      </p:sp>
      <p:sp>
        <p:nvSpPr>
          <p:cNvPr id="125" name="TextShape 2"/>
          <p:cNvSpPr txBox="1"/>
          <p:nvPr/>
        </p:nvSpPr>
        <p:spPr>
          <a:xfrm>
            <a:off x="11061720" y="6405840"/>
            <a:ext cx="740520" cy="27468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r">
              <a:lnSpc>
                <a:spcPct val="100000"/>
              </a:lnSpc>
            </a:pPr>
            <a:fld id="{B6269B59-A276-4B6F-903D-F8A098CFDABB}" type="slidenum">
              <a:rPr lang="hr-HR" sz="90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43</a:t>
            </a:fld>
            <a:endParaRPr lang="hr-HR" sz="140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6" name="TextShape 3"/>
          <p:cNvSpPr txBox="1"/>
          <p:nvPr/>
        </p:nvSpPr>
        <p:spPr>
          <a:xfrm>
            <a:off x="455760" y="74520"/>
            <a:ext cx="9611640" cy="13251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en-US" sz="2400" b="1" strike="noStrike" spc="-1" dirty="0" smtClean="0">
                <a:solidFill>
                  <a:srgbClr val="004361"/>
                </a:solidFill>
                <a:uFill>
                  <a:solidFill>
                    <a:srgbClr val="FFFFFF"/>
                  </a:solidFill>
                </a:uFill>
                <a:latin typeface="Calibri"/>
                <a:ea typeface="Verdana"/>
              </a:rPr>
              <a:t>Summary</a:t>
            </a:r>
            <a:endParaRPr lang="en-US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278" y="2146221"/>
            <a:ext cx="5042962" cy="354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03253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44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1800" dirty="0" err="1"/>
              <a:t>t</a:t>
            </a:r>
            <a:r>
              <a:rPr lang="en-GB" sz="1800" dirty="0" err="1" smtClean="0"/>
              <a:t>im.boundy@jisc.ac.uk</a:t>
            </a:r>
            <a:endParaRPr lang="en-GB" sz="1800" dirty="0" smtClean="0"/>
          </a:p>
          <a:p>
            <a:endParaRPr lang="en-GB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2363189" y="1515213"/>
            <a:ext cx="7462861" cy="21186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6900" dirty="0" err="1" smtClean="0"/>
              <a:t>educonf.geant.org</a:t>
            </a:r>
            <a:endParaRPr lang="en-GB" sz="69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02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5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GB" sz="5400" dirty="0">
                <a:solidFill>
                  <a:schemeClr val="tx2"/>
                </a:solidFill>
              </a:rPr>
              <a:t>eduCONF background and </a:t>
            </a:r>
            <a:endParaRPr lang="en-GB" sz="5400" dirty="0" smtClean="0">
              <a:solidFill>
                <a:schemeClr val="tx2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GB" sz="5400" dirty="0" smtClean="0">
                <a:solidFill>
                  <a:schemeClr val="tx2"/>
                </a:solidFill>
              </a:rPr>
              <a:t>recent </a:t>
            </a:r>
            <a:r>
              <a:rPr lang="en-GB" sz="5400" dirty="0">
                <a:solidFill>
                  <a:schemeClr val="tx2"/>
                </a:solidFill>
              </a:rPr>
              <a:t>developments</a:t>
            </a:r>
          </a:p>
        </p:txBody>
      </p:sp>
    </p:spTree>
    <p:extLst>
      <p:ext uri="{BB962C8B-B14F-4D97-AF65-F5344CB8AC3E}">
        <p14:creationId xmlns:p14="http://schemas.microsoft.com/office/powerpoint/2010/main" val="15457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6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739" y="1493930"/>
            <a:ext cx="6472097" cy="2706923"/>
          </a:xfrm>
        </p:spPr>
        <p:txBody>
          <a:bodyPr>
            <a:normAutofit lnSpcReduction="10000"/>
          </a:bodyPr>
          <a:lstStyle/>
          <a:p>
            <a:r>
              <a:rPr lang="en-GB" sz="2400" i="1" dirty="0"/>
              <a:t>Everyone</a:t>
            </a:r>
            <a:r>
              <a:rPr lang="en-GB" sz="2400" dirty="0"/>
              <a:t> thinks they know what eduCONF </a:t>
            </a:r>
            <a:r>
              <a:rPr lang="en-GB" sz="2400" dirty="0" smtClean="0"/>
              <a:t>is/should be</a:t>
            </a:r>
            <a:endParaRPr lang="en-GB" sz="2400" dirty="0"/>
          </a:p>
          <a:p>
            <a:pPr lvl="1"/>
            <a:r>
              <a:rPr lang="en-GB" sz="2400" dirty="0" smtClean="0"/>
              <a:t>End </a:t>
            </a:r>
            <a:r>
              <a:rPr lang="en-GB" sz="2400" dirty="0"/>
              <a:t>user </a:t>
            </a:r>
            <a:r>
              <a:rPr lang="en-GB" sz="2400" dirty="0" smtClean="0"/>
              <a:t>VC</a:t>
            </a:r>
          </a:p>
          <a:p>
            <a:pPr lvl="1"/>
            <a:r>
              <a:rPr lang="en-GB" sz="2400" dirty="0" smtClean="0"/>
              <a:t>Centralised MCU</a:t>
            </a:r>
            <a:endParaRPr lang="en-GB" sz="2400" dirty="0"/>
          </a:p>
          <a:p>
            <a:pPr lvl="1"/>
            <a:r>
              <a:rPr lang="en-GB" sz="2400" dirty="0"/>
              <a:t>High end, high quality</a:t>
            </a:r>
          </a:p>
          <a:p>
            <a:pPr lvl="1"/>
            <a:r>
              <a:rPr lang="en-GB" sz="2400" dirty="0" smtClean="0"/>
              <a:t>Unnecessary </a:t>
            </a:r>
            <a:r>
              <a:rPr lang="en-GB" sz="2400" dirty="0"/>
              <a:t>market </a:t>
            </a:r>
            <a:r>
              <a:rPr lang="en-GB" sz="2400" dirty="0" smtClean="0"/>
              <a:t>duplication</a:t>
            </a:r>
          </a:p>
          <a:p>
            <a:pPr lvl="1"/>
            <a:r>
              <a:rPr lang="en-GB" sz="2400" dirty="0" smtClean="0"/>
              <a:t>Procurement vehicle</a:t>
            </a:r>
          </a:p>
          <a:p>
            <a:endParaRPr lang="en-GB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eduCONF</a:t>
            </a:r>
            <a:br>
              <a:rPr lang="en-GB" dirty="0" smtClean="0"/>
            </a:br>
            <a:r>
              <a:rPr lang="en-GB" b="0" i="1" dirty="0" smtClean="0">
                <a:solidFill>
                  <a:schemeClr val="bg1"/>
                </a:solidFill>
              </a:rPr>
              <a:t>Task 6 Challenges</a:t>
            </a:r>
            <a:endParaRPr lang="en-GB" dirty="0"/>
          </a:p>
        </p:txBody>
      </p:sp>
      <p:pic>
        <p:nvPicPr>
          <p:cNvPr id="5" name="Content Placeholder 3" descr="flyingllamaunicor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199" r="-44199"/>
          <a:stretch>
            <a:fillRect/>
          </a:stretch>
        </p:blipFill>
        <p:spPr>
          <a:xfrm>
            <a:off x="5201654" y="1583801"/>
            <a:ext cx="8767753" cy="4641752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14935" y="4200854"/>
            <a:ext cx="6472097" cy="2024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04359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eduCONF fills a specific niche</a:t>
            </a:r>
          </a:p>
          <a:p>
            <a:pPr lvl="1"/>
            <a:r>
              <a:rPr lang="en-GB" dirty="0" smtClean="0"/>
              <a:t>Support confidence in VC and interoperability</a:t>
            </a:r>
          </a:p>
          <a:p>
            <a:pPr lvl="1"/>
            <a:r>
              <a:rPr lang="en-GB" dirty="0" smtClean="0"/>
              <a:t>Enable the requirements to be met by NRENs or Institutions, not meet them directly</a:t>
            </a:r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19042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3295" y="233234"/>
            <a:ext cx="9478351" cy="968549"/>
          </a:xfrm>
        </p:spPr>
        <p:txBody>
          <a:bodyPr/>
          <a:lstStyle/>
          <a:p>
            <a:r>
              <a:rPr lang="en-GB" dirty="0" smtClean="0"/>
              <a:t>eduCONF – cheesy marketing video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Existing Services</a:t>
            </a:r>
            <a:endParaRPr lang="en-GB" b="0" i="1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7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048000" y="29673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&lt;</a:t>
            </a:r>
            <a:r>
              <a:rPr lang="en-GB" dirty="0" err="1"/>
              <a:t>iframe</a:t>
            </a:r>
            <a:r>
              <a:rPr lang="en-GB" dirty="0"/>
              <a:t> width="560" height="315" </a:t>
            </a:r>
            <a:r>
              <a:rPr lang="en-GB" dirty="0" err="1"/>
              <a:t>src</a:t>
            </a:r>
            <a:r>
              <a:rPr lang="en-GB" dirty="0"/>
              <a:t>="https://</a:t>
            </a:r>
            <a:r>
              <a:rPr lang="en-GB" dirty="0" err="1"/>
              <a:t>www.youtube.com</a:t>
            </a:r>
            <a:r>
              <a:rPr lang="en-GB" dirty="0"/>
              <a:t>/embed/F9yiJx5vtu0" </a:t>
            </a:r>
            <a:r>
              <a:rPr lang="en-GB" dirty="0" err="1"/>
              <a:t>frameborder</a:t>
            </a:r>
            <a:r>
              <a:rPr lang="en-GB" dirty="0"/>
              <a:t>="0" </a:t>
            </a:r>
            <a:r>
              <a:rPr lang="en-GB" dirty="0" err="1"/>
              <a:t>allowfullscreen</a:t>
            </a:r>
            <a:r>
              <a:rPr lang="en-GB" dirty="0"/>
              <a:t>&gt;&lt;/</a:t>
            </a:r>
            <a:r>
              <a:rPr lang="en-GB" dirty="0" err="1"/>
              <a:t>iframe</a:t>
            </a:r>
            <a:r>
              <a:rPr lang="en-GB" dirty="0"/>
              <a:t>&gt;</a:t>
            </a:r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4254" y="1306286"/>
            <a:ext cx="7476011" cy="6423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46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55664" y="2339733"/>
            <a:ext cx="7167427" cy="359192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 sz="4800" dirty="0">
                <a:ea typeface="MS PGothic" charset="0"/>
              </a:rPr>
              <a:t>eduCONF </a:t>
            </a:r>
            <a:r>
              <a:rPr lang="en-US" sz="4800" dirty="0" smtClean="0">
                <a:solidFill>
                  <a:srgbClr val="FF0000"/>
                </a:solidFill>
                <a:ea typeface="MS PGothic" charset="0"/>
              </a:rPr>
              <a:t>Directory</a:t>
            </a:r>
          </a:p>
          <a:p>
            <a:pPr marL="0" indent="0">
              <a:buNone/>
              <a:defRPr/>
            </a:pPr>
            <a:r>
              <a:rPr lang="en-US" sz="4800" dirty="0" smtClean="0">
                <a:ea typeface="MS PGothic" charset="0"/>
              </a:rPr>
              <a:t>eduCONF </a:t>
            </a:r>
            <a:r>
              <a:rPr lang="en-US" sz="4800" dirty="0" smtClean="0">
                <a:solidFill>
                  <a:srgbClr val="FF0000"/>
                </a:solidFill>
                <a:ea typeface="MS PGothic" charset="0"/>
              </a:rPr>
              <a:t>Test</a:t>
            </a:r>
          </a:p>
          <a:p>
            <a:pPr marL="0" indent="0">
              <a:buNone/>
              <a:defRPr/>
            </a:pPr>
            <a:r>
              <a:rPr lang="en-US" sz="4800" dirty="0" smtClean="0">
                <a:ea typeface="MS PGothic" charset="0"/>
              </a:rPr>
              <a:t>GDS </a:t>
            </a:r>
            <a:r>
              <a:rPr lang="en-US" sz="4800" dirty="0" smtClean="0">
                <a:solidFill>
                  <a:srgbClr val="FF0000"/>
                </a:solidFill>
                <a:ea typeface="MS PGothic" charset="0"/>
              </a:rPr>
              <a:t>Monitoring</a:t>
            </a:r>
            <a:endParaRPr lang="en-US" sz="4800" dirty="0" smtClean="0">
              <a:ea typeface="MS PGothic" charset="0"/>
            </a:endParaRPr>
          </a:p>
          <a:p>
            <a:pPr marL="0" indent="0">
              <a:buFont typeface="Times" charset="0"/>
              <a:buNone/>
              <a:defRPr/>
            </a:pPr>
            <a:endParaRPr lang="en-US" dirty="0">
              <a:ea typeface="MS PGothic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3295" y="233234"/>
            <a:ext cx="9478351" cy="968549"/>
          </a:xfrm>
        </p:spPr>
        <p:txBody>
          <a:bodyPr/>
          <a:lstStyle/>
          <a:p>
            <a:r>
              <a:rPr lang="en-GB" dirty="0" smtClean="0"/>
              <a:t>eduCONF</a:t>
            </a:r>
            <a:br>
              <a:rPr lang="en-GB" dirty="0" smtClean="0"/>
            </a:br>
            <a:r>
              <a:rPr lang="en-GB" b="0" i="1" dirty="0" smtClean="0">
                <a:solidFill>
                  <a:srgbClr val="FFFFFF"/>
                </a:solidFill>
              </a:rPr>
              <a:t>Existing Services</a:t>
            </a:r>
            <a:endParaRPr lang="en-GB" b="0" i="1" dirty="0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DB5B91-B4E4-4EE4-BE5C-3E09032CE5EC}" type="slidenum">
              <a:rPr lang="en-GB" smtClean="0"/>
              <a:t>8</a:t>
            </a:fld>
            <a:endParaRPr lang="en-GB"/>
          </a:p>
        </p:txBody>
      </p:sp>
      <p:pic>
        <p:nvPicPr>
          <p:cNvPr id="5" name="Content Placeholder 6" descr="Sicherheit_Icon_cert_verteidigu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653" r="-65653"/>
          <a:stretch>
            <a:fillRect/>
          </a:stretch>
        </p:blipFill>
        <p:spPr>
          <a:xfrm>
            <a:off x="4166111" y="1904269"/>
            <a:ext cx="10785080" cy="4462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0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69778" y="1836564"/>
            <a:ext cx="9934517" cy="6261392"/>
          </a:xfrm>
        </p:spPr>
      </p:pic>
      <p:sp>
        <p:nvSpPr>
          <p:cNvPr id="2" name="TextBox 1"/>
          <p:cNvSpPr txBox="1"/>
          <p:nvPr/>
        </p:nvSpPr>
        <p:spPr>
          <a:xfrm>
            <a:off x="455645" y="1868557"/>
            <a:ext cx="330134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Prague Sept 2015:</a:t>
            </a:r>
          </a:p>
          <a:p>
            <a:r>
              <a:rPr lang="en-GB" sz="3200" dirty="0" smtClean="0"/>
              <a:t>Simplified 3 column design to highlight the 3 main features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802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8341</TotalTime>
  <Words>1178</Words>
  <Application>Microsoft Macintosh PowerPoint</Application>
  <PresentationFormat>Widescreen</PresentationFormat>
  <Paragraphs>339</Paragraphs>
  <Slides>44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2" baseType="lpstr">
      <vt:lpstr>Calibri</vt:lpstr>
      <vt:lpstr>Gill Sans Light</vt:lpstr>
      <vt:lpstr>MS PGothic</vt:lpstr>
      <vt:lpstr>Times</vt:lpstr>
      <vt:lpstr>Times New Roman</vt:lpstr>
      <vt:lpstr>Verdana</vt:lpstr>
      <vt:lpstr>Arial</vt:lpstr>
      <vt:lpstr>GEANT Association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eduCONF Task 6 Challenges</vt:lpstr>
      <vt:lpstr>eduCONF – cheesy marketing video Existing Services</vt:lpstr>
      <vt:lpstr>eduCONF Existing Services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GN4-1, SA8, Task 1: Real Time Applications Meet the team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Managing Users</vt:lpstr>
      <vt:lpstr>Managing Rooms / VC systems</vt:lpstr>
      <vt:lpstr>Email sent to Institution manager and NREN manager, </vt:lpstr>
      <vt:lpstr>Upgrading a user</vt:lpstr>
      <vt:lpstr>Viewing Statistics</vt:lpstr>
      <vt:lpstr>PowerPoint Presentation</vt:lpstr>
      <vt:lpstr>Video Tests</vt:lpstr>
      <vt:lpstr>Gatekeeper Monitoring</vt:lpstr>
      <vt:lpstr>PowerPoint Presentation</vt:lpstr>
      <vt:lpstr>FAQs</vt:lpstr>
      <vt:lpstr>PowerPoint Presentation</vt:lpstr>
      <vt:lpstr>PowerPoint Presentation</vt:lpstr>
      <vt:lpstr>Directory Sharing Trial– GN4 Phase 1</vt:lpstr>
      <vt:lpstr>Directory Sharing Trial– GN4 Phase 1</vt:lpstr>
      <vt:lpstr>PowerPoint Presentation</vt:lpstr>
      <vt:lpstr>PowerPoint Presentation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Tim Boundy</cp:lastModifiedBy>
  <cp:revision>143</cp:revision>
  <cp:lastPrinted>2016-04-12T14:57:03Z</cp:lastPrinted>
  <dcterms:created xsi:type="dcterms:W3CDTF">2015-04-29T14:13:57Z</dcterms:created>
  <dcterms:modified xsi:type="dcterms:W3CDTF">2016-04-12T16:21:16Z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