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2"/>
  </p:notesMasterIdLst>
  <p:sldIdLst>
    <p:sldId id="308" r:id="rId5"/>
    <p:sldId id="297" r:id="rId6"/>
    <p:sldId id="298" r:id="rId7"/>
    <p:sldId id="307" r:id="rId8"/>
    <p:sldId id="301" r:id="rId9"/>
    <p:sldId id="305" r:id="rId10"/>
    <p:sldId id="30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641" y="3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13/10/2017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59267" y="2128672"/>
            <a:ext cx="12310533" cy="4729328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5559" y="272717"/>
            <a:ext cx="12031580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11183" y="633663"/>
            <a:ext cx="2091451" cy="1114928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16837"/>
            <a:ext cx="617220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716837"/>
            <a:ext cx="4314825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585273" y="1331499"/>
            <a:ext cx="1047653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9" name="Oval 8"/>
          <p:cNvSpPr/>
          <p:nvPr userDrawn="1"/>
        </p:nvSpPr>
        <p:spPr>
          <a:xfrm>
            <a:off x="8421158" y="2759502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 userDrawn="1"/>
        </p:nvSpPr>
        <p:spPr>
          <a:xfrm>
            <a:off x="7667178" y="2759502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12192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6" name="Rectangle 25"/>
          <p:cNvSpPr/>
          <p:nvPr userDrawn="1"/>
        </p:nvSpPr>
        <p:spPr>
          <a:xfrm>
            <a:off x="3294576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4018845" y="4773547"/>
            <a:ext cx="4154312" cy="1167623"/>
            <a:chOff x="4003396" y="4773547"/>
            <a:chExt cx="4154312" cy="1167623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 smtClean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 userDrawn="1"/>
        </p:nvSpPr>
        <p:spPr>
          <a:xfrm>
            <a:off x="2118283" y="6254092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project.</a:t>
            </a:r>
          </a:p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390" y="6304265"/>
            <a:ext cx="350587" cy="238209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6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12192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12192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3294576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4018844" y="5126471"/>
            <a:ext cx="4154312" cy="1167623"/>
            <a:chOff x="4003396" y="5126471"/>
            <a:chExt cx="4154312" cy="1167623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 smtClean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3" y="1681163"/>
            <a:ext cx="551497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1" y="2489204"/>
            <a:ext cx="5553075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1" y="1524003"/>
            <a:ext cx="7864123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8602125" y="1532467"/>
            <a:ext cx="3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2" y="4083050"/>
            <a:ext cx="11208083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6"/>
            <a:ext cx="11315924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51518"/>
            <a:ext cx="617220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642188"/>
            <a:ext cx="4314825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5" y="203200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2" y="1524003"/>
            <a:ext cx="109093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2" y="6406019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69168" y="6413247"/>
            <a:ext cx="11150083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474132" y="6457890"/>
            <a:ext cx="4154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53" y="1015678"/>
            <a:ext cx="11571704" cy="3140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525" y="219648"/>
            <a:ext cx="1691439" cy="75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hu-HU" dirty="0" smtClean="0"/>
              <a:t>Roadmap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hu-HU" dirty="0" smtClean="0"/>
              <a:t>GÉANT TURN Pilot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741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Task 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82602" y="2489205"/>
            <a:ext cx="5199184" cy="2864333"/>
          </a:xfrm>
        </p:spPr>
        <p:txBody>
          <a:bodyPr/>
          <a:lstStyle/>
          <a:p>
            <a:r>
              <a:rPr lang="en-GB" dirty="0" smtClean="0"/>
              <a:t>Q1: Introduce the TURN pilot into PLM</a:t>
            </a:r>
          </a:p>
          <a:p>
            <a:pPr lvl="1"/>
            <a:r>
              <a:rPr lang="en-GB" dirty="0" smtClean="0"/>
              <a:t>Support global extension of the pilot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Q2: On-premises procurement results</a:t>
            </a:r>
          </a:p>
          <a:p>
            <a:pPr lvl="1"/>
            <a:r>
              <a:rPr lang="en-GB" dirty="0" smtClean="0"/>
              <a:t>NREN take-up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Task 3</a:t>
            </a:r>
          </a:p>
          <a:p>
            <a:pPr lvl="1"/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Q3: Support NREN </a:t>
            </a:r>
            <a:r>
              <a:rPr lang="en-GB" dirty="0" err="1" smtClean="0">
                <a:sym typeface="Wingdings" panose="05000000000000000000" pitchFamily="2" charset="2"/>
              </a:rPr>
              <a:t>Vconf</a:t>
            </a:r>
            <a:r>
              <a:rPr lang="en-GB" dirty="0" smtClean="0">
                <a:sym typeface="Wingdings" panose="05000000000000000000" pitchFamily="2" charset="2"/>
              </a:rPr>
              <a:t> back-end deployments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Task 5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2637448"/>
          </a:xfrm>
        </p:spPr>
        <p:txBody>
          <a:bodyPr/>
          <a:lstStyle/>
          <a:p>
            <a:r>
              <a:rPr lang="en-GB" dirty="0" smtClean="0"/>
              <a:t>Q1: Pilot back-end: turn.geant.org</a:t>
            </a:r>
          </a:p>
          <a:p>
            <a:pPr lvl="1"/>
            <a:r>
              <a:rPr lang="en-GB" dirty="0" smtClean="0"/>
              <a:t>Strawman document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Q2: Monitoring for the TURN pilot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Q3: Pilot front-end: webrtc.geant.org</a:t>
            </a:r>
          </a:p>
          <a:p>
            <a:pPr lvl="1"/>
            <a:r>
              <a:rPr lang="en-GB" dirty="0" smtClean="0"/>
              <a:t>Basic native </a:t>
            </a:r>
            <a:r>
              <a:rPr lang="en-GB" dirty="0" err="1" smtClean="0"/>
              <a:t>WebRTC</a:t>
            </a:r>
            <a:r>
              <a:rPr lang="en-GB" dirty="0" smtClean="0"/>
              <a:t> service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2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Roadmap 2017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361226" y="5323649"/>
            <a:ext cx="7485427" cy="8538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Q4: Pilot GÉANT </a:t>
            </a:r>
            <a:r>
              <a:rPr lang="en-GB" dirty="0" err="1" smtClean="0"/>
              <a:t>WebRTC</a:t>
            </a:r>
            <a:r>
              <a:rPr lang="en-GB" dirty="0" smtClean="0"/>
              <a:t> service with branded/custom front-ends and optional back-end plugins procured by NRENs</a:t>
            </a:r>
          </a:p>
          <a:p>
            <a:pPr lvl="1"/>
            <a:r>
              <a:rPr lang="en-GB" dirty="0" smtClean="0"/>
              <a:t>All supported by TURN + monitoring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595815" y="2039815"/>
            <a:ext cx="23447" cy="31027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2757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Task 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82601" y="2489205"/>
            <a:ext cx="4824045" cy="3731841"/>
          </a:xfrm>
        </p:spPr>
        <p:txBody>
          <a:bodyPr>
            <a:normAutofit/>
          </a:bodyPr>
          <a:lstStyle/>
          <a:p>
            <a:r>
              <a:rPr lang="en-GB" dirty="0" smtClean="0"/>
              <a:t>Q1: Tendering for Cloud-based SaaS </a:t>
            </a:r>
            <a:r>
              <a:rPr lang="en-GB" dirty="0" err="1" smtClean="0"/>
              <a:t>WebRTC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Task 1/2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GB" dirty="0" smtClean="0">
                <a:sym typeface="Wingdings" panose="05000000000000000000" pitchFamily="2" charset="2"/>
              </a:rPr>
              <a:t> invite NRENs to participate</a:t>
            </a:r>
            <a:endParaRPr lang="en-GB" dirty="0" smtClean="0"/>
          </a:p>
          <a:p>
            <a:pPr lvl="1"/>
            <a:endParaRPr lang="en-GB" dirty="0" smtClean="0"/>
          </a:p>
          <a:p>
            <a:pPr marL="0" indent="0">
              <a:buNone/>
            </a:pPr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Q3: Support and marketing of a hybrid model</a:t>
            </a:r>
          </a:p>
          <a:p>
            <a:pPr lvl="1"/>
            <a:r>
              <a:rPr lang="en-GB" dirty="0" err="1" smtClean="0">
                <a:sym typeface="Wingdings" panose="05000000000000000000" pitchFamily="2" charset="2"/>
              </a:rPr>
              <a:t>WebRTC</a:t>
            </a:r>
            <a:r>
              <a:rPr lang="en-GB" dirty="0" smtClean="0">
                <a:sym typeface="Wingdings" panose="05000000000000000000" pitchFamily="2" charset="2"/>
              </a:rPr>
              <a:t> (NRENs + Cloud)</a:t>
            </a:r>
          </a:p>
          <a:p>
            <a:pPr lvl="1"/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Q4: Governance and service policy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Task 5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6172202" y="2505074"/>
            <a:ext cx="5183188" cy="3715971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Q1: Make all service components </a:t>
            </a:r>
            <a:r>
              <a:rPr lang="en-GB" dirty="0" err="1" smtClean="0"/>
              <a:t>eduGAIN</a:t>
            </a:r>
            <a:r>
              <a:rPr lang="hu-HU" dirty="0"/>
              <a:t>-</a:t>
            </a:r>
            <a:r>
              <a:rPr lang="en-GB" dirty="0" smtClean="0"/>
              <a:t>enabled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Q2: Production roll-out</a:t>
            </a:r>
          </a:p>
          <a:p>
            <a:pPr lvl="1"/>
            <a:r>
              <a:rPr lang="en-GB" dirty="0" smtClean="0"/>
              <a:t>webrtc.geant.org + turn.geant.org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Q3: Service operations and monitoring</a:t>
            </a:r>
          </a:p>
          <a:p>
            <a:endParaRPr lang="en-GB" dirty="0" smtClean="0"/>
          </a:p>
          <a:p>
            <a:r>
              <a:rPr lang="en-GB" dirty="0" smtClean="0"/>
              <a:t>Q4: Added features:</a:t>
            </a:r>
          </a:p>
          <a:p>
            <a:pPr lvl="1"/>
            <a:r>
              <a:rPr lang="en-GB" dirty="0" smtClean="0"/>
              <a:t>Mobile platforms</a:t>
            </a:r>
          </a:p>
          <a:p>
            <a:pPr lvl="1"/>
            <a:r>
              <a:rPr lang="en-GB" dirty="0" smtClean="0"/>
              <a:t>Gateways to all</a:t>
            </a:r>
          </a:p>
          <a:p>
            <a:pPr lvl="1"/>
            <a:r>
              <a:rPr lang="en-GB" dirty="0" smtClean="0"/>
              <a:t>Apps</a:t>
            </a:r>
          </a:p>
          <a:p>
            <a:pPr lvl="1"/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3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Roadmap 2018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5481270" y="2649415"/>
            <a:ext cx="23447" cy="31027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054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4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Positioning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091" y="1660788"/>
            <a:ext cx="10964771" cy="464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398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5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Options – do nothing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669002" y="4003830"/>
            <a:ext cx="1899821" cy="4793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w</a:t>
            </a:r>
            <a:r>
              <a:rPr lang="hu-HU" dirty="0" smtClean="0"/>
              <a:t>ebrtc.geant.org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669002" y="4580880"/>
            <a:ext cx="2681057" cy="39061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t</a:t>
            </a:r>
            <a:r>
              <a:rPr lang="hu-HU" dirty="0" smtClean="0"/>
              <a:t>urn.geant.org</a:t>
            </a:r>
            <a:endParaRPr lang="en-GB" dirty="0"/>
          </a:p>
        </p:txBody>
      </p:sp>
      <p:sp>
        <p:nvSpPr>
          <p:cNvPr id="6" name="Round Same Side Corner Rectangle 5"/>
          <p:cNvSpPr/>
          <p:nvPr/>
        </p:nvSpPr>
        <p:spPr>
          <a:xfrm>
            <a:off x="1669002" y="5069152"/>
            <a:ext cx="8398731" cy="656947"/>
          </a:xfrm>
          <a:prstGeom prst="round2Same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GÉANT/NRENs Substrate</a:t>
            </a:r>
          </a:p>
          <a:p>
            <a:pPr algn="ctr"/>
            <a:r>
              <a:rPr lang="hu-HU" sz="1200" dirty="0" smtClean="0"/>
              <a:t>Access Federations, Networks, Security</a:t>
            </a:r>
            <a:endParaRPr lang="en-GB" sz="1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18736" y="2885244"/>
            <a:ext cx="3021734" cy="2086252"/>
            <a:chOff x="4616574" y="2885244"/>
            <a:chExt cx="3021734" cy="2086252"/>
          </a:xfrm>
        </p:grpSpPr>
        <p:sp>
          <p:nvSpPr>
            <p:cNvPr id="7" name="Rounded Rectangle 6"/>
            <p:cNvSpPr/>
            <p:nvPr/>
          </p:nvSpPr>
          <p:spPr>
            <a:xfrm>
              <a:off x="4616574" y="2885244"/>
              <a:ext cx="3021734" cy="2086252"/>
            </a:xfrm>
            <a:prstGeom prst="roundRect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hu-HU" dirty="0" smtClean="0"/>
                <a:t>Vconf tender results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779515" y="4333161"/>
              <a:ext cx="834501" cy="479394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 smtClean="0"/>
                <a:t>Zoom</a:t>
              </a:r>
              <a:endParaRPr lang="en-GB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400212" y="3497804"/>
              <a:ext cx="1454459" cy="479394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 smtClean="0"/>
                <a:t>Cisco/Acano</a:t>
              </a:r>
              <a:endParaRPr lang="en-GB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6303145" y="4158280"/>
              <a:ext cx="1103051" cy="479394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 smtClean="0"/>
                <a:t>Pexip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794534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6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Options – STUN/TURN service for Vconf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669002" y="4003830"/>
            <a:ext cx="1899821" cy="4793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w</a:t>
            </a:r>
            <a:r>
              <a:rPr lang="hu-HU" dirty="0" smtClean="0"/>
              <a:t>ebrtc.geant.org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669003" y="4580880"/>
            <a:ext cx="5103554" cy="39061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t</a:t>
            </a:r>
            <a:r>
              <a:rPr lang="hu-HU" dirty="0" smtClean="0"/>
              <a:t>urn.geant.org</a:t>
            </a:r>
            <a:endParaRPr lang="en-GB" dirty="0"/>
          </a:p>
        </p:txBody>
      </p:sp>
      <p:sp>
        <p:nvSpPr>
          <p:cNvPr id="6" name="Round Same Side Corner Rectangle 5"/>
          <p:cNvSpPr/>
          <p:nvPr/>
        </p:nvSpPr>
        <p:spPr>
          <a:xfrm>
            <a:off x="1669002" y="5069152"/>
            <a:ext cx="8398731" cy="656947"/>
          </a:xfrm>
          <a:prstGeom prst="round2Same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GÉANT/NRENs Substrate</a:t>
            </a:r>
          </a:p>
          <a:p>
            <a:pPr algn="ctr"/>
            <a:r>
              <a:rPr lang="hu-HU" sz="1200" dirty="0" smtClean="0"/>
              <a:t>Access Federations, Networks, Security</a:t>
            </a:r>
            <a:endParaRPr lang="en-GB" sz="1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3750822" y="2396972"/>
            <a:ext cx="3021734" cy="2086252"/>
            <a:chOff x="4616574" y="2885244"/>
            <a:chExt cx="3021734" cy="2086252"/>
          </a:xfrm>
        </p:grpSpPr>
        <p:sp>
          <p:nvSpPr>
            <p:cNvPr id="7" name="Rounded Rectangle 6"/>
            <p:cNvSpPr/>
            <p:nvPr/>
          </p:nvSpPr>
          <p:spPr>
            <a:xfrm>
              <a:off x="4616574" y="2885244"/>
              <a:ext cx="3021734" cy="2086252"/>
            </a:xfrm>
            <a:prstGeom prst="roundRect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hu-HU" dirty="0" smtClean="0"/>
                <a:t>Vconf tender results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779515" y="4333161"/>
              <a:ext cx="834501" cy="479394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 smtClean="0"/>
                <a:t>Zoom</a:t>
              </a:r>
              <a:endParaRPr lang="en-GB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400212" y="3497804"/>
              <a:ext cx="1454459" cy="479394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 smtClean="0"/>
                <a:t>Cisco/Acano</a:t>
              </a:r>
              <a:endParaRPr lang="en-GB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6303145" y="4158280"/>
              <a:ext cx="1103051" cy="479394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 smtClean="0"/>
                <a:t>Pexip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709866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7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Options – STUN/TURN service for all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198485" y="4074851"/>
            <a:ext cx="1899821" cy="4793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w</a:t>
            </a:r>
            <a:r>
              <a:rPr lang="hu-HU" dirty="0" smtClean="0"/>
              <a:t>ebrtc.geant.org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198485" y="4651901"/>
            <a:ext cx="9760771" cy="39061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t</a:t>
            </a:r>
            <a:r>
              <a:rPr lang="hu-HU" dirty="0" smtClean="0"/>
              <a:t>urn.geant.org</a:t>
            </a:r>
            <a:endParaRPr lang="en-GB" dirty="0"/>
          </a:p>
        </p:txBody>
      </p:sp>
      <p:sp>
        <p:nvSpPr>
          <p:cNvPr id="6" name="Round Same Side Corner Rectangle 5"/>
          <p:cNvSpPr/>
          <p:nvPr/>
        </p:nvSpPr>
        <p:spPr>
          <a:xfrm>
            <a:off x="1198485" y="5140173"/>
            <a:ext cx="9760771" cy="656947"/>
          </a:xfrm>
          <a:prstGeom prst="round2Same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GÉANT/NRENs Substrate</a:t>
            </a:r>
          </a:p>
          <a:p>
            <a:pPr algn="ctr"/>
            <a:r>
              <a:rPr lang="hu-HU" sz="1200" dirty="0" smtClean="0"/>
              <a:t>Access Federations, Networks, Security</a:t>
            </a:r>
            <a:endParaRPr lang="en-GB" sz="1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3202725" y="2472434"/>
            <a:ext cx="3021734" cy="2086252"/>
            <a:chOff x="4616574" y="2885244"/>
            <a:chExt cx="3021734" cy="2086252"/>
          </a:xfrm>
        </p:grpSpPr>
        <p:sp>
          <p:nvSpPr>
            <p:cNvPr id="7" name="Rounded Rectangle 6"/>
            <p:cNvSpPr/>
            <p:nvPr/>
          </p:nvSpPr>
          <p:spPr>
            <a:xfrm>
              <a:off x="4616574" y="2885244"/>
              <a:ext cx="3021734" cy="2086252"/>
            </a:xfrm>
            <a:prstGeom prst="roundRect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hu-HU" dirty="0" smtClean="0"/>
                <a:t>Vconf tender results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779515" y="4333161"/>
              <a:ext cx="834501" cy="479394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 smtClean="0"/>
                <a:t>Zoom</a:t>
              </a:r>
              <a:endParaRPr lang="en-GB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400212" y="3497804"/>
              <a:ext cx="1454459" cy="479394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 smtClean="0"/>
                <a:t>Cisco/Acano</a:t>
              </a:r>
              <a:endParaRPr lang="en-GB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6303145" y="4158280"/>
              <a:ext cx="1103051" cy="479394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 smtClean="0"/>
                <a:t>Pexip</a:t>
              </a:r>
              <a:endParaRPr lang="en-GB" dirty="0"/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1198485" y="4074851"/>
            <a:ext cx="1899821" cy="4793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w</a:t>
            </a:r>
            <a:r>
              <a:rPr lang="hu-HU" dirty="0" smtClean="0"/>
              <a:t>ebrtc.geant.org</a:t>
            </a:r>
            <a:endParaRPr lang="en-GB" dirty="0"/>
          </a:p>
        </p:txBody>
      </p:sp>
      <p:sp>
        <p:nvSpPr>
          <p:cNvPr id="23" name="Rounded Rectangle 22"/>
          <p:cNvSpPr/>
          <p:nvPr/>
        </p:nvSpPr>
        <p:spPr>
          <a:xfrm>
            <a:off x="9420557" y="1929448"/>
            <a:ext cx="1538699" cy="2129364"/>
          </a:xfrm>
          <a:prstGeom prst="round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hu-HU" dirty="0" smtClean="0"/>
              <a:t>Other App. Services*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9772653" y="3213225"/>
            <a:ext cx="834501" cy="31614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LoLa</a:t>
            </a:r>
            <a:endParaRPr lang="en-GB" dirty="0"/>
          </a:p>
        </p:txBody>
      </p:sp>
      <p:sp>
        <p:nvSpPr>
          <p:cNvPr id="25" name="Rounded Rectangle 24"/>
          <p:cNvSpPr/>
          <p:nvPr/>
        </p:nvSpPr>
        <p:spPr>
          <a:xfrm>
            <a:off x="9524976" y="3646505"/>
            <a:ext cx="1329853" cy="28623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perfSONAR</a:t>
            </a:r>
            <a:endParaRPr lang="en-GB" dirty="0"/>
          </a:p>
        </p:txBody>
      </p:sp>
      <p:sp>
        <p:nvSpPr>
          <p:cNvPr id="15" name="Rounded Rectangle 14"/>
          <p:cNvSpPr/>
          <p:nvPr/>
        </p:nvSpPr>
        <p:spPr>
          <a:xfrm>
            <a:off x="6369213" y="2472434"/>
            <a:ext cx="2898291" cy="1586377"/>
          </a:xfrm>
          <a:prstGeom prst="round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hu-HU" dirty="0" smtClean="0"/>
              <a:t>PCP tender (TBD)*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7545303" y="2908988"/>
            <a:ext cx="1323434" cy="39930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MashMeTV</a:t>
            </a:r>
            <a:endParaRPr lang="en-GB" dirty="0"/>
          </a:p>
        </p:txBody>
      </p:sp>
      <p:sp>
        <p:nvSpPr>
          <p:cNvPr id="27" name="Rounded Rectangle 26"/>
          <p:cNvSpPr/>
          <p:nvPr/>
        </p:nvSpPr>
        <p:spPr>
          <a:xfrm>
            <a:off x="6459086" y="3345542"/>
            <a:ext cx="1382514" cy="39930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Click2Video</a:t>
            </a:r>
            <a:endParaRPr lang="en-GB" dirty="0"/>
          </a:p>
        </p:txBody>
      </p:sp>
      <p:sp>
        <p:nvSpPr>
          <p:cNvPr id="28" name="Rounded Rectangle 27"/>
          <p:cNvSpPr/>
          <p:nvPr/>
        </p:nvSpPr>
        <p:spPr>
          <a:xfrm>
            <a:off x="7970297" y="3456116"/>
            <a:ext cx="1131070" cy="39930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WeSeeDo</a:t>
            </a:r>
            <a:endParaRPr lang="en-GB" dirty="0"/>
          </a:p>
        </p:txBody>
      </p:sp>
      <p:sp>
        <p:nvSpPr>
          <p:cNvPr id="29" name="Rounded Rectangle 28"/>
          <p:cNvSpPr/>
          <p:nvPr/>
        </p:nvSpPr>
        <p:spPr>
          <a:xfrm>
            <a:off x="9772653" y="2741564"/>
            <a:ext cx="834501" cy="31614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VoIP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425121" y="2056493"/>
            <a:ext cx="8872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* Examples</a:t>
            </a:r>
            <a:endParaRPr lang="en-GB" sz="1200" dirty="0"/>
          </a:p>
        </p:txBody>
      </p:sp>
      <p:sp>
        <p:nvSpPr>
          <p:cNvPr id="30" name="Rectangle 29"/>
          <p:cNvSpPr/>
          <p:nvPr/>
        </p:nvSpPr>
        <p:spPr>
          <a:xfrm>
            <a:off x="6320000" y="4257788"/>
            <a:ext cx="4639256" cy="39061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REST API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187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purl.org/dc/elements/1.1/"/>
    <ds:schemaRef ds:uri="http://purl.org/dc/terms/"/>
    <ds:schemaRef ds:uri="http://www.w3.org/XML/1998/namespace"/>
    <ds:schemaRef ds:uri="http://schemas.microsoft.com/office/2006/metadata/properties"/>
    <ds:schemaRef ds:uri="http://schemas.microsoft.com/sharepoint/v3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2136</TotalTime>
  <Words>254</Words>
  <Application>Microsoft Office PowerPoint</Application>
  <PresentationFormat>Widescreen</PresentationFormat>
  <Paragraphs>88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Verdana</vt:lpstr>
      <vt:lpstr>Wingdings</vt:lpstr>
      <vt:lpstr>GEANT Association</vt:lpstr>
      <vt:lpstr>PowerPoint Presentation</vt:lpstr>
      <vt:lpstr>Roadmap 2017</vt:lpstr>
      <vt:lpstr>Roadmap 2018</vt:lpstr>
      <vt:lpstr>Positioning</vt:lpstr>
      <vt:lpstr>Options – do nothing</vt:lpstr>
      <vt:lpstr>Options – STUN/TURN service for Vconf</vt:lpstr>
      <vt:lpstr>Options – STUN/TURN service for all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szegedi</cp:lastModifiedBy>
  <cp:revision>208</cp:revision>
  <dcterms:created xsi:type="dcterms:W3CDTF">2015-04-29T14:13:57Z</dcterms:created>
  <dcterms:modified xsi:type="dcterms:W3CDTF">2017-10-13T14:55:18Z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