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5"/>
  </p:sldMasterIdLst>
  <p:notesMasterIdLst>
    <p:notesMasterId r:id="rId29"/>
  </p:notesMasterIdLst>
  <p:handoutMasterIdLst>
    <p:handoutMasterId r:id="rId30"/>
  </p:handoutMasterIdLst>
  <p:sldIdLst>
    <p:sldId id="370" r:id="rId6"/>
    <p:sldId id="406" r:id="rId7"/>
    <p:sldId id="380" r:id="rId8"/>
    <p:sldId id="381" r:id="rId9"/>
    <p:sldId id="377" r:id="rId10"/>
    <p:sldId id="407" r:id="rId11"/>
    <p:sldId id="378" r:id="rId12"/>
    <p:sldId id="392" r:id="rId13"/>
    <p:sldId id="393" r:id="rId14"/>
    <p:sldId id="396" r:id="rId15"/>
    <p:sldId id="408" r:id="rId16"/>
    <p:sldId id="402" r:id="rId17"/>
    <p:sldId id="403" r:id="rId18"/>
    <p:sldId id="404" r:id="rId19"/>
    <p:sldId id="409" r:id="rId20"/>
    <p:sldId id="410" r:id="rId21"/>
    <p:sldId id="394" r:id="rId22"/>
    <p:sldId id="395" r:id="rId23"/>
    <p:sldId id="397" r:id="rId24"/>
    <p:sldId id="398" r:id="rId25"/>
    <p:sldId id="399" r:id="rId26"/>
    <p:sldId id="400" r:id="rId27"/>
    <p:sldId id="40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34" userDrawn="1">
          <p15:clr>
            <a:srgbClr val="A4A3A4"/>
          </p15:clr>
        </p15:guide>
        <p15:guide id="2" pos="10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s Steijaert" initials="AS" lastIdx="1" clrIdx="0">
    <p:extLst/>
  </p:cmAuthor>
  <p:cmAuthor id="2" name="Andres Steijaert" initials="AS [2]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5019"/>
    <a:srgbClr val="004461"/>
    <a:srgbClr val="191919"/>
    <a:srgbClr val="0099FF"/>
    <a:srgbClr val="A9D28F"/>
    <a:srgbClr val="8ED873"/>
    <a:srgbClr val="613283"/>
    <a:srgbClr val="ED1557"/>
    <a:srgbClr val="ED1531"/>
    <a:srgbClr val="8ED8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15" autoAdjust="0"/>
    <p:restoredTop sz="94899" autoAdjust="0"/>
  </p:normalViewPr>
  <p:slideViewPr>
    <p:cSldViewPr snapToGrid="0">
      <p:cViewPr varScale="1">
        <p:scale>
          <a:sx n="69" d="100"/>
          <a:sy n="69" d="100"/>
        </p:scale>
        <p:origin x="531" y="51"/>
      </p:cViewPr>
      <p:guideLst>
        <p:guide orient="horz" pos="1434"/>
        <p:guide pos="107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866"/>
    </p:cViewPr>
  </p:sorterViewPr>
  <p:notesViewPr>
    <p:cSldViewPr snapToGrid="0" showGuides="1">
      <p:cViewPr varScale="1">
        <p:scale>
          <a:sx n="85" d="100"/>
          <a:sy n="85" d="100"/>
        </p:scale>
        <p:origin x="37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GB" dirty="0" smtClean="0"/>
              <a:t>GN4-1 EC Review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 dirty="0" smtClean="0"/>
              <a:t>Activity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563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80173-56AF-4385-B5A2-4FB13A8B9F78}" type="datetimeFigureOut">
              <a:rPr lang="en-GB" smtClean="0"/>
              <a:t>27/02/2018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EAC0A-1A7B-42DA-8357-44C998E35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08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355"/>
            <a:ext cx="12196191" cy="68556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292" y="287691"/>
            <a:ext cx="1674488" cy="95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64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eduGAIN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5006" y="5873182"/>
            <a:ext cx="1931972" cy="52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910732" y="5957513"/>
            <a:ext cx="6396085" cy="4559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Insert additional logos here using Insert/picture/from file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08C46-F527-4E11-97A9-1819C14A3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44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2627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Objectives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385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title_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6523900"/>
            <a:ext cx="12204701" cy="330193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1989" y="1494700"/>
            <a:ext cx="1120878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2858129" y="6544742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18178" y="6528141"/>
            <a:ext cx="1406285" cy="3298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518169" y="6530244"/>
            <a:ext cx="140629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Objectives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8" name="Slide Number Placeholder 4"/>
          <p:cNvSpPr txBox="1">
            <a:spLocks/>
          </p:cNvSpPr>
          <p:nvPr userDrawn="1"/>
        </p:nvSpPr>
        <p:spPr>
          <a:xfrm>
            <a:off x="11591927" y="6523901"/>
            <a:ext cx="569600" cy="3213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735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2" name="Rectangle 11"/>
          <p:cNvSpPr/>
          <p:nvPr userDrawn="1"/>
        </p:nvSpPr>
        <p:spPr>
          <a:xfrm>
            <a:off x="2690730" y="6528141"/>
            <a:ext cx="1406285" cy="3298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 userDrawn="1"/>
        </p:nvSpPr>
        <p:spPr bwMode="auto">
          <a:xfrm>
            <a:off x="271063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Challenges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87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253757" y="6528141"/>
            <a:ext cx="1406285" cy="3298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 userDrawn="1"/>
        </p:nvSpPr>
        <p:spPr bwMode="auto">
          <a:xfrm>
            <a:off x="5289718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 smtClean="0">
                <a:solidFill>
                  <a:srgbClr val="004360"/>
                </a:solidFill>
              </a:rPr>
              <a:t>Achievements</a:t>
            </a:r>
            <a:endParaRPr lang="en-GB" sz="1200" b="1" dirty="0">
              <a:solidFill>
                <a:srgbClr val="00436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9149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Achievements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Challenges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60698" y="1502899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8" name="Rectangle 17"/>
          <p:cNvSpPr/>
          <p:nvPr userDrawn="1"/>
        </p:nvSpPr>
        <p:spPr>
          <a:xfrm>
            <a:off x="7492758" y="6528141"/>
            <a:ext cx="1406285" cy="3298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 userDrawn="1"/>
        </p:nvSpPr>
        <p:spPr bwMode="auto">
          <a:xfrm>
            <a:off x="7503040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004360"/>
                </a:solidFill>
              </a:rPr>
              <a:t>Conclusions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024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3"/>
          <p:cNvSpPr txBox="1">
            <a:spLocks/>
          </p:cNvSpPr>
          <p:nvPr userDrawn="1"/>
        </p:nvSpPr>
        <p:spPr>
          <a:xfrm>
            <a:off x="8229601" y="2547258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endParaRPr lang="en-GB" sz="2100" b="0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355"/>
            <a:ext cx="12196191" cy="685564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3"/>
          <a:srcRect b="4348"/>
          <a:stretch/>
        </p:blipFill>
        <p:spPr>
          <a:xfrm>
            <a:off x="-698022" y="2687353"/>
            <a:ext cx="6521002" cy="4188951"/>
          </a:xfrm>
          <a:prstGeom prst="rect">
            <a:avLst/>
          </a:prstGeom>
        </p:spPr>
      </p:pic>
      <p:sp>
        <p:nvSpPr>
          <p:cNvPr id="22" name="Title 3"/>
          <p:cNvSpPr txBox="1">
            <a:spLocks/>
          </p:cNvSpPr>
          <p:nvPr userDrawn="1"/>
        </p:nvSpPr>
        <p:spPr>
          <a:xfrm>
            <a:off x="2044659" y="2629459"/>
            <a:ext cx="2373086" cy="15232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300" dirty="0" smtClean="0">
                <a:solidFill>
                  <a:schemeClr val="accent2"/>
                </a:solidFill>
              </a:rPr>
              <a:t>Thank you</a:t>
            </a:r>
            <a:r>
              <a:rPr lang="en-GB" sz="2300" dirty="0">
                <a:solidFill>
                  <a:schemeClr val="accent2"/>
                </a:solidFill>
              </a:rPr>
              <a:t> </a:t>
            </a:r>
            <a:r>
              <a:rPr lang="en-GB" sz="2300" dirty="0" smtClean="0">
                <a:solidFill>
                  <a:schemeClr val="accent2"/>
                </a:solidFill>
              </a:rPr>
              <a:t>and</a:t>
            </a:r>
          </a:p>
          <a:p>
            <a:pPr algn="ctr"/>
            <a:r>
              <a:rPr lang="en-GB" sz="2300" dirty="0" smtClean="0">
                <a:solidFill>
                  <a:schemeClr val="accent2"/>
                </a:solidFill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947297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1184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2" y="2448122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5"/>
            <a:ext cx="5003271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2" y="1830668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2" y="1331495"/>
            <a:ext cx="5012795" cy="473243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5"/>
            <a:ext cx="5003271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2" y="2821102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7"/>
            <a:ext cx="6706556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8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6569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16" y="-2677"/>
            <a:ext cx="12201015" cy="132288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058" y="1503937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-37063" y="6528141"/>
            <a:ext cx="12229062" cy="329859"/>
          </a:xfrm>
          <a:prstGeom prst="rect">
            <a:avLst/>
          </a:prstGeom>
          <a:solidFill>
            <a:srgbClr val="00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39527" y="6523901"/>
            <a:ext cx="569600" cy="32139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26" name="Title Placeholder 25"/>
          <p:cNvSpPr>
            <a:spLocks noGrp="1"/>
          </p:cNvSpPr>
          <p:nvPr>
            <p:ph type="title"/>
          </p:nvPr>
        </p:nvSpPr>
        <p:spPr>
          <a:xfrm>
            <a:off x="454525" y="204374"/>
            <a:ext cx="10515600" cy="938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6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755" r:id="rId4"/>
    <p:sldLayoutId id="2147483671" r:id="rId5"/>
    <p:sldLayoutId id="2147483672" r:id="rId6"/>
    <p:sldLayoutId id="2147483673" r:id="rId7"/>
    <p:sldLayoutId id="2147483674" r:id="rId8"/>
    <p:sldLayoutId id="2147483793" r:id="rId9"/>
    <p:sldLayoutId id="2147483794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u="none" kern="1200" baseline="0">
          <a:solidFill>
            <a:srgbClr val="ED7D3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3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68">
          <p15:clr>
            <a:srgbClr val="F26B43"/>
          </p15:clr>
        </p15:guide>
        <p15:guide id="2" pos="347">
          <p15:clr>
            <a:srgbClr val="F26B43"/>
          </p15:clr>
        </p15:guide>
        <p15:guide id="3" orient="horz" pos="61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refeds.org/x/QADSAQ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refeds.org/x/QADSAQ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848735" y="3105446"/>
            <a:ext cx="8311741" cy="203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r>
              <a:rPr lang="en-GB" sz="2600" b="1" dirty="0" smtClean="0">
                <a:solidFill>
                  <a:schemeClr val="accent2"/>
                </a:solidFill>
                <a:latin typeface="Arial" charset="0"/>
              </a:rPr>
              <a:t>GEANT Data protection Code of Conduct 2.0 </a:t>
            </a:r>
            <a:br>
              <a:rPr lang="en-GB" sz="2600" b="1" dirty="0" smtClean="0">
                <a:solidFill>
                  <a:schemeClr val="accent2"/>
                </a:solidFill>
                <a:latin typeface="Arial" charset="0"/>
              </a:rPr>
            </a:br>
            <a:endParaRPr lang="en-GB" sz="2600" b="1" dirty="0" smtClean="0">
              <a:solidFill>
                <a:schemeClr val="accent2"/>
              </a:solidFill>
              <a:latin typeface="Arial" charset="0"/>
            </a:endParaRPr>
          </a:p>
          <a:p>
            <a:r>
              <a:rPr lang="en-GB" sz="2600" b="1" dirty="0" smtClean="0">
                <a:solidFill>
                  <a:schemeClr val="accent2"/>
                </a:solidFill>
                <a:latin typeface="Arial" charset="0"/>
              </a:rPr>
              <a:t>TF-DPR 27 February 2018</a:t>
            </a:r>
          </a:p>
          <a:p>
            <a:endParaRPr lang="en-GB" sz="2600" b="1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848735" y="5076227"/>
            <a:ext cx="6688887" cy="125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8" rIns="91435" bIns="45718"/>
          <a:lstStyle>
            <a:lvl1pPr defTabSz="1016000">
              <a:defRPr sz="2400">
                <a:solidFill>
                  <a:schemeClr val="tx1"/>
                </a:solidFill>
                <a:latin typeface="Times" charset="0"/>
              </a:defRPr>
            </a:lvl1pPr>
            <a:lvl2pPr marL="742950" indent="-285750" defTabSz="1016000">
              <a:defRPr sz="2400">
                <a:solidFill>
                  <a:schemeClr val="tx1"/>
                </a:solidFill>
                <a:latin typeface="Times" charset="0"/>
              </a:defRPr>
            </a:lvl2pPr>
            <a:lvl3pPr marL="11430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3pPr>
            <a:lvl4pPr marL="16002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4pPr>
            <a:lvl5pPr marL="2057400" indent="-228600" defTabSz="1016000">
              <a:defRPr sz="2400">
                <a:solidFill>
                  <a:schemeClr val="tx1"/>
                </a:solidFill>
                <a:latin typeface="Times" charset="0"/>
              </a:defRPr>
            </a:lvl5pPr>
            <a:lvl6pPr marL="25146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6pPr>
            <a:lvl7pPr marL="29718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7pPr>
            <a:lvl8pPr marL="34290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8pPr>
            <a:lvl9pPr marL="3886200" indent="-228600" defTabSz="1016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</a:defRPr>
            </a:lvl9pPr>
          </a:lstStyle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Mikael Linden, mikael.linden@csc.fi</a:t>
            </a:r>
            <a:br>
              <a:rPr lang="en-US" sz="1800" dirty="0" smtClean="0">
                <a:solidFill>
                  <a:schemeClr val="bg1"/>
                </a:solidFill>
                <a:latin typeface="Arial" charset="0"/>
              </a:rPr>
            </a:b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CSC – IT Center for Science</a:t>
            </a:r>
          </a:p>
          <a:p>
            <a:pPr>
              <a:spcBef>
                <a:spcPct val="20000"/>
              </a:spcBef>
              <a:buClr>
                <a:srgbClr val="B4D100"/>
              </a:buClr>
              <a:buSzPct val="80000"/>
            </a:pPr>
            <a:r>
              <a:rPr lang="en-US" sz="1800" dirty="0" smtClean="0">
                <a:solidFill>
                  <a:schemeClr val="bg1"/>
                </a:solidFill>
                <a:latin typeface="Arial" charset="0"/>
              </a:rPr>
              <a:t>GN4-2 project JRA3 Task 1.1</a:t>
            </a:r>
          </a:p>
          <a:p>
            <a:pPr eaLnBrk="1" hangingPunct="1">
              <a:spcBef>
                <a:spcPct val="20000"/>
              </a:spcBef>
              <a:buClr>
                <a:srgbClr val="B4D100"/>
              </a:buClr>
              <a:buSzPct val="80000"/>
            </a:pPr>
            <a:endParaRPr lang="en-US" sz="180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79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numCol="2"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Principles of the Processing of attributes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Legal </a:t>
            </a:r>
            <a:r>
              <a:rPr lang="en-US" dirty="0"/>
              <a:t>compliance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Purpose </a:t>
            </a:r>
            <a:r>
              <a:rPr lang="en-US" dirty="0"/>
              <a:t>limitation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Deviating </a:t>
            </a:r>
            <a:r>
              <a:rPr lang="en-US" dirty="0"/>
              <a:t>purposes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Data </a:t>
            </a:r>
            <a:r>
              <a:rPr lang="en-US" dirty="0"/>
              <a:t>minimization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Information </a:t>
            </a:r>
            <a:r>
              <a:rPr lang="en-US" dirty="0"/>
              <a:t>duty towards End User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Information </a:t>
            </a:r>
            <a:r>
              <a:rPr lang="en-US" dirty="0"/>
              <a:t>duty towards Home </a:t>
            </a:r>
            <a:r>
              <a:rPr lang="en-US" dirty="0" err="1"/>
              <a:t>Organisation</a:t>
            </a:r>
            <a:endParaRPr lang="en-US" dirty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Data </a:t>
            </a:r>
            <a:r>
              <a:rPr lang="en-US" dirty="0"/>
              <a:t>retention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Security </a:t>
            </a:r>
            <a:r>
              <a:rPr lang="en-US" dirty="0"/>
              <a:t>measures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Security </a:t>
            </a:r>
            <a:r>
              <a:rPr lang="en-US" dirty="0"/>
              <a:t>breaches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Transfer </a:t>
            </a:r>
            <a:r>
              <a:rPr lang="en-US" dirty="0"/>
              <a:t>of personal data to third parties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Transfer </a:t>
            </a:r>
            <a:r>
              <a:rPr lang="en-US" dirty="0"/>
              <a:t>of personal data to third countries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End </a:t>
            </a:r>
            <a:r>
              <a:rPr lang="en-US" dirty="0"/>
              <a:t>User’s consent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Liability</a:t>
            </a:r>
            <a:endParaRPr lang="en-US" dirty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Governing </a:t>
            </a:r>
            <a:r>
              <a:rPr lang="en-US" dirty="0"/>
              <a:t>law and jurisdiction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Eligibility</a:t>
            </a:r>
            <a:endParaRPr lang="en-US" dirty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Termination </a:t>
            </a:r>
            <a:r>
              <a:rPr lang="en-US" dirty="0"/>
              <a:t>of the Code of Conduct</a:t>
            </a:r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Survival </a:t>
            </a:r>
            <a:r>
              <a:rPr lang="en-US" dirty="0"/>
              <a:t>of the </a:t>
            </a:r>
            <a:r>
              <a:rPr lang="en-US" dirty="0" smtClean="0"/>
              <a:t>Code </a:t>
            </a:r>
            <a:r>
              <a:rPr lang="en-US" dirty="0"/>
              <a:t>of </a:t>
            </a:r>
            <a:r>
              <a:rPr lang="en-US" dirty="0" smtClean="0"/>
              <a:t>Conduct</a:t>
            </a:r>
            <a:endParaRPr lang="en-US" dirty="0"/>
          </a:p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Precedence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Appendices</a:t>
            </a:r>
            <a:endParaRPr lang="en-US" dirty="0"/>
          </a:p>
          <a:p>
            <a:r>
              <a:rPr lang="en-US" dirty="0"/>
              <a:t>Appendix 1: Information duty towards End Users</a:t>
            </a:r>
          </a:p>
          <a:p>
            <a:pPr lvl="1"/>
            <a:r>
              <a:rPr lang="en-US" dirty="0"/>
              <a:t>I. How to develop a Privacy Notice</a:t>
            </a:r>
          </a:p>
          <a:p>
            <a:pPr lvl="1"/>
            <a:r>
              <a:rPr lang="en-US" dirty="0"/>
              <a:t>II. How the Home </a:t>
            </a:r>
            <a:r>
              <a:rPr lang="en-US" dirty="0" err="1"/>
              <a:t>Organisation</a:t>
            </a:r>
            <a:r>
              <a:rPr lang="en-US" dirty="0"/>
              <a:t> should inform the End User on the Attribute release</a:t>
            </a:r>
          </a:p>
          <a:p>
            <a:r>
              <a:rPr lang="en-US" dirty="0"/>
              <a:t>Appendix 2: Information Security, technical and </a:t>
            </a:r>
            <a:r>
              <a:rPr lang="en-US" dirty="0" err="1"/>
              <a:t>organisational</a:t>
            </a:r>
            <a:r>
              <a:rPr lang="en-US" dirty="0"/>
              <a:t> guidelines for Service Providers</a:t>
            </a:r>
          </a:p>
          <a:p>
            <a:r>
              <a:rPr lang="en-US" dirty="0"/>
              <a:t>Appendix 3: Handling non-compliance of service providers</a:t>
            </a:r>
          </a:p>
          <a:p>
            <a:r>
              <a:rPr lang="en-US" dirty="0"/>
              <a:t>Appendix 4: Glossary of Terms</a:t>
            </a:r>
          </a:p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structure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545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fi-FI" b="1" dirty="0" err="1" smtClean="0"/>
              <a:t>Purpose</a:t>
            </a:r>
            <a:r>
              <a:rPr lang="fi-FI" b="1" dirty="0" smtClean="0"/>
              <a:t>  </a:t>
            </a:r>
            <a:r>
              <a:rPr lang="fi-FI" dirty="0" smtClean="0"/>
              <a:t>of </a:t>
            </a:r>
            <a:r>
              <a:rPr lang="fi-FI" dirty="0" err="1" smtClean="0"/>
              <a:t>processing</a:t>
            </a:r>
            <a:r>
              <a:rPr lang="fi-FI" dirty="0" smtClean="0"/>
              <a:t>: </a:t>
            </a:r>
            <a:r>
              <a:rPr lang="fi-FI" dirty="0" err="1" smtClean="0"/>
              <a:t>Enabling</a:t>
            </a:r>
            <a:r>
              <a:rPr lang="fi-FI" dirty="0" smtClean="0"/>
              <a:t> </a:t>
            </a:r>
            <a:r>
              <a:rPr lang="fi-FI" dirty="0" err="1" smtClean="0"/>
              <a:t>access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service</a:t>
            </a:r>
            <a:endParaRPr lang="fi-FI" dirty="0" smtClean="0"/>
          </a:p>
          <a:p>
            <a:pPr lvl="1"/>
            <a:r>
              <a:rPr lang="fi-FI" dirty="0" err="1" smtClean="0"/>
              <a:t>Deviating</a:t>
            </a:r>
            <a:r>
              <a:rPr lang="fi-FI" dirty="0" smtClean="0"/>
              <a:t> </a:t>
            </a:r>
            <a:r>
              <a:rPr lang="fi-FI" dirty="0" err="1" smtClean="0"/>
              <a:t>purpose</a:t>
            </a:r>
            <a:r>
              <a:rPr lang="fi-FI" dirty="0" smtClean="0"/>
              <a:t>: on </a:t>
            </a:r>
            <a:r>
              <a:rPr lang="fi-FI" dirty="0" err="1" smtClean="0"/>
              <a:t>consent</a:t>
            </a:r>
            <a:endParaRPr lang="fi-FI" dirty="0" smtClean="0"/>
          </a:p>
          <a:p>
            <a:r>
              <a:rPr lang="fi-FI" dirty="0" smtClean="0"/>
              <a:t>Data </a:t>
            </a:r>
            <a:r>
              <a:rPr lang="fi-FI" b="1" dirty="0" err="1" smtClean="0"/>
              <a:t>minimisation</a:t>
            </a:r>
            <a:r>
              <a:rPr lang="fi-FI" dirty="0" smtClean="0"/>
              <a:t>: </a:t>
            </a:r>
            <a:r>
              <a:rPr lang="en-US" dirty="0"/>
              <a:t>attributes</a:t>
            </a:r>
            <a:r>
              <a:rPr lang="fi-FI" dirty="0" smtClean="0"/>
              <a:t> </a:t>
            </a:r>
            <a:r>
              <a:rPr lang="en-US" dirty="0" smtClean="0"/>
              <a:t>adequate</a:t>
            </a:r>
            <a:r>
              <a:rPr lang="en-US" dirty="0"/>
              <a:t>, relevant and not </a:t>
            </a:r>
            <a:r>
              <a:rPr lang="en-US" dirty="0" smtClean="0"/>
              <a:t>excessive</a:t>
            </a:r>
            <a:endParaRPr lang="fi-FI" dirty="0" smtClean="0"/>
          </a:p>
          <a:p>
            <a:r>
              <a:rPr lang="fi-FI" dirty="0" smtClean="0"/>
              <a:t>Data </a:t>
            </a:r>
            <a:r>
              <a:rPr lang="fi-FI" b="1" dirty="0" err="1" smtClean="0"/>
              <a:t>retention</a:t>
            </a:r>
            <a:r>
              <a:rPr lang="fi-FI" dirty="0" smtClean="0"/>
              <a:t>: </a:t>
            </a:r>
            <a:r>
              <a:rPr lang="fi-FI" dirty="0" err="1" smtClean="0"/>
              <a:t>delete</a:t>
            </a:r>
            <a:r>
              <a:rPr lang="fi-FI" dirty="0" smtClean="0"/>
              <a:t> </a:t>
            </a:r>
            <a:r>
              <a:rPr lang="fi-FI" dirty="0" err="1" smtClean="0"/>
              <a:t>when</a:t>
            </a:r>
            <a:r>
              <a:rPr lang="fi-FI" dirty="0" smtClean="0"/>
              <a:t> no </a:t>
            </a:r>
            <a:r>
              <a:rPr lang="fi-FI" dirty="0" err="1" smtClean="0"/>
              <a:t>longer</a:t>
            </a:r>
            <a:r>
              <a:rPr lang="fi-FI" dirty="0" smtClean="0"/>
              <a:t> </a:t>
            </a:r>
            <a:r>
              <a:rPr lang="fi-FI" dirty="0" err="1" smtClean="0"/>
              <a:t>needed</a:t>
            </a:r>
            <a:endParaRPr lang="fi-FI" dirty="0" smtClean="0"/>
          </a:p>
          <a:p>
            <a:r>
              <a:rPr lang="fi-FI" b="1" dirty="0" err="1" smtClean="0"/>
              <a:t>Inform</a:t>
            </a:r>
            <a:r>
              <a:rPr lang="fi-FI" b="1" dirty="0" smtClean="0"/>
              <a:t> </a:t>
            </a:r>
            <a:r>
              <a:rPr lang="fi-FI" b="1" dirty="0" err="1" smtClean="0"/>
              <a:t>duty</a:t>
            </a:r>
            <a:r>
              <a:rPr lang="fi-FI" dirty="0" smtClean="0"/>
              <a:t>: </a:t>
            </a:r>
            <a:r>
              <a:rPr lang="fi-FI" dirty="0" err="1" smtClean="0"/>
              <a:t>Privacy</a:t>
            </a:r>
            <a:r>
              <a:rPr lang="fi-FI" dirty="0" smtClean="0"/>
              <a:t> </a:t>
            </a:r>
            <a:r>
              <a:rPr lang="fi-FI" dirty="0" err="1" smtClean="0"/>
              <a:t>notice</a:t>
            </a:r>
            <a:r>
              <a:rPr lang="fi-FI" dirty="0" smtClean="0"/>
              <a:t> </a:t>
            </a:r>
            <a:r>
              <a:rPr lang="fi-FI" dirty="0" err="1" smtClean="0"/>
              <a:t>template</a:t>
            </a:r>
            <a:endParaRPr lang="fi-FI" dirty="0" smtClean="0"/>
          </a:p>
          <a:p>
            <a:r>
              <a:rPr lang="fi-FI" b="1" dirty="0" smtClean="0"/>
              <a:t>Security </a:t>
            </a:r>
            <a:r>
              <a:rPr lang="fi-FI" b="1" dirty="0" err="1" smtClean="0"/>
              <a:t>measures</a:t>
            </a:r>
            <a:r>
              <a:rPr lang="fi-FI" dirty="0" smtClean="0"/>
              <a:t>: </a:t>
            </a:r>
            <a:r>
              <a:rPr lang="fi-FI" dirty="0" err="1" smtClean="0"/>
              <a:t>Sirtfi</a:t>
            </a:r>
            <a:endParaRPr lang="fi-FI" dirty="0" smtClean="0"/>
          </a:p>
          <a:p>
            <a:r>
              <a:rPr lang="fi-FI" b="1" dirty="0" smtClean="0"/>
              <a:t>Security </a:t>
            </a:r>
            <a:r>
              <a:rPr lang="fi-FI" b="1" dirty="0" err="1" smtClean="0"/>
              <a:t>breaches</a:t>
            </a:r>
            <a:r>
              <a:rPr lang="fi-FI" dirty="0" smtClean="0"/>
              <a:t>: </a:t>
            </a:r>
            <a:r>
              <a:rPr lang="fi-FI" dirty="0" err="1" smtClean="0"/>
              <a:t>inform</a:t>
            </a:r>
            <a:r>
              <a:rPr lang="fi-FI" dirty="0" smtClean="0"/>
              <a:t> HO</a:t>
            </a:r>
          </a:p>
          <a:p>
            <a:r>
              <a:rPr lang="fi-FI" b="1" dirty="0" smtClean="0"/>
              <a:t>Release to 3rd party</a:t>
            </a:r>
            <a:r>
              <a:rPr lang="fi-FI" dirty="0" smtClean="0"/>
              <a:t>: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processor</a:t>
            </a:r>
            <a:r>
              <a:rPr lang="fi-FI" dirty="0" smtClean="0"/>
              <a:t>,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committed</a:t>
            </a:r>
            <a:r>
              <a:rPr lang="fi-FI" dirty="0" smtClean="0"/>
              <a:t> to </a:t>
            </a:r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user</a:t>
            </a:r>
            <a:r>
              <a:rPr lang="fi-FI" dirty="0" smtClean="0"/>
              <a:t> </a:t>
            </a:r>
            <a:r>
              <a:rPr lang="fi-FI" dirty="0" err="1" smtClean="0"/>
              <a:t>consents</a:t>
            </a:r>
            <a:endParaRPr lang="fi-FI" dirty="0" smtClean="0"/>
          </a:p>
          <a:p>
            <a:r>
              <a:rPr lang="fi-FI" b="1" dirty="0" smtClean="0"/>
              <a:t>Release to 3rd </a:t>
            </a:r>
            <a:r>
              <a:rPr lang="fi-FI" b="1" dirty="0" err="1" smtClean="0"/>
              <a:t>countries</a:t>
            </a:r>
            <a:r>
              <a:rPr lang="fi-FI" dirty="0" smtClean="0"/>
              <a:t>: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adequate</a:t>
            </a:r>
            <a:r>
              <a:rPr lang="fi-FI" dirty="0" smtClean="0"/>
              <a:t> </a:t>
            </a:r>
            <a:r>
              <a:rPr lang="fi-FI" dirty="0" err="1" smtClean="0"/>
              <a:t>safeguards</a:t>
            </a:r>
            <a:r>
              <a:rPr lang="fi-FI" dirty="0" smtClean="0"/>
              <a:t> (</a:t>
            </a:r>
            <a:r>
              <a:rPr lang="fi-FI" dirty="0" err="1" smtClean="0"/>
              <a:t>like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or</a:t>
            </a:r>
            <a:r>
              <a:rPr lang="fi-FI" dirty="0" smtClean="0"/>
              <a:t> SCC)</a:t>
            </a:r>
          </a:p>
          <a:p>
            <a:r>
              <a:rPr lang="fi-FI" b="1" dirty="0" err="1" smtClean="0"/>
              <a:t>Liability</a:t>
            </a:r>
            <a:r>
              <a:rPr lang="fi-FI" dirty="0" smtClean="0"/>
              <a:t>: SP </a:t>
            </a:r>
            <a:r>
              <a:rPr lang="fi-FI" dirty="0" err="1" smtClean="0"/>
              <a:t>holds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HO </a:t>
            </a:r>
            <a:r>
              <a:rPr lang="fi-FI" dirty="0" err="1" smtClean="0"/>
              <a:t>harmless</a:t>
            </a:r>
            <a:endParaRPr lang="fi-FI" dirty="0" smtClean="0"/>
          </a:p>
          <a:p>
            <a:r>
              <a:rPr lang="fi-FI" b="1" dirty="0" err="1" smtClean="0"/>
              <a:t>Precedence</a:t>
            </a:r>
            <a:r>
              <a:rPr lang="fi-FI" dirty="0" smtClean="0"/>
              <a:t>: </a:t>
            </a:r>
            <a:r>
              <a:rPr lang="fi-FI" dirty="0" err="1" smtClean="0"/>
              <a:t>bilateral</a:t>
            </a:r>
            <a:r>
              <a:rPr lang="fi-FI" dirty="0" smtClean="0"/>
              <a:t> </a:t>
            </a:r>
            <a:r>
              <a:rPr lang="fi-FI" dirty="0" err="1" smtClean="0"/>
              <a:t>agreement</a:t>
            </a:r>
            <a:r>
              <a:rPr lang="fi-FI" dirty="0" smtClean="0"/>
              <a:t>, </a:t>
            </a:r>
            <a:r>
              <a:rPr lang="fi-FI" dirty="0" err="1" smtClean="0"/>
              <a:t>CoCo</a:t>
            </a:r>
            <a:r>
              <a:rPr lang="fi-FI" dirty="0" smtClean="0"/>
              <a:t>, GDPR</a:t>
            </a:r>
          </a:p>
          <a:p>
            <a:r>
              <a:rPr lang="fi-FI" b="1" dirty="0" err="1" smtClean="0"/>
              <a:t>Jurisdiction</a:t>
            </a:r>
            <a:r>
              <a:rPr lang="fi-FI" dirty="0" smtClean="0"/>
              <a:t>: </a:t>
            </a:r>
            <a:r>
              <a:rPr lang="fi-FI" dirty="0" err="1" smtClean="0"/>
              <a:t>Dutch</a:t>
            </a:r>
            <a:r>
              <a:rPr lang="fi-FI" dirty="0" smtClean="0"/>
              <a:t> </a:t>
            </a:r>
            <a:r>
              <a:rPr lang="fi-FI" dirty="0" err="1" smtClean="0"/>
              <a:t>law</a:t>
            </a:r>
            <a:r>
              <a:rPr lang="fi-FI" dirty="0" smtClean="0"/>
              <a:t> (</a:t>
            </a:r>
            <a:r>
              <a:rPr lang="fi-FI" dirty="0" err="1" smtClean="0"/>
              <a:t>unless</a:t>
            </a:r>
            <a:r>
              <a:rPr lang="fi-FI" dirty="0" smtClean="0"/>
              <a:t> </a:t>
            </a:r>
            <a:r>
              <a:rPr lang="fi-FI" dirty="0" err="1" smtClean="0"/>
              <a:t>parties</a:t>
            </a:r>
            <a:r>
              <a:rPr lang="fi-FI" dirty="0" smtClean="0"/>
              <a:t> </a:t>
            </a:r>
            <a:r>
              <a:rPr lang="fi-FI" dirty="0" err="1" smtClean="0"/>
              <a:t>agree</a:t>
            </a:r>
            <a:r>
              <a:rPr lang="fi-FI" dirty="0" smtClean="0"/>
              <a:t> </a:t>
            </a:r>
            <a:r>
              <a:rPr lang="fi-FI" dirty="0" err="1" smtClean="0"/>
              <a:t>else</a:t>
            </a:r>
            <a:r>
              <a:rPr lang="fi-FI" dirty="0" smtClean="0"/>
              <a:t>)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obligations</a:t>
            </a:r>
            <a:r>
              <a:rPr lang="fi-FI" dirty="0" smtClean="0"/>
              <a:t> to an SP in </a:t>
            </a:r>
            <a:r>
              <a:rPr lang="fi-FI" dirty="0" err="1" smtClean="0"/>
              <a:t>brief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1961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/>
              <a:t>If </a:t>
            </a:r>
            <a:r>
              <a:rPr lang="fi-FI" dirty="0" err="1" smtClean="0"/>
              <a:t>someone</a:t>
            </a:r>
            <a:r>
              <a:rPr lang="fi-FI" dirty="0" smtClean="0"/>
              <a:t> (</a:t>
            </a:r>
            <a:r>
              <a:rPr lang="fi-FI" dirty="0" err="1" smtClean="0"/>
              <a:t>End</a:t>
            </a:r>
            <a:r>
              <a:rPr lang="fi-FI" dirty="0" smtClean="0"/>
              <a:t> User, Home </a:t>
            </a:r>
            <a:r>
              <a:rPr lang="fi-FI" dirty="0" err="1" smtClean="0"/>
              <a:t>Organisation</a:t>
            </a:r>
            <a:r>
              <a:rPr lang="fi-FI" dirty="0" smtClean="0"/>
              <a:t>, Federation </a:t>
            </a:r>
            <a:r>
              <a:rPr lang="fi-FI" dirty="0" err="1" smtClean="0"/>
              <a:t>operator</a:t>
            </a:r>
            <a:r>
              <a:rPr lang="fi-FI" dirty="0" smtClean="0"/>
              <a:t>) </a:t>
            </a:r>
            <a:r>
              <a:rPr lang="fi-FI" dirty="0" err="1" smtClean="0"/>
              <a:t>suspects</a:t>
            </a:r>
            <a:r>
              <a:rPr lang="fi-FI" dirty="0" smtClean="0"/>
              <a:t> an SP </a:t>
            </a:r>
            <a:r>
              <a:rPr lang="fi-FI" dirty="0" err="1" smtClean="0"/>
              <a:t>non-compliance</a:t>
            </a:r>
            <a:r>
              <a:rPr lang="fi-FI" dirty="0" smtClean="0"/>
              <a:t>:</a:t>
            </a:r>
          </a:p>
          <a:p>
            <a:r>
              <a:rPr lang="fi-FI" dirty="0" err="1" smtClean="0"/>
              <a:t>Contact</a:t>
            </a:r>
            <a:r>
              <a:rPr lang="fi-FI" dirty="0" smtClean="0"/>
              <a:t> </a:t>
            </a:r>
            <a:r>
              <a:rPr lang="fi-FI" b="1" dirty="0" err="1" smtClean="0"/>
              <a:t>the</a:t>
            </a:r>
            <a:r>
              <a:rPr lang="fi-FI" b="1" dirty="0" smtClean="0"/>
              <a:t> SP </a:t>
            </a:r>
            <a:r>
              <a:rPr lang="fi-FI" dirty="0" smtClean="0"/>
              <a:t>and </a:t>
            </a:r>
            <a:r>
              <a:rPr lang="fi-FI" dirty="0" err="1" smtClean="0"/>
              <a:t>ask</a:t>
            </a:r>
            <a:r>
              <a:rPr lang="fi-FI" dirty="0" smtClean="0"/>
              <a:t> </a:t>
            </a:r>
            <a:r>
              <a:rPr lang="fi-FI" dirty="0" err="1" smtClean="0"/>
              <a:t>them</a:t>
            </a:r>
            <a:r>
              <a:rPr lang="fi-FI" dirty="0" smtClean="0"/>
              <a:t> to </a:t>
            </a:r>
            <a:r>
              <a:rPr lang="fi-FI" dirty="0" err="1" smtClean="0"/>
              <a:t>check</a:t>
            </a:r>
            <a:r>
              <a:rPr lang="fi-FI" dirty="0" smtClean="0"/>
              <a:t> and </a:t>
            </a:r>
            <a:r>
              <a:rPr lang="fi-FI" dirty="0" err="1" smtClean="0"/>
              <a:t>correct</a:t>
            </a:r>
            <a:endParaRPr lang="fi-FI" dirty="0" smtClean="0"/>
          </a:p>
          <a:p>
            <a:r>
              <a:rPr lang="fi-FI" dirty="0" err="1" smtClean="0"/>
              <a:t>Contact</a:t>
            </a:r>
            <a:r>
              <a:rPr lang="fi-FI" dirty="0" smtClean="0"/>
              <a:t> </a:t>
            </a:r>
            <a:r>
              <a:rPr lang="fi-FI" b="1" dirty="0" err="1" smtClean="0"/>
              <a:t>the</a:t>
            </a:r>
            <a:r>
              <a:rPr lang="fi-FI" b="1" dirty="0" smtClean="0"/>
              <a:t> </a:t>
            </a:r>
            <a:r>
              <a:rPr lang="fi-FI" b="1" dirty="0" err="1" smtClean="0"/>
              <a:t>SP’s</a:t>
            </a:r>
            <a:r>
              <a:rPr lang="fi-FI" b="1" dirty="0" smtClean="0"/>
              <a:t> Home federation </a:t>
            </a:r>
            <a:r>
              <a:rPr lang="fi-FI" dirty="0" smtClean="0"/>
              <a:t>and </a:t>
            </a:r>
            <a:r>
              <a:rPr lang="fi-FI" dirty="0" err="1" smtClean="0"/>
              <a:t>ask</a:t>
            </a:r>
            <a:r>
              <a:rPr lang="fi-FI" dirty="0" smtClean="0"/>
              <a:t> </a:t>
            </a:r>
            <a:r>
              <a:rPr lang="fi-FI" dirty="0" err="1" smtClean="0"/>
              <a:t>them</a:t>
            </a:r>
            <a:r>
              <a:rPr lang="fi-FI" dirty="0" smtClean="0"/>
              <a:t> to </a:t>
            </a:r>
            <a:r>
              <a:rPr lang="fi-FI" dirty="0" err="1" smtClean="0"/>
              <a:t>contact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SP</a:t>
            </a:r>
          </a:p>
          <a:p>
            <a:r>
              <a:rPr lang="fi-FI" dirty="0" err="1" smtClean="0"/>
              <a:t>Contact</a:t>
            </a:r>
            <a:r>
              <a:rPr lang="fi-FI" dirty="0" smtClean="0"/>
              <a:t> </a:t>
            </a:r>
            <a:r>
              <a:rPr lang="fi-FI" b="1" dirty="0" err="1" smtClean="0"/>
              <a:t>the</a:t>
            </a:r>
            <a:r>
              <a:rPr lang="fi-FI" b="1" dirty="0" smtClean="0"/>
              <a:t> </a:t>
            </a:r>
            <a:r>
              <a:rPr lang="fi-FI" b="1" dirty="0" err="1" smtClean="0"/>
              <a:t>CoCo</a:t>
            </a:r>
            <a:r>
              <a:rPr lang="fi-FI" b="1" dirty="0" smtClean="0"/>
              <a:t> </a:t>
            </a:r>
            <a:r>
              <a:rPr lang="fi-FI" b="1" dirty="0" err="1" smtClean="0"/>
              <a:t>monitoring</a:t>
            </a:r>
            <a:r>
              <a:rPr lang="fi-FI" b="1" dirty="0" smtClean="0"/>
              <a:t> </a:t>
            </a:r>
            <a:r>
              <a:rPr lang="fi-FI" b="1" dirty="0" err="1" smtClean="0"/>
              <a:t>body</a:t>
            </a:r>
            <a:r>
              <a:rPr lang="fi-FI" dirty="0" smtClean="0"/>
              <a:t> (</a:t>
            </a:r>
            <a:r>
              <a:rPr lang="fi-FI" dirty="0" err="1" smtClean="0"/>
              <a:t>next</a:t>
            </a:r>
            <a:r>
              <a:rPr lang="fi-FI" dirty="0" smtClean="0"/>
              <a:t> </a:t>
            </a:r>
            <a:r>
              <a:rPr lang="fi-FI" dirty="0" err="1" smtClean="0"/>
              <a:t>slide</a:t>
            </a:r>
            <a:r>
              <a:rPr lang="fi-FI" dirty="0" smtClean="0"/>
              <a:t>)</a:t>
            </a:r>
          </a:p>
          <a:p>
            <a:r>
              <a:rPr lang="fi-FI" dirty="0" err="1" smtClean="0"/>
              <a:t>Lodge</a:t>
            </a:r>
            <a:r>
              <a:rPr lang="fi-FI" dirty="0" smtClean="0"/>
              <a:t> a </a:t>
            </a:r>
            <a:r>
              <a:rPr lang="fi-FI" dirty="0" err="1" smtClean="0"/>
              <a:t>complaint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b="1" dirty="0" err="1" smtClean="0"/>
              <a:t>competent</a:t>
            </a:r>
            <a:r>
              <a:rPr lang="fi-FI" b="1" dirty="0" smtClean="0"/>
              <a:t> </a:t>
            </a:r>
            <a:r>
              <a:rPr lang="fi-FI" b="1" dirty="0" err="1" smtClean="0"/>
              <a:t>supervisory</a:t>
            </a:r>
            <a:r>
              <a:rPr lang="fi-FI" b="1" dirty="0" smtClean="0"/>
              <a:t> </a:t>
            </a:r>
            <a:r>
              <a:rPr lang="fi-FI" b="1" dirty="0" err="1" smtClean="0"/>
              <a:t>authority</a:t>
            </a:r>
            <a:endParaRPr lang="fi-FI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Appendix 3: SP </a:t>
            </a:r>
            <a:r>
              <a:rPr lang="fi-FI" dirty="0" err="1" smtClean="0"/>
              <a:t>non-compliance</a:t>
            </a:r>
            <a:r>
              <a:rPr lang="fi-FI" dirty="0" smtClean="0"/>
              <a:t> and </a:t>
            </a:r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monitoring</a:t>
            </a:r>
            <a:r>
              <a:rPr lang="fi-FI" dirty="0" smtClean="0"/>
              <a:t> </a:t>
            </a:r>
            <a:r>
              <a:rPr lang="fi-FI" dirty="0" err="1" smtClean="0"/>
              <a:t>body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421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Federation </a:t>
            </a:r>
            <a:r>
              <a:rPr lang="fi-FI" dirty="0" err="1" smtClean="0"/>
              <a:t>operator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nominate</a:t>
            </a:r>
            <a:r>
              <a:rPr lang="fi-FI" dirty="0" smtClean="0"/>
              <a:t>. </a:t>
            </a:r>
            <a:r>
              <a:rPr lang="fi-FI" dirty="0" err="1" smtClean="0"/>
              <a:t>Supervisory</a:t>
            </a:r>
            <a:r>
              <a:rPr lang="fi-FI" dirty="0" smtClean="0"/>
              <a:t> </a:t>
            </a:r>
            <a:r>
              <a:rPr lang="fi-FI" dirty="0" err="1" smtClean="0"/>
              <a:t>authority</a:t>
            </a:r>
            <a:r>
              <a:rPr lang="fi-FI" dirty="0" smtClean="0"/>
              <a:t> </a:t>
            </a:r>
            <a:r>
              <a:rPr lang="fi-FI" dirty="0" err="1" smtClean="0"/>
              <a:t>accredits</a:t>
            </a:r>
            <a:endParaRPr lang="fi-FI" dirty="0"/>
          </a:p>
          <a:p>
            <a:pPr lvl="1"/>
            <a:r>
              <a:rPr lang="fi-FI" dirty="0" err="1" smtClean="0"/>
              <a:t>Competent</a:t>
            </a:r>
            <a:r>
              <a:rPr lang="fi-FI" dirty="0" smtClean="0"/>
              <a:t> </a:t>
            </a:r>
            <a:r>
              <a:rPr lang="fi-FI" dirty="0" err="1" smtClean="0"/>
              <a:t>monitoring</a:t>
            </a:r>
            <a:r>
              <a:rPr lang="fi-FI" dirty="0" smtClean="0"/>
              <a:t> </a:t>
            </a:r>
            <a:r>
              <a:rPr lang="fi-FI" dirty="0" err="1" smtClean="0"/>
              <a:t>body</a:t>
            </a:r>
            <a:r>
              <a:rPr lang="fi-FI" dirty="0" smtClean="0"/>
              <a:t> </a:t>
            </a:r>
            <a:r>
              <a:rPr lang="fi-FI" dirty="0" err="1" smtClean="0"/>
              <a:t>follows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SP’s</a:t>
            </a:r>
            <a:r>
              <a:rPr lang="fi-FI" dirty="0" smtClean="0"/>
              <a:t> Home federation</a:t>
            </a:r>
          </a:p>
          <a:p>
            <a:r>
              <a:rPr lang="fi-FI" dirty="0" err="1" smtClean="0"/>
              <a:t>Independent</a:t>
            </a:r>
            <a:endParaRPr lang="fi-FI" dirty="0" smtClean="0"/>
          </a:p>
          <a:p>
            <a:r>
              <a:rPr lang="fi-FI" dirty="0" err="1" smtClean="0"/>
              <a:t>Has</a:t>
            </a:r>
            <a:r>
              <a:rPr lang="fi-FI" dirty="0" smtClean="0"/>
              <a:t> </a:t>
            </a:r>
            <a:r>
              <a:rPr lang="fi-FI" dirty="0" err="1" smtClean="0"/>
              <a:t>powers</a:t>
            </a:r>
            <a:r>
              <a:rPr lang="fi-FI" dirty="0" smtClean="0"/>
              <a:t> to </a:t>
            </a:r>
            <a:r>
              <a:rPr lang="fi-FI" dirty="0" err="1" smtClean="0"/>
              <a:t>mandate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Home Federation to </a:t>
            </a:r>
            <a:r>
              <a:rPr lang="fi-FI" dirty="0" err="1" smtClean="0"/>
              <a:t>remove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SP’s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tag</a:t>
            </a:r>
            <a:endParaRPr lang="fi-FI" dirty="0" smtClean="0"/>
          </a:p>
          <a:p>
            <a:r>
              <a:rPr lang="fi-FI" dirty="0" err="1" smtClean="0"/>
              <a:t>Decisions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appealed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competent</a:t>
            </a:r>
            <a:r>
              <a:rPr lang="fi-FI" dirty="0" smtClean="0"/>
              <a:t> </a:t>
            </a:r>
            <a:r>
              <a:rPr lang="fi-FI" dirty="0" err="1" smtClean="0"/>
              <a:t>Supervisory</a:t>
            </a:r>
            <a:r>
              <a:rPr lang="fi-FI" dirty="0" smtClean="0"/>
              <a:t> </a:t>
            </a:r>
            <a:r>
              <a:rPr lang="fi-FI" dirty="0" err="1" smtClean="0"/>
              <a:t>authority</a:t>
            </a:r>
            <a:endParaRPr lang="fi-FI" dirty="0" smtClean="0"/>
          </a:p>
          <a:p>
            <a:endParaRPr lang="fi-FI" dirty="0"/>
          </a:p>
          <a:p>
            <a:r>
              <a:rPr lang="fi-FI" dirty="0" err="1" smtClean="0"/>
              <a:t>Potential</a:t>
            </a:r>
            <a:r>
              <a:rPr lang="fi-FI" dirty="0" smtClean="0"/>
              <a:t> for GEANT/NREN </a:t>
            </a:r>
            <a:r>
              <a:rPr lang="fi-FI" dirty="0" err="1" smtClean="0"/>
              <a:t>co-operation</a:t>
            </a:r>
            <a:r>
              <a:rPr lang="fi-FI" dirty="0" smtClean="0"/>
              <a:t>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monitoring</a:t>
            </a:r>
            <a:r>
              <a:rPr lang="fi-FI" dirty="0" smtClean="0"/>
              <a:t> </a:t>
            </a:r>
            <a:r>
              <a:rPr lang="fi-FI" dirty="0" err="1" smtClean="0"/>
              <a:t>body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37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marL="0" indent="0">
              <a:buNone/>
            </a:pPr>
            <a:r>
              <a:rPr lang="fi-FI" dirty="0" smtClean="0"/>
              <a:t>Legal </a:t>
            </a:r>
            <a:r>
              <a:rPr lang="fi-FI" dirty="0" err="1" smtClean="0"/>
              <a:t>track</a:t>
            </a:r>
            <a:endParaRPr lang="fi-FI" dirty="0" smtClean="0"/>
          </a:p>
          <a:p>
            <a:r>
              <a:rPr lang="fi-FI" dirty="0" smtClean="0"/>
              <a:t>Public </a:t>
            </a:r>
            <a:r>
              <a:rPr lang="fi-FI" dirty="0" err="1" smtClean="0"/>
              <a:t>consultation</a:t>
            </a:r>
            <a:r>
              <a:rPr lang="fi-FI" dirty="0" smtClean="0"/>
              <a:t> </a:t>
            </a:r>
            <a:r>
              <a:rPr lang="fi-FI" dirty="0" err="1" smtClean="0"/>
              <a:t>closes</a:t>
            </a:r>
            <a:r>
              <a:rPr lang="fi-FI" dirty="0" smtClean="0"/>
              <a:t> 28 </a:t>
            </a:r>
            <a:r>
              <a:rPr lang="fi-FI" dirty="0" err="1" smtClean="0"/>
              <a:t>Feb</a:t>
            </a:r>
            <a:endParaRPr lang="fi-FI" dirty="0" smtClean="0"/>
          </a:p>
          <a:p>
            <a:r>
              <a:rPr lang="fi-FI" dirty="0" err="1" smtClean="0"/>
              <a:t>Integrate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comments</a:t>
            </a:r>
            <a:r>
              <a:rPr lang="fi-FI" dirty="0" smtClean="0"/>
              <a:t> </a:t>
            </a:r>
            <a:r>
              <a:rPr lang="fi-FI" dirty="0" err="1" smtClean="0"/>
              <a:t>received</a:t>
            </a:r>
            <a:endParaRPr lang="fi-FI" dirty="0" smtClean="0"/>
          </a:p>
          <a:p>
            <a:r>
              <a:rPr lang="fi-FI" dirty="0" err="1" smtClean="0"/>
              <a:t>Re-iterate</a:t>
            </a:r>
            <a:r>
              <a:rPr lang="fi-FI" dirty="0" smtClean="0"/>
              <a:t>,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needed</a:t>
            </a:r>
            <a:r>
              <a:rPr lang="fi-FI" dirty="0" smtClean="0"/>
              <a:t>,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community</a:t>
            </a:r>
            <a:r>
              <a:rPr lang="fi-FI" dirty="0" smtClean="0"/>
              <a:t> and </a:t>
            </a:r>
            <a:r>
              <a:rPr lang="fi-FI" dirty="0" err="1" smtClean="0"/>
              <a:t>authorities</a:t>
            </a:r>
            <a:endParaRPr lang="fi-FI" dirty="0" smtClean="0"/>
          </a:p>
          <a:p>
            <a:r>
              <a:rPr lang="fi-FI" dirty="0" smtClean="0"/>
              <a:t>25 </a:t>
            </a:r>
            <a:r>
              <a:rPr lang="fi-FI" dirty="0" err="1" smtClean="0"/>
              <a:t>May</a:t>
            </a:r>
            <a:r>
              <a:rPr lang="fi-FI" dirty="0" smtClean="0"/>
              <a:t> 2018 </a:t>
            </a:r>
            <a:r>
              <a:rPr lang="fi-FI" dirty="0" err="1" smtClean="0"/>
              <a:t>submit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 to a </a:t>
            </a:r>
            <a:r>
              <a:rPr lang="fi-FI" dirty="0" err="1" smtClean="0"/>
              <a:t>supervisory</a:t>
            </a:r>
            <a:r>
              <a:rPr lang="fi-FI" dirty="0" smtClean="0"/>
              <a:t> </a:t>
            </a:r>
            <a:r>
              <a:rPr lang="fi-FI" dirty="0" err="1" smtClean="0"/>
              <a:t>authority</a:t>
            </a:r>
            <a:endParaRPr lang="fi-FI" dirty="0" smtClean="0"/>
          </a:p>
          <a:p>
            <a:pPr lvl="1"/>
            <a:r>
              <a:rPr lang="fi-FI" dirty="0" smtClean="0"/>
              <a:t>European Data </a:t>
            </a:r>
            <a:r>
              <a:rPr lang="fi-FI" dirty="0" err="1" smtClean="0"/>
              <a:t>Protection</a:t>
            </a:r>
            <a:r>
              <a:rPr lang="fi-FI" dirty="0" smtClean="0"/>
              <a:t> Board </a:t>
            </a:r>
            <a:r>
              <a:rPr lang="fi-FI" dirty="0" err="1" smtClean="0"/>
              <a:t>provides</a:t>
            </a:r>
            <a:r>
              <a:rPr lang="fi-FI" dirty="0" smtClean="0"/>
              <a:t> an </a:t>
            </a:r>
            <a:r>
              <a:rPr lang="fi-FI" dirty="0" err="1" smtClean="0"/>
              <a:t>opinion</a:t>
            </a:r>
            <a:r>
              <a:rPr lang="fi-FI" dirty="0" smtClean="0"/>
              <a:t> on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endParaRPr lang="fi-FI" dirty="0" smtClean="0"/>
          </a:p>
          <a:p>
            <a:pPr lvl="1"/>
            <a:r>
              <a:rPr lang="fi-FI" dirty="0" smtClean="0"/>
              <a:t>EC </a:t>
            </a:r>
            <a:r>
              <a:rPr lang="fi-FI" dirty="0" err="1" smtClean="0"/>
              <a:t>publishes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endParaRPr lang="fi-FI" dirty="0" smtClean="0"/>
          </a:p>
          <a:p>
            <a:pPr marL="457200" lvl="1" indent="0">
              <a:buNone/>
            </a:pPr>
            <a:r>
              <a:rPr lang="fi-FI" dirty="0" smtClean="0"/>
              <a:t>Technical </a:t>
            </a:r>
            <a:r>
              <a:rPr lang="fi-FI" dirty="0" err="1" smtClean="0"/>
              <a:t>track</a:t>
            </a:r>
            <a:endParaRPr lang="fi-FI" dirty="0" smtClean="0"/>
          </a:p>
          <a:p>
            <a:pPr lvl="1"/>
            <a:r>
              <a:rPr lang="fi-FI" dirty="0" err="1"/>
              <a:t>Issue</a:t>
            </a:r>
            <a:r>
              <a:rPr lang="fi-FI" dirty="0"/>
              <a:t> </a:t>
            </a:r>
            <a:r>
              <a:rPr lang="fi-FI" dirty="0" err="1"/>
              <a:t>document</a:t>
            </a:r>
            <a:r>
              <a:rPr lang="fi-FI" dirty="0"/>
              <a:t> URI</a:t>
            </a:r>
          </a:p>
          <a:p>
            <a:pPr lvl="1"/>
            <a:r>
              <a:rPr lang="fi-FI" dirty="0" smtClean="0"/>
              <a:t>Update </a:t>
            </a:r>
            <a:r>
              <a:rPr lang="fi-FI" dirty="0" err="1" smtClean="0"/>
              <a:t>the</a:t>
            </a:r>
            <a:r>
              <a:rPr lang="fi-FI" dirty="0" smtClean="0"/>
              <a:t> SAML 2.0 metadata </a:t>
            </a:r>
            <a:r>
              <a:rPr lang="fi-FI" dirty="0" err="1" smtClean="0"/>
              <a:t>profile</a:t>
            </a:r>
            <a:r>
              <a:rPr lang="fi-FI" dirty="0" smtClean="0"/>
              <a:t> and </a:t>
            </a:r>
            <a:r>
              <a:rPr lang="fi-FI" dirty="0" err="1" smtClean="0"/>
              <a:t>Entity</a:t>
            </a:r>
            <a:r>
              <a:rPr lang="fi-FI" dirty="0" smtClean="0"/>
              <a:t> </a:t>
            </a:r>
            <a:r>
              <a:rPr lang="fi-FI" dirty="0" err="1" smtClean="0"/>
              <a:t>Category</a:t>
            </a:r>
            <a:r>
              <a:rPr lang="fi-FI" dirty="0" smtClean="0"/>
              <a:t> </a:t>
            </a:r>
            <a:r>
              <a:rPr lang="fi-FI" dirty="0" err="1" smtClean="0"/>
              <a:t>specification</a:t>
            </a:r>
            <a:endParaRPr lang="fi-FI" dirty="0" smtClean="0"/>
          </a:p>
          <a:p>
            <a:pPr lvl="1"/>
            <a:r>
              <a:rPr lang="fi-FI" dirty="0" smtClean="0"/>
              <a:t>Update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monitor</a:t>
            </a:r>
            <a:r>
              <a:rPr lang="fi-FI" dirty="0"/>
              <a:t> </a:t>
            </a:r>
            <a:r>
              <a:rPr lang="fi-FI" dirty="0" smtClean="0"/>
              <a:t>monitor.edugain.org/</a:t>
            </a:r>
            <a:r>
              <a:rPr lang="fi-FI" dirty="0" err="1" smtClean="0"/>
              <a:t>coco</a:t>
            </a:r>
            <a:endParaRPr lang="fi-FI" dirty="0" smtClean="0"/>
          </a:p>
          <a:p>
            <a:pPr lvl="1"/>
            <a:endParaRPr lang="fi-FI" dirty="0"/>
          </a:p>
          <a:p>
            <a:pPr marL="457200" lvl="1" indent="0">
              <a:buNone/>
            </a:pPr>
            <a:r>
              <a:rPr lang="fi-FI" dirty="0" err="1" smtClean="0"/>
              <a:t>Co-ordinate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federation </a:t>
            </a:r>
            <a:r>
              <a:rPr lang="fi-FI" dirty="0" err="1" smtClean="0"/>
              <a:t>operators</a:t>
            </a:r>
            <a:r>
              <a:rPr lang="fi-FI" dirty="0" smtClean="0"/>
              <a:t> for </a:t>
            </a:r>
            <a:r>
              <a:rPr lang="fi-FI" dirty="0" err="1" smtClean="0"/>
              <a:t>uptake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Next </a:t>
            </a:r>
            <a:r>
              <a:rPr lang="fi-FI" dirty="0" err="1" smtClean="0"/>
              <a:t>steps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818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622088" y="6524625"/>
            <a:ext cx="569912" cy="320675"/>
          </a:xfrm>
        </p:spPr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15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5526088" y="2278444"/>
            <a:ext cx="6096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fi-FI" sz="2800" dirty="0">
                <a:solidFill>
                  <a:schemeClr val="bg1"/>
                </a:solidFill>
              </a:rPr>
              <a:t>Mikael.linden@csc.fi</a:t>
            </a:r>
          </a:p>
          <a:p>
            <a:pPr algn="r"/>
            <a:r>
              <a:rPr lang="fi-FI" sz="2800" dirty="0">
                <a:solidFill>
                  <a:schemeClr val="bg1"/>
                </a:solidFill>
              </a:rPr>
              <a:t>https://wiki.refeds.org/x/QADSAQ</a:t>
            </a:r>
          </a:p>
          <a:p>
            <a:pPr algn="r"/>
            <a:r>
              <a:rPr lang="fi-FI" sz="2800" dirty="0">
                <a:solidFill>
                  <a:schemeClr val="bg1"/>
                </a:solidFill>
              </a:rPr>
              <a:t>https://wiki.refeds.org/display/CODE/Code+of+Conduct+ver+2.0+project</a:t>
            </a:r>
          </a:p>
          <a:p>
            <a:pPr algn="r"/>
            <a:endParaRPr lang="fi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2801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1235676" y="3179806"/>
            <a:ext cx="4967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400" dirty="0" err="1" smtClean="0">
                <a:solidFill>
                  <a:schemeClr val="bg1"/>
                </a:solidFill>
              </a:rPr>
              <a:t>Backup</a:t>
            </a:r>
            <a:r>
              <a:rPr lang="fi-FI" sz="4400" dirty="0" smtClean="0">
                <a:solidFill>
                  <a:schemeClr val="bg1"/>
                </a:solidFill>
              </a:rPr>
              <a:t> </a:t>
            </a:r>
            <a:r>
              <a:rPr lang="fi-FI" sz="4400" dirty="0" err="1" smtClean="0">
                <a:solidFill>
                  <a:schemeClr val="bg1"/>
                </a:solidFill>
              </a:rPr>
              <a:t>slides</a:t>
            </a:r>
            <a:endParaRPr lang="fi-FI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695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u="sng" dirty="0" err="1" smtClean="0"/>
              <a:t>Precedence</a:t>
            </a:r>
            <a:r>
              <a:rPr lang="fi-FI" u="sng" dirty="0" smtClean="0"/>
              <a:t> (</a:t>
            </a:r>
            <a:r>
              <a:rPr lang="fi-FI" u="sng" dirty="0" err="1" smtClean="0"/>
              <a:t>clause</a:t>
            </a:r>
            <a:r>
              <a:rPr lang="fi-FI" u="sng" dirty="0" smtClean="0"/>
              <a:t> A and R)</a:t>
            </a:r>
          </a:p>
          <a:p>
            <a:pPr marL="457200" indent="-457200">
              <a:buFont typeface="+mj-lt"/>
              <a:buAutoNum type="arabicPeriod"/>
            </a:pPr>
            <a:r>
              <a:rPr lang="fi-FI" dirty="0" err="1" smtClean="0"/>
              <a:t>Agreement</a:t>
            </a:r>
            <a:r>
              <a:rPr lang="fi-FI" dirty="0" smtClean="0"/>
              <a:t> </a:t>
            </a:r>
            <a:r>
              <a:rPr lang="fi-FI" dirty="0" err="1" smtClean="0"/>
              <a:t>between</a:t>
            </a:r>
            <a:r>
              <a:rPr lang="fi-FI" dirty="0" smtClean="0"/>
              <a:t> Home </a:t>
            </a:r>
            <a:r>
              <a:rPr lang="fi-FI" dirty="0" err="1" smtClean="0"/>
              <a:t>Organisation</a:t>
            </a:r>
            <a:r>
              <a:rPr lang="fi-FI" dirty="0" smtClean="0"/>
              <a:t> and Service Provider (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any</a:t>
            </a:r>
            <a:r>
              <a:rPr lang="fi-FI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fi-FI" dirty="0" err="1" smtClean="0"/>
              <a:t>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endParaRPr lang="fi-FI" dirty="0" smtClean="0"/>
          </a:p>
          <a:p>
            <a:pPr marL="457200" indent="-457200">
              <a:buFont typeface="+mj-lt"/>
              <a:buAutoNum type="arabicPeriod"/>
            </a:pPr>
            <a:r>
              <a:rPr lang="fi-FI" dirty="0" smtClean="0"/>
              <a:t>GDPR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u="sng" dirty="0" err="1" smtClean="0"/>
              <a:t>Applicable</a:t>
            </a:r>
            <a:r>
              <a:rPr lang="fi-FI" u="sng" dirty="0" smtClean="0"/>
              <a:t> </a:t>
            </a:r>
            <a:r>
              <a:rPr lang="fi-FI" u="sng" dirty="0" err="1" smtClean="0"/>
              <a:t>law</a:t>
            </a:r>
            <a:r>
              <a:rPr lang="fi-FI" u="sng" dirty="0" smtClean="0"/>
              <a:t> and </a:t>
            </a:r>
            <a:r>
              <a:rPr lang="fi-FI" u="sng" dirty="0" err="1" smtClean="0"/>
              <a:t>jurisdiction</a:t>
            </a:r>
            <a:r>
              <a:rPr lang="fi-FI" u="sng" dirty="0" smtClean="0"/>
              <a:t> (</a:t>
            </a:r>
            <a:r>
              <a:rPr lang="fi-FI" u="sng" dirty="0" err="1" smtClean="0"/>
              <a:t>clause</a:t>
            </a:r>
            <a:r>
              <a:rPr lang="fi-FI" u="sng" dirty="0" smtClean="0"/>
              <a:t> N)</a:t>
            </a:r>
          </a:p>
          <a:p>
            <a:r>
              <a:rPr lang="fi-FI" dirty="0" err="1" smtClean="0"/>
              <a:t>Dutch</a:t>
            </a:r>
            <a:r>
              <a:rPr lang="fi-FI" dirty="0" smtClean="0"/>
              <a:t> </a:t>
            </a:r>
            <a:r>
              <a:rPr lang="fi-FI" dirty="0" err="1" smtClean="0"/>
              <a:t>law</a:t>
            </a:r>
            <a:r>
              <a:rPr lang="fi-FI" dirty="0" smtClean="0"/>
              <a:t> and </a:t>
            </a:r>
            <a:r>
              <a:rPr lang="fi-FI" dirty="0" err="1" smtClean="0"/>
              <a:t>court</a:t>
            </a:r>
            <a:r>
              <a:rPr lang="fi-FI" dirty="0" smtClean="0"/>
              <a:t> (home of GEANT association)</a:t>
            </a:r>
          </a:p>
          <a:p>
            <a:r>
              <a:rPr lang="fi-FI" dirty="0" err="1" smtClean="0"/>
              <a:t>Unless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parties</a:t>
            </a:r>
            <a:r>
              <a:rPr lang="fi-FI" dirty="0" smtClean="0"/>
              <a:t> </a:t>
            </a:r>
            <a:r>
              <a:rPr lang="fi-FI" dirty="0" err="1" smtClean="0"/>
              <a:t>agree</a:t>
            </a:r>
            <a:r>
              <a:rPr lang="fi-FI" dirty="0" smtClean="0"/>
              <a:t> </a:t>
            </a:r>
            <a:r>
              <a:rPr lang="fi-FI" dirty="0" err="1" smtClean="0"/>
              <a:t>else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Precedence</a:t>
            </a:r>
            <a:r>
              <a:rPr lang="fi-FI" dirty="0" smtClean="0"/>
              <a:t> </a:t>
            </a:r>
            <a:br>
              <a:rPr lang="fi-FI" dirty="0" smtClean="0"/>
            </a:br>
            <a:r>
              <a:rPr lang="fi-FI" dirty="0" err="1" smtClean="0"/>
              <a:t>Law</a:t>
            </a:r>
            <a:r>
              <a:rPr lang="fi-FI" dirty="0" smtClean="0"/>
              <a:t> and </a:t>
            </a:r>
            <a:r>
              <a:rPr lang="fi-FI" dirty="0" err="1" smtClean="0"/>
              <a:t>jurisdiction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173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u="sng" dirty="0" err="1" smtClean="0"/>
              <a:t>Purpose</a:t>
            </a:r>
            <a:r>
              <a:rPr lang="fi-FI" u="sng" dirty="0" smtClean="0"/>
              <a:t> of </a:t>
            </a:r>
            <a:r>
              <a:rPr lang="fi-FI" u="sng" dirty="0" err="1" smtClean="0"/>
              <a:t>processing</a:t>
            </a:r>
            <a:r>
              <a:rPr lang="fi-FI" u="sng" dirty="0" smtClean="0"/>
              <a:t> (</a:t>
            </a:r>
            <a:r>
              <a:rPr lang="fi-FI" u="sng" dirty="0" err="1" smtClean="0"/>
              <a:t>clause</a:t>
            </a:r>
            <a:r>
              <a:rPr lang="fi-FI" u="sng" dirty="0" smtClean="0"/>
              <a:t> B)</a:t>
            </a:r>
          </a:p>
          <a:p>
            <a:r>
              <a:rPr lang="fi-FI" dirty="0" err="1" smtClean="0"/>
              <a:t>The</a:t>
            </a:r>
            <a:r>
              <a:rPr lang="fi-FI" dirty="0" smtClean="0"/>
              <a:t> SP </a:t>
            </a:r>
            <a:r>
              <a:rPr lang="fi-FI" dirty="0" err="1" smtClean="0"/>
              <a:t>uses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attributes</a:t>
            </a:r>
            <a:r>
              <a:rPr lang="fi-FI" dirty="0" smtClean="0"/>
              <a:t> for </a:t>
            </a:r>
            <a:r>
              <a:rPr lang="fi-FI" b="1" dirty="0" err="1" smtClean="0"/>
              <a:t>enabling</a:t>
            </a:r>
            <a:r>
              <a:rPr lang="fi-FI" b="1" dirty="0" smtClean="0"/>
              <a:t> </a:t>
            </a:r>
            <a:r>
              <a:rPr lang="fi-FI" b="1" dirty="0" err="1" smtClean="0"/>
              <a:t>access</a:t>
            </a:r>
            <a:r>
              <a:rPr lang="fi-FI" b="1" dirty="0" smtClean="0"/>
              <a:t> to </a:t>
            </a:r>
            <a:r>
              <a:rPr lang="fi-FI" b="1" dirty="0" err="1" smtClean="0"/>
              <a:t>the</a:t>
            </a:r>
            <a:r>
              <a:rPr lang="fi-FI" b="1" dirty="0" smtClean="0"/>
              <a:t> </a:t>
            </a:r>
            <a:r>
              <a:rPr lang="fi-FI" b="1" dirty="0" err="1" smtClean="0"/>
              <a:t>service</a:t>
            </a:r>
            <a:endParaRPr lang="fi-FI" b="1" dirty="0" smtClean="0"/>
          </a:p>
          <a:p>
            <a:endParaRPr lang="fi-FI" dirty="0"/>
          </a:p>
          <a:p>
            <a:pPr marL="0" indent="0">
              <a:buNone/>
            </a:pPr>
            <a:r>
              <a:rPr lang="fi-FI" u="sng" dirty="0" err="1" smtClean="0"/>
              <a:t>Deviating</a:t>
            </a:r>
            <a:r>
              <a:rPr lang="fi-FI" u="sng" dirty="0" smtClean="0"/>
              <a:t> </a:t>
            </a:r>
            <a:r>
              <a:rPr lang="fi-FI" u="sng" dirty="0" err="1" smtClean="0"/>
              <a:t>purpose</a:t>
            </a:r>
            <a:r>
              <a:rPr lang="fi-FI" u="sng" dirty="0" smtClean="0"/>
              <a:t> (</a:t>
            </a:r>
            <a:r>
              <a:rPr lang="fi-FI" u="sng" dirty="0" err="1" smtClean="0"/>
              <a:t>clause</a:t>
            </a:r>
            <a:r>
              <a:rPr lang="fi-FI" u="sng" dirty="0" smtClean="0"/>
              <a:t> C)</a:t>
            </a:r>
          </a:p>
          <a:p>
            <a:r>
              <a:rPr lang="fi-FI" dirty="0" smtClean="0"/>
              <a:t>Using </a:t>
            </a:r>
            <a:r>
              <a:rPr lang="fi-FI" dirty="0" err="1" smtClean="0"/>
              <a:t>attributes</a:t>
            </a:r>
            <a:r>
              <a:rPr lang="fi-FI" dirty="0" smtClean="0"/>
              <a:t> for </a:t>
            </a:r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purposes</a:t>
            </a:r>
            <a:r>
              <a:rPr lang="fi-FI" dirty="0" smtClean="0"/>
              <a:t> is </a:t>
            </a:r>
            <a:r>
              <a:rPr lang="fi-FI" b="1" dirty="0" err="1" smtClean="0"/>
              <a:t>forbidden</a:t>
            </a:r>
            <a:r>
              <a:rPr lang="fi-FI" b="1" dirty="0" smtClean="0"/>
              <a:t> </a:t>
            </a:r>
            <a:r>
              <a:rPr lang="fi-FI" dirty="0" err="1" smtClean="0"/>
              <a:t>except</a:t>
            </a:r>
            <a:r>
              <a:rPr lang="fi-FI" dirty="0" smtClean="0"/>
              <a:t> on </a:t>
            </a:r>
            <a:r>
              <a:rPr lang="fi-FI" dirty="0" err="1" smtClean="0"/>
              <a:t>user</a:t>
            </a:r>
            <a:r>
              <a:rPr lang="fi-FI" dirty="0" smtClean="0"/>
              <a:t> </a:t>
            </a:r>
            <a:r>
              <a:rPr lang="fi-FI" dirty="0" err="1" smtClean="0"/>
              <a:t>consent</a:t>
            </a: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u="sng" dirty="0" err="1" smtClean="0"/>
              <a:t>Consent</a:t>
            </a:r>
            <a:r>
              <a:rPr lang="fi-FI" u="sng" dirty="0" smtClean="0"/>
              <a:t> (</a:t>
            </a:r>
            <a:r>
              <a:rPr lang="fi-FI" u="sng" dirty="0" err="1" smtClean="0"/>
              <a:t>clause</a:t>
            </a:r>
            <a:r>
              <a:rPr lang="fi-FI" u="sng" dirty="0" smtClean="0"/>
              <a:t> L)</a:t>
            </a:r>
          </a:p>
          <a:p>
            <a:r>
              <a:rPr lang="en-US" b="1" dirty="0"/>
              <a:t>freely given, specific, informed and must unambiguously indicate </a:t>
            </a:r>
            <a:r>
              <a:rPr lang="en-US" dirty="0"/>
              <a:t>the End </a:t>
            </a:r>
            <a:r>
              <a:rPr lang="en-US" dirty="0" smtClean="0"/>
              <a:t>User’s </a:t>
            </a:r>
            <a:r>
              <a:rPr lang="fi-FI" dirty="0" err="1" smtClean="0"/>
              <a:t>wishes</a:t>
            </a:r>
            <a:endParaRPr lang="fi-FI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Purpose</a:t>
            </a:r>
            <a:r>
              <a:rPr lang="fi-FI" dirty="0" smtClean="0"/>
              <a:t> of </a:t>
            </a:r>
            <a:r>
              <a:rPr lang="fi-FI" dirty="0" err="1" smtClean="0"/>
              <a:t>processing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73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u="sng" dirty="0" smtClean="0"/>
              <a:t>Data </a:t>
            </a:r>
            <a:r>
              <a:rPr lang="fi-FI" u="sng" dirty="0" err="1" smtClean="0"/>
              <a:t>minimisation</a:t>
            </a:r>
            <a:r>
              <a:rPr lang="fi-FI" u="sng" dirty="0" smtClean="0"/>
              <a:t> (</a:t>
            </a:r>
            <a:r>
              <a:rPr lang="fi-FI" u="sng" dirty="0" err="1" smtClean="0"/>
              <a:t>clause</a:t>
            </a:r>
            <a:r>
              <a:rPr lang="fi-FI" u="sng" dirty="0" smtClean="0"/>
              <a:t> d)</a:t>
            </a:r>
          </a:p>
          <a:p>
            <a:r>
              <a:rPr lang="fi-FI" dirty="0" err="1" smtClean="0"/>
              <a:t>The</a:t>
            </a:r>
            <a:r>
              <a:rPr lang="fi-FI" dirty="0" smtClean="0"/>
              <a:t> SP </a:t>
            </a:r>
            <a:r>
              <a:rPr lang="fi-FI" dirty="0" err="1" smtClean="0"/>
              <a:t>requests</a:t>
            </a:r>
            <a:r>
              <a:rPr lang="fi-FI" dirty="0" smtClean="0"/>
              <a:t> </a:t>
            </a:r>
            <a:r>
              <a:rPr lang="fi-FI" dirty="0" err="1" smtClean="0"/>
              <a:t>from</a:t>
            </a:r>
            <a:r>
              <a:rPr lang="fi-FI" dirty="0" smtClean="0"/>
              <a:t> Home </a:t>
            </a:r>
            <a:r>
              <a:rPr lang="fi-FI" dirty="0" err="1" smtClean="0"/>
              <a:t>Organisation</a:t>
            </a:r>
            <a:r>
              <a:rPr lang="fi-FI" dirty="0" smtClean="0"/>
              <a:t> </a:t>
            </a:r>
            <a:r>
              <a:rPr lang="fi-FI" b="1" dirty="0" err="1" smtClean="0"/>
              <a:t>only</a:t>
            </a:r>
            <a:r>
              <a:rPr lang="fi-FI" b="1" dirty="0" smtClean="0"/>
              <a:t> </a:t>
            </a:r>
            <a:r>
              <a:rPr lang="fi-FI" b="1" dirty="0" err="1" smtClean="0"/>
              <a:t>Attributes</a:t>
            </a:r>
            <a:r>
              <a:rPr lang="fi-FI" b="1" dirty="0" smtClean="0"/>
              <a:t> </a:t>
            </a:r>
            <a:r>
              <a:rPr lang="fi-FI" b="1" dirty="0" err="1" smtClean="0"/>
              <a:t>that</a:t>
            </a:r>
            <a:r>
              <a:rPr lang="fi-FI" b="1" dirty="0" smtClean="0"/>
              <a:t> </a:t>
            </a:r>
            <a:r>
              <a:rPr lang="fi-FI" b="1" dirty="0" err="1" smtClean="0"/>
              <a:t>are</a:t>
            </a:r>
            <a:r>
              <a:rPr lang="fi-FI" b="1" dirty="0" smtClean="0"/>
              <a:t> </a:t>
            </a:r>
            <a:r>
              <a:rPr lang="en-US" b="1" dirty="0" smtClean="0"/>
              <a:t>adequate</a:t>
            </a:r>
            <a:r>
              <a:rPr lang="en-US" b="1" dirty="0"/>
              <a:t>, relevant and not excessive </a:t>
            </a:r>
            <a:r>
              <a:rPr lang="en-US" dirty="0"/>
              <a:t>for enabling access to the </a:t>
            </a:r>
            <a:r>
              <a:rPr lang="en-US" dirty="0" smtClean="0"/>
              <a:t>Service</a:t>
            </a:r>
          </a:p>
          <a:p>
            <a:r>
              <a:rPr lang="en-US" dirty="0" smtClean="0"/>
              <a:t>When number of attributes could be used, use the least intrusive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u="sng" dirty="0" smtClean="0"/>
              <a:t>Data retention (clause g)</a:t>
            </a:r>
          </a:p>
          <a:p>
            <a:r>
              <a:rPr lang="en-US" dirty="0" smtClean="0"/>
              <a:t>The SP shall delete or </a:t>
            </a:r>
            <a:r>
              <a:rPr lang="en-US" dirty="0" err="1" smtClean="0"/>
              <a:t>anonymise</a:t>
            </a:r>
            <a:r>
              <a:rPr lang="en-US" dirty="0" smtClean="0"/>
              <a:t> attributes </a:t>
            </a:r>
            <a:r>
              <a:rPr lang="en-US" b="1" dirty="0" smtClean="0"/>
              <a:t>when no longer needed </a:t>
            </a:r>
            <a:r>
              <a:rPr lang="en-US" dirty="0" smtClean="0"/>
              <a:t>for enabling access to the service</a:t>
            </a:r>
          </a:p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Data </a:t>
            </a:r>
            <a:r>
              <a:rPr lang="fi-FI" dirty="0" err="1" smtClean="0"/>
              <a:t>minimisation</a:t>
            </a:r>
            <a:r>
              <a:rPr lang="fi-FI" dirty="0" smtClean="0"/>
              <a:t> and </a:t>
            </a:r>
            <a:r>
              <a:rPr lang="fi-FI" dirty="0" err="1" smtClean="0"/>
              <a:t>retention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2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33474" y="2095500"/>
            <a:ext cx="9837147" cy="3758746"/>
          </a:xfrm>
        </p:spPr>
        <p:txBody>
          <a:bodyPr/>
          <a:lstStyle/>
          <a:p>
            <a:r>
              <a:rPr lang="fi-FI" dirty="0" err="1" smtClean="0"/>
              <a:t>Problem</a:t>
            </a:r>
            <a:r>
              <a:rPr lang="fi-FI" dirty="0" smtClean="0"/>
              <a:t> </a:t>
            </a:r>
            <a:r>
              <a:rPr lang="fi-FI" dirty="0" err="1" smtClean="0"/>
              <a:t>statement</a:t>
            </a:r>
            <a:endParaRPr lang="fi-FI" dirty="0" smtClean="0"/>
          </a:p>
          <a:p>
            <a:r>
              <a:rPr lang="fi-FI" dirty="0" err="1" smtClean="0"/>
              <a:t>CoCo</a:t>
            </a:r>
            <a:r>
              <a:rPr lang="fi-FI" dirty="0" smtClean="0"/>
              <a:t> 2.0 </a:t>
            </a:r>
            <a:r>
              <a:rPr lang="fi-FI" dirty="0" err="1" smtClean="0"/>
              <a:t>project</a:t>
            </a:r>
            <a:endParaRPr lang="fi-FI" dirty="0" smtClean="0"/>
          </a:p>
          <a:p>
            <a:r>
              <a:rPr lang="fi-FI" dirty="0" err="1" smtClean="0"/>
              <a:t>CoCo</a:t>
            </a:r>
            <a:r>
              <a:rPr lang="fi-FI" dirty="0" smtClean="0"/>
              <a:t> 2.0 in </a:t>
            </a:r>
            <a:r>
              <a:rPr lang="fi-FI" dirty="0" err="1" smtClean="0"/>
              <a:t>brief</a:t>
            </a:r>
            <a:endParaRPr lang="fi-FI" dirty="0" smtClean="0"/>
          </a:p>
          <a:p>
            <a:r>
              <a:rPr lang="fi-FI" dirty="0" smtClean="0"/>
              <a:t>Next </a:t>
            </a:r>
            <a:r>
              <a:rPr lang="fi-FI" dirty="0" err="1" smtClean="0"/>
              <a:t>steps</a:t>
            </a: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Contents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125" y="1502908"/>
            <a:ext cx="4037668" cy="489575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80518" y="4885038"/>
            <a:ext cx="3396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>
                <a:hlinkClick r:id="rId3"/>
              </a:rPr>
              <a:t>https://</a:t>
            </a:r>
            <a:r>
              <a:rPr lang="fi-FI" dirty="0" smtClean="0">
                <a:hlinkClick r:id="rId3"/>
              </a:rPr>
              <a:t>wiki.refeds.org/x/QADSAQ</a:t>
            </a:r>
            <a:endParaRPr lang="fi-FI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077089" y="4176584"/>
            <a:ext cx="3366695" cy="893120"/>
          </a:xfrm>
          <a:prstGeom prst="line">
            <a:avLst/>
          </a:prstGeom>
          <a:ln w="127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66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5022" y="1502908"/>
            <a:ext cx="6450603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i-FI" u="sng" dirty="0" err="1" smtClean="0"/>
              <a:t>Informing</a:t>
            </a:r>
            <a:r>
              <a:rPr lang="fi-FI" u="sng" dirty="0" smtClean="0"/>
              <a:t> </a:t>
            </a:r>
            <a:r>
              <a:rPr lang="fi-FI" u="sng" dirty="0" err="1" smtClean="0"/>
              <a:t>the</a:t>
            </a:r>
            <a:r>
              <a:rPr lang="fi-FI" u="sng" dirty="0" smtClean="0"/>
              <a:t> </a:t>
            </a:r>
            <a:r>
              <a:rPr lang="fi-FI" b="1" u="sng" dirty="0" err="1" smtClean="0"/>
              <a:t>End</a:t>
            </a:r>
            <a:r>
              <a:rPr lang="fi-FI" b="1" u="sng" dirty="0" smtClean="0"/>
              <a:t> User</a:t>
            </a:r>
            <a:r>
              <a:rPr lang="fi-FI" u="sng" dirty="0" smtClean="0"/>
              <a:t> (</a:t>
            </a:r>
            <a:r>
              <a:rPr lang="fi-FI" u="sng" dirty="0" err="1" smtClean="0"/>
              <a:t>clause</a:t>
            </a:r>
            <a:r>
              <a:rPr lang="fi-FI" u="sng" dirty="0" smtClean="0"/>
              <a:t> e)</a:t>
            </a:r>
          </a:p>
          <a:p>
            <a:r>
              <a:rPr lang="fi-FI" dirty="0" err="1" smtClean="0"/>
              <a:t>The</a:t>
            </a:r>
            <a:r>
              <a:rPr lang="fi-FI" dirty="0" smtClean="0"/>
              <a:t> SP </a:t>
            </a:r>
            <a:r>
              <a:rPr lang="fi-FI" dirty="0" err="1" smtClean="0"/>
              <a:t>provides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End</a:t>
            </a:r>
            <a:r>
              <a:rPr lang="fi-FI" dirty="0" smtClean="0"/>
              <a:t> User a </a:t>
            </a:r>
            <a:r>
              <a:rPr lang="fi-FI" b="1" dirty="0" err="1" smtClean="0"/>
              <a:t>privacy</a:t>
            </a:r>
            <a:r>
              <a:rPr lang="fi-FI" b="1" dirty="0" smtClean="0"/>
              <a:t> </a:t>
            </a:r>
            <a:r>
              <a:rPr lang="fi-FI" b="1" dirty="0" err="1" smtClean="0"/>
              <a:t>notice</a:t>
            </a:r>
            <a:r>
              <a:rPr lang="fi-FI" b="1" dirty="0" smtClean="0"/>
              <a:t> </a:t>
            </a:r>
            <a:r>
              <a:rPr lang="fi-FI" dirty="0" smtClean="0"/>
              <a:t>(</a:t>
            </a:r>
            <a:r>
              <a:rPr lang="fi-FI" dirty="0" err="1" smtClean="0"/>
              <a:t>template</a:t>
            </a:r>
            <a:r>
              <a:rPr lang="fi-FI" dirty="0" smtClean="0"/>
              <a:t>: Appendix I)</a:t>
            </a:r>
          </a:p>
          <a:p>
            <a:r>
              <a:rPr lang="en-US" dirty="0" smtClean="0"/>
              <a:t>Concise</a:t>
            </a:r>
            <a:r>
              <a:rPr lang="en-US" dirty="0"/>
              <a:t>, transparent, intelligible and provided in an easily accessible form</a:t>
            </a:r>
            <a:endParaRPr lang="fi-FI" dirty="0" smtClean="0"/>
          </a:p>
          <a:p>
            <a:endParaRPr lang="fi-FI" dirty="0"/>
          </a:p>
          <a:p>
            <a:pPr marL="0" indent="0">
              <a:buNone/>
            </a:pPr>
            <a:r>
              <a:rPr lang="fi-FI" u="sng" dirty="0" err="1" smtClean="0"/>
              <a:t>Informing</a:t>
            </a:r>
            <a:r>
              <a:rPr lang="fi-FI" u="sng" dirty="0" smtClean="0"/>
              <a:t> </a:t>
            </a:r>
            <a:r>
              <a:rPr lang="fi-FI" u="sng" dirty="0" err="1" smtClean="0"/>
              <a:t>the</a:t>
            </a:r>
            <a:r>
              <a:rPr lang="fi-FI" u="sng" dirty="0" smtClean="0"/>
              <a:t> </a:t>
            </a:r>
            <a:r>
              <a:rPr lang="fi-FI" b="1" u="sng" dirty="0" smtClean="0"/>
              <a:t>Home </a:t>
            </a:r>
            <a:r>
              <a:rPr lang="fi-FI" b="1" u="sng" dirty="0" err="1" smtClean="0"/>
              <a:t>Organisation</a:t>
            </a:r>
            <a:r>
              <a:rPr lang="fi-FI" b="1" u="sng" dirty="0" smtClean="0"/>
              <a:t> </a:t>
            </a:r>
            <a:r>
              <a:rPr lang="fi-FI" u="sng" dirty="0" smtClean="0"/>
              <a:t>(</a:t>
            </a:r>
            <a:r>
              <a:rPr lang="fi-FI" u="sng" dirty="0" err="1" smtClean="0"/>
              <a:t>clause</a:t>
            </a:r>
            <a:r>
              <a:rPr lang="fi-FI" u="sng" dirty="0" smtClean="0"/>
              <a:t> f)</a:t>
            </a:r>
          </a:p>
          <a:p>
            <a:r>
              <a:rPr lang="fi-FI" dirty="0" err="1" smtClean="0"/>
              <a:t>The</a:t>
            </a:r>
            <a:r>
              <a:rPr lang="fi-FI" dirty="0" smtClean="0"/>
              <a:t> SP </a:t>
            </a:r>
            <a:r>
              <a:rPr lang="fi-FI" dirty="0" err="1" smtClean="0"/>
              <a:t>provides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Home </a:t>
            </a:r>
            <a:r>
              <a:rPr lang="fi-FI" dirty="0" err="1" smtClean="0"/>
              <a:t>Organisation</a:t>
            </a:r>
            <a:endParaRPr lang="fi-FI" dirty="0" smtClean="0"/>
          </a:p>
          <a:p>
            <a:pPr lvl="1"/>
            <a:r>
              <a:rPr lang="fi-FI" dirty="0" smtClean="0"/>
              <a:t>A </a:t>
            </a:r>
            <a:r>
              <a:rPr lang="fi-FI" dirty="0" err="1" smtClean="0"/>
              <a:t>link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Privacy</a:t>
            </a:r>
            <a:r>
              <a:rPr lang="fi-FI" dirty="0" smtClean="0"/>
              <a:t> </a:t>
            </a:r>
            <a:r>
              <a:rPr lang="fi-FI" dirty="0" err="1" smtClean="0"/>
              <a:t>Notice</a:t>
            </a:r>
            <a:r>
              <a:rPr lang="fi-FI" dirty="0" smtClean="0"/>
              <a:t> (for HO to </a:t>
            </a:r>
            <a:r>
              <a:rPr lang="fi-FI" dirty="0" err="1" smtClean="0"/>
              <a:t>display</a:t>
            </a:r>
            <a:r>
              <a:rPr lang="fi-FI" dirty="0" smtClean="0"/>
              <a:t> to </a:t>
            </a:r>
            <a:r>
              <a:rPr lang="fi-FI" dirty="0" err="1" smtClean="0"/>
              <a:t>user</a:t>
            </a:r>
            <a:r>
              <a:rPr lang="fi-FI" dirty="0" smtClean="0"/>
              <a:t>, </a:t>
            </a:r>
            <a:r>
              <a:rPr lang="fi-FI" dirty="0" err="1" smtClean="0"/>
              <a:t>see</a:t>
            </a:r>
            <a:r>
              <a:rPr lang="fi-FI" dirty="0" smtClean="0"/>
              <a:t> Appendix I)</a:t>
            </a:r>
          </a:p>
          <a:p>
            <a:pPr lvl="1"/>
            <a:r>
              <a:rPr lang="fi-FI" dirty="0" err="1" smtClean="0"/>
              <a:t>Indication</a:t>
            </a:r>
            <a:r>
              <a:rPr lang="fi-FI" dirty="0" smtClean="0"/>
              <a:t> of </a:t>
            </a:r>
            <a:r>
              <a:rPr lang="fi-FI" dirty="0" err="1" smtClean="0"/>
              <a:t>its</a:t>
            </a:r>
            <a:r>
              <a:rPr lang="fi-FI" dirty="0" smtClean="0"/>
              <a:t> </a:t>
            </a:r>
            <a:r>
              <a:rPr lang="fi-FI" dirty="0" err="1" smtClean="0"/>
              <a:t>commitment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endParaRPr lang="fi-FI" dirty="0" smtClean="0"/>
          </a:p>
          <a:p>
            <a:pPr lvl="1"/>
            <a:r>
              <a:rPr lang="fi-FI" dirty="0" err="1" smtClean="0"/>
              <a:t>Updates</a:t>
            </a:r>
            <a:r>
              <a:rPr lang="fi-FI" dirty="0" smtClean="0"/>
              <a:t>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changes</a:t>
            </a:r>
            <a:r>
              <a:rPr lang="fi-FI" dirty="0" smtClean="0"/>
              <a:t> to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laws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Information </a:t>
            </a:r>
            <a:r>
              <a:rPr lang="fi-FI" dirty="0" err="1" smtClean="0"/>
              <a:t>duty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20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2127" y="1733077"/>
            <a:ext cx="4307000" cy="422004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969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5022" y="1502908"/>
            <a:ext cx="633630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i-FI" u="sng" dirty="0" smtClean="0"/>
              <a:t>Security </a:t>
            </a:r>
            <a:r>
              <a:rPr lang="fi-FI" u="sng" dirty="0" err="1" smtClean="0"/>
              <a:t>measures</a:t>
            </a:r>
            <a:r>
              <a:rPr lang="fi-FI" u="sng" dirty="0" smtClean="0"/>
              <a:t> (</a:t>
            </a:r>
            <a:r>
              <a:rPr lang="fi-FI" u="sng" dirty="0" err="1" smtClean="0"/>
              <a:t>clause</a:t>
            </a:r>
            <a:r>
              <a:rPr lang="fi-FI" u="sng" dirty="0" smtClean="0"/>
              <a:t> h)</a:t>
            </a:r>
          </a:p>
          <a:p>
            <a:r>
              <a:rPr lang="fi-FI" dirty="0" smtClean="0"/>
              <a:t>SP </a:t>
            </a:r>
            <a:r>
              <a:rPr lang="fi-FI" dirty="0" err="1" smtClean="0"/>
              <a:t>takes</a:t>
            </a:r>
            <a:r>
              <a:rPr lang="fi-FI" dirty="0" smtClean="0"/>
              <a:t> </a:t>
            </a:r>
            <a:r>
              <a:rPr lang="fi-FI" dirty="0" err="1" smtClean="0"/>
              <a:t>appropriate</a:t>
            </a:r>
            <a:r>
              <a:rPr lang="fi-FI" dirty="0" smtClean="0"/>
              <a:t> </a:t>
            </a:r>
            <a:r>
              <a:rPr lang="fi-FI" dirty="0" err="1" smtClean="0"/>
              <a:t>technical</a:t>
            </a:r>
            <a:r>
              <a:rPr lang="fi-FI" dirty="0" smtClean="0"/>
              <a:t> and </a:t>
            </a:r>
            <a:r>
              <a:rPr lang="fi-FI" dirty="0" err="1" smtClean="0"/>
              <a:t>organisational</a:t>
            </a:r>
            <a:r>
              <a:rPr lang="fi-FI" dirty="0" smtClean="0"/>
              <a:t> </a:t>
            </a:r>
            <a:r>
              <a:rPr lang="fi-FI" dirty="0" err="1" smtClean="0"/>
              <a:t>measures</a:t>
            </a:r>
            <a:r>
              <a:rPr lang="fi-FI" dirty="0" smtClean="0"/>
              <a:t> to </a:t>
            </a:r>
            <a:r>
              <a:rPr lang="fi-FI" dirty="0" err="1" smtClean="0"/>
              <a:t>protect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Attributes</a:t>
            </a:r>
            <a:endParaRPr lang="fi-FI" dirty="0" smtClean="0"/>
          </a:p>
          <a:p>
            <a:r>
              <a:rPr lang="fi-FI" dirty="0" smtClean="0"/>
              <a:t>Appendix II: </a:t>
            </a:r>
            <a:r>
              <a:rPr lang="fi-FI" dirty="0" err="1" smtClean="0"/>
              <a:t>Sirtfi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u="sng" dirty="0" smtClean="0"/>
              <a:t>Security </a:t>
            </a:r>
            <a:r>
              <a:rPr lang="fi-FI" u="sng" dirty="0" err="1" smtClean="0"/>
              <a:t>breaches</a:t>
            </a:r>
            <a:r>
              <a:rPr lang="fi-FI" u="sng" dirty="0" smtClean="0"/>
              <a:t> (</a:t>
            </a:r>
            <a:r>
              <a:rPr lang="fi-FI" u="sng" dirty="0" err="1" smtClean="0"/>
              <a:t>clause</a:t>
            </a:r>
            <a:r>
              <a:rPr lang="fi-FI" u="sng" dirty="0" smtClean="0"/>
              <a:t> i)</a:t>
            </a:r>
          </a:p>
          <a:p>
            <a:r>
              <a:rPr lang="en-US" dirty="0" smtClean="0"/>
              <a:t>The SP report </a:t>
            </a:r>
            <a:r>
              <a:rPr lang="en-US" dirty="0"/>
              <a:t>all suspected privacy or </a:t>
            </a:r>
            <a:r>
              <a:rPr lang="en-US" dirty="0" smtClean="0"/>
              <a:t>security breaches concerning </a:t>
            </a:r>
            <a:r>
              <a:rPr lang="en-US" dirty="0"/>
              <a:t>the </a:t>
            </a:r>
            <a:r>
              <a:rPr lang="en-US" b="1" dirty="0"/>
              <a:t>Attributes </a:t>
            </a:r>
            <a:r>
              <a:rPr lang="en-US" dirty="0"/>
              <a:t>to the </a:t>
            </a:r>
            <a:r>
              <a:rPr lang="en-US" b="1" dirty="0"/>
              <a:t>Home </a:t>
            </a:r>
            <a:r>
              <a:rPr lang="en-US" b="1" dirty="0" err="1"/>
              <a:t>Organisation</a:t>
            </a:r>
            <a:endParaRPr lang="fi-FI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Information security </a:t>
            </a:r>
            <a:r>
              <a:rPr lang="fi-FI" dirty="0" err="1" smtClean="0"/>
              <a:t>measures</a:t>
            </a:r>
            <a:r>
              <a:rPr lang="fi-FI" dirty="0" smtClean="0"/>
              <a:t> and </a:t>
            </a:r>
            <a:r>
              <a:rPr lang="fi-FI" dirty="0" err="1" smtClean="0"/>
              <a:t>breaches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21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324" y="1502908"/>
            <a:ext cx="4277081" cy="4693822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185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fi-FI" u="sng" dirty="0" smtClean="0"/>
          </a:p>
          <a:p>
            <a:pPr marL="0" indent="0">
              <a:buNone/>
            </a:pPr>
            <a:r>
              <a:rPr lang="fi-FI" u="sng" dirty="0" smtClean="0"/>
              <a:t>SP </a:t>
            </a:r>
            <a:r>
              <a:rPr lang="fi-FI" u="sng" dirty="0" err="1" smtClean="0"/>
              <a:t>transferring</a:t>
            </a:r>
            <a:r>
              <a:rPr lang="fi-FI" u="sng" dirty="0" smtClean="0"/>
              <a:t> </a:t>
            </a:r>
            <a:r>
              <a:rPr lang="fi-FI" u="sng" dirty="0" err="1" smtClean="0"/>
              <a:t>attributes</a:t>
            </a:r>
            <a:r>
              <a:rPr lang="fi-FI" u="sng" dirty="0" smtClean="0"/>
              <a:t> </a:t>
            </a:r>
            <a:r>
              <a:rPr lang="fi-FI" b="1" u="sng" dirty="0" smtClean="0"/>
              <a:t>to 3rd </a:t>
            </a:r>
            <a:r>
              <a:rPr lang="fi-FI" b="1" u="sng" dirty="0" err="1" smtClean="0"/>
              <a:t>parties</a:t>
            </a:r>
            <a:r>
              <a:rPr lang="fi-FI" b="1" u="sng" dirty="0" smtClean="0"/>
              <a:t> </a:t>
            </a:r>
            <a:r>
              <a:rPr lang="fi-FI" u="sng" dirty="0" smtClean="0"/>
              <a:t>(</a:t>
            </a:r>
            <a:r>
              <a:rPr lang="fi-FI" u="sng" dirty="0" err="1" smtClean="0"/>
              <a:t>clause</a:t>
            </a:r>
            <a:r>
              <a:rPr lang="fi-FI" u="sng" dirty="0" smtClean="0"/>
              <a:t> j)</a:t>
            </a:r>
          </a:p>
          <a:p>
            <a:r>
              <a:rPr lang="fi-FI" dirty="0" err="1" smtClean="0"/>
              <a:t>Only</a:t>
            </a:r>
            <a:r>
              <a:rPr lang="fi-FI" dirty="0" smtClean="0"/>
              <a:t> </a:t>
            </a:r>
            <a:r>
              <a:rPr lang="fi-FI" dirty="0" err="1" smtClean="0"/>
              <a:t>if</a:t>
            </a:r>
            <a:endParaRPr lang="fi-FI" dirty="0" smtClean="0"/>
          </a:p>
          <a:p>
            <a:pPr lvl="1"/>
            <a:r>
              <a:rPr lang="fi-FI" dirty="0" smtClean="0"/>
              <a:t>3rd party is a data </a:t>
            </a:r>
            <a:r>
              <a:rPr lang="fi-FI" dirty="0" err="1" smtClean="0"/>
              <a:t>processor</a:t>
            </a:r>
            <a:r>
              <a:rPr lang="fi-FI" dirty="0" smtClean="0"/>
              <a:t> for </a:t>
            </a:r>
            <a:r>
              <a:rPr lang="fi-FI" dirty="0" err="1" smtClean="0"/>
              <a:t>the</a:t>
            </a:r>
            <a:r>
              <a:rPr lang="fi-FI" dirty="0" smtClean="0"/>
              <a:t> SP, </a:t>
            </a:r>
            <a:r>
              <a:rPr lang="fi-FI" dirty="0" err="1" smtClean="0"/>
              <a:t>or</a:t>
            </a:r>
            <a:endParaRPr lang="fi-FI" dirty="0" smtClean="0"/>
          </a:p>
          <a:p>
            <a:pPr lvl="1"/>
            <a:r>
              <a:rPr lang="fi-FI" dirty="0" smtClean="0"/>
              <a:t>3rd party is </a:t>
            </a:r>
            <a:r>
              <a:rPr lang="fi-FI" dirty="0" err="1" smtClean="0"/>
              <a:t>committed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, </a:t>
            </a:r>
            <a:r>
              <a:rPr lang="fi-FI" dirty="0" err="1" smtClean="0"/>
              <a:t>or</a:t>
            </a:r>
            <a:endParaRPr lang="fi-FI" dirty="0" smtClean="0"/>
          </a:p>
          <a:p>
            <a:pPr lvl="1"/>
            <a:r>
              <a:rPr lang="fi-FI" dirty="0" smtClean="0"/>
              <a:t>User </a:t>
            </a:r>
            <a:r>
              <a:rPr lang="fi-FI" dirty="0" err="1" smtClean="0"/>
              <a:t>consents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release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u="sng" dirty="0" smtClean="0"/>
              <a:t>SP </a:t>
            </a:r>
            <a:r>
              <a:rPr lang="fi-FI" u="sng" dirty="0" err="1" smtClean="0"/>
              <a:t>transferring</a:t>
            </a:r>
            <a:r>
              <a:rPr lang="fi-FI" u="sng" dirty="0" smtClean="0"/>
              <a:t> </a:t>
            </a:r>
            <a:r>
              <a:rPr lang="fi-FI" u="sng" dirty="0" err="1" smtClean="0"/>
              <a:t>attributes</a:t>
            </a:r>
            <a:r>
              <a:rPr lang="fi-FI" u="sng" dirty="0" smtClean="0"/>
              <a:t> </a:t>
            </a:r>
            <a:r>
              <a:rPr lang="fi-FI" b="1" u="sng" dirty="0" smtClean="0"/>
              <a:t>to a country </a:t>
            </a:r>
            <a:r>
              <a:rPr lang="fi-FI" b="1" u="sng" dirty="0" err="1" smtClean="0"/>
              <a:t>without</a:t>
            </a:r>
            <a:r>
              <a:rPr lang="fi-FI" b="1" u="sng" dirty="0" smtClean="0"/>
              <a:t> </a:t>
            </a:r>
            <a:r>
              <a:rPr lang="fi-FI" b="1" u="sng" dirty="0" err="1" smtClean="0"/>
              <a:t>adequate</a:t>
            </a:r>
            <a:r>
              <a:rPr lang="fi-FI" b="1" u="sng" dirty="0" smtClean="0"/>
              <a:t> </a:t>
            </a:r>
            <a:r>
              <a:rPr lang="fi-FI" b="1" u="sng" dirty="0" err="1" smtClean="0"/>
              <a:t>protection</a:t>
            </a:r>
            <a:r>
              <a:rPr lang="fi-FI" b="1" u="sng" dirty="0" smtClean="0"/>
              <a:t> </a:t>
            </a:r>
            <a:r>
              <a:rPr lang="fi-FI" u="sng" dirty="0" smtClean="0"/>
              <a:t>(</a:t>
            </a:r>
            <a:r>
              <a:rPr lang="fi-FI" u="sng" dirty="0" err="1" smtClean="0"/>
              <a:t>clause</a:t>
            </a:r>
            <a:r>
              <a:rPr lang="fi-FI" u="sng" dirty="0" smtClean="0"/>
              <a:t> k)</a:t>
            </a:r>
          </a:p>
          <a:p>
            <a:r>
              <a:rPr lang="fi-FI" dirty="0" err="1" smtClean="0"/>
              <a:t>Possible</a:t>
            </a:r>
            <a:r>
              <a:rPr lang="fi-FI" dirty="0" smtClean="0"/>
              <a:t>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Attributes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protected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endParaRPr lang="fi-FI" dirty="0" smtClean="0"/>
          </a:p>
          <a:p>
            <a:pPr lvl="1"/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, </a:t>
            </a:r>
            <a:r>
              <a:rPr lang="fi-FI" dirty="0" err="1" smtClean="0"/>
              <a:t>or</a:t>
            </a:r>
            <a:endParaRPr lang="fi-FI" dirty="0" smtClean="0"/>
          </a:p>
          <a:p>
            <a:pPr lvl="1"/>
            <a:r>
              <a:rPr lang="fi-FI" dirty="0" err="1" smtClean="0"/>
              <a:t>Appropriate</a:t>
            </a:r>
            <a:r>
              <a:rPr lang="fi-FI" dirty="0" smtClean="0"/>
              <a:t> </a:t>
            </a:r>
            <a:r>
              <a:rPr lang="fi-FI" dirty="0" err="1" smtClean="0"/>
              <a:t>measures</a:t>
            </a:r>
            <a:r>
              <a:rPr lang="fi-FI" dirty="0" smtClean="0"/>
              <a:t> (</a:t>
            </a:r>
            <a:r>
              <a:rPr lang="fi-FI" dirty="0" err="1" smtClean="0"/>
              <a:t>e.g</a:t>
            </a:r>
            <a:r>
              <a:rPr lang="fi-FI" dirty="0" smtClean="0"/>
              <a:t>. EC </a:t>
            </a:r>
            <a:r>
              <a:rPr lang="fi-FI" dirty="0" err="1" smtClean="0"/>
              <a:t>model</a:t>
            </a:r>
            <a:r>
              <a:rPr lang="fi-FI" dirty="0" smtClean="0"/>
              <a:t> </a:t>
            </a:r>
            <a:r>
              <a:rPr lang="fi-FI" dirty="0" err="1" smtClean="0"/>
              <a:t>contracts</a:t>
            </a:r>
            <a:r>
              <a:rPr lang="fi-FI" dirty="0" smtClean="0"/>
              <a:t>, </a:t>
            </a:r>
            <a:r>
              <a:rPr lang="fi-FI" dirty="0" err="1" smtClean="0"/>
              <a:t>consent</a:t>
            </a:r>
            <a:r>
              <a:rPr lang="fi-FI" dirty="0" smtClean="0"/>
              <a:t>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SP </a:t>
            </a:r>
            <a:r>
              <a:rPr lang="fi-FI" dirty="0" err="1" smtClean="0"/>
              <a:t>transferring</a:t>
            </a:r>
            <a:r>
              <a:rPr lang="fi-FI" dirty="0" smtClean="0"/>
              <a:t> </a:t>
            </a:r>
            <a:r>
              <a:rPr lang="fi-FI" dirty="0" err="1" smtClean="0"/>
              <a:t>Attributes</a:t>
            </a:r>
            <a:r>
              <a:rPr lang="fi-FI" dirty="0" smtClean="0"/>
              <a:t> to 3rd </a:t>
            </a:r>
            <a:r>
              <a:rPr lang="fi-FI" dirty="0" err="1" smtClean="0"/>
              <a:t>parties</a:t>
            </a:r>
            <a:r>
              <a:rPr lang="fi-FI" dirty="0" smtClean="0"/>
              <a:t> and </a:t>
            </a:r>
            <a:r>
              <a:rPr lang="fi-FI" dirty="0" err="1" smtClean="0"/>
              <a:t>countries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22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8420100" y="2371725"/>
            <a:ext cx="619125" cy="5048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HO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63101" y="2371725"/>
            <a:ext cx="1057274" cy="5048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>
                <a:solidFill>
                  <a:schemeClr val="tx1"/>
                </a:solidFill>
              </a:rPr>
              <a:t>CoCO</a:t>
            </a:r>
            <a:r>
              <a:rPr lang="fi-FI" dirty="0" smtClean="0">
                <a:solidFill>
                  <a:schemeClr val="tx1"/>
                </a:solidFill>
              </a:rPr>
              <a:t>  SP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15675" y="1733550"/>
            <a:ext cx="762000" cy="5048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>
                <a:solidFill>
                  <a:schemeClr val="tx1"/>
                </a:solidFill>
              </a:rPr>
              <a:t>CoCOSP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15675" y="2371724"/>
            <a:ext cx="762000" cy="5048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>
                <a:solidFill>
                  <a:schemeClr val="tx1"/>
                </a:solidFill>
              </a:rPr>
              <a:t>CoCOSP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115675" y="2927123"/>
            <a:ext cx="762000" cy="5048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>
                <a:solidFill>
                  <a:schemeClr val="tx1"/>
                </a:solidFill>
              </a:rPr>
              <a:t>CoCOSP</a:t>
            </a:r>
            <a:endParaRPr lang="fi-FI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5" idx="3"/>
            <a:endCxn id="6" idx="1"/>
          </p:cNvCxnSpPr>
          <p:nvPr/>
        </p:nvCxnSpPr>
        <p:spPr>
          <a:xfrm>
            <a:off x="9039225" y="2624138"/>
            <a:ext cx="52387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7" idx="1"/>
          </p:cNvCxnSpPr>
          <p:nvPr/>
        </p:nvCxnSpPr>
        <p:spPr>
          <a:xfrm flipV="1">
            <a:off x="10620375" y="1985963"/>
            <a:ext cx="495300" cy="652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8" idx="1"/>
          </p:cNvCxnSpPr>
          <p:nvPr/>
        </p:nvCxnSpPr>
        <p:spPr>
          <a:xfrm flipV="1">
            <a:off x="10620375" y="2624137"/>
            <a:ext cx="4953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9" idx="1"/>
          </p:cNvCxnSpPr>
          <p:nvPr/>
        </p:nvCxnSpPr>
        <p:spPr>
          <a:xfrm>
            <a:off x="10620375" y="2624138"/>
            <a:ext cx="495300" cy="555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003840" y="3011942"/>
            <a:ext cx="1934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/>
              <a:t>IdP</a:t>
            </a:r>
            <a:r>
              <a:rPr lang="fi-FI" dirty="0" smtClean="0"/>
              <a:t>/SP </a:t>
            </a:r>
            <a:r>
              <a:rPr lang="fi-FI" dirty="0" err="1" smtClean="0"/>
              <a:t>proxy</a:t>
            </a:r>
            <a:r>
              <a:rPr lang="fi-FI" dirty="0" smtClean="0"/>
              <a:t> </a:t>
            </a:r>
            <a:r>
              <a:rPr lang="fi-FI" dirty="0" err="1" smtClean="0"/>
              <a:t>setup</a:t>
            </a:r>
            <a:endParaRPr lang="fi-FI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6115050" y="3236459"/>
            <a:ext cx="2856384" cy="5"/>
          </a:xfrm>
          <a:prstGeom prst="line">
            <a:avLst/>
          </a:prstGeom>
          <a:ln w="127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06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i-FI" u="sng" dirty="0" err="1" smtClean="0"/>
              <a:t>Liability</a:t>
            </a:r>
            <a:r>
              <a:rPr lang="fi-FI" u="sng" dirty="0" smtClean="0"/>
              <a:t> (</a:t>
            </a:r>
            <a:r>
              <a:rPr lang="fi-FI" u="sng" dirty="0" err="1" smtClean="0"/>
              <a:t>clause</a:t>
            </a:r>
            <a:r>
              <a:rPr lang="fi-FI" u="sng" dirty="0" smtClean="0"/>
              <a:t> m)</a:t>
            </a:r>
          </a:p>
          <a:p>
            <a:r>
              <a:rPr lang="fi-FI" dirty="0" smtClean="0"/>
              <a:t>If </a:t>
            </a:r>
            <a:r>
              <a:rPr lang="fi-FI" dirty="0" err="1" smtClean="0"/>
              <a:t>the</a:t>
            </a:r>
            <a:r>
              <a:rPr lang="fi-FI" dirty="0" smtClean="0"/>
              <a:t> SP </a:t>
            </a:r>
            <a:r>
              <a:rPr lang="fi-FI" dirty="0" err="1" smtClean="0"/>
              <a:t>violates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 and HO/</a:t>
            </a:r>
            <a:r>
              <a:rPr lang="fi-FI" dirty="0" err="1" smtClean="0"/>
              <a:t>End</a:t>
            </a:r>
            <a:r>
              <a:rPr lang="fi-FI" dirty="0" smtClean="0"/>
              <a:t> User </a:t>
            </a:r>
            <a:r>
              <a:rPr lang="fi-FI" dirty="0" err="1" smtClean="0"/>
              <a:t>suffers</a:t>
            </a:r>
            <a:r>
              <a:rPr lang="fi-FI" dirty="0" smtClean="0"/>
              <a:t> </a:t>
            </a:r>
            <a:r>
              <a:rPr lang="fi-FI" dirty="0" err="1" smtClean="0"/>
              <a:t>damage</a:t>
            </a:r>
            <a:r>
              <a:rPr lang="fi-FI" dirty="0" smtClean="0"/>
              <a:t>, </a:t>
            </a:r>
            <a:r>
              <a:rPr lang="fi-FI" dirty="0" err="1" smtClean="0"/>
              <a:t>the</a:t>
            </a:r>
            <a:r>
              <a:rPr lang="fi-FI" dirty="0" smtClean="0"/>
              <a:t> SP </a:t>
            </a:r>
            <a:r>
              <a:rPr lang="fi-FI" dirty="0" err="1" smtClean="0"/>
              <a:t>holds</a:t>
            </a:r>
            <a:r>
              <a:rPr lang="fi-FI" dirty="0" smtClean="0"/>
              <a:t> it/</a:t>
            </a:r>
            <a:r>
              <a:rPr lang="fi-FI" dirty="0" err="1" smtClean="0"/>
              <a:t>them</a:t>
            </a:r>
            <a:r>
              <a:rPr lang="fi-FI" dirty="0" smtClean="0"/>
              <a:t> </a:t>
            </a:r>
            <a:r>
              <a:rPr lang="fi-FI" dirty="0" err="1" smtClean="0"/>
              <a:t>harmless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u="sng" dirty="0" err="1" smtClean="0"/>
              <a:t>Eligibility</a:t>
            </a:r>
            <a:r>
              <a:rPr lang="fi-FI" u="sng" dirty="0" smtClean="0"/>
              <a:t>  (</a:t>
            </a:r>
            <a:r>
              <a:rPr lang="fi-FI" u="sng" dirty="0" err="1" smtClean="0"/>
              <a:t>clause</a:t>
            </a:r>
            <a:r>
              <a:rPr lang="fi-FI" u="sng" dirty="0" smtClean="0"/>
              <a:t> o)</a:t>
            </a:r>
          </a:p>
          <a:p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SP’s</a:t>
            </a:r>
            <a:r>
              <a:rPr lang="fi-FI" dirty="0" smtClean="0"/>
              <a:t> </a:t>
            </a:r>
            <a:r>
              <a:rPr lang="fi-FI" dirty="0" err="1" smtClean="0"/>
              <a:t>commitment</a:t>
            </a:r>
            <a:r>
              <a:rPr lang="fi-FI" dirty="0" smtClean="0"/>
              <a:t> to </a:t>
            </a:r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must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carried</a:t>
            </a:r>
            <a:r>
              <a:rPr lang="fi-FI" dirty="0" smtClean="0"/>
              <a:t> out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authorised</a:t>
            </a:r>
            <a:r>
              <a:rPr lang="fi-FI" dirty="0" smtClean="0"/>
              <a:t> person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u="sng" dirty="0" err="1" smtClean="0"/>
              <a:t>Terminaton</a:t>
            </a:r>
            <a:r>
              <a:rPr lang="fi-FI" u="sng" dirty="0" smtClean="0"/>
              <a:t> of </a:t>
            </a:r>
            <a:r>
              <a:rPr lang="fi-FI" u="sng" dirty="0" err="1" smtClean="0"/>
              <a:t>CoCo</a:t>
            </a:r>
            <a:r>
              <a:rPr lang="fi-FI" u="sng" dirty="0" smtClean="0"/>
              <a:t> (</a:t>
            </a:r>
            <a:r>
              <a:rPr lang="fi-FI" u="sng" dirty="0" err="1" smtClean="0"/>
              <a:t>clause</a:t>
            </a:r>
            <a:r>
              <a:rPr lang="fi-FI" u="sng" dirty="0" smtClean="0"/>
              <a:t> p)</a:t>
            </a:r>
          </a:p>
          <a:p>
            <a:r>
              <a:rPr lang="fi-FI" dirty="0" smtClean="0"/>
              <a:t>If </a:t>
            </a:r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replaced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similar</a:t>
            </a:r>
            <a:endParaRPr lang="fi-FI" dirty="0" smtClean="0"/>
          </a:p>
          <a:p>
            <a:r>
              <a:rPr lang="fi-FI" dirty="0" smtClean="0"/>
              <a:t>If SP </a:t>
            </a:r>
            <a:r>
              <a:rPr lang="fi-FI" dirty="0" err="1" smtClean="0"/>
              <a:t>stops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service</a:t>
            </a:r>
            <a:r>
              <a:rPr lang="fi-FI" dirty="0" smtClean="0"/>
              <a:t> </a:t>
            </a:r>
            <a:r>
              <a:rPr lang="fi-FI" dirty="0" err="1" smtClean="0"/>
              <a:t>provisioning</a:t>
            </a:r>
            <a:r>
              <a:rPr lang="fi-FI" dirty="0"/>
              <a:t>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terminates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Miscellaneous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72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7392684" y="3687889"/>
            <a:ext cx="1747765" cy="1490919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30" tIns="41165" rIns="82330" bIns="32414" numCol="1" rtlCol="0" anchor="b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r>
              <a:rPr lang="fi-FI" sz="1801" dirty="0"/>
              <a:t>Service Provider </a:t>
            </a:r>
            <a:r>
              <a:rPr lang="fi-FI" sz="1801" dirty="0" err="1"/>
              <a:t>organisation</a:t>
            </a:r>
            <a:endParaRPr lang="en-US" sz="1801" dirty="0">
              <a:latin typeface="Times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2011445" y="1808145"/>
            <a:ext cx="3954887" cy="3890053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30" tIns="41165" rIns="82330" bIns="41165" numCol="1" rtlCol="0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i-FI" sz="1801" dirty="0"/>
              <a:t>Home </a:t>
            </a:r>
            <a:r>
              <a:rPr lang="fi-FI" sz="1801" dirty="0" err="1"/>
              <a:t>Organisation</a:t>
            </a:r>
            <a:r>
              <a:rPr lang="fi-FI" sz="1801" dirty="0"/>
              <a:t> (HO):</a:t>
            </a:r>
          </a:p>
        </p:txBody>
      </p:sp>
      <p:sp>
        <p:nvSpPr>
          <p:cNvPr id="81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release </a:t>
            </a:r>
            <a:r>
              <a:rPr lang="fi-FI" dirty="0" err="1" smtClean="0"/>
              <a:t>problem</a:t>
            </a:r>
            <a:endParaRPr lang="en-US" dirty="0" smtClean="0"/>
          </a:p>
        </p:txBody>
      </p:sp>
      <p:sp>
        <p:nvSpPr>
          <p:cNvPr id="5" name="Rectangle 4"/>
          <p:cNvSpPr/>
          <p:nvPr/>
        </p:nvSpPr>
        <p:spPr bwMode="auto">
          <a:xfrm>
            <a:off x="3437262" y="3984837"/>
            <a:ext cx="973384" cy="5188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fi-FI" sz="2521" dirty="0" err="1">
                <a:latin typeface="+mj-lt"/>
              </a:rPr>
              <a:t>IdP</a:t>
            </a:r>
            <a:endParaRPr lang="en-US" sz="2521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699012" y="3984837"/>
            <a:ext cx="1249694" cy="51885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fi-FI" sz="2521" dirty="0">
                <a:latin typeface="+mj-lt"/>
              </a:rPr>
              <a:t>SP X</a:t>
            </a:r>
            <a:endParaRPr lang="en-US" sz="2521" dirty="0">
              <a:latin typeface="+mj-lt"/>
            </a:endParaRPr>
          </a:p>
        </p:txBody>
      </p:sp>
      <p:sp>
        <p:nvSpPr>
          <p:cNvPr id="8204" name="TextBox 9"/>
          <p:cNvSpPr txBox="1">
            <a:spLocks noChangeArrowheads="1"/>
          </p:cNvSpPr>
          <p:nvPr/>
        </p:nvSpPr>
        <p:spPr bwMode="auto">
          <a:xfrm>
            <a:off x="2210843" y="2456487"/>
            <a:ext cx="1326004" cy="6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fi-FI" sz="1801" dirty="0"/>
              <a:t>User</a:t>
            </a:r>
            <a:br>
              <a:rPr lang="fi-FI" sz="1801" dirty="0"/>
            </a:br>
            <a:r>
              <a:rPr lang="fi-FI" sz="1801" dirty="0"/>
              <a:t>(</a:t>
            </a:r>
            <a:r>
              <a:rPr lang="fi-FI" sz="1801" dirty="0" err="1"/>
              <a:t>researcher</a:t>
            </a:r>
            <a:r>
              <a:rPr lang="fi-FI" sz="1801" dirty="0"/>
              <a:t>)</a:t>
            </a:r>
            <a:endParaRPr lang="en-US" sz="1801" dirty="0"/>
          </a:p>
        </p:txBody>
      </p:sp>
      <p:grpSp>
        <p:nvGrpSpPr>
          <p:cNvPr id="26" name="Group 25"/>
          <p:cNvGrpSpPr/>
          <p:nvPr/>
        </p:nvGrpSpPr>
        <p:grpSpPr>
          <a:xfrm>
            <a:off x="2717483" y="3285901"/>
            <a:ext cx="1487267" cy="661505"/>
            <a:chOff x="1326863" y="3649479"/>
            <a:chExt cx="1651830" cy="734699"/>
          </a:xfrm>
        </p:grpSpPr>
        <p:cxnSp>
          <p:nvCxnSpPr>
            <p:cNvPr id="8205" name="Straight Arrow Connector 17"/>
            <p:cNvCxnSpPr>
              <a:cxnSpLocks noChangeShapeType="1"/>
            </p:cNvCxnSpPr>
            <p:nvPr/>
          </p:nvCxnSpPr>
          <p:spPr bwMode="auto">
            <a:xfrm flipH="1">
              <a:off x="2846958" y="3649479"/>
              <a:ext cx="273" cy="73469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206" name="TextBox 8"/>
            <p:cNvSpPr txBox="1">
              <a:spLocks noChangeArrowheads="1"/>
            </p:cNvSpPr>
            <p:nvPr/>
          </p:nvSpPr>
          <p:spPr bwMode="auto">
            <a:xfrm>
              <a:off x="1326863" y="3768342"/>
              <a:ext cx="1651830" cy="410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801" dirty="0" err="1"/>
                <a:t>Authenticates</a:t>
              </a:r>
              <a:endParaRPr lang="en-US" sz="1801" dirty="0"/>
            </a:p>
          </p:txBody>
        </p:sp>
      </p:grpSp>
      <p:grpSp>
        <p:nvGrpSpPr>
          <p:cNvPr id="18" name="Group 77"/>
          <p:cNvGrpSpPr>
            <a:grpSpLocks/>
          </p:cNvGrpSpPr>
          <p:nvPr/>
        </p:nvGrpSpPr>
        <p:grpSpPr bwMode="auto">
          <a:xfrm>
            <a:off x="3624822" y="2386067"/>
            <a:ext cx="598463" cy="789182"/>
            <a:chOff x="4056" y="474"/>
            <a:chExt cx="364" cy="480"/>
          </a:xfrm>
        </p:grpSpPr>
        <p:grpSp>
          <p:nvGrpSpPr>
            <p:cNvPr id="19" name="Group 67"/>
            <p:cNvGrpSpPr>
              <a:grpSpLocks/>
            </p:cNvGrpSpPr>
            <p:nvPr/>
          </p:nvGrpSpPr>
          <p:grpSpPr bwMode="auto">
            <a:xfrm>
              <a:off x="4115" y="612"/>
              <a:ext cx="276" cy="342"/>
              <a:chOff x="702" y="2444"/>
              <a:chExt cx="276" cy="342"/>
            </a:xfrm>
          </p:grpSpPr>
          <p:sp>
            <p:nvSpPr>
              <p:cNvPr id="22" name="AutoShape 68"/>
              <p:cNvSpPr>
                <a:spLocks noChangeArrowheads="1"/>
              </p:cNvSpPr>
              <p:nvPr/>
            </p:nvSpPr>
            <p:spPr bwMode="auto">
              <a:xfrm>
                <a:off x="712" y="2599"/>
                <a:ext cx="261" cy="187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21">
                  <a:latin typeface="Calibri" pitchFamily="34" charset="0"/>
                </a:endParaRPr>
              </a:p>
            </p:txBody>
          </p:sp>
          <p:sp>
            <p:nvSpPr>
              <p:cNvPr id="23" name="Line 69"/>
              <p:cNvSpPr>
                <a:spLocks noChangeShapeType="1"/>
              </p:cNvSpPr>
              <p:nvPr/>
            </p:nvSpPr>
            <p:spPr bwMode="auto">
              <a:xfrm flipV="1">
                <a:off x="712" y="2608"/>
                <a:ext cx="133" cy="17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621"/>
              </a:p>
            </p:txBody>
          </p:sp>
          <p:sp>
            <p:nvSpPr>
              <p:cNvPr id="24" name="Line 70"/>
              <p:cNvSpPr>
                <a:spLocks noChangeShapeType="1"/>
              </p:cNvSpPr>
              <p:nvPr/>
            </p:nvSpPr>
            <p:spPr bwMode="auto">
              <a:xfrm flipH="1" flipV="1">
                <a:off x="815" y="2579"/>
                <a:ext cx="163" cy="20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621"/>
              </a:p>
            </p:txBody>
          </p:sp>
          <p:sp>
            <p:nvSpPr>
              <p:cNvPr id="25" name="Oval 71"/>
              <p:cNvSpPr>
                <a:spLocks noChangeArrowheads="1"/>
              </p:cNvSpPr>
              <p:nvPr/>
            </p:nvSpPr>
            <p:spPr bwMode="auto">
              <a:xfrm>
                <a:off x="702" y="2444"/>
                <a:ext cx="253" cy="253"/>
              </a:xfrm>
              <a:prstGeom prst="ellipse">
                <a:avLst/>
              </a:prstGeom>
              <a:solidFill>
                <a:srgbClr val="FFFF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21">
                  <a:latin typeface="Calibri" pitchFamily="34" charset="0"/>
                </a:endParaRPr>
              </a:p>
            </p:txBody>
          </p:sp>
        </p:grpSp>
        <p:sp>
          <p:nvSpPr>
            <p:cNvPr id="20" name="Rectangle 36"/>
            <p:cNvSpPr>
              <a:spLocks noChangeArrowheads="1"/>
            </p:cNvSpPr>
            <p:nvPr/>
          </p:nvSpPr>
          <p:spPr bwMode="auto">
            <a:xfrm>
              <a:off x="4139" y="474"/>
              <a:ext cx="198" cy="18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161">
                <a:latin typeface="Calibri" pitchFamily="34" charset="0"/>
              </a:endParaRPr>
            </a:p>
          </p:txBody>
        </p:sp>
        <p:sp>
          <p:nvSpPr>
            <p:cNvPr id="21" name="Line 37"/>
            <p:cNvSpPr>
              <a:spLocks noChangeShapeType="1"/>
            </p:cNvSpPr>
            <p:nvPr/>
          </p:nvSpPr>
          <p:spPr bwMode="auto">
            <a:xfrm>
              <a:off x="4056" y="663"/>
              <a:ext cx="3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21"/>
            </a:p>
          </p:txBody>
        </p:sp>
      </p:grpSp>
      <p:sp>
        <p:nvSpPr>
          <p:cNvPr id="12" name="Rectangular Callout 11"/>
          <p:cNvSpPr/>
          <p:nvPr/>
        </p:nvSpPr>
        <p:spPr bwMode="auto">
          <a:xfrm>
            <a:off x="6330341" y="1537620"/>
            <a:ext cx="3850215" cy="760723"/>
          </a:xfrm>
          <a:prstGeom prst="wedgeRectCallout">
            <a:avLst>
              <a:gd name="adj1" fmla="val -100872"/>
              <a:gd name="adj2" fmla="val 8921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30" tIns="41165" rIns="82330" bIns="41165" numCol="1" rtlCol="0" anchor="t" anchorCtr="0" compatLnSpc="1">
            <a:prstTxWarp prst="textNoShape">
              <a:avLst/>
            </a:prstTxWarp>
          </a:bodyPr>
          <a:lstStyle/>
          <a:p>
            <a:pPr defTabSz="8233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sz="2161" dirty="0">
                <a:latin typeface="Times" charset="0"/>
              </a:rPr>
              <a:t>Release my </a:t>
            </a:r>
            <a:r>
              <a:rPr lang="fi-FI" sz="2161" dirty="0" err="1">
                <a:latin typeface="Times" charset="0"/>
              </a:rPr>
              <a:t>attributes</a:t>
            </a:r>
            <a:r>
              <a:rPr lang="fi-FI" sz="2161" dirty="0">
                <a:latin typeface="Times" charset="0"/>
              </a:rPr>
              <a:t> to SP X,</a:t>
            </a:r>
          </a:p>
          <a:p>
            <a:pPr defTabSz="823326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i-FI" sz="1621" dirty="0"/>
              <a:t>I </a:t>
            </a:r>
            <a:r>
              <a:rPr lang="fi-FI" sz="1621" dirty="0" err="1"/>
              <a:t>need</a:t>
            </a:r>
            <a:r>
              <a:rPr lang="fi-FI" sz="1621" dirty="0"/>
              <a:t> it to </a:t>
            </a:r>
            <a:r>
              <a:rPr lang="fi-FI" sz="1621" dirty="0" err="1"/>
              <a:t>do</a:t>
            </a:r>
            <a:r>
              <a:rPr lang="fi-FI" sz="1621" dirty="0"/>
              <a:t> my </a:t>
            </a:r>
            <a:r>
              <a:rPr lang="fi-FI" sz="1621" dirty="0" err="1"/>
              <a:t>job</a:t>
            </a:r>
            <a:r>
              <a:rPr lang="fi-FI" sz="2161" dirty="0">
                <a:latin typeface="Times" charset="0"/>
              </a:rPr>
              <a:t>!</a:t>
            </a:r>
            <a:endParaRPr lang="en-US" sz="2161" dirty="0">
              <a:latin typeface="Times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3624822" y="2386067"/>
            <a:ext cx="598463" cy="789182"/>
            <a:chOff x="2342902" y="2656284"/>
            <a:chExt cx="664682" cy="876504"/>
          </a:xfrm>
        </p:grpSpPr>
        <p:grpSp>
          <p:nvGrpSpPr>
            <p:cNvPr id="53" name="Group 67"/>
            <p:cNvGrpSpPr>
              <a:grpSpLocks/>
            </p:cNvGrpSpPr>
            <p:nvPr/>
          </p:nvGrpSpPr>
          <p:grpSpPr bwMode="auto">
            <a:xfrm>
              <a:off x="2450639" y="2908279"/>
              <a:ext cx="503990" cy="624509"/>
              <a:chOff x="702" y="2444"/>
              <a:chExt cx="276" cy="342"/>
            </a:xfrm>
          </p:grpSpPr>
          <p:sp>
            <p:nvSpPr>
              <p:cNvPr id="57" name="AutoShape 68"/>
              <p:cNvSpPr>
                <a:spLocks noChangeArrowheads="1"/>
              </p:cNvSpPr>
              <p:nvPr/>
            </p:nvSpPr>
            <p:spPr bwMode="auto">
              <a:xfrm>
                <a:off x="712" y="2599"/>
                <a:ext cx="261" cy="187"/>
              </a:xfrm>
              <a:prstGeom prst="triangle">
                <a:avLst>
                  <a:gd name="adj" fmla="val 50000"/>
                </a:avLst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 sz="1621">
                  <a:latin typeface="Calibri" pitchFamily="34" charset="0"/>
                </a:endParaRPr>
              </a:p>
            </p:txBody>
          </p:sp>
          <p:sp>
            <p:nvSpPr>
              <p:cNvPr id="58" name="Line 69"/>
              <p:cNvSpPr>
                <a:spLocks noChangeShapeType="1"/>
              </p:cNvSpPr>
              <p:nvPr/>
            </p:nvSpPr>
            <p:spPr bwMode="auto">
              <a:xfrm flipV="1">
                <a:off x="712" y="2608"/>
                <a:ext cx="133" cy="17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621"/>
              </a:p>
            </p:txBody>
          </p:sp>
          <p:sp>
            <p:nvSpPr>
              <p:cNvPr id="59" name="Line 70"/>
              <p:cNvSpPr>
                <a:spLocks noChangeShapeType="1"/>
              </p:cNvSpPr>
              <p:nvPr/>
            </p:nvSpPr>
            <p:spPr bwMode="auto">
              <a:xfrm flipH="1" flipV="1">
                <a:off x="815" y="2579"/>
                <a:ext cx="163" cy="20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621"/>
              </a:p>
            </p:txBody>
          </p:sp>
          <p:sp>
            <p:nvSpPr>
              <p:cNvPr id="60" name="Oval 71"/>
              <p:cNvSpPr>
                <a:spLocks noChangeArrowheads="1"/>
              </p:cNvSpPr>
              <p:nvPr/>
            </p:nvSpPr>
            <p:spPr bwMode="auto">
              <a:xfrm>
                <a:off x="702" y="2444"/>
                <a:ext cx="253" cy="253"/>
              </a:xfrm>
              <a:prstGeom prst="ellipse">
                <a:avLst/>
              </a:prstGeom>
              <a:solidFill>
                <a:srgbClr val="FFFF99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621">
                  <a:latin typeface="Calibri" pitchFamily="34" charset="0"/>
                </a:endParaRPr>
              </a:p>
            </p:txBody>
          </p:sp>
        </p:grpSp>
        <p:sp>
          <p:nvSpPr>
            <p:cNvPr id="54" name="Line 37"/>
            <p:cNvSpPr>
              <a:spLocks noChangeShapeType="1"/>
            </p:cNvSpPr>
            <p:nvPr/>
          </p:nvSpPr>
          <p:spPr bwMode="auto">
            <a:xfrm>
              <a:off x="2342902" y="3001407"/>
              <a:ext cx="6646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621"/>
            </a:p>
          </p:txBody>
        </p:sp>
        <p:sp>
          <p:nvSpPr>
            <p:cNvPr id="55" name="Smiley Face 54"/>
            <p:cNvSpPr/>
            <p:nvPr/>
          </p:nvSpPr>
          <p:spPr bwMode="auto">
            <a:xfrm>
              <a:off x="2460258" y="2906210"/>
              <a:ext cx="458708" cy="470154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330" tIns="41165" rIns="82330" bIns="41165" numCol="1" rtlCol="0" anchor="t" anchorCtr="0" compatLnSpc="1">
              <a:prstTxWarp prst="textNoShape">
                <a:avLst/>
              </a:prstTxWarp>
            </a:bodyPr>
            <a:lstStyle/>
            <a:p>
              <a:pPr defTabSz="823326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161">
                <a:latin typeface="Times" charset="0"/>
              </a:endParaRPr>
            </a:p>
          </p:txBody>
        </p:sp>
        <p:sp>
          <p:nvSpPr>
            <p:cNvPr id="56" name="Rectangle 36"/>
            <p:cNvSpPr>
              <a:spLocks noChangeArrowheads="1"/>
            </p:cNvSpPr>
            <p:nvPr/>
          </p:nvSpPr>
          <p:spPr bwMode="auto">
            <a:xfrm>
              <a:off x="2494464" y="2656284"/>
              <a:ext cx="361558" cy="34512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161">
                <a:latin typeface="Calibri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410646" y="3623503"/>
            <a:ext cx="2484511" cy="1200778"/>
            <a:chOff x="3207370" y="4024436"/>
            <a:chExt cx="2759417" cy="1333641"/>
          </a:xfrm>
        </p:grpSpPr>
        <p:cxnSp>
          <p:nvCxnSpPr>
            <p:cNvPr id="8200" name="Straight Arrow Connector 7"/>
            <p:cNvCxnSpPr>
              <a:cxnSpLocks noChangeShapeType="1"/>
              <a:stCxn id="5" idx="3"/>
            </p:cNvCxnSpPr>
            <p:nvPr/>
          </p:nvCxnSpPr>
          <p:spPr bwMode="auto">
            <a:xfrm>
              <a:off x="3207370" y="4713882"/>
              <a:ext cx="2132106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201" name="TextBox 8"/>
            <p:cNvSpPr txBox="1">
              <a:spLocks noChangeArrowheads="1"/>
            </p:cNvSpPr>
            <p:nvPr/>
          </p:nvSpPr>
          <p:spPr bwMode="auto">
            <a:xfrm>
              <a:off x="3223752" y="4272398"/>
              <a:ext cx="1242629" cy="410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801" dirty="0" err="1"/>
                <a:t>Attributes</a:t>
              </a:r>
              <a:endParaRPr lang="en-US" sz="180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95230" y="4024436"/>
              <a:ext cx="671557" cy="133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i-FI" sz="7203" b="1" dirty="0">
                  <a:solidFill>
                    <a:srgbClr val="FF0000"/>
                  </a:solidFill>
                  <a:latin typeface="+mj-lt"/>
                </a:rPr>
                <a:t>?</a:t>
              </a:r>
              <a:endParaRPr lang="en-US" sz="7203" b="1" dirty="0">
                <a:solidFill>
                  <a:srgbClr val="FF0000"/>
                </a:solidFill>
                <a:latin typeface="+mj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595246" y="2681613"/>
            <a:ext cx="5585310" cy="3025795"/>
            <a:chOff x="3412396" y="2978328"/>
            <a:chExt cx="6203314" cy="3360594"/>
          </a:xfrm>
        </p:grpSpPr>
        <p:grpSp>
          <p:nvGrpSpPr>
            <p:cNvPr id="27" name="Group 26"/>
            <p:cNvGrpSpPr/>
            <p:nvPr/>
          </p:nvGrpSpPr>
          <p:grpSpPr>
            <a:xfrm>
              <a:off x="3573561" y="4960540"/>
              <a:ext cx="857573" cy="972365"/>
              <a:chOff x="7905750" y="4205288"/>
              <a:chExt cx="604838" cy="685800"/>
            </a:xfrm>
          </p:grpSpPr>
          <p:grpSp>
            <p:nvGrpSpPr>
              <p:cNvPr id="28" name="Group 72"/>
              <p:cNvGrpSpPr>
                <a:grpSpLocks/>
              </p:cNvGrpSpPr>
              <p:nvPr/>
            </p:nvGrpSpPr>
            <p:grpSpPr bwMode="auto">
              <a:xfrm>
                <a:off x="8072438" y="4348163"/>
                <a:ext cx="438150" cy="542925"/>
                <a:chOff x="702" y="2444"/>
                <a:chExt cx="276" cy="342"/>
              </a:xfrm>
            </p:grpSpPr>
            <p:sp>
              <p:nvSpPr>
                <p:cNvPr id="32" name="AutoShape 73"/>
                <p:cNvSpPr>
                  <a:spLocks noChangeArrowheads="1"/>
                </p:cNvSpPr>
                <p:nvPr/>
              </p:nvSpPr>
              <p:spPr bwMode="auto">
                <a:xfrm>
                  <a:off x="712" y="2599"/>
                  <a:ext cx="261" cy="1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99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21">
                    <a:latin typeface="Calibri" pitchFamily="34" charset="0"/>
                  </a:endParaRPr>
                </a:p>
              </p:txBody>
            </p:sp>
            <p:sp>
              <p:nvSpPr>
                <p:cNvPr id="33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712" y="2608"/>
                  <a:ext cx="133" cy="178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21"/>
                </a:p>
              </p:txBody>
            </p:sp>
            <p:sp>
              <p:nvSpPr>
                <p:cNvPr id="34" name="Line 75"/>
                <p:cNvSpPr>
                  <a:spLocks noChangeShapeType="1"/>
                </p:cNvSpPr>
                <p:nvPr/>
              </p:nvSpPr>
              <p:spPr bwMode="auto">
                <a:xfrm flipH="1" flipV="1">
                  <a:off x="815" y="2579"/>
                  <a:ext cx="163" cy="20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21"/>
                </a:p>
              </p:txBody>
            </p:sp>
            <p:sp>
              <p:nvSpPr>
                <p:cNvPr id="35" name="Oval 76"/>
                <p:cNvSpPr>
                  <a:spLocks noChangeArrowheads="1"/>
                </p:cNvSpPr>
                <p:nvPr/>
              </p:nvSpPr>
              <p:spPr bwMode="auto">
                <a:xfrm>
                  <a:off x="702" y="2444"/>
                  <a:ext cx="253" cy="253"/>
                </a:xfrm>
                <a:prstGeom prst="ellipse">
                  <a:avLst/>
                </a:prstGeom>
                <a:solidFill>
                  <a:srgbClr val="FFFF99"/>
                </a:soli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621">
                    <a:latin typeface="Calibri" pitchFamily="34" charset="0"/>
                  </a:endParaRPr>
                </a:p>
              </p:txBody>
            </p:sp>
          </p:grpSp>
          <p:grpSp>
            <p:nvGrpSpPr>
              <p:cNvPr id="29" name="Group 50"/>
              <p:cNvGrpSpPr>
                <a:grpSpLocks/>
              </p:cNvGrpSpPr>
              <p:nvPr/>
            </p:nvGrpSpPr>
            <p:grpSpPr bwMode="auto">
              <a:xfrm rot="519153">
                <a:off x="7905750" y="4205288"/>
                <a:ext cx="577850" cy="223838"/>
                <a:chOff x="4642" y="2387"/>
                <a:chExt cx="234" cy="91"/>
              </a:xfrm>
            </p:grpSpPr>
            <p:sp>
              <p:nvSpPr>
                <p:cNvPr id="30" name="Rectangle 48"/>
                <p:cNvSpPr>
                  <a:spLocks noChangeArrowheads="1"/>
                </p:cNvSpPr>
                <p:nvPr/>
              </p:nvSpPr>
              <p:spPr bwMode="auto">
                <a:xfrm>
                  <a:off x="4723" y="2387"/>
                  <a:ext cx="153" cy="91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21">
                    <a:latin typeface="Calibri" pitchFamily="34" charset="0"/>
                  </a:endParaRPr>
                </a:p>
              </p:txBody>
            </p:sp>
            <p:sp>
              <p:nvSpPr>
                <p:cNvPr id="31" name="Line 49"/>
                <p:cNvSpPr>
                  <a:spLocks noChangeShapeType="1"/>
                </p:cNvSpPr>
                <p:nvPr/>
              </p:nvSpPr>
              <p:spPr bwMode="auto">
                <a:xfrm flipH="1">
                  <a:off x="4642" y="2475"/>
                  <a:ext cx="23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621"/>
                </a:p>
              </p:txBody>
            </p:sp>
          </p:grpSp>
        </p:grpSp>
        <p:sp>
          <p:nvSpPr>
            <p:cNvPr id="38" name="Rectangular Callout 37"/>
            <p:cNvSpPr/>
            <p:nvPr/>
          </p:nvSpPr>
          <p:spPr bwMode="auto">
            <a:xfrm>
              <a:off x="5339476" y="2978328"/>
              <a:ext cx="4276234" cy="902092"/>
            </a:xfrm>
            <a:prstGeom prst="wedgeRectCallout">
              <a:avLst>
                <a:gd name="adj1" fmla="val -70133"/>
                <a:gd name="adj2" fmla="val 172436"/>
              </a:avLst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330" tIns="41165" rIns="82330" bIns="41165" numCol="1" rtlCol="0" anchor="t" anchorCtr="0" compatLnSpc="1">
              <a:prstTxWarp prst="textNoShape">
                <a:avLst/>
              </a:prstTxWarp>
            </a:bodyPr>
            <a:lstStyle/>
            <a:p>
              <a:pPr defTabSz="823326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i-FI" sz="2161" dirty="0" err="1">
                  <a:latin typeface="Times" charset="0"/>
                </a:rPr>
                <a:t>Sorry</a:t>
              </a:r>
              <a:r>
                <a:rPr lang="fi-FI" sz="2161" dirty="0">
                  <a:latin typeface="Times" charset="0"/>
                </a:rPr>
                <a:t>, to </a:t>
              </a:r>
              <a:r>
                <a:rPr lang="fi-FI" sz="2161" dirty="0" err="1">
                  <a:latin typeface="Times" charset="0"/>
                </a:rPr>
                <a:t>protect</a:t>
              </a:r>
              <a:r>
                <a:rPr lang="fi-FI" sz="2161" dirty="0">
                  <a:latin typeface="Times" charset="0"/>
                </a:rPr>
                <a:t> </a:t>
              </a:r>
              <a:r>
                <a:rPr lang="fi-FI" sz="2161" dirty="0" err="1">
                  <a:latin typeface="Times" charset="0"/>
                </a:rPr>
                <a:t>your</a:t>
              </a:r>
              <a:r>
                <a:rPr lang="fi-FI" sz="2161" dirty="0">
                  <a:latin typeface="Times" charset="0"/>
                </a:rPr>
                <a:t> </a:t>
              </a:r>
              <a:r>
                <a:rPr lang="fi-FI" sz="2161" dirty="0" err="1">
                  <a:latin typeface="Times" charset="0"/>
                </a:rPr>
                <a:t>privacy</a:t>
              </a:r>
              <a:r>
                <a:rPr lang="fi-FI" sz="2161" dirty="0">
                  <a:latin typeface="Times" charset="0"/>
                </a:rPr>
                <a:t>, </a:t>
              </a:r>
              <a:r>
                <a:rPr lang="fi-FI" sz="2161" dirty="0" err="1">
                  <a:latin typeface="Times" charset="0"/>
                </a:rPr>
                <a:t>we</a:t>
              </a:r>
              <a:r>
                <a:rPr lang="fi-FI" sz="2161" dirty="0">
                  <a:latin typeface="Times" charset="0"/>
                </a:rPr>
                <a:t> </a:t>
              </a:r>
              <a:r>
                <a:rPr lang="fi-FI" sz="2161" dirty="0" err="1" smtClean="0">
                  <a:latin typeface="Times" charset="0"/>
                </a:rPr>
                <a:t>cannot</a:t>
              </a:r>
              <a:r>
                <a:rPr lang="fi-FI" sz="2161" dirty="0" smtClean="0">
                  <a:latin typeface="Times" charset="0"/>
                </a:rPr>
                <a:t> </a:t>
              </a:r>
              <a:r>
                <a:rPr lang="fi-FI" sz="2161" dirty="0">
                  <a:latin typeface="Times" charset="0"/>
                </a:rPr>
                <a:t>release </a:t>
              </a:r>
              <a:r>
                <a:rPr lang="fi-FI" sz="2161" dirty="0" err="1">
                  <a:latin typeface="Times" charset="0"/>
                </a:rPr>
                <a:t>your</a:t>
              </a:r>
              <a:r>
                <a:rPr lang="fi-FI" sz="2161" dirty="0">
                  <a:latin typeface="Times" charset="0"/>
                </a:rPr>
                <a:t> </a:t>
              </a:r>
              <a:r>
                <a:rPr lang="fi-FI" sz="2161" dirty="0" err="1">
                  <a:latin typeface="Times" charset="0"/>
                </a:rPr>
                <a:t>attributes</a:t>
              </a:r>
              <a:r>
                <a:rPr lang="fi-FI" sz="2161" dirty="0">
                  <a:latin typeface="Times" charset="0"/>
                </a:rPr>
                <a:t>.</a:t>
              </a:r>
              <a:endParaRPr lang="en-US" sz="2161" dirty="0">
                <a:latin typeface="Times" charset="0"/>
              </a:endParaRPr>
            </a:p>
          </p:txBody>
        </p:sp>
        <p:sp>
          <p:nvSpPr>
            <p:cNvPr id="39" name="TextBox 9"/>
            <p:cNvSpPr txBox="1">
              <a:spLocks noChangeArrowheads="1"/>
            </p:cNvSpPr>
            <p:nvPr/>
          </p:nvSpPr>
          <p:spPr bwMode="auto">
            <a:xfrm>
              <a:off x="3412396" y="5928582"/>
              <a:ext cx="1251958" cy="410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i-FI" sz="1801" dirty="0" err="1"/>
                <a:t>IdP</a:t>
              </a:r>
              <a:r>
                <a:rPr lang="fi-FI" sz="1801" dirty="0"/>
                <a:t> </a:t>
              </a:r>
              <a:r>
                <a:rPr lang="fi-FI" sz="1801" dirty="0" err="1"/>
                <a:t>admin</a:t>
              </a:r>
              <a:endParaRPr lang="en-US" sz="1801" dirty="0"/>
            </a:p>
          </p:txBody>
        </p:sp>
      </p:grpSp>
    </p:spTree>
    <p:extLst>
      <p:ext uri="{BB962C8B-B14F-4D97-AF65-F5344CB8AC3E}">
        <p14:creationId xmlns:p14="http://schemas.microsoft.com/office/powerpoint/2010/main" val="15448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r>
              <a:rPr lang="fi-FI" dirty="0" smtClean="0"/>
              <a:t> (</a:t>
            </a:r>
            <a:r>
              <a:rPr lang="fi-FI" dirty="0" err="1" smtClean="0"/>
              <a:t>CoCo</a:t>
            </a:r>
            <a:r>
              <a:rPr lang="fi-FI" dirty="0" smtClean="0"/>
              <a:t>) </a:t>
            </a:r>
            <a:r>
              <a:rPr lang="fi-FI" dirty="0" err="1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908" y="3884822"/>
            <a:ext cx="7772186" cy="220847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fi-FI" sz="2000" dirty="0"/>
              <a:t>Service Providers (SP) </a:t>
            </a:r>
            <a:r>
              <a:rPr lang="fi-FI" sz="2000" dirty="0" err="1"/>
              <a:t>commits</a:t>
            </a:r>
            <a:r>
              <a:rPr lang="fi-FI" sz="2000" dirty="0"/>
              <a:t> to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CoCo</a:t>
            </a:r>
            <a:endParaRPr lang="fi-FI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fi-FI" sz="2000" dirty="0" err="1"/>
              <a:t>Federations</a:t>
            </a:r>
            <a:r>
              <a:rPr lang="fi-FI" sz="2000" dirty="0"/>
              <a:t> (and eduGAIN) </a:t>
            </a:r>
            <a:r>
              <a:rPr lang="fi-FI" sz="2000" dirty="0" err="1" smtClean="0"/>
              <a:t>relays</a:t>
            </a:r>
            <a:r>
              <a:rPr lang="fi-FI" sz="2000" dirty="0" smtClean="0"/>
              <a:t> </a:t>
            </a:r>
            <a:r>
              <a:rPr lang="fi-FI" sz="2000" dirty="0" err="1"/>
              <a:t>SPs</a:t>
            </a:r>
            <a:r>
              <a:rPr lang="fi-FI" sz="2000" dirty="0"/>
              <a:t>’ </a:t>
            </a:r>
            <a:r>
              <a:rPr lang="fi-FI" sz="2000" dirty="0" err="1"/>
              <a:t>commitment</a:t>
            </a:r>
            <a:r>
              <a:rPr lang="fi-FI" sz="2000" dirty="0"/>
              <a:t> to Home </a:t>
            </a:r>
            <a:r>
              <a:rPr lang="fi-FI" sz="2000" dirty="0" err="1"/>
              <a:t>Organisations</a:t>
            </a:r>
            <a:r>
              <a:rPr lang="fi-FI" sz="2000" dirty="0"/>
              <a:t> (HO)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i-FI" sz="2000" dirty="0"/>
              <a:t>Using SAML2 metadata (</a:t>
            </a:r>
            <a:r>
              <a:rPr lang="fi-FI" sz="2000" dirty="0" err="1"/>
              <a:t>Entity</a:t>
            </a:r>
            <a:r>
              <a:rPr lang="fi-FI" sz="2000" dirty="0"/>
              <a:t> </a:t>
            </a:r>
            <a:r>
              <a:rPr lang="fi-FI" sz="2000" dirty="0" err="1"/>
              <a:t>Category</a:t>
            </a:r>
            <a:r>
              <a:rPr lang="fi-FI" sz="2000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i-FI" sz="2000" dirty="0"/>
              <a:t>HO </a:t>
            </a:r>
            <a:r>
              <a:rPr lang="fi-FI" sz="2000" dirty="0" err="1"/>
              <a:t>decides</a:t>
            </a:r>
            <a:r>
              <a:rPr lang="fi-FI" sz="2000" dirty="0"/>
              <a:t> </a:t>
            </a:r>
            <a:r>
              <a:rPr lang="fi-FI" sz="2000" dirty="0" err="1"/>
              <a:t>if</a:t>
            </a:r>
            <a:r>
              <a:rPr lang="fi-FI" sz="2000" dirty="0"/>
              <a:t> it </a:t>
            </a:r>
            <a:r>
              <a:rPr lang="fi-FI" sz="2000" dirty="0" err="1"/>
              <a:t>feels</a:t>
            </a:r>
            <a:r>
              <a:rPr lang="fi-FI" sz="2000" dirty="0"/>
              <a:t> </a:t>
            </a:r>
            <a:r>
              <a:rPr lang="fi-FI" sz="2000" dirty="0" err="1"/>
              <a:t>confident</a:t>
            </a:r>
            <a:r>
              <a:rPr lang="fi-FI" sz="2000" dirty="0"/>
              <a:t> to release </a:t>
            </a:r>
            <a:r>
              <a:rPr lang="fi-FI" sz="2000" dirty="0" err="1"/>
              <a:t>attributes</a:t>
            </a:r>
            <a:r>
              <a:rPr lang="fi-FI" sz="2000" dirty="0"/>
              <a:t> to </a:t>
            </a:r>
            <a:r>
              <a:rPr lang="fi-FI" sz="2000" dirty="0" err="1"/>
              <a:t>the</a:t>
            </a:r>
            <a:r>
              <a:rPr lang="fi-FI" sz="2000" dirty="0"/>
              <a:t> SP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8883145" y="1743749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pPr algn="ctr" defTabSz="823051"/>
            <a:r>
              <a:rPr lang="fi-FI" sz="2160" dirty="0">
                <a:latin typeface="+mj-lt"/>
              </a:rPr>
              <a:t>SP</a:t>
            </a:r>
            <a:endParaRPr lang="en-US" sz="216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42590" y="1614115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Commit</a:t>
            </a:r>
            <a:r>
              <a:rPr lang="fi-FI" dirty="0"/>
              <a:t> to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8883145" y="2262288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pPr algn="ctr" defTabSz="823051"/>
            <a:r>
              <a:rPr lang="fi-FI" sz="2160" dirty="0">
                <a:latin typeface="+mj-lt"/>
              </a:rPr>
              <a:t>SP</a:t>
            </a:r>
            <a:endParaRPr lang="en-US" sz="216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42590" y="2132653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Commit</a:t>
            </a:r>
            <a:r>
              <a:rPr lang="fi-FI" dirty="0"/>
              <a:t> to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83145" y="2716009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pPr algn="ctr" defTabSz="823051"/>
            <a:r>
              <a:rPr lang="fi-FI" sz="2160" dirty="0">
                <a:latin typeface="+mj-lt"/>
              </a:rPr>
              <a:t>SP</a:t>
            </a:r>
            <a:endParaRPr lang="en-US" sz="2160" dirty="0">
              <a:latin typeface="+mj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068261" y="1938201"/>
            <a:ext cx="1814885" cy="972260"/>
            <a:chOff x="5727278" y="2152228"/>
            <a:chExt cx="2448272" cy="1080120"/>
          </a:xfrm>
        </p:grpSpPr>
        <p:cxnSp>
          <p:nvCxnSpPr>
            <p:cNvPr id="7" name="Straight Arrow Connector 6"/>
            <p:cNvCxnSpPr>
              <a:stCxn id="5" idx="1"/>
            </p:cNvCxnSpPr>
            <p:nvPr/>
          </p:nvCxnSpPr>
          <p:spPr bwMode="auto">
            <a:xfrm flipH="1">
              <a:off x="5727278" y="2152228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0" name="Straight Arrow Connector 9"/>
            <p:cNvCxnSpPr>
              <a:stCxn id="9" idx="1"/>
            </p:cNvCxnSpPr>
            <p:nvPr/>
          </p:nvCxnSpPr>
          <p:spPr bwMode="auto">
            <a:xfrm flipH="1">
              <a:off x="5727278" y="2728292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>
              <a:stCxn id="12" idx="1"/>
            </p:cNvCxnSpPr>
            <p:nvPr/>
          </p:nvCxnSpPr>
          <p:spPr bwMode="auto">
            <a:xfrm flipH="1">
              <a:off x="5727278" y="3232348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4" name="TextBox 13"/>
          <p:cNvSpPr txBox="1"/>
          <p:nvPr/>
        </p:nvSpPr>
        <p:spPr>
          <a:xfrm>
            <a:off x="7242590" y="2586375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Commit</a:t>
            </a:r>
            <a:r>
              <a:rPr lang="fi-FI" dirty="0"/>
              <a:t> to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 bwMode="auto">
          <a:xfrm>
            <a:off x="2271778" y="1743749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pPr algn="ctr" defTabSz="823051"/>
            <a:r>
              <a:rPr lang="fi-FI" sz="2160" dirty="0">
                <a:latin typeface="+mj-lt"/>
              </a:rPr>
              <a:t>HO</a:t>
            </a:r>
            <a:endParaRPr lang="en-US" sz="216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2271778" y="2262288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pPr algn="ctr" defTabSz="823051"/>
            <a:r>
              <a:rPr lang="fi-FI" sz="2160" dirty="0">
                <a:latin typeface="+mj-lt"/>
              </a:rPr>
              <a:t>HO</a:t>
            </a:r>
            <a:endParaRPr lang="en-US" sz="216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271778" y="2716009"/>
            <a:ext cx="777808" cy="3889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pPr algn="ctr" defTabSz="823051"/>
            <a:r>
              <a:rPr lang="fi-FI" sz="2160" dirty="0">
                <a:latin typeface="+mj-lt"/>
              </a:rPr>
              <a:t>HO</a:t>
            </a:r>
            <a:endParaRPr lang="en-US" sz="2160" dirty="0">
              <a:latin typeface="+mj-lt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049586" y="1938201"/>
            <a:ext cx="2288728" cy="972260"/>
            <a:chOff x="5727278" y="2152228"/>
            <a:chExt cx="2448272" cy="1080120"/>
          </a:xfrm>
        </p:grpSpPr>
        <p:cxnSp>
          <p:nvCxnSpPr>
            <p:cNvPr id="21" name="Straight Arrow Connector 20"/>
            <p:cNvCxnSpPr/>
            <p:nvPr/>
          </p:nvCxnSpPr>
          <p:spPr bwMode="auto">
            <a:xfrm flipH="1">
              <a:off x="5727278" y="2152228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 flipH="1">
              <a:off x="5727278" y="2728292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3" name="Straight Arrow Connector 22"/>
            <p:cNvCxnSpPr/>
            <p:nvPr/>
          </p:nvCxnSpPr>
          <p:spPr bwMode="auto">
            <a:xfrm flipH="1">
              <a:off x="5727278" y="3232348"/>
              <a:ext cx="24482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4" name="TextBox 23"/>
          <p:cNvSpPr txBox="1"/>
          <p:nvPr/>
        </p:nvSpPr>
        <p:spPr>
          <a:xfrm>
            <a:off x="3184568" y="2586375"/>
            <a:ext cx="241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Learn</a:t>
            </a:r>
            <a:r>
              <a:rPr lang="fi-FI" dirty="0"/>
              <a:t> </a:t>
            </a:r>
            <a:r>
              <a:rPr lang="fi-FI" dirty="0" err="1"/>
              <a:t>SP’s</a:t>
            </a:r>
            <a:r>
              <a:rPr lang="fi-FI" dirty="0"/>
              <a:t> </a:t>
            </a:r>
            <a:r>
              <a:rPr lang="fi-FI" dirty="0" err="1"/>
              <a:t>commitment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184568" y="2067836"/>
            <a:ext cx="241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Learn</a:t>
            </a:r>
            <a:r>
              <a:rPr lang="fi-FI" dirty="0"/>
              <a:t> </a:t>
            </a:r>
            <a:r>
              <a:rPr lang="fi-FI" dirty="0" err="1"/>
              <a:t>SP’s</a:t>
            </a:r>
            <a:r>
              <a:rPr lang="fi-FI" dirty="0"/>
              <a:t> </a:t>
            </a:r>
            <a:r>
              <a:rPr lang="fi-FI" dirty="0" err="1"/>
              <a:t>commitment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184568" y="1578046"/>
            <a:ext cx="241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/>
              <a:t>Learn</a:t>
            </a:r>
            <a:r>
              <a:rPr lang="fi-FI" dirty="0"/>
              <a:t> </a:t>
            </a:r>
            <a:r>
              <a:rPr lang="fi-FI" dirty="0" err="1"/>
              <a:t>SP’s</a:t>
            </a:r>
            <a:r>
              <a:rPr lang="fi-FI" dirty="0"/>
              <a:t> </a:t>
            </a:r>
            <a:r>
              <a:rPr lang="fi-FI" dirty="0" err="1"/>
              <a:t>commitment</a:t>
            </a:r>
            <a:endParaRPr lang="en-US" dirty="0"/>
          </a:p>
        </p:txBody>
      </p:sp>
      <p:sp>
        <p:nvSpPr>
          <p:cNvPr id="27" name="Vertical Scroll 26"/>
          <p:cNvSpPr/>
          <p:nvPr/>
        </p:nvSpPr>
        <p:spPr bwMode="auto">
          <a:xfrm>
            <a:off x="5318193" y="1484480"/>
            <a:ext cx="1879703" cy="1750068"/>
          </a:xfrm>
          <a:prstGeom prst="verticalScroll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309" tIns="41154" rIns="82309" bIns="41154" numCol="1" rtlCol="0" anchor="t" anchorCtr="0" compatLnSpc="1">
            <a:prstTxWarp prst="textNoShape">
              <a:avLst/>
            </a:prstTxWarp>
          </a:bodyPr>
          <a:lstStyle/>
          <a:p>
            <a:r>
              <a:rPr lang="en-GB" b="1" i="1" dirty="0"/>
              <a:t>GEANT Data protection Code of </a:t>
            </a:r>
            <a:r>
              <a:rPr lang="en-GB" b="1" i="1" dirty="0" smtClean="0"/>
              <a:t>Conduct </a:t>
            </a:r>
            <a:br>
              <a:rPr lang="en-GB" b="1" i="1" dirty="0" smtClean="0"/>
            </a:br>
            <a:r>
              <a:rPr lang="en-GB" b="1" i="1" dirty="0" smtClean="0"/>
              <a:t>for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45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5022" y="1502908"/>
            <a:ext cx="6827227" cy="46432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i-FI" dirty="0" smtClean="0"/>
              <a:t>GEANT </a:t>
            </a:r>
            <a:r>
              <a:rPr lang="fi-FI" dirty="0" err="1" smtClean="0"/>
              <a:t>CoCo</a:t>
            </a:r>
            <a:r>
              <a:rPr lang="fi-FI" dirty="0" smtClean="0"/>
              <a:t> version 1.0 </a:t>
            </a:r>
          </a:p>
          <a:p>
            <a:r>
              <a:rPr lang="fi-FI" dirty="0" err="1" smtClean="0"/>
              <a:t>Work</a:t>
            </a:r>
            <a:r>
              <a:rPr lang="fi-FI" dirty="0" smtClean="0"/>
              <a:t> </a:t>
            </a:r>
            <a:r>
              <a:rPr lang="fi-FI" dirty="0" err="1" smtClean="0"/>
              <a:t>started</a:t>
            </a:r>
            <a:r>
              <a:rPr lang="fi-FI" dirty="0" smtClean="0"/>
              <a:t> 2011, </a:t>
            </a:r>
            <a:r>
              <a:rPr lang="fi-FI" dirty="0" err="1" smtClean="0"/>
              <a:t>pilot</a:t>
            </a:r>
            <a:r>
              <a:rPr lang="fi-FI" dirty="0" smtClean="0"/>
              <a:t> 2012-2013</a:t>
            </a:r>
          </a:p>
          <a:p>
            <a:r>
              <a:rPr lang="fi-FI" dirty="0" err="1" smtClean="0"/>
              <a:t>published</a:t>
            </a:r>
            <a:r>
              <a:rPr lang="fi-FI" dirty="0" smtClean="0"/>
              <a:t> 6/2013</a:t>
            </a:r>
          </a:p>
          <a:p>
            <a:r>
              <a:rPr lang="fi-FI" dirty="0" err="1" smtClean="0"/>
              <a:t>Submitted</a:t>
            </a:r>
            <a:r>
              <a:rPr lang="fi-FI" dirty="0" smtClean="0"/>
              <a:t> to data </a:t>
            </a:r>
            <a:r>
              <a:rPr lang="fi-FI" dirty="0" err="1" smtClean="0"/>
              <a:t>protection</a:t>
            </a:r>
            <a:r>
              <a:rPr lang="fi-FI" dirty="0" smtClean="0"/>
              <a:t> </a:t>
            </a:r>
            <a:r>
              <a:rPr lang="fi-FI" dirty="0" err="1" smtClean="0"/>
              <a:t>authorities</a:t>
            </a:r>
            <a:r>
              <a:rPr lang="fi-FI" dirty="0" smtClean="0"/>
              <a:t> (WP29) </a:t>
            </a:r>
          </a:p>
          <a:p>
            <a:r>
              <a:rPr lang="fi-FI" dirty="0" smtClean="0"/>
              <a:t>WP29 (2015):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 1.0 </a:t>
            </a:r>
            <a:r>
              <a:rPr lang="fi-FI" dirty="0" err="1" smtClean="0"/>
              <a:t>doesn’t</a:t>
            </a:r>
            <a:r>
              <a:rPr lang="fi-FI" dirty="0" smtClean="0"/>
              <a:t> </a:t>
            </a:r>
            <a:r>
              <a:rPr lang="fi-FI" dirty="0" err="1" smtClean="0"/>
              <a:t>add</a:t>
            </a:r>
            <a:r>
              <a:rPr lang="fi-FI" dirty="0" smtClean="0"/>
              <a:t> </a:t>
            </a:r>
            <a:r>
              <a:rPr lang="fi-FI" dirty="0" err="1" smtClean="0"/>
              <a:t>value</a:t>
            </a:r>
            <a:endParaRPr lang="fi-FI" dirty="0" smtClean="0"/>
          </a:p>
          <a:p>
            <a:pPr lvl="1"/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/>
              <a:t>CoCo</a:t>
            </a:r>
            <a:r>
              <a:rPr lang="fi-FI" dirty="0"/>
              <a:t> </a:t>
            </a:r>
            <a:r>
              <a:rPr lang="fi-FI" dirty="0" err="1"/>
              <a:t>must</a:t>
            </a:r>
            <a:r>
              <a:rPr lang="fi-FI" dirty="0"/>
              <a:t> </a:t>
            </a:r>
            <a:r>
              <a:rPr lang="fi-FI" dirty="0" err="1"/>
              <a:t>explain</a:t>
            </a:r>
            <a:r>
              <a:rPr lang="fi-FI" dirty="0"/>
              <a:t> </a:t>
            </a:r>
            <a:r>
              <a:rPr lang="fi-FI" dirty="0" err="1"/>
              <a:t>what</a:t>
            </a:r>
            <a:r>
              <a:rPr lang="fi-FI" dirty="0"/>
              <a:t>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law</a:t>
            </a:r>
            <a:r>
              <a:rPr lang="fi-FI" dirty="0"/>
              <a:t> </a:t>
            </a:r>
            <a:r>
              <a:rPr lang="fi-FI" dirty="0" err="1"/>
              <a:t>means</a:t>
            </a:r>
            <a:r>
              <a:rPr lang="fi-FI" dirty="0"/>
              <a:t> in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context</a:t>
            </a:r>
            <a:r>
              <a:rPr lang="fi-FI" dirty="0"/>
              <a:t> of R&amp;E </a:t>
            </a:r>
            <a:r>
              <a:rPr lang="fi-FI" dirty="0" err="1" smtClean="0"/>
              <a:t>federations</a:t>
            </a:r>
            <a:endParaRPr lang="fi-FI" dirty="0"/>
          </a:p>
          <a:p>
            <a:r>
              <a:rPr lang="fi-FI" dirty="0" smtClean="0"/>
              <a:t>4/2016: GDPR </a:t>
            </a:r>
            <a:r>
              <a:rPr lang="fi-FI" dirty="0" err="1" smtClean="0"/>
              <a:t>approved</a:t>
            </a:r>
            <a:endParaRPr lang="fi-FI" dirty="0" smtClean="0"/>
          </a:p>
          <a:p>
            <a:pPr lvl="1"/>
            <a:r>
              <a:rPr lang="fi-FI" dirty="0" err="1" smtClean="0"/>
              <a:t>more</a:t>
            </a:r>
            <a:r>
              <a:rPr lang="fi-FI" dirty="0" smtClean="0"/>
              <a:t> </a:t>
            </a:r>
            <a:r>
              <a:rPr lang="fi-FI" dirty="0" err="1" smtClean="0"/>
              <a:t>power</a:t>
            </a:r>
            <a:r>
              <a:rPr lang="fi-FI" dirty="0" smtClean="0"/>
              <a:t> to a </a:t>
            </a:r>
            <a:r>
              <a:rPr lang="fi-FI" dirty="0" err="1" smtClean="0"/>
              <a:t>code</a:t>
            </a:r>
            <a:r>
              <a:rPr lang="fi-FI" dirty="0" smtClean="0"/>
              <a:t> of </a:t>
            </a:r>
            <a:r>
              <a:rPr lang="fi-FI" dirty="0" err="1" smtClean="0"/>
              <a:t>conduct</a:t>
            </a:r>
            <a:endParaRPr lang="fi-FI" dirty="0" smtClean="0"/>
          </a:p>
          <a:p>
            <a:pPr>
              <a:buFont typeface="Symbol" panose="05050102010706020507" pitchFamily="18" charset="2"/>
              <a:buChar char="Þ"/>
            </a:pPr>
            <a:r>
              <a:rPr lang="fi-FI" dirty="0" err="1" smtClean="0"/>
              <a:t>CoCo</a:t>
            </a:r>
            <a:r>
              <a:rPr lang="fi-FI" dirty="0" smtClean="0"/>
              <a:t> 2.0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  <a:r>
              <a:rPr lang="fi-FI" dirty="0" err="1" smtClean="0"/>
              <a:t>shifts</a:t>
            </a:r>
            <a:r>
              <a:rPr lang="fi-FI" dirty="0" smtClean="0"/>
              <a:t> to </a:t>
            </a:r>
            <a:r>
              <a:rPr lang="fi-FI" dirty="0" err="1" smtClean="0"/>
              <a:t>aim</a:t>
            </a:r>
            <a:r>
              <a:rPr lang="fi-FI" dirty="0" smtClean="0"/>
              <a:t> at GDPR</a:t>
            </a:r>
          </a:p>
          <a:p>
            <a:pPr lvl="1"/>
            <a:r>
              <a:rPr lang="fi-FI" dirty="0" err="1" smtClean="0"/>
              <a:t>First</a:t>
            </a:r>
            <a:r>
              <a:rPr lang="fi-FI" dirty="0" smtClean="0"/>
              <a:t> </a:t>
            </a:r>
            <a:r>
              <a:rPr lang="fi-FI" dirty="0" err="1" smtClean="0"/>
              <a:t>public</a:t>
            </a:r>
            <a:r>
              <a:rPr lang="fi-FI" dirty="0" smtClean="0"/>
              <a:t> </a:t>
            </a:r>
            <a:r>
              <a:rPr lang="fi-FI" dirty="0" err="1" smtClean="0"/>
              <a:t>consultation</a:t>
            </a:r>
            <a:r>
              <a:rPr lang="fi-FI" dirty="0" smtClean="0"/>
              <a:t> 2-4/2017</a:t>
            </a: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GEANT </a:t>
            </a:r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fi-FI" dirty="0" err="1" smtClean="0"/>
              <a:t>history</a:t>
            </a:r>
            <a:r>
              <a:rPr lang="fi-FI" dirty="0" smtClean="0"/>
              <a:t> </a:t>
            </a:r>
            <a:r>
              <a:rPr lang="fi-FI" dirty="0" err="1" smtClean="0"/>
              <a:t>so</a:t>
            </a:r>
            <a:r>
              <a:rPr lang="fi-FI" dirty="0" smtClean="0"/>
              <a:t> </a:t>
            </a:r>
            <a:r>
              <a:rPr lang="fi-FI" dirty="0" err="1" smtClean="0"/>
              <a:t>far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-2" b="-818"/>
          <a:stretch/>
        </p:blipFill>
        <p:spPr>
          <a:xfrm>
            <a:off x="7917538" y="1532103"/>
            <a:ext cx="3977899" cy="39451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</p:pic>
      <p:sp>
        <p:nvSpPr>
          <p:cNvPr id="6" name="TextBox 5"/>
          <p:cNvSpPr txBox="1"/>
          <p:nvPr/>
        </p:nvSpPr>
        <p:spPr>
          <a:xfrm>
            <a:off x="8007179" y="5478166"/>
            <a:ext cx="3448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CoCo</a:t>
            </a:r>
            <a:r>
              <a:rPr lang="fi-FI" dirty="0" smtClean="0"/>
              <a:t> version 1.0, </a:t>
            </a:r>
            <a:r>
              <a:rPr lang="fi-FI" dirty="0" err="1" smtClean="0"/>
              <a:t>supported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endParaRPr lang="fi-FI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140 </a:t>
            </a:r>
            <a:r>
              <a:rPr lang="fi-FI" dirty="0" err="1" smtClean="0"/>
              <a:t>SPs</a:t>
            </a:r>
            <a:r>
              <a:rPr lang="fi-FI" dirty="0" smtClean="0"/>
              <a:t> in 16 </a:t>
            </a:r>
            <a:r>
              <a:rPr lang="fi-FI" dirty="0" err="1" smtClean="0"/>
              <a:t>federations</a:t>
            </a:r>
            <a:endParaRPr lang="fi-FI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174 </a:t>
            </a:r>
            <a:r>
              <a:rPr lang="fi-FI" dirty="0" err="1" smtClean="0"/>
              <a:t>IdPs</a:t>
            </a:r>
            <a:r>
              <a:rPr lang="fi-FI" dirty="0" smtClean="0"/>
              <a:t> in 12 </a:t>
            </a:r>
            <a:r>
              <a:rPr lang="fi-FI" dirty="0" err="1" smtClean="0"/>
              <a:t>federations</a:t>
            </a:r>
            <a:endParaRPr lang="fi-FI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184822" y="1680519"/>
            <a:ext cx="3822357" cy="43506"/>
          </a:xfrm>
          <a:prstGeom prst="line">
            <a:avLst/>
          </a:prstGeom>
          <a:ln w="127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031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5022" y="1502908"/>
            <a:ext cx="834778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BE" sz="1600" dirty="0" smtClean="0"/>
              <a:t>No obligation to have Code of Conduct approved by regulatory authorities, but ... </a:t>
            </a:r>
          </a:p>
          <a:p>
            <a:pPr marL="0" indent="0">
              <a:buNone/>
            </a:pPr>
            <a:r>
              <a:rPr lang="nl-BE" sz="1600" dirty="0" smtClean="0"/>
              <a:t>if Approved Code of Conduct, there will be some presumption of of compliance with the GDPR:</a:t>
            </a:r>
          </a:p>
          <a:p>
            <a:endParaRPr lang="nl-BE" sz="1600" dirty="0" smtClean="0"/>
          </a:p>
          <a:p>
            <a:pPr lvl="1"/>
            <a:r>
              <a:rPr lang="nl-BE" sz="1800" b="1" dirty="0" smtClean="0"/>
              <a:t>Accountability</a:t>
            </a:r>
            <a:r>
              <a:rPr lang="nl-BE" sz="1800" dirty="0" smtClean="0"/>
              <a:t> </a:t>
            </a:r>
          </a:p>
          <a:p>
            <a:pPr lvl="2"/>
            <a:r>
              <a:rPr lang="en-GB" sz="1800" dirty="0" smtClean="0"/>
              <a:t>Adherence to an approved Code of Conduct "</a:t>
            </a:r>
            <a:r>
              <a:rPr lang="en-GB" sz="1800" i="1" dirty="0" smtClean="0"/>
              <a:t>may be </a:t>
            </a:r>
            <a:r>
              <a:rPr lang="en-GB" sz="1800" i="1" dirty="0"/>
              <a:t>used as </a:t>
            </a:r>
            <a:r>
              <a:rPr lang="en-GB" sz="1800" i="1" dirty="0" smtClean="0"/>
              <a:t>an element </a:t>
            </a:r>
            <a:r>
              <a:rPr lang="en-GB" sz="1800" i="1" dirty="0"/>
              <a:t>by which to </a:t>
            </a:r>
            <a:r>
              <a:rPr lang="en-GB" sz="1800" i="1" dirty="0" smtClean="0"/>
              <a:t>demonstrate compliance </a:t>
            </a:r>
            <a:r>
              <a:rPr lang="en-GB" sz="1800" i="1" dirty="0"/>
              <a:t>with the obligations of </a:t>
            </a:r>
            <a:r>
              <a:rPr lang="en-GB" sz="1800" i="1" dirty="0" smtClean="0"/>
              <a:t>the controller and the processor</a:t>
            </a:r>
            <a:r>
              <a:rPr lang="en-GB" sz="1800" dirty="0" smtClean="0"/>
              <a:t>." </a:t>
            </a:r>
            <a:r>
              <a:rPr lang="en-GB" sz="1800" dirty="0"/>
              <a:t>(art. 24 &amp; art. 28 </a:t>
            </a:r>
            <a:r>
              <a:rPr lang="en-GB" sz="1800" dirty="0" smtClean="0"/>
              <a:t>GDPR)</a:t>
            </a:r>
          </a:p>
          <a:p>
            <a:pPr lvl="1"/>
            <a:r>
              <a:rPr lang="nl-BE" sz="1800" b="1" dirty="0" smtClean="0"/>
              <a:t>DPIA</a:t>
            </a:r>
          </a:p>
          <a:p>
            <a:pPr lvl="2"/>
            <a:r>
              <a:rPr lang="en-GB" sz="1800" dirty="0"/>
              <a:t>Compliance with </a:t>
            </a:r>
            <a:r>
              <a:rPr lang="en-GB" sz="1800" dirty="0" smtClean="0"/>
              <a:t>an approved Code of Conduct</a:t>
            </a:r>
            <a:r>
              <a:rPr lang="en-GB" sz="1800" i="1" dirty="0" smtClean="0"/>
              <a:t> "shall be taken </a:t>
            </a:r>
            <a:r>
              <a:rPr lang="en-GB" sz="1800" i="1" dirty="0"/>
              <a:t>into due account in assessing </a:t>
            </a:r>
            <a:r>
              <a:rPr lang="en-GB" sz="1800" i="1" dirty="0" smtClean="0"/>
              <a:t>the impact </a:t>
            </a:r>
            <a:r>
              <a:rPr lang="en-GB" sz="1800" i="1" dirty="0"/>
              <a:t>of the processing </a:t>
            </a:r>
            <a:r>
              <a:rPr lang="en-GB" sz="1800" i="1" dirty="0" smtClean="0"/>
              <a:t>operations performed </a:t>
            </a:r>
            <a:r>
              <a:rPr lang="en-GB" sz="1800" i="1" dirty="0"/>
              <a:t>by such controllers </a:t>
            </a:r>
            <a:r>
              <a:rPr lang="en-GB" sz="1800" i="1" dirty="0" smtClean="0"/>
              <a:t>or processors</a:t>
            </a:r>
            <a:r>
              <a:rPr lang="en-GB" sz="1800" i="1" dirty="0"/>
              <a:t>, in particular for the purposes </a:t>
            </a:r>
            <a:r>
              <a:rPr lang="en-GB" sz="1800" i="1" dirty="0" smtClean="0"/>
              <a:t>of a </a:t>
            </a:r>
            <a:r>
              <a:rPr lang="en-GB" sz="1800" i="1" dirty="0"/>
              <a:t>data protection impact </a:t>
            </a:r>
            <a:r>
              <a:rPr lang="en-GB" sz="1800" i="1" dirty="0" smtClean="0"/>
              <a:t>assessment (art. 35)</a:t>
            </a:r>
          </a:p>
          <a:p>
            <a:pPr lvl="1"/>
            <a:r>
              <a:rPr lang="nl-BE" sz="1800" b="1" dirty="0" smtClean="0"/>
              <a:t>Data transfers to 3rd countries</a:t>
            </a:r>
          </a:p>
          <a:p>
            <a:pPr lvl="2"/>
            <a:r>
              <a:rPr lang="en-GB" sz="1800" dirty="0"/>
              <a:t>Adherence to an approved Code of Conduct </a:t>
            </a:r>
            <a:r>
              <a:rPr lang="en-GB" sz="1800" i="1" dirty="0"/>
              <a:t>together with binding and enforceable commitments </a:t>
            </a:r>
            <a:r>
              <a:rPr lang="en-GB" sz="1800" i="1" dirty="0" smtClean="0"/>
              <a:t>by organisations outside of Europe may be the legal basis for data transfers  without requiring </a:t>
            </a:r>
            <a:r>
              <a:rPr lang="en-GB" sz="1600" i="1" dirty="0"/>
              <a:t>any specific authorisation from </a:t>
            </a:r>
            <a:r>
              <a:rPr lang="en-GB" sz="1600" i="1" dirty="0" smtClean="0"/>
              <a:t>a </a:t>
            </a:r>
            <a:r>
              <a:rPr lang="en-GB" sz="1600" i="1" dirty="0" err="1" smtClean="0"/>
              <a:t>DPA</a:t>
            </a:r>
            <a:r>
              <a:rPr lang="en-GB" sz="1600" dirty="0" smtClean="0"/>
              <a:t>" (</a:t>
            </a:r>
            <a:r>
              <a:rPr lang="en-GB" sz="1600" dirty="0" err="1" smtClean="0"/>
              <a:t>art.46</a:t>
            </a:r>
            <a:r>
              <a:rPr lang="en-GB" sz="1600" dirty="0" smtClean="0"/>
              <a:t>)</a:t>
            </a:r>
            <a:endParaRPr lang="en-GB" sz="16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Advantages of "approved" Code of Conduct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6</a:t>
            </a:fld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09684" y="2429301"/>
            <a:ext cx="0" cy="373948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827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Second </a:t>
            </a:r>
            <a:r>
              <a:rPr lang="fi-FI" dirty="0" err="1" smtClean="0"/>
              <a:t>public</a:t>
            </a:r>
            <a:r>
              <a:rPr lang="fi-FI" dirty="0" smtClean="0"/>
              <a:t> </a:t>
            </a:r>
            <a:r>
              <a:rPr lang="fi-FI" dirty="0" err="1" smtClean="0"/>
              <a:t>consultation</a:t>
            </a:r>
            <a:r>
              <a:rPr lang="fi-FI" dirty="0" smtClean="0"/>
              <a:t> on </a:t>
            </a:r>
            <a:r>
              <a:rPr lang="fi-FI" dirty="0" err="1" smtClean="0"/>
              <a:t>the</a:t>
            </a:r>
            <a:r>
              <a:rPr lang="fi-FI" dirty="0" smtClean="0"/>
              <a:t> GEANT </a:t>
            </a:r>
            <a:r>
              <a:rPr lang="fi-FI" dirty="0" err="1" smtClean="0"/>
              <a:t>CoCo</a:t>
            </a:r>
            <a:r>
              <a:rPr lang="fi-FI" dirty="0" smtClean="0"/>
              <a:t> 2.0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7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55021" y="2009775"/>
            <a:ext cx="10298704" cy="386715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>
              <a:lnSpc>
                <a:spcPct val="150000"/>
              </a:lnSpc>
            </a:pPr>
            <a:r>
              <a:rPr lang="fi-FI" sz="2800" b="1" dirty="0" err="1" smtClean="0">
                <a:solidFill>
                  <a:schemeClr val="tx1"/>
                </a:solidFill>
              </a:rPr>
              <a:t>The</a:t>
            </a:r>
            <a:r>
              <a:rPr lang="fi-FI" sz="2800" b="1" dirty="0" smtClean="0">
                <a:solidFill>
                  <a:schemeClr val="tx1"/>
                </a:solidFill>
              </a:rPr>
              <a:t> </a:t>
            </a:r>
            <a:r>
              <a:rPr lang="fi-FI" sz="2800" b="1" dirty="0" err="1" smtClean="0">
                <a:solidFill>
                  <a:schemeClr val="tx1"/>
                </a:solidFill>
              </a:rPr>
              <a:t>public</a:t>
            </a:r>
            <a:r>
              <a:rPr lang="fi-FI" sz="2800" b="1" dirty="0" smtClean="0">
                <a:solidFill>
                  <a:schemeClr val="tx1"/>
                </a:solidFill>
              </a:rPr>
              <a:t> </a:t>
            </a:r>
            <a:r>
              <a:rPr lang="fi-FI" sz="2800" b="1" dirty="0" err="1" smtClean="0">
                <a:solidFill>
                  <a:schemeClr val="tx1"/>
                </a:solidFill>
              </a:rPr>
              <a:t>consultation</a:t>
            </a:r>
            <a:r>
              <a:rPr lang="fi-FI" sz="2800" b="1" dirty="0" smtClean="0">
                <a:solidFill>
                  <a:schemeClr val="tx1"/>
                </a:solidFill>
              </a:rPr>
              <a:t> on </a:t>
            </a:r>
            <a:r>
              <a:rPr lang="fi-FI" sz="2800" b="1" dirty="0" err="1" smtClean="0">
                <a:solidFill>
                  <a:schemeClr val="tx1"/>
                </a:solidFill>
              </a:rPr>
              <a:t>the</a:t>
            </a:r>
            <a:r>
              <a:rPr lang="fi-FI" sz="2800" b="1" dirty="0" smtClean="0">
                <a:solidFill>
                  <a:schemeClr val="tx1"/>
                </a:solidFill>
              </a:rPr>
              <a:t> GEANT </a:t>
            </a:r>
            <a:r>
              <a:rPr lang="fi-FI" sz="2800" b="1" dirty="0" err="1" smtClean="0">
                <a:solidFill>
                  <a:schemeClr val="tx1"/>
                </a:solidFill>
              </a:rPr>
              <a:t>Code</a:t>
            </a:r>
            <a:r>
              <a:rPr lang="fi-FI" sz="2800" b="1" dirty="0" smtClean="0">
                <a:solidFill>
                  <a:schemeClr val="tx1"/>
                </a:solidFill>
              </a:rPr>
              <a:t> of </a:t>
            </a:r>
            <a:r>
              <a:rPr lang="fi-FI" sz="2800" b="1" dirty="0" err="1" smtClean="0">
                <a:solidFill>
                  <a:schemeClr val="tx1"/>
                </a:solidFill>
              </a:rPr>
              <a:t>Conduct</a:t>
            </a:r>
            <a:r>
              <a:rPr lang="fi-FI" sz="2800" b="1" dirty="0" smtClean="0">
                <a:solidFill>
                  <a:schemeClr val="tx1"/>
                </a:solidFill>
              </a:rPr>
              <a:t> </a:t>
            </a:r>
            <a:r>
              <a:rPr lang="fi-FI" sz="2800" b="1" dirty="0" err="1" smtClean="0">
                <a:solidFill>
                  <a:schemeClr val="tx1"/>
                </a:solidFill>
              </a:rPr>
              <a:t>ver</a:t>
            </a:r>
            <a:r>
              <a:rPr lang="fi-FI" sz="2800" b="1" dirty="0" smtClean="0">
                <a:solidFill>
                  <a:schemeClr val="tx1"/>
                </a:solidFill>
              </a:rPr>
              <a:t> 2.0 </a:t>
            </a:r>
            <a:r>
              <a:rPr lang="fi-FI" sz="2800" b="1" dirty="0" err="1" smtClean="0">
                <a:solidFill>
                  <a:schemeClr val="tx1"/>
                </a:solidFill>
              </a:rPr>
              <a:t>draft</a:t>
            </a:r>
            <a:endParaRPr lang="fi-FI" sz="2800" b="1" dirty="0" smtClean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400" dirty="0" err="1" smtClean="0">
                <a:solidFill>
                  <a:schemeClr val="tx1"/>
                </a:solidFill>
              </a:rPr>
              <a:t>From</a:t>
            </a:r>
            <a:r>
              <a:rPr lang="fi-FI" sz="2400" dirty="0" smtClean="0">
                <a:solidFill>
                  <a:schemeClr val="tx1"/>
                </a:solidFill>
              </a:rPr>
              <a:t> 29 </a:t>
            </a:r>
            <a:r>
              <a:rPr lang="fi-FI" sz="2400" dirty="0" err="1" smtClean="0">
                <a:solidFill>
                  <a:schemeClr val="tx1"/>
                </a:solidFill>
              </a:rPr>
              <a:t>January</a:t>
            </a:r>
            <a:r>
              <a:rPr lang="fi-FI" sz="2400" dirty="0" smtClean="0">
                <a:solidFill>
                  <a:schemeClr val="tx1"/>
                </a:solidFill>
              </a:rPr>
              <a:t> to 28 </a:t>
            </a:r>
            <a:r>
              <a:rPr lang="fi-FI" sz="2400" dirty="0" err="1" smtClean="0">
                <a:solidFill>
                  <a:schemeClr val="tx1"/>
                </a:solidFill>
              </a:rPr>
              <a:t>February</a:t>
            </a:r>
            <a:r>
              <a:rPr lang="fi-FI" sz="2400" dirty="0" smtClean="0">
                <a:solidFill>
                  <a:schemeClr val="tx1"/>
                </a:solidFill>
              </a:rPr>
              <a:t> 2018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400" dirty="0" err="1" smtClean="0">
                <a:solidFill>
                  <a:schemeClr val="tx1"/>
                </a:solidFill>
              </a:rPr>
              <a:t>Draft</a:t>
            </a:r>
            <a:r>
              <a:rPr lang="fi-FI" sz="2400" dirty="0" smtClean="0">
                <a:solidFill>
                  <a:schemeClr val="tx1"/>
                </a:solidFill>
              </a:rPr>
              <a:t> pdf </a:t>
            </a:r>
            <a:r>
              <a:rPr lang="fi-FI" sz="2400" dirty="0" err="1" smtClean="0">
                <a:solidFill>
                  <a:schemeClr val="tx1"/>
                </a:solidFill>
              </a:rPr>
              <a:t>available</a:t>
            </a:r>
            <a:r>
              <a:rPr lang="fi-FI" sz="2400" dirty="0" smtClean="0">
                <a:solidFill>
                  <a:schemeClr val="tx1"/>
                </a:solidFill>
              </a:rPr>
              <a:t> at </a:t>
            </a:r>
            <a:r>
              <a:rPr lang="fi-FI" sz="2400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fi-FI" sz="2400" dirty="0" smtClean="0">
                <a:solidFill>
                  <a:schemeClr val="tx1"/>
                </a:solidFill>
                <a:hlinkClick r:id="rId2"/>
              </a:rPr>
              <a:t>wiki.refeds.org/x/QADSAQ</a:t>
            </a:r>
            <a:endParaRPr lang="fi-FI" sz="2400" dirty="0" smtClean="0">
              <a:solidFill>
                <a:schemeClr val="tx1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400" dirty="0" err="1" smtClean="0">
                <a:solidFill>
                  <a:schemeClr val="tx1"/>
                </a:solidFill>
              </a:rPr>
              <a:t>Link</a:t>
            </a:r>
            <a:r>
              <a:rPr lang="fi-FI" sz="2400" dirty="0" smtClean="0">
                <a:solidFill>
                  <a:schemeClr val="tx1"/>
                </a:solidFill>
              </a:rPr>
              <a:t> to a Google </a:t>
            </a:r>
            <a:r>
              <a:rPr lang="fi-FI" sz="2400" dirty="0" err="1" smtClean="0">
                <a:solidFill>
                  <a:schemeClr val="tx1"/>
                </a:solidFill>
              </a:rPr>
              <a:t>document</a:t>
            </a:r>
            <a:r>
              <a:rPr lang="fi-FI" sz="2400" dirty="0">
                <a:solidFill>
                  <a:schemeClr val="tx1"/>
                </a:solidFill>
              </a:rPr>
              <a:t> </a:t>
            </a:r>
            <a:r>
              <a:rPr lang="fi-FI" sz="2400" dirty="0" smtClean="0">
                <a:solidFill>
                  <a:schemeClr val="tx1"/>
                </a:solidFill>
              </a:rPr>
              <a:t>for </a:t>
            </a:r>
            <a:r>
              <a:rPr lang="fi-FI" sz="2400" dirty="0" err="1" smtClean="0">
                <a:solidFill>
                  <a:schemeClr val="tx1"/>
                </a:solidFill>
              </a:rPr>
              <a:t>filling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your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comments</a:t>
            </a:r>
            <a:r>
              <a:rPr lang="fi-FI" sz="2400" dirty="0" smtClean="0">
                <a:solidFill>
                  <a:schemeClr val="tx1"/>
                </a:solidFill>
              </a:rPr>
              <a:t> on </a:t>
            </a:r>
            <a:r>
              <a:rPr lang="fi-FI" sz="2400" dirty="0" err="1" smtClean="0">
                <a:solidFill>
                  <a:schemeClr val="tx1"/>
                </a:solidFill>
              </a:rPr>
              <a:t>the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same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page</a:t>
            </a:r>
            <a:endParaRPr lang="fi-FI" sz="2400" dirty="0" smtClean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400" dirty="0" err="1" smtClean="0">
                <a:solidFill>
                  <a:schemeClr val="tx1"/>
                </a:solidFill>
              </a:rPr>
              <a:t>Supplementing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Explanatory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memorandum</a:t>
            </a:r>
            <a:r>
              <a:rPr lang="fi-FI" sz="2400" dirty="0" smtClean="0">
                <a:solidFill>
                  <a:schemeClr val="tx1"/>
                </a:solidFill>
              </a:rPr>
              <a:t> (Google doc) on </a:t>
            </a:r>
            <a:r>
              <a:rPr lang="fi-FI" sz="2400" dirty="0" err="1" smtClean="0">
                <a:solidFill>
                  <a:schemeClr val="tx1"/>
                </a:solidFill>
              </a:rPr>
              <a:t>the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same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page</a:t>
            </a:r>
            <a:endParaRPr lang="fi-FI" sz="2400" dirty="0" smtClean="0">
              <a:solidFill>
                <a:schemeClr val="tx1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i-FI" sz="2400" dirty="0" err="1" smtClean="0">
                <a:solidFill>
                  <a:schemeClr val="tx1"/>
                </a:solidFill>
              </a:rPr>
              <a:t>You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can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present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your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comments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directly</a:t>
            </a:r>
            <a:r>
              <a:rPr lang="fi-FI" sz="2400" dirty="0" smtClean="0">
                <a:solidFill>
                  <a:schemeClr val="tx1"/>
                </a:solidFill>
              </a:rPr>
              <a:t> to </a:t>
            </a:r>
            <a:r>
              <a:rPr lang="fi-FI" sz="2400" dirty="0" err="1" smtClean="0">
                <a:solidFill>
                  <a:schemeClr val="tx1"/>
                </a:solidFill>
              </a:rPr>
              <a:t>the</a:t>
            </a:r>
            <a:r>
              <a:rPr lang="fi-FI" sz="2400" dirty="0" smtClean="0">
                <a:solidFill>
                  <a:schemeClr val="tx1"/>
                </a:solidFill>
              </a:rPr>
              <a:t> </a:t>
            </a:r>
            <a:r>
              <a:rPr lang="fi-FI" sz="2400" dirty="0" err="1" smtClean="0">
                <a:solidFill>
                  <a:schemeClr val="tx1"/>
                </a:solidFill>
              </a:rPr>
              <a:t>document</a:t>
            </a:r>
            <a:endParaRPr lang="fi-FI" sz="24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fi-FI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86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3206712"/>
              </p:ext>
            </p:extLst>
          </p:nvPr>
        </p:nvGraphicFramePr>
        <p:xfrm>
          <a:off x="6376085" y="1750498"/>
          <a:ext cx="5549475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9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9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fi-FI" dirty="0" smtClean="0"/>
                        <a:t>Service Provider</a:t>
                      </a:r>
                    </a:p>
                    <a:p>
                      <a:pPr algn="r"/>
                      <a:endParaRPr lang="fi-FI" dirty="0" smtClean="0"/>
                    </a:p>
                    <a:p>
                      <a:r>
                        <a:rPr lang="fi-FI" dirty="0" smtClean="0"/>
                        <a:t>Home</a:t>
                      </a:r>
                      <a:r>
                        <a:rPr lang="fi-FI" baseline="0" dirty="0" smtClean="0"/>
                        <a:t> </a:t>
                      </a:r>
                      <a:r>
                        <a:rPr lang="fi-FI" baseline="0" dirty="0" err="1" smtClean="0"/>
                        <a:t>Organisation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In EU/EEA </a:t>
                      </a:r>
                      <a:r>
                        <a:rPr lang="fi-FI" dirty="0" err="1" smtClean="0"/>
                        <a:t>or</a:t>
                      </a:r>
                      <a:r>
                        <a:rPr lang="fi-FI" dirty="0" smtClean="0"/>
                        <a:t> EC </a:t>
                      </a:r>
                      <a:r>
                        <a:rPr lang="fi-FI" dirty="0" err="1" smtClean="0"/>
                        <a:t>whitelist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Outside EU/EEA </a:t>
                      </a:r>
                      <a:r>
                        <a:rPr lang="fi-FI" dirty="0" err="1" smtClean="0"/>
                        <a:t>or</a:t>
                      </a:r>
                      <a:r>
                        <a:rPr lang="fi-FI" dirty="0" smtClean="0"/>
                        <a:t> EC </a:t>
                      </a:r>
                      <a:r>
                        <a:rPr lang="fi-FI" dirty="0" err="1" smtClean="0"/>
                        <a:t>whitelist</a:t>
                      </a:r>
                      <a:endParaRPr lang="fi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In EU/EEA </a:t>
                      </a:r>
                      <a:r>
                        <a:rPr lang="fi-FI" dirty="0" err="1" smtClean="0"/>
                        <a:t>or</a:t>
                      </a:r>
                      <a:r>
                        <a:rPr lang="fi-FI" dirty="0" smtClean="0"/>
                        <a:t> EC </a:t>
                      </a:r>
                      <a:r>
                        <a:rPr lang="fi-FI" dirty="0" err="1" smtClean="0"/>
                        <a:t>whitelist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Yes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Yes</a:t>
                      </a:r>
                      <a:r>
                        <a:rPr lang="fi-FI" dirty="0" smtClean="0"/>
                        <a:t> (</a:t>
                      </a:r>
                      <a:r>
                        <a:rPr lang="fi-FI" dirty="0" err="1" smtClean="0"/>
                        <a:t>with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binding</a:t>
                      </a:r>
                      <a:r>
                        <a:rPr lang="fi-FI" dirty="0" smtClean="0"/>
                        <a:t> and </a:t>
                      </a:r>
                      <a:r>
                        <a:rPr lang="fi-FI" dirty="0" err="1" smtClean="0"/>
                        <a:t>enforceable</a:t>
                      </a:r>
                      <a:r>
                        <a:rPr lang="fi-FI" dirty="0" smtClean="0"/>
                        <a:t> </a:t>
                      </a:r>
                      <a:r>
                        <a:rPr lang="fi-FI" dirty="0" err="1" smtClean="0"/>
                        <a:t>commitments</a:t>
                      </a:r>
                      <a:r>
                        <a:rPr lang="fi-FI" dirty="0" smtClean="0"/>
                        <a:t>)</a:t>
                      </a:r>
                      <a:endParaRPr lang="fi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i-FI" dirty="0" smtClean="0"/>
                        <a:t>Outside</a:t>
                      </a:r>
                      <a:r>
                        <a:rPr lang="fi-FI" baseline="0" dirty="0" smtClean="0"/>
                        <a:t> EU/EEA </a:t>
                      </a:r>
                      <a:r>
                        <a:rPr lang="fi-FI" baseline="0" dirty="0" err="1" smtClean="0"/>
                        <a:t>or</a:t>
                      </a:r>
                      <a:r>
                        <a:rPr lang="fi-FI" baseline="0" dirty="0" smtClean="0"/>
                        <a:t> EC </a:t>
                      </a:r>
                      <a:r>
                        <a:rPr lang="fi-FI" baseline="0" dirty="0" err="1" smtClean="0"/>
                        <a:t>whitelist</a:t>
                      </a:r>
                      <a:endParaRPr lang="fi-FI" baseline="0" dirty="0" smtClean="0"/>
                    </a:p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err="1" smtClean="0"/>
                        <a:t>Yes</a:t>
                      </a:r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(</a:t>
                      </a:r>
                      <a:r>
                        <a:rPr lang="fi-FI" dirty="0" err="1" smtClean="0"/>
                        <a:t>Yes</a:t>
                      </a:r>
                      <a:r>
                        <a:rPr lang="fi-FI" dirty="0" smtClean="0"/>
                        <a:t>)</a:t>
                      </a:r>
                      <a:endParaRPr lang="fi-FI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Terrotorial</a:t>
            </a:r>
            <a:r>
              <a:rPr lang="fi-FI" dirty="0" smtClean="0"/>
              <a:t> </a:t>
            </a:r>
            <a:r>
              <a:rPr lang="fi-FI" dirty="0" err="1" smtClean="0"/>
              <a:t>scope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8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78941" y="1639330"/>
            <a:ext cx="52804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 err="1" smtClean="0"/>
              <a:t>SPs</a:t>
            </a:r>
            <a:r>
              <a:rPr lang="fi-FI" sz="2400" dirty="0" smtClean="0"/>
              <a:t> in EU and EEA </a:t>
            </a:r>
            <a:br>
              <a:rPr lang="fi-FI" sz="2400" dirty="0" smtClean="0"/>
            </a:br>
            <a:r>
              <a:rPr lang="fi-FI" sz="2400" dirty="0" smtClean="0"/>
              <a:t>(EU28 + </a:t>
            </a:r>
            <a:r>
              <a:rPr lang="fi-FI" sz="2400" dirty="0" err="1" smtClean="0"/>
              <a:t>Norway</a:t>
            </a:r>
            <a:r>
              <a:rPr lang="fi-FI" sz="2400" dirty="0" smtClean="0"/>
              <a:t>, </a:t>
            </a:r>
            <a:r>
              <a:rPr lang="fi-FI" sz="2400" dirty="0" err="1" smtClean="0"/>
              <a:t>Iceland</a:t>
            </a:r>
            <a:r>
              <a:rPr lang="fi-FI" sz="2400" dirty="0" smtClean="0"/>
              <a:t>, </a:t>
            </a:r>
            <a:r>
              <a:rPr lang="fi-FI" sz="2400" dirty="0" err="1" smtClean="0"/>
              <a:t>Liechenstein</a:t>
            </a:r>
            <a:r>
              <a:rPr lang="fi-FI" sz="2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 err="1" smtClean="0"/>
              <a:t>SPs</a:t>
            </a:r>
            <a:r>
              <a:rPr lang="fi-FI" sz="2400" dirty="0" smtClean="0"/>
              <a:t> in EC </a:t>
            </a:r>
            <a:r>
              <a:rPr lang="fi-FI" sz="2400" dirty="0" err="1" smtClean="0"/>
              <a:t>whitelist</a:t>
            </a:r>
            <a:r>
              <a:rPr lang="fi-FI" sz="2400" dirty="0" smtClean="0"/>
              <a:t> </a:t>
            </a:r>
            <a:r>
              <a:rPr lang="fi-FI" sz="2400" dirty="0" err="1" smtClean="0"/>
              <a:t>countries</a:t>
            </a:r>
            <a:r>
              <a:rPr lang="fi-FI" sz="2400" dirty="0" smtClean="0"/>
              <a:t> and </a:t>
            </a:r>
            <a:r>
              <a:rPr lang="fi-FI" sz="2400" dirty="0" err="1" smtClean="0"/>
              <a:t>international</a:t>
            </a:r>
            <a:r>
              <a:rPr lang="fi-FI" sz="2400" dirty="0" smtClean="0"/>
              <a:t> </a:t>
            </a:r>
            <a:r>
              <a:rPr lang="fi-FI" sz="2400" dirty="0" err="1" smtClean="0"/>
              <a:t>organisations</a:t>
            </a:r>
            <a:r>
              <a:rPr lang="fi-FI" sz="2400" dirty="0" smtClean="0"/>
              <a:t> </a:t>
            </a:r>
            <a:br>
              <a:rPr lang="fi-FI" sz="2400" dirty="0" smtClean="0"/>
            </a:br>
            <a:r>
              <a:rPr lang="fi-FI" sz="2400" dirty="0" smtClean="0"/>
              <a:t>(”</a:t>
            </a:r>
            <a:r>
              <a:rPr lang="fi-FI" sz="2400" dirty="0" err="1"/>
              <a:t>providing</a:t>
            </a:r>
            <a:r>
              <a:rPr lang="fi-FI" sz="2400" dirty="0"/>
              <a:t> </a:t>
            </a:r>
            <a:r>
              <a:rPr lang="fi-FI" sz="2400" dirty="0" err="1"/>
              <a:t>adequate</a:t>
            </a:r>
            <a:r>
              <a:rPr lang="fi-FI" sz="2400" dirty="0"/>
              <a:t> </a:t>
            </a:r>
            <a:r>
              <a:rPr lang="fi-FI" sz="2400" dirty="0" err="1"/>
              <a:t>protection</a:t>
            </a:r>
            <a:r>
              <a:rPr lang="fi-FI" sz="2400" dirty="0" smtClean="0"/>
              <a:t>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dirty="0" err="1" smtClean="0"/>
              <a:t>SPs</a:t>
            </a:r>
            <a:r>
              <a:rPr lang="fi-FI" sz="2400" dirty="0" smtClean="0"/>
              <a:t> in </a:t>
            </a:r>
            <a:r>
              <a:rPr lang="fi-FI" sz="2400" dirty="0" err="1" smtClean="0"/>
              <a:t>other</a:t>
            </a:r>
            <a:r>
              <a:rPr lang="fi-FI" sz="2400" dirty="0" smtClean="0"/>
              <a:t> </a:t>
            </a:r>
            <a:r>
              <a:rPr lang="fi-FI" sz="2400" dirty="0" err="1" smtClean="0"/>
              <a:t>countries</a:t>
            </a:r>
            <a:r>
              <a:rPr lang="fi-FI" sz="2400" dirty="0" smtClean="0"/>
              <a:t> and </a:t>
            </a:r>
            <a:r>
              <a:rPr lang="fi-FI" sz="2400" dirty="0" err="1" smtClean="0"/>
              <a:t>international</a:t>
            </a:r>
            <a:r>
              <a:rPr lang="fi-FI" sz="2400" dirty="0" smtClean="0"/>
              <a:t> </a:t>
            </a:r>
            <a:r>
              <a:rPr lang="fi-FI" sz="2400" dirty="0" err="1" smtClean="0"/>
              <a:t>organisations</a:t>
            </a:r>
            <a:r>
              <a:rPr lang="fi-FI" sz="2400" dirty="0" smtClean="0"/>
              <a:t> </a:t>
            </a:r>
            <a:br>
              <a:rPr lang="fi-FI" sz="2400" dirty="0" smtClean="0"/>
            </a:br>
            <a:r>
              <a:rPr lang="fi-FI" sz="2400" dirty="0" smtClean="0"/>
              <a:t>(Art. 46.2(e): ”</a:t>
            </a:r>
            <a:r>
              <a:rPr lang="fi-FI" sz="2400" dirty="0" err="1" smtClean="0"/>
              <a:t>together</a:t>
            </a:r>
            <a:r>
              <a:rPr lang="fi-FI" sz="2400" dirty="0" smtClean="0"/>
              <a:t> </a:t>
            </a:r>
            <a:r>
              <a:rPr lang="fi-FI" sz="2400" dirty="0" err="1" smtClean="0"/>
              <a:t>with</a:t>
            </a:r>
            <a:r>
              <a:rPr lang="fi-FI" sz="2400" dirty="0" smtClean="0"/>
              <a:t> </a:t>
            </a:r>
            <a:r>
              <a:rPr lang="fi-FI" sz="2400" dirty="0" err="1" smtClean="0"/>
              <a:t>binding</a:t>
            </a:r>
            <a:r>
              <a:rPr lang="fi-FI" sz="2400" dirty="0" smtClean="0"/>
              <a:t> and </a:t>
            </a:r>
            <a:r>
              <a:rPr lang="fi-FI" sz="2400" dirty="0" err="1" smtClean="0"/>
              <a:t>enforceable</a:t>
            </a:r>
            <a:r>
              <a:rPr lang="fi-FI" sz="2400" dirty="0" smtClean="0"/>
              <a:t> </a:t>
            </a:r>
            <a:r>
              <a:rPr lang="fi-FI" sz="2400" dirty="0" err="1" smtClean="0"/>
              <a:t>commitments</a:t>
            </a:r>
            <a:r>
              <a:rPr lang="fi-FI" sz="2400" dirty="0" smtClean="0"/>
              <a:t>”)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val="244337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5022" y="1502908"/>
            <a:ext cx="7003055" cy="4351338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CoCo</a:t>
            </a:r>
            <a:r>
              <a:rPr lang="en-US" dirty="0" smtClean="0"/>
              <a:t> is limited to Attributes </a:t>
            </a:r>
            <a:r>
              <a:rPr lang="en-US" dirty="0"/>
              <a:t>which </a:t>
            </a:r>
            <a:r>
              <a:rPr lang="en-US" dirty="0" smtClean="0"/>
              <a:t>Home </a:t>
            </a:r>
            <a:r>
              <a:rPr lang="en-US" dirty="0" err="1" smtClean="0"/>
              <a:t>Organisations</a:t>
            </a:r>
            <a:r>
              <a:rPr lang="en-US" dirty="0" smtClean="0"/>
              <a:t> release </a:t>
            </a:r>
            <a:r>
              <a:rPr lang="en-US" b="1" dirty="0" smtClean="0"/>
              <a:t>for </a:t>
            </a:r>
            <a:r>
              <a:rPr lang="en-US" b="1" dirty="0"/>
              <a:t>enabling </a:t>
            </a:r>
            <a:r>
              <a:rPr lang="en-US" b="1" dirty="0" smtClean="0"/>
              <a:t>access </a:t>
            </a:r>
            <a:r>
              <a:rPr lang="fi-FI" b="1" dirty="0" smtClean="0"/>
              <a:t>to </a:t>
            </a:r>
            <a:r>
              <a:rPr lang="fi-FI" b="1" dirty="0" err="1"/>
              <a:t>the</a:t>
            </a:r>
            <a:r>
              <a:rPr lang="fi-FI" b="1" dirty="0"/>
              <a:t> </a:t>
            </a:r>
            <a:r>
              <a:rPr lang="fi-FI" b="1" dirty="0" smtClean="0"/>
              <a:t>Service</a:t>
            </a:r>
          </a:p>
          <a:p>
            <a:r>
              <a:rPr lang="fi-FI" dirty="0" err="1" smtClean="0"/>
              <a:t>SPs</a:t>
            </a:r>
            <a:r>
              <a:rPr lang="fi-FI" dirty="0" smtClean="0"/>
              <a:t> (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communities</a:t>
            </a:r>
            <a:r>
              <a:rPr lang="fi-FI" dirty="0" smtClean="0"/>
              <a:t>)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agree</a:t>
            </a:r>
            <a:r>
              <a:rPr lang="fi-FI" dirty="0" smtClean="0"/>
              <a:t> to </a:t>
            </a:r>
            <a:r>
              <a:rPr lang="fi-FI" dirty="0" err="1" smtClean="0"/>
              <a:t>apply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CoCo</a:t>
            </a:r>
            <a:r>
              <a:rPr lang="fi-FI" dirty="0" smtClean="0"/>
              <a:t> </a:t>
            </a:r>
            <a:r>
              <a:rPr lang="en-US" dirty="0" smtClean="0"/>
              <a:t>also </a:t>
            </a:r>
            <a:r>
              <a:rPr lang="en-US" dirty="0"/>
              <a:t>to other </a:t>
            </a:r>
            <a:r>
              <a:rPr lang="en-US" dirty="0" smtClean="0"/>
              <a:t>attributes</a:t>
            </a:r>
          </a:p>
          <a:p>
            <a:pPr lvl="1"/>
            <a:r>
              <a:rPr lang="fi-FI" dirty="0" err="1" smtClean="0"/>
              <a:t>E.g</a:t>
            </a:r>
            <a:r>
              <a:rPr lang="fi-FI" dirty="0" smtClean="0"/>
              <a:t>. </a:t>
            </a:r>
            <a:r>
              <a:rPr lang="fi-FI" dirty="0" err="1" smtClean="0"/>
              <a:t>community</a:t>
            </a:r>
            <a:r>
              <a:rPr lang="fi-FI" dirty="0" smtClean="0"/>
              <a:t> </a:t>
            </a:r>
            <a:r>
              <a:rPr lang="fi-FI" dirty="0" err="1" smtClean="0"/>
              <a:t>Attribute</a:t>
            </a:r>
            <a:r>
              <a:rPr lang="fi-FI" dirty="0" smtClean="0"/>
              <a:t> Providers (AP)</a:t>
            </a:r>
          </a:p>
          <a:p>
            <a:pPr lvl="1"/>
            <a:endParaRPr lang="fi-FI" dirty="0"/>
          </a:p>
          <a:p>
            <a:r>
              <a:rPr lang="fi-FI" dirty="0" smtClean="0"/>
              <a:t>Out of </a:t>
            </a:r>
            <a:r>
              <a:rPr lang="fi-FI" dirty="0" err="1" smtClean="0"/>
              <a:t>scope</a:t>
            </a:r>
            <a:r>
              <a:rPr lang="fi-FI" dirty="0" smtClean="0"/>
              <a:t> is</a:t>
            </a:r>
          </a:p>
          <a:p>
            <a:pPr lvl="1"/>
            <a:r>
              <a:rPr lang="fi-FI" dirty="0" smtClean="0"/>
              <a:t>Service </a:t>
            </a:r>
            <a:r>
              <a:rPr lang="fi-FI" dirty="0" err="1" smtClean="0"/>
              <a:t>content</a:t>
            </a:r>
            <a:r>
              <a:rPr lang="fi-FI" dirty="0" smtClean="0"/>
              <a:t> (</a:t>
            </a:r>
            <a:r>
              <a:rPr lang="fi-FI" dirty="0" err="1" smtClean="0"/>
              <a:t>e.g</a:t>
            </a:r>
            <a:r>
              <a:rPr lang="fi-FI" dirty="0" smtClean="0"/>
              <a:t>. </a:t>
            </a:r>
            <a:r>
              <a:rPr lang="fi-FI" dirty="0" err="1" smtClean="0"/>
              <a:t>research</a:t>
            </a:r>
            <a:r>
              <a:rPr lang="fi-FI" dirty="0" smtClean="0"/>
              <a:t> </a:t>
            </a:r>
            <a:r>
              <a:rPr lang="fi-FI" dirty="0" err="1" smtClean="0"/>
              <a:t>datasets</a:t>
            </a:r>
            <a:r>
              <a:rPr lang="fi-FI" dirty="0" smtClean="0"/>
              <a:t>)</a:t>
            </a:r>
          </a:p>
          <a:p>
            <a:pPr lvl="1"/>
            <a:r>
              <a:rPr lang="fi-FI" dirty="0" smtClean="0"/>
              <a:t>Personal data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service</a:t>
            </a:r>
            <a:r>
              <a:rPr lang="fi-FI" dirty="0" smtClean="0"/>
              <a:t> </a:t>
            </a:r>
            <a:r>
              <a:rPr lang="fi-FI" dirty="0" err="1" smtClean="0"/>
              <a:t>gathers</a:t>
            </a:r>
            <a:r>
              <a:rPr lang="fi-FI" dirty="0" smtClean="0"/>
              <a:t> </a:t>
            </a:r>
            <a:r>
              <a:rPr lang="fi-FI" dirty="0" err="1" smtClean="0"/>
              <a:t>directly</a:t>
            </a:r>
            <a:r>
              <a:rPr lang="fi-FI" dirty="0" smtClean="0"/>
              <a:t> </a:t>
            </a:r>
            <a:r>
              <a:rPr lang="fi-FI" dirty="0" err="1" smtClean="0"/>
              <a:t>from</a:t>
            </a:r>
            <a:r>
              <a:rPr lang="fi-FI" dirty="0" smtClean="0"/>
              <a:t> </a:t>
            </a:r>
            <a:r>
              <a:rPr lang="fi-FI" dirty="0" err="1" smtClean="0"/>
              <a:t>users</a:t>
            </a:r>
            <a:endParaRPr lang="fi-FI" dirty="0" smtClean="0"/>
          </a:p>
          <a:p>
            <a:endParaRPr lang="fi-FI" b="1" dirty="0" smtClean="0"/>
          </a:p>
          <a:p>
            <a:endParaRPr lang="fi-FI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Functional</a:t>
            </a:r>
            <a:r>
              <a:rPr lang="fi-FI" dirty="0" smtClean="0"/>
              <a:t> </a:t>
            </a:r>
            <a:r>
              <a:rPr lang="fi-FI" dirty="0" err="1" smtClean="0"/>
              <a:t>scope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9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7953377" y="2396948"/>
            <a:ext cx="619125" cy="5048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HO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391652" y="2396948"/>
            <a:ext cx="762000" cy="5048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 SP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48952" y="1796873"/>
            <a:ext cx="762000" cy="5048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SP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48952" y="2396947"/>
            <a:ext cx="762000" cy="5048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SP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48952" y="2990446"/>
            <a:ext cx="762000" cy="5048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SP</a:t>
            </a:r>
            <a:endParaRPr lang="fi-FI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6" idx="3"/>
            <a:endCxn id="7" idx="1"/>
          </p:cNvCxnSpPr>
          <p:nvPr/>
        </p:nvCxnSpPr>
        <p:spPr>
          <a:xfrm>
            <a:off x="8572502" y="2649361"/>
            <a:ext cx="8191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9495009" y="3304265"/>
            <a:ext cx="762000" cy="5048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smtClean="0">
                <a:solidFill>
                  <a:schemeClr val="tx1"/>
                </a:solidFill>
              </a:rPr>
              <a:t>AP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848725" y="1622336"/>
            <a:ext cx="2847975" cy="291465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1"/>
          <a:lstStyle/>
          <a:p>
            <a:pPr algn="r"/>
            <a:r>
              <a:rPr lang="fi-FI" dirty="0" err="1" smtClean="0">
                <a:solidFill>
                  <a:schemeClr val="tx1"/>
                </a:solidFill>
              </a:rPr>
              <a:t>Research</a:t>
            </a:r>
            <a:r>
              <a:rPr lang="fi-FI" dirty="0" smtClean="0">
                <a:solidFill>
                  <a:schemeClr val="tx1"/>
                </a:solidFill>
              </a:rPr>
              <a:t> </a:t>
            </a:r>
            <a:r>
              <a:rPr lang="fi-FI" dirty="0" err="1" smtClean="0">
                <a:solidFill>
                  <a:schemeClr val="tx1"/>
                </a:solidFill>
              </a:rPr>
              <a:t>infrastructure</a:t>
            </a:r>
            <a:endParaRPr lang="fi-FI" dirty="0" smtClean="0">
              <a:solidFill>
                <a:schemeClr val="tx1"/>
              </a:solidFill>
            </a:endParaRPr>
          </a:p>
          <a:p>
            <a:pPr algn="r"/>
            <a:r>
              <a:rPr lang="fi-FI" dirty="0" smtClean="0">
                <a:solidFill>
                  <a:schemeClr val="tx1"/>
                </a:solidFill>
              </a:rPr>
              <a:t>E-</a:t>
            </a:r>
            <a:r>
              <a:rPr lang="fi-FI" dirty="0" err="1" smtClean="0">
                <a:solidFill>
                  <a:schemeClr val="tx1"/>
                </a:solidFill>
              </a:rPr>
              <a:t>infrastructure</a:t>
            </a:r>
            <a:endParaRPr lang="fi-FI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6236043" y="3188043"/>
            <a:ext cx="3435179" cy="277960"/>
          </a:xfrm>
          <a:prstGeom prst="line">
            <a:avLst/>
          </a:prstGeom>
          <a:ln w="127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787978" y="2059459"/>
            <a:ext cx="2800865" cy="428368"/>
          </a:xfrm>
          <a:prstGeom prst="line">
            <a:avLst/>
          </a:prstGeom>
          <a:ln w="12700"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26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EC Review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E8631999-8CC9-4F69-985E-2D301939189E}" vid="{CA046F08-C37A-453F-9A86-12455E5321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N7PTXPAKPZVS-511-95</_dlc_DocId>
    <Document_x0020_ID xmlns="33c70a20-266a-45ad-bf4a-dd457e1766dc" xsi:nil="true"/>
    <_dlc_DocIdUrl xmlns="e2e8627e-9120-4592-bf70-1c86d23ddb27">
      <Url>https://intranet.geant.org/gn4/1/Management/pmt/GN4-1ECReview/_layouts/15/DocIdRedir.aspx?ID=N7PTXPAKPZVS-511-95</Url>
      <Description>N7PTXPAKPZVS-511-95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46E339205BE24F9344BC43954943BB" ma:contentTypeVersion="0" ma:contentTypeDescription="Create a new document." ma:contentTypeScope="" ma:versionID="b5d9bf2299b42078c04458a09941a374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f9046fdc503cccefc5fd392c89a9b321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3FD943FB-BE63-4EA3-9350-2005CF76D58D}">
  <ds:schemaRefs>
    <ds:schemaRef ds:uri="http://purl.org/dc/dcmitype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33c70a20-266a-45ad-bf4a-dd457e1766dc"/>
    <ds:schemaRef ds:uri="e2e8627e-9120-4592-bf70-1c86d23ddb2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FB8DE6F-4723-47CC-BC82-1B35FF7077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41B808-CF42-4F27-9472-2301A1F22C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B9306429-A6C0-4D68-A280-C08BC1C5974B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GN4-1_EC_Review_Template</Template>
  <TotalTime>4146</TotalTime>
  <Words>1496</Words>
  <Application>Microsoft Office PowerPoint</Application>
  <PresentationFormat>Widescreen</PresentationFormat>
  <Paragraphs>265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Symbol</vt:lpstr>
      <vt:lpstr>Times</vt:lpstr>
      <vt:lpstr>Verdana</vt:lpstr>
      <vt:lpstr>GEANT EC Review</vt:lpstr>
      <vt:lpstr>PowerPoint Presentation</vt:lpstr>
      <vt:lpstr>Contents</vt:lpstr>
      <vt:lpstr>The attribute release problem</vt:lpstr>
      <vt:lpstr>Data Protection Code of Conduct (CoCo) approach</vt:lpstr>
      <vt:lpstr>GEANT CoCo history so far</vt:lpstr>
      <vt:lpstr>Advantages of "approved" Code of Conduct</vt:lpstr>
      <vt:lpstr>Second public consultation on the GEANT CoCo 2.0</vt:lpstr>
      <vt:lpstr>Terrotorial scope</vt:lpstr>
      <vt:lpstr>Functional scope</vt:lpstr>
      <vt:lpstr>CoCo structure</vt:lpstr>
      <vt:lpstr>CoCo obligations to an SP in brief</vt:lpstr>
      <vt:lpstr>Appendix 3: SP non-compliance and CoCo monitoring body </vt:lpstr>
      <vt:lpstr>CoCo monitoring body</vt:lpstr>
      <vt:lpstr>Next steps</vt:lpstr>
      <vt:lpstr>PowerPoint Presentation</vt:lpstr>
      <vt:lpstr>PowerPoint Presentation</vt:lpstr>
      <vt:lpstr>Precedence  Law and jurisdiction</vt:lpstr>
      <vt:lpstr>Purpose of processing</vt:lpstr>
      <vt:lpstr>Data minimisation and retention</vt:lpstr>
      <vt:lpstr>Information duty</vt:lpstr>
      <vt:lpstr>Information security measures and breaches</vt:lpstr>
      <vt:lpstr>SP transferring Attributes to 3rd parties and countries</vt:lpstr>
      <vt:lpstr>Miscellaneous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practice for GN4-1 EC Review slides GN4-1 period: 1 May 2015 to 30 April 2016 (with four-month extension to 31 August 2016 for  5/SA1 network costs)</dc:title>
  <dc:creator>Andres Steijaert</dc:creator>
  <cp:lastModifiedBy>surf</cp:lastModifiedBy>
  <cp:revision>320</cp:revision>
  <cp:lastPrinted>2016-05-20T16:08:32Z</cp:lastPrinted>
  <dcterms:created xsi:type="dcterms:W3CDTF">2016-07-25T10:28:37Z</dcterms:created>
  <dcterms:modified xsi:type="dcterms:W3CDTF">2018-02-27T12:20:45Z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9b7ff51a-d5a6-4656-9871-d482e44bee6f</vt:lpwstr>
  </property>
  <property fmtid="{D5CDD505-2E9C-101B-9397-08002B2CF9AE}" pid="3" name="ContentTypeId">
    <vt:lpwstr>0x0101009446E339205BE24F9344BC43954943BB</vt:lpwstr>
  </property>
</Properties>
</file>