
<file path=[Content_Types].xml><?xml version="1.0" encoding="utf-8"?>
<Types xmlns="http://schemas.openxmlformats.org/package/2006/content-types"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87" r:id="rId3"/>
    <p:sldId id="275" r:id="rId4"/>
    <p:sldId id="288" r:id="rId5"/>
    <p:sldId id="274" r:id="rId6"/>
    <p:sldId id="290" r:id="rId7"/>
    <p:sldId id="276" r:id="rId8"/>
    <p:sldId id="277" r:id="rId9"/>
    <p:sldId id="285" r:id="rId10"/>
    <p:sldId id="286" r:id="rId11"/>
    <p:sldId id="279" r:id="rId12"/>
    <p:sldId id="284" r:id="rId13"/>
    <p:sldId id="268" r:id="rId14"/>
    <p:sldId id="281" r:id="rId15"/>
    <p:sldId id="282" r:id="rId16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3F98"/>
    <a:srgbClr val="0D0F11"/>
    <a:srgbClr val="76777A"/>
    <a:srgbClr val="646568"/>
    <a:srgbClr val="ABCB2A"/>
    <a:srgbClr val="E0E1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39" autoAdjust="0"/>
    <p:restoredTop sz="89986" autoAdjust="0"/>
  </p:normalViewPr>
  <p:slideViewPr>
    <p:cSldViewPr snapToGrid="0" snapToObjects="1">
      <p:cViewPr varScale="1">
        <p:scale>
          <a:sx n="83" d="100"/>
          <a:sy n="83" d="100"/>
        </p:scale>
        <p:origin x="807" y="4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D16902-F292-4EF3-BD96-7C8A8296AA2D}" type="datetimeFigureOut">
              <a:rPr lang="da-DK" smtClean="0"/>
              <a:t>27-02-2018</a:t>
            </a:fld>
            <a:endParaRPr lang="da-DK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a-DK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a-DK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a-DK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EFEF1C-99E7-4135-92E6-656D6BCDFB72}" type="slidenum">
              <a:rPr lang="da-DK" smtClean="0"/>
              <a:t>‹#›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8707806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a-DK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252133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a-DK" sz="1200" dirty="0" smtClean="0"/>
              <a:t>Udpeges på baggrund af faglig ekspertise og evne til at udføre sine opgaver.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8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413573844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Skal underrette og rådgive den dataansvarlige eller databehandleren </a:t>
            </a:r>
            <a:r>
              <a:rPr lang="da-DK" sz="1200" u="sng" dirty="0" smtClean="0"/>
              <a:t>og de ansatte, der behandler personoplysninger, om deres forpligtelser i henhold til forordningen.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Skal overvåge overholdelsen af forordningen </a:t>
            </a:r>
            <a:r>
              <a:rPr lang="da-DK" sz="1200" u="sng" dirty="0" smtClean="0"/>
              <a:t>og politikker om beskyttelse af personoplysninger.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11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609444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Tilbyde deltagelse i et netværk </a:t>
            </a:r>
            <a:r>
              <a:rPr lang="da-DK" sz="1200" u="sng" dirty="0" smtClean="0"/>
              <a:t>til videndeling og udvikling af DPO-rollen på universiteter.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Udarbejde værktøjer </a:t>
            </a:r>
            <a:r>
              <a:rPr lang="da-DK" sz="1200" u="sng" dirty="0" smtClean="0"/>
              <a:t>til brug for DPO’er, fx en skabelon for konsekvensanalyser vedrørende databeskyttelse.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Rådgive om etablering af egen DPO-funktion, </a:t>
            </a:r>
            <a:r>
              <a:rPr lang="da-DK" sz="1200" u="sng" dirty="0" smtClean="0"/>
              <a:t>herunder håndtering af udfordringer i forhold til uafhængighed, interessekonflikt og gennemslagskraft.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14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19704827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1200" dirty="0" smtClean="0"/>
              <a:t>Hjemtage erfaringer og viden </a:t>
            </a:r>
            <a:r>
              <a:rPr lang="da-DK" sz="1200" u="sng" dirty="0" smtClean="0"/>
              <a:t>fra øvrige europæiske medlemslandes implementering og fortolkning af forordningen</a:t>
            </a:r>
          </a:p>
          <a:p>
            <a:endParaRPr lang="da-DK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EFEF1C-99E7-4135-92E6-656D6BCDFB72}" type="slidenum">
              <a:rPr lang="da-DK" smtClean="0"/>
              <a:t>15</a:t>
            </a:fld>
            <a:endParaRPr lang="da-DK"/>
          </a:p>
        </p:txBody>
      </p:sp>
    </p:spTree>
    <p:extLst>
      <p:ext uri="{BB962C8B-B14F-4D97-AF65-F5344CB8AC3E}">
        <p14:creationId xmlns:p14="http://schemas.microsoft.com/office/powerpoint/2010/main" val="2286019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815975"/>
            <a:ext cx="9144000" cy="3996000"/>
          </a:xfrm>
          <a:blipFill rotWithShape="1">
            <a:blip r:embed="rId2"/>
            <a:stretch>
              <a:fillRect/>
            </a:stretch>
          </a:blipFill>
        </p:spPr>
        <p:txBody>
          <a:bodyPr anchor="ctr"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</a:lstStyle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Picture</a:t>
            </a:r>
          </a:p>
          <a:p>
            <a:r>
              <a:rPr lang="en-US" dirty="0" smtClean="0"/>
              <a:t>3500x1530px</a:t>
            </a:r>
          </a:p>
          <a:p>
            <a:r>
              <a:rPr lang="en-US" dirty="0" smtClean="0"/>
              <a:t>25,4x11,1cm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559136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a-DK" dirty="0" err="1" smtClean="0"/>
              <a:t>Click</a:t>
            </a:r>
            <a:r>
              <a:rPr lang="da-DK" dirty="0" smtClean="0"/>
              <a:t> to </a:t>
            </a:r>
            <a:r>
              <a:rPr lang="da-DK" dirty="0" err="1" smtClean="0"/>
              <a:t>edit</a:t>
            </a:r>
            <a:r>
              <a:rPr lang="da-DK" dirty="0" smtClean="0"/>
              <a:t> Master </a:t>
            </a:r>
            <a:r>
              <a:rPr lang="da-DK" dirty="0" err="1" smtClean="0"/>
              <a:t>title</a:t>
            </a:r>
            <a:r>
              <a:rPr lang="da-DK" dirty="0" smtClean="0"/>
              <a:t> </a:t>
            </a:r>
            <a:r>
              <a:rPr lang="da-DK" dirty="0" err="1" smtClean="0"/>
              <a:t>style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3275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43" y="286413"/>
            <a:ext cx="1308100" cy="246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9978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 userDrawn="1"/>
        </p:nvCxnSpPr>
        <p:spPr>
          <a:xfrm>
            <a:off x="0" y="815638"/>
            <a:ext cx="9144000" cy="0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Rectangle 6"/>
          <p:cNvSpPr/>
          <p:nvPr userDrawn="1"/>
        </p:nvSpPr>
        <p:spPr>
          <a:xfrm>
            <a:off x="0" y="4822826"/>
            <a:ext cx="9144000" cy="320674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6000"/>
            <a:ext cx="8229600" cy="5591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edit Master title style</a:t>
            </a:r>
            <a:endParaRPr lang="en-GB" noProof="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023115"/>
            <a:ext cx="8229600" cy="3571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 smtClean="0"/>
              <a:t>Click to edit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15" name="Slide Number Placeholder 5"/>
          <p:cNvSpPr txBox="1">
            <a:spLocks/>
          </p:cNvSpPr>
          <p:nvPr userDrawn="1"/>
        </p:nvSpPr>
        <p:spPr>
          <a:xfrm>
            <a:off x="850425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noProof="0" dirty="0" smtClean="0">
                <a:solidFill>
                  <a:srgbClr val="FFFFFF"/>
                </a:solidFill>
              </a:rPr>
              <a:t>S</a:t>
            </a:r>
            <a:endParaRPr lang="en-GB" b="1" noProof="0" dirty="0">
              <a:solidFill>
                <a:srgbClr val="FFFFFF"/>
              </a:solidFill>
            </a:endParaRPr>
          </a:p>
        </p:txBody>
      </p:sp>
      <p:sp>
        <p:nvSpPr>
          <p:cNvPr id="16" name="Slide Number Placeholder 5"/>
          <p:cNvSpPr txBox="1">
            <a:spLocks/>
          </p:cNvSpPr>
          <p:nvPr userDrawn="1"/>
        </p:nvSpPr>
        <p:spPr>
          <a:xfrm>
            <a:off x="7193358" y="4822826"/>
            <a:ext cx="1179117" cy="320674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fld id="{16CCE793-FAE5-4341-BBB8-7D21CBB9B2CB}" type="datetime3">
              <a:rPr lang="en-GB" b="0" noProof="0" smtClean="0">
                <a:solidFill>
                  <a:schemeClr val="bg1"/>
                </a:solidFill>
              </a:rPr>
              <a:t>27 February, 2018</a:t>
            </a:fld>
            <a:endParaRPr lang="en-GB" b="0" noProof="0" dirty="0">
              <a:solidFill>
                <a:schemeClr val="bg1"/>
              </a:solidFill>
            </a:endParaRPr>
          </a:p>
        </p:txBody>
      </p:sp>
      <p:cxnSp>
        <p:nvCxnSpPr>
          <p:cNvPr id="20" name="Straight Connector 19"/>
          <p:cNvCxnSpPr/>
          <p:nvPr userDrawn="1"/>
        </p:nvCxnSpPr>
        <p:spPr>
          <a:xfrm>
            <a:off x="8442325" y="4956175"/>
            <a:ext cx="0" cy="81757"/>
          </a:xfrm>
          <a:prstGeom prst="line">
            <a:avLst/>
          </a:prstGeom>
          <a:ln w="6350" cmpd="sng">
            <a:solidFill>
              <a:srgbClr val="76777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Slide Number Placeholder 5"/>
          <p:cNvSpPr txBox="1">
            <a:spLocks/>
          </p:cNvSpPr>
          <p:nvPr userDrawn="1"/>
        </p:nvSpPr>
        <p:spPr>
          <a:xfrm>
            <a:off x="8574102" y="4822826"/>
            <a:ext cx="356195" cy="320674"/>
          </a:xfrm>
          <a:prstGeom prst="rect">
            <a:avLst/>
          </a:prstGeom>
        </p:spPr>
        <p:txBody>
          <a:bodyPr lIns="0" rIns="0" anchor="ctr" anchorCtr="0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D000D4D2-310E-E040-9A4D-01712E7A9DC2}" type="slidenum">
              <a:rPr lang="en-GB" b="1" noProof="0" smtClean="0">
                <a:solidFill>
                  <a:srgbClr val="FFFFFF"/>
                </a:solidFill>
              </a:rPr>
              <a:t>‹#›</a:t>
            </a:fld>
            <a:endParaRPr lang="en-GB" b="1" noProof="0" dirty="0">
              <a:solidFill>
                <a:srgbClr val="FFFFFF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4956175"/>
            <a:ext cx="1656861" cy="50800"/>
          </a:xfrm>
          <a:prstGeom prst="rect">
            <a:avLst/>
          </a:prstGeom>
        </p:spPr>
      </p:pic>
      <p:sp>
        <p:nvSpPr>
          <p:cNvPr id="21" name="Rectangle 20"/>
          <p:cNvSpPr/>
          <p:nvPr userDrawn="1"/>
        </p:nvSpPr>
        <p:spPr>
          <a:xfrm>
            <a:off x="0" y="4788691"/>
            <a:ext cx="9144000" cy="32673"/>
          </a:xfrm>
          <a:prstGeom prst="rect">
            <a:avLst/>
          </a:prstGeom>
          <a:solidFill>
            <a:srgbClr val="76777A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162319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5" r:id="rId2"/>
  </p:sldLayoutIdLst>
  <p:timing>
    <p:tnLst>
      <p:par>
        <p:cTn id="1" dur="indefinite" restart="never" nodeType="tmRoot"/>
      </p:par>
    </p:tnLst>
  </p:timing>
  <p:txStyles>
    <p:titleStyle>
      <a:lvl1pPr marL="360000" indent="-360000" algn="l" defTabSz="457200" rtl="0" eaLnBrk="1" latinLnBrk="0" hangingPunct="1">
        <a:spcBef>
          <a:spcPct val="0"/>
        </a:spcBef>
        <a:buClr>
          <a:srgbClr val="213F98"/>
        </a:buClr>
        <a:buSzPct val="100000"/>
        <a:buFont typeface="Lucida Grande"/>
        <a:buChar char="&gt;"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0000" indent="-360000" algn="l" defTabSz="457200" rtl="0" eaLnBrk="1" latinLnBrk="0" hangingPunct="1">
        <a:spcBef>
          <a:spcPct val="20000"/>
        </a:spcBef>
        <a:buClr>
          <a:srgbClr val="76777A"/>
        </a:buClr>
        <a:buFont typeface="Lucida Grande"/>
        <a:buChar char="&gt;"/>
        <a:defRPr sz="1400" kern="1200">
          <a:solidFill>
            <a:srgbClr val="76777A"/>
          </a:solidFill>
          <a:latin typeface="+mn-lt"/>
          <a:ea typeface="+mn-ea"/>
          <a:cs typeface="+mn-cs"/>
        </a:defRPr>
      </a:lvl1pPr>
      <a:lvl2pPr marL="540000" indent="-180000" algn="l" defTabSz="457200" rtl="0" eaLnBrk="1" latinLnBrk="0" hangingPunct="1">
        <a:spcBef>
          <a:spcPts val="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2pPr>
      <a:lvl3pPr marL="72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•"/>
        <a:defRPr sz="1400" kern="1200">
          <a:solidFill>
            <a:srgbClr val="76777A"/>
          </a:solidFill>
          <a:latin typeface="+mn-lt"/>
          <a:ea typeface="+mn-ea"/>
          <a:cs typeface="+mn-cs"/>
        </a:defRPr>
      </a:lvl3pPr>
      <a:lvl4pPr marL="90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–"/>
        <a:defRPr sz="1400" kern="1200">
          <a:solidFill>
            <a:srgbClr val="76777A"/>
          </a:solidFill>
          <a:latin typeface="+mn-lt"/>
          <a:ea typeface="+mn-ea"/>
          <a:cs typeface="+mn-cs"/>
        </a:defRPr>
      </a:lvl4pPr>
      <a:lvl5pPr marL="1080000" indent="-180000" algn="l" defTabSz="457200" rtl="0" eaLnBrk="1" latinLnBrk="0" hangingPunct="1">
        <a:spcBef>
          <a:spcPct val="20000"/>
        </a:spcBef>
        <a:buClr>
          <a:srgbClr val="76777A"/>
        </a:buClr>
        <a:buFont typeface="Arial"/>
        <a:buChar char="»"/>
        <a:defRPr sz="1400" kern="1200">
          <a:solidFill>
            <a:srgbClr val="76777A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/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1019755"/>
            <a:ext cx="8229600" cy="1047584"/>
          </a:xfrm>
        </p:spPr>
        <p:txBody>
          <a:bodyPr>
            <a:noAutofit/>
          </a:bodyPr>
          <a:lstStyle/>
          <a:p>
            <a:r>
              <a:rPr lang="da-DK" sz="3200" dirty="0" smtClean="0"/>
              <a:t>Helping the </a:t>
            </a:r>
            <a:r>
              <a:rPr lang="da-DK" sz="3200" dirty="0" err="1" smtClean="0"/>
              <a:t>universities</a:t>
            </a:r>
            <a:r>
              <a:rPr lang="da-DK" sz="3200" smtClean="0"/>
              <a:t> with GDPR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74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3926176" y="1705978"/>
            <a:ext cx="1292638" cy="2567258"/>
            <a:chOff x="7169342" y="2732729"/>
            <a:chExt cx="260265" cy="740942"/>
          </a:xfrm>
        </p:grpSpPr>
        <p:sp>
          <p:nvSpPr>
            <p:cNvPr id="6" name="Rectangle 5"/>
            <p:cNvSpPr/>
            <p:nvPr/>
          </p:nvSpPr>
          <p:spPr>
            <a:xfrm>
              <a:off x="7212719" y="3090524"/>
              <a:ext cx="173510" cy="3831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sp>
          <p:nvSpPr>
            <p:cNvPr id="7" name="Rectangle 6"/>
            <p:cNvSpPr/>
            <p:nvPr/>
          </p:nvSpPr>
          <p:spPr>
            <a:xfrm>
              <a:off x="7169342" y="2937916"/>
              <a:ext cx="260265" cy="383147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sp>
          <p:nvSpPr>
            <p:cNvPr id="8" name="Oval 7"/>
            <p:cNvSpPr/>
            <p:nvPr/>
          </p:nvSpPr>
          <p:spPr>
            <a:xfrm>
              <a:off x="7214606" y="2732729"/>
              <a:ext cx="169737" cy="18924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grpSp>
          <p:nvGrpSpPr>
            <p:cNvPr id="9" name="Group 8"/>
            <p:cNvGrpSpPr/>
            <p:nvPr/>
          </p:nvGrpSpPr>
          <p:grpSpPr>
            <a:xfrm>
              <a:off x="7231573" y="3011743"/>
              <a:ext cx="135802" cy="231607"/>
              <a:chOff x="3648396" y="2819852"/>
              <a:chExt cx="135802" cy="231607"/>
            </a:xfrm>
          </p:grpSpPr>
          <p:grpSp>
            <p:nvGrpSpPr>
              <p:cNvPr id="10" name="Group 9"/>
              <p:cNvGrpSpPr/>
              <p:nvPr/>
            </p:nvGrpSpPr>
            <p:grpSpPr>
              <a:xfrm>
                <a:off x="3648396" y="2819852"/>
                <a:ext cx="135802" cy="214822"/>
                <a:chOff x="2544024" y="1804101"/>
                <a:chExt cx="282418" cy="353991"/>
              </a:xfrm>
            </p:grpSpPr>
            <p:sp>
              <p:nvSpPr>
                <p:cNvPr id="12" name="Round Same Side Corner Rectangle 11"/>
                <p:cNvSpPr/>
                <p:nvPr/>
              </p:nvSpPr>
              <p:spPr>
                <a:xfrm rot="10800000">
                  <a:off x="2544024" y="1938528"/>
                  <a:ext cx="282418" cy="219564"/>
                </a:xfrm>
                <a:prstGeom prst="round2SameRect">
                  <a:avLst>
                    <a:gd name="adj1" fmla="val 19728"/>
                    <a:gd name="adj2" fmla="val 0"/>
                  </a:avLst>
                </a:prstGeom>
                <a:noFill/>
                <a:ln w="5715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sz="8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3" name="Round Same Side Corner Rectangle 12"/>
                <p:cNvSpPr/>
                <p:nvPr/>
              </p:nvSpPr>
              <p:spPr>
                <a:xfrm>
                  <a:off x="2598760" y="1804101"/>
                  <a:ext cx="172947" cy="134427"/>
                </a:xfrm>
                <a:prstGeom prst="round2SameRect">
                  <a:avLst>
                    <a:gd name="adj1" fmla="val 48061"/>
                    <a:gd name="adj2" fmla="val 0"/>
                  </a:avLst>
                </a:prstGeom>
                <a:noFill/>
                <a:ln w="5715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sz="88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1" name="TextBox 10"/>
              <p:cNvSpPr txBox="1"/>
              <p:nvPr/>
            </p:nvSpPr>
            <p:spPr>
              <a:xfrm flipH="1">
                <a:off x="3684507" y="2882686"/>
                <a:ext cx="63374" cy="16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a-DK" sz="3200" dirty="0" smtClean="0">
                    <a:solidFill>
                      <a:schemeClr val="bg1"/>
                    </a:solidFill>
                  </a:rPr>
                  <a:t>§</a:t>
                </a:r>
                <a:endParaRPr lang="da-DK" sz="3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5" name="TextBox 14"/>
          <p:cNvSpPr txBox="1"/>
          <p:nvPr/>
        </p:nvSpPr>
        <p:spPr>
          <a:xfrm>
            <a:off x="925808" y="1726946"/>
            <a:ext cx="297228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600" dirty="0" smtClean="0"/>
              <a:t>Must have </a:t>
            </a:r>
            <a:r>
              <a:rPr lang="da-DK" sz="1600" dirty="0" err="1" smtClean="0"/>
              <a:t>leadership</a:t>
            </a:r>
            <a:r>
              <a:rPr lang="da-DK" sz="1600" dirty="0" smtClean="0"/>
              <a:t> backing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32726" y="3106048"/>
            <a:ext cx="3310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600" dirty="0" smtClean="0"/>
              <a:t>Must have </a:t>
            </a:r>
            <a:r>
              <a:rPr lang="da-DK" sz="1600" dirty="0" err="1" smtClean="0"/>
              <a:t>direct</a:t>
            </a:r>
            <a:r>
              <a:rPr lang="da-DK" sz="1600" dirty="0" smtClean="0"/>
              <a:t> </a:t>
            </a:r>
            <a:r>
              <a:rPr lang="da-DK" sz="1600" dirty="0" err="1" smtClean="0"/>
              <a:t>access</a:t>
            </a:r>
            <a:r>
              <a:rPr lang="da-DK" sz="1600" dirty="0" smtClean="0"/>
              <a:t> to the </a:t>
            </a:r>
            <a:r>
              <a:rPr lang="da-DK" sz="1600" dirty="0" err="1" smtClean="0"/>
              <a:t>leadership</a:t>
            </a:r>
            <a:endParaRPr lang="da-DK" sz="1600" dirty="0" smtClean="0"/>
          </a:p>
        </p:txBody>
      </p:sp>
      <p:sp>
        <p:nvSpPr>
          <p:cNvPr id="17" name="TextBox 16"/>
          <p:cNvSpPr txBox="1"/>
          <p:nvPr/>
        </p:nvSpPr>
        <p:spPr>
          <a:xfrm>
            <a:off x="320895" y="2518093"/>
            <a:ext cx="34226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sz="1600" dirty="0" err="1" smtClean="0"/>
              <a:t>Avoid</a:t>
            </a:r>
            <a:r>
              <a:rPr lang="da-DK" sz="1600" dirty="0" smtClean="0"/>
              <a:t> </a:t>
            </a:r>
            <a:r>
              <a:rPr lang="da-DK" sz="1600" dirty="0" err="1" smtClean="0"/>
              <a:t>conflicts</a:t>
            </a:r>
            <a:r>
              <a:rPr lang="da-DK" sz="1600" dirty="0" smtClean="0"/>
              <a:t> of </a:t>
            </a:r>
            <a:r>
              <a:rPr lang="da-DK" sz="1600" dirty="0" err="1" smtClean="0"/>
              <a:t>interest</a:t>
            </a:r>
            <a:endParaRPr lang="da-DK" sz="1600" dirty="0" smtClean="0"/>
          </a:p>
        </p:txBody>
      </p:sp>
      <p:sp>
        <p:nvSpPr>
          <p:cNvPr id="18" name="TextBox 17"/>
          <p:cNvSpPr txBox="1"/>
          <p:nvPr/>
        </p:nvSpPr>
        <p:spPr>
          <a:xfrm>
            <a:off x="5335907" y="2880002"/>
            <a:ext cx="37389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1600" dirty="0" smtClean="0"/>
              <a:t>Can not </a:t>
            </a:r>
            <a:r>
              <a:rPr lang="da-DK" sz="1600" dirty="0" err="1" smtClean="0"/>
              <a:t>work</a:t>
            </a:r>
            <a:r>
              <a:rPr lang="da-DK" sz="1600" dirty="0" smtClean="0"/>
              <a:t> under </a:t>
            </a:r>
            <a:r>
              <a:rPr lang="da-DK" sz="1600" dirty="0" err="1" smtClean="0"/>
              <a:t>instructions</a:t>
            </a:r>
            <a:r>
              <a:rPr lang="da-DK" sz="1600" dirty="0" smtClean="0"/>
              <a:t> </a:t>
            </a:r>
            <a:r>
              <a:rPr lang="da-DK" sz="1600" dirty="0" err="1" smtClean="0"/>
              <a:t>when</a:t>
            </a:r>
            <a:r>
              <a:rPr lang="da-DK" sz="1600" dirty="0" smtClean="0"/>
              <a:t> </a:t>
            </a:r>
            <a:r>
              <a:rPr lang="da-DK" sz="1600" dirty="0" err="1" smtClean="0"/>
              <a:t>performing</a:t>
            </a:r>
            <a:r>
              <a:rPr lang="da-DK" sz="1600" dirty="0" smtClean="0"/>
              <a:t> as a DPO</a:t>
            </a:r>
            <a:endParaRPr lang="da-DK" sz="1600" dirty="0"/>
          </a:p>
        </p:txBody>
      </p:sp>
      <p:sp>
        <p:nvSpPr>
          <p:cNvPr id="19" name="Content Placeholder 1"/>
          <p:cNvSpPr txBox="1">
            <a:spLocks/>
          </p:cNvSpPr>
          <p:nvPr/>
        </p:nvSpPr>
        <p:spPr>
          <a:xfrm>
            <a:off x="-177987" y="3885535"/>
            <a:ext cx="4211879" cy="565296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Lucida Grande"/>
              <a:buChar char="&gt;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•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»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1600" dirty="0">
                <a:solidFill>
                  <a:schemeClr val="tx1"/>
                </a:solidFill>
              </a:rPr>
              <a:t>Must be involved in sufficient and timely manner</a:t>
            </a:r>
            <a:endParaRPr lang="da-DK" sz="1600" dirty="0" smtClean="0">
              <a:solidFill>
                <a:schemeClr val="tx1"/>
              </a:solidFill>
            </a:endParaRPr>
          </a:p>
        </p:txBody>
      </p:sp>
      <p:sp>
        <p:nvSpPr>
          <p:cNvPr id="20" name="Content Placeholder 1"/>
          <p:cNvSpPr txBox="1">
            <a:spLocks/>
          </p:cNvSpPr>
          <p:nvPr/>
        </p:nvSpPr>
        <p:spPr>
          <a:xfrm>
            <a:off x="5218814" y="3795599"/>
            <a:ext cx="3684432" cy="553609"/>
          </a:xfrm>
          <a:prstGeom prst="rect">
            <a:avLst/>
          </a:prstGeom>
        </p:spPr>
        <p:txBody>
          <a:bodyPr>
            <a:normAutofit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Lucida Grande"/>
              <a:buChar char="&gt;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•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»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a-DK" sz="1600" dirty="0" smtClean="0">
                <a:solidFill>
                  <a:schemeClr val="tx1"/>
                </a:solidFill>
              </a:rPr>
              <a:t>Must </a:t>
            </a:r>
            <a:r>
              <a:rPr lang="da-DK" sz="1600" dirty="0" err="1" smtClean="0">
                <a:solidFill>
                  <a:schemeClr val="tx1"/>
                </a:solidFill>
              </a:rPr>
              <a:t>maintain</a:t>
            </a:r>
            <a:r>
              <a:rPr lang="da-DK" sz="1600" dirty="0" smtClean="0">
                <a:solidFill>
                  <a:schemeClr val="tx1"/>
                </a:solidFill>
              </a:rPr>
              <a:t> the </a:t>
            </a:r>
            <a:r>
              <a:rPr lang="da-DK" sz="1600" dirty="0" err="1" smtClean="0">
                <a:solidFill>
                  <a:schemeClr val="tx1"/>
                </a:solidFill>
              </a:rPr>
              <a:t>level</a:t>
            </a:r>
            <a:r>
              <a:rPr lang="da-DK" sz="1600" dirty="0" smtClean="0">
                <a:solidFill>
                  <a:schemeClr val="tx1"/>
                </a:solidFill>
              </a:rPr>
              <a:t> of </a:t>
            </a:r>
            <a:r>
              <a:rPr lang="da-DK" sz="1600" dirty="0" err="1" smtClean="0">
                <a:solidFill>
                  <a:schemeClr val="tx1"/>
                </a:solidFill>
              </a:rPr>
              <a:t>expertice</a:t>
            </a:r>
            <a:endParaRPr lang="da-DK" sz="1600" dirty="0" smtClean="0">
              <a:solidFill>
                <a:schemeClr val="tx1"/>
              </a:solidFill>
            </a:endParaRPr>
          </a:p>
        </p:txBody>
      </p:sp>
      <p:sp>
        <p:nvSpPr>
          <p:cNvPr id="21" name="Content Placeholder 1"/>
          <p:cNvSpPr txBox="1">
            <a:spLocks/>
          </p:cNvSpPr>
          <p:nvPr/>
        </p:nvSpPr>
        <p:spPr>
          <a:xfrm>
            <a:off x="5335907" y="1726946"/>
            <a:ext cx="3567339" cy="887143"/>
          </a:xfrm>
          <a:prstGeom prst="rect">
            <a:avLst/>
          </a:prstGeom>
        </p:spPr>
        <p:txBody>
          <a:bodyPr>
            <a:normAutofit/>
          </a:bodyPr>
          <a:lstStyle>
            <a:lvl1pPr marL="360000" indent="-36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Lucida Grande"/>
              <a:buChar char="&gt;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1pPr>
            <a:lvl2pPr marL="540000" indent="-180000" algn="l" defTabSz="457200" rtl="0" eaLnBrk="1" latinLnBrk="0" hangingPunct="1">
              <a:spcBef>
                <a:spcPts val="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2pPr>
            <a:lvl3pPr marL="72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•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3pPr>
            <a:lvl4pPr marL="90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–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4pPr>
            <a:lvl5pPr marL="1080000" indent="-180000" algn="l" defTabSz="457200" rtl="0" eaLnBrk="1" latinLnBrk="0" hangingPunct="1">
              <a:spcBef>
                <a:spcPct val="20000"/>
              </a:spcBef>
              <a:buClr>
                <a:srgbClr val="76777A"/>
              </a:buClr>
              <a:buFont typeface="Arial"/>
              <a:buChar char="»"/>
              <a:defRPr sz="1400" kern="1200">
                <a:solidFill>
                  <a:srgbClr val="76777A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 dirty="0" smtClean="0">
                <a:solidFill>
                  <a:schemeClr val="tx1"/>
                </a:solidFill>
              </a:rPr>
              <a:t>Can  not have a </a:t>
            </a:r>
            <a:r>
              <a:rPr lang="en-US" sz="1600" dirty="0">
                <a:solidFill>
                  <a:schemeClr val="tx1"/>
                </a:solidFill>
              </a:rPr>
              <a:t>position that determines the purposes and means of processing personal data</a:t>
            </a:r>
            <a:endParaRPr lang="da-DK" sz="1600" dirty="0" smtClean="0">
              <a:solidFill>
                <a:schemeClr val="tx1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441649" y="1001486"/>
            <a:ext cx="83796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The DPO in </a:t>
            </a:r>
            <a:r>
              <a:rPr lang="da-DK" sz="2800" b="1" dirty="0" err="1" smtClean="0"/>
              <a:t>your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organization</a:t>
            </a:r>
            <a:endParaRPr lang="da-DK" sz="2800" b="1" dirty="0"/>
          </a:p>
        </p:txBody>
      </p:sp>
    </p:spTree>
    <p:extLst>
      <p:ext uri="{BB962C8B-B14F-4D97-AF65-F5344CB8AC3E}">
        <p14:creationId xmlns:p14="http://schemas.microsoft.com/office/powerpoint/2010/main" val="3539203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>
                <a:solidFill>
                  <a:srgbClr val="0D0F11"/>
                </a:solidFill>
              </a:rPr>
              <a:t>The jobs of a DPO</a:t>
            </a:r>
            <a:endParaRPr lang="da-DK" sz="2800" b="1" dirty="0">
              <a:solidFill>
                <a:srgbClr val="0D0F11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99128" y="3380507"/>
            <a:ext cx="564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Must </a:t>
            </a:r>
            <a:r>
              <a:rPr lang="da-DK" sz="2000" dirty="0" err="1" smtClean="0"/>
              <a:t>advice</a:t>
            </a:r>
            <a:r>
              <a:rPr lang="da-DK" sz="2000" dirty="0" smtClean="0"/>
              <a:t> </a:t>
            </a:r>
            <a:r>
              <a:rPr lang="da-DK" sz="2000" dirty="0" err="1" smtClean="0"/>
              <a:t>regarding</a:t>
            </a:r>
            <a:r>
              <a:rPr lang="da-DK" sz="2000" dirty="0" smtClean="0"/>
              <a:t> the DPIA </a:t>
            </a:r>
          </a:p>
        </p:txBody>
      </p:sp>
      <p:grpSp>
        <p:nvGrpSpPr>
          <p:cNvPr id="4" name="Group 3"/>
          <p:cNvGrpSpPr/>
          <p:nvPr/>
        </p:nvGrpSpPr>
        <p:grpSpPr>
          <a:xfrm>
            <a:off x="454152" y="1670854"/>
            <a:ext cx="1292638" cy="2567258"/>
            <a:chOff x="7169342" y="2732729"/>
            <a:chExt cx="260265" cy="740942"/>
          </a:xfrm>
        </p:grpSpPr>
        <p:sp>
          <p:nvSpPr>
            <p:cNvPr id="5" name="Rectangle 4"/>
            <p:cNvSpPr/>
            <p:nvPr/>
          </p:nvSpPr>
          <p:spPr>
            <a:xfrm>
              <a:off x="7212719" y="3090524"/>
              <a:ext cx="173510" cy="383147"/>
            </a:xfrm>
            <a:prstGeom prst="rect">
              <a:avLst/>
            </a:prstGeom>
            <a:solidFill>
              <a:srgbClr val="213F9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sp>
          <p:nvSpPr>
            <p:cNvPr id="6" name="Rectangle 5"/>
            <p:cNvSpPr/>
            <p:nvPr/>
          </p:nvSpPr>
          <p:spPr>
            <a:xfrm>
              <a:off x="7169342" y="2937916"/>
              <a:ext cx="260265" cy="383147"/>
            </a:xfrm>
            <a:prstGeom prst="rect">
              <a:avLst/>
            </a:prstGeom>
            <a:solidFill>
              <a:srgbClr val="213F9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sp>
          <p:nvSpPr>
            <p:cNvPr id="7" name="Oval 6"/>
            <p:cNvSpPr/>
            <p:nvPr/>
          </p:nvSpPr>
          <p:spPr>
            <a:xfrm>
              <a:off x="7214606" y="2732729"/>
              <a:ext cx="169737" cy="189240"/>
            </a:xfrm>
            <a:prstGeom prst="ellipse">
              <a:avLst/>
            </a:prstGeom>
            <a:solidFill>
              <a:srgbClr val="213F98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 sz="8800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7231573" y="3011743"/>
              <a:ext cx="135802" cy="231607"/>
              <a:chOff x="3648396" y="2819852"/>
              <a:chExt cx="135802" cy="231607"/>
            </a:xfrm>
          </p:grpSpPr>
          <p:grpSp>
            <p:nvGrpSpPr>
              <p:cNvPr id="9" name="Group 8"/>
              <p:cNvGrpSpPr/>
              <p:nvPr/>
            </p:nvGrpSpPr>
            <p:grpSpPr>
              <a:xfrm>
                <a:off x="3648396" y="2819852"/>
                <a:ext cx="135802" cy="214822"/>
                <a:chOff x="2544024" y="1804101"/>
                <a:chExt cx="282418" cy="353991"/>
              </a:xfrm>
            </p:grpSpPr>
            <p:sp>
              <p:nvSpPr>
                <p:cNvPr id="11" name="Round Same Side Corner Rectangle 10"/>
                <p:cNvSpPr/>
                <p:nvPr/>
              </p:nvSpPr>
              <p:spPr>
                <a:xfrm rot="10800000">
                  <a:off x="2544024" y="1938528"/>
                  <a:ext cx="282418" cy="219564"/>
                </a:xfrm>
                <a:prstGeom prst="round2SameRect">
                  <a:avLst>
                    <a:gd name="adj1" fmla="val 19728"/>
                    <a:gd name="adj2" fmla="val 0"/>
                  </a:avLst>
                </a:prstGeom>
                <a:noFill/>
                <a:ln w="5715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sz="8800" dirty="0">
                    <a:solidFill>
                      <a:schemeClr val="bg1"/>
                    </a:solidFill>
                  </a:endParaRPr>
                </a:p>
              </p:txBody>
            </p:sp>
            <p:sp>
              <p:nvSpPr>
                <p:cNvPr id="12" name="Round Same Side Corner Rectangle 11"/>
                <p:cNvSpPr/>
                <p:nvPr/>
              </p:nvSpPr>
              <p:spPr>
                <a:xfrm>
                  <a:off x="2598760" y="1804101"/>
                  <a:ext cx="172947" cy="134427"/>
                </a:xfrm>
                <a:prstGeom prst="round2SameRect">
                  <a:avLst>
                    <a:gd name="adj1" fmla="val 48061"/>
                    <a:gd name="adj2" fmla="val 0"/>
                  </a:avLst>
                </a:prstGeom>
                <a:noFill/>
                <a:ln w="57150">
                  <a:solidFill>
                    <a:schemeClr val="bg1"/>
                  </a:solidFill>
                </a:ln>
                <a:effectLst/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da-DK" sz="8800">
                    <a:solidFill>
                      <a:schemeClr val="bg1"/>
                    </a:solidFill>
                  </a:endParaRPr>
                </a:p>
              </p:txBody>
            </p:sp>
          </p:grpSp>
          <p:sp>
            <p:nvSpPr>
              <p:cNvPr id="10" name="TextBox 9"/>
              <p:cNvSpPr txBox="1"/>
              <p:nvPr/>
            </p:nvSpPr>
            <p:spPr>
              <a:xfrm flipH="1">
                <a:off x="3684507" y="2882686"/>
                <a:ext cx="63374" cy="16877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da-DK" sz="3200" dirty="0" smtClean="0">
                    <a:solidFill>
                      <a:schemeClr val="bg1"/>
                    </a:solidFill>
                  </a:rPr>
                  <a:t>§</a:t>
                </a:r>
                <a:endParaRPr lang="da-DK" sz="3200" dirty="0">
                  <a:solidFill>
                    <a:schemeClr val="bg1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2899128" y="1614698"/>
            <a:ext cx="5648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Must notify and advise the data controller or data processor</a:t>
            </a:r>
            <a:endParaRPr lang="da-DK" sz="2000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2899128" y="3866518"/>
            <a:ext cx="564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Must </a:t>
            </a:r>
            <a:r>
              <a:rPr lang="da-DK" sz="2000" dirty="0" err="1" smtClean="0"/>
              <a:t>cooperate</a:t>
            </a:r>
            <a:r>
              <a:rPr lang="da-DK" sz="2000" dirty="0" smtClean="0"/>
              <a:t> with the DPA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899128" y="4352527"/>
            <a:ext cx="5648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 </a:t>
            </a:r>
            <a:r>
              <a:rPr lang="en-US" dirty="0" smtClean="0"/>
              <a:t>Must </a:t>
            </a:r>
            <a:r>
              <a:rPr lang="en-US" dirty="0"/>
              <a:t>act as the supervisory authority's contact point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2899128" y="2408485"/>
            <a:ext cx="564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000" dirty="0" smtClean="0"/>
              <a:t>Must monitor </a:t>
            </a:r>
            <a:r>
              <a:rPr lang="da-DK" sz="2000" dirty="0" err="1" smtClean="0"/>
              <a:t>compliance</a:t>
            </a:r>
            <a:r>
              <a:rPr lang="da-DK" sz="2000" dirty="0" smtClean="0"/>
              <a:t> with the </a:t>
            </a:r>
            <a:r>
              <a:rPr lang="da-DK" sz="2000" dirty="0" err="1" smtClean="0"/>
              <a:t>regulation</a:t>
            </a:r>
            <a:endParaRPr lang="da-DK" sz="2000" dirty="0" smtClean="0"/>
          </a:p>
        </p:txBody>
      </p:sp>
      <p:cxnSp>
        <p:nvCxnSpPr>
          <p:cNvPr id="18" name="Straight Connector 17"/>
          <p:cNvCxnSpPr>
            <a:stCxn id="11" idx="2"/>
            <a:endCxn id="13" idx="1"/>
          </p:cNvCxnSpPr>
          <p:nvPr/>
        </p:nvCxnSpPr>
        <p:spPr>
          <a:xfrm flipV="1">
            <a:off x="1437707" y="1968641"/>
            <a:ext cx="1461421" cy="1182448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>
            <a:stCxn id="11" idx="2"/>
            <a:endCxn id="16" idx="1"/>
          </p:cNvCxnSpPr>
          <p:nvPr/>
        </p:nvCxnSpPr>
        <p:spPr>
          <a:xfrm flipV="1">
            <a:off x="1437707" y="2608540"/>
            <a:ext cx="1461421" cy="542549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>
            <a:stCxn id="11" idx="2"/>
            <a:endCxn id="3" idx="1"/>
          </p:cNvCxnSpPr>
          <p:nvPr/>
        </p:nvCxnSpPr>
        <p:spPr>
          <a:xfrm>
            <a:off x="1437707" y="3151089"/>
            <a:ext cx="1461421" cy="429473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1" idx="2"/>
            <a:endCxn id="14" idx="1"/>
          </p:cNvCxnSpPr>
          <p:nvPr/>
        </p:nvCxnSpPr>
        <p:spPr>
          <a:xfrm>
            <a:off x="1437707" y="3151089"/>
            <a:ext cx="1461421" cy="91548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>
            <a:stCxn id="11" idx="2"/>
            <a:endCxn id="15" idx="1"/>
          </p:cNvCxnSpPr>
          <p:nvPr/>
        </p:nvCxnSpPr>
        <p:spPr>
          <a:xfrm>
            <a:off x="1437707" y="3151089"/>
            <a:ext cx="1461421" cy="1386104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2899128" y="2894496"/>
            <a:ext cx="56485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Must handle inquiries from the </a:t>
            </a:r>
            <a:r>
              <a:rPr lang="en-US" sz="2000" dirty="0" smtClean="0"/>
              <a:t>data subjects</a:t>
            </a:r>
            <a:endParaRPr lang="da-DK" sz="2000" dirty="0" smtClean="0"/>
          </a:p>
        </p:txBody>
      </p:sp>
      <p:cxnSp>
        <p:nvCxnSpPr>
          <p:cNvPr id="25" name="Straight Connector 24"/>
          <p:cNvCxnSpPr/>
          <p:nvPr/>
        </p:nvCxnSpPr>
        <p:spPr>
          <a:xfrm flipV="1">
            <a:off x="1521981" y="3103759"/>
            <a:ext cx="1377147" cy="43937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58514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40229" y="1001486"/>
            <a:ext cx="766354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3000" b="1" dirty="0" smtClean="0"/>
              <a:t>The </a:t>
            </a:r>
            <a:r>
              <a:rPr lang="da-DK" sz="3000" b="1" dirty="0" err="1" smtClean="0"/>
              <a:t>perfect</a:t>
            </a:r>
            <a:r>
              <a:rPr lang="da-DK" sz="3000" b="1" dirty="0" smtClean="0"/>
              <a:t> DPO</a:t>
            </a:r>
            <a:endParaRPr lang="da-DK" sz="3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748386" y="2025681"/>
            <a:ext cx="2465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dirty="0" smtClean="0"/>
              <a:t>Expert on the </a:t>
            </a:r>
            <a:r>
              <a:rPr lang="da-DK" dirty="0" err="1" smtClean="0"/>
              <a:t>regulation</a:t>
            </a:r>
            <a:endParaRPr lang="da-DK" dirty="0"/>
          </a:p>
        </p:txBody>
      </p:sp>
      <p:sp>
        <p:nvSpPr>
          <p:cNvPr id="14" name="TextBox 13"/>
          <p:cNvSpPr txBox="1"/>
          <p:nvPr/>
        </p:nvSpPr>
        <p:spPr>
          <a:xfrm>
            <a:off x="5942288" y="2193733"/>
            <a:ext cx="15955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Understands IT</a:t>
            </a:r>
            <a:endParaRPr lang="da-DK" dirty="0"/>
          </a:p>
        </p:txBody>
      </p:sp>
      <p:sp>
        <p:nvSpPr>
          <p:cNvPr id="15" name="TextBox 14"/>
          <p:cNvSpPr txBox="1"/>
          <p:nvPr/>
        </p:nvSpPr>
        <p:spPr>
          <a:xfrm>
            <a:off x="274411" y="2659883"/>
            <a:ext cx="2939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dirty="0" err="1" smtClean="0"/>
              <a:t>Experienced</a:t>
            </a:r>
            <a:r>
              <a:rPr lang="da-DK" dirty="0" smtClean="0"/>
              <a:t> </a:t>
            </a:r>
            <a:r>
              <a:rPr lang="da-DK" dirty="0" err="1" smtClean="0"/>
              <a:t>project</a:t>
            </a:r>
            <a:r>
              <a:rPr lang="da-DK" dirty="0" smtClean="0"/>
              <a:t> manager</a:t>
            </a:r>
            <a:endParaRPr lang="da-DK" dirty="0"/>
          </a:p>
        </p:txBody>
      </p:sp>
      <p:sp>
        <p:nvSpPr>
          <p:cNvPr id="16" name="TextBox 15"/>
          <p:cNvSpPr txBox="1"/>
          <p:nvPr/>
        </p:nvSpPr>
        <p:spPr>
          <a:xfrm>
            <a:off x="5944405" y="2840924"/>
            <a:ext cx="2293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Leadership</a:t>
            </a:r>
            <a:r>
              <a:rPr lang="da-DK" dirty="0" smtClean="0"/>
              <a:t> </a:t>
            </a:r>
            <a:r>
              <a:rPr lang="da-DK" dirty="0" err="1" smtClean="0"/>
              <a:t>experience</a:t>
            </a:r>
            <a:endParaRPr lang="da-DK" dirty="0"/>
          </a:p>
        </p:txBody>
      </p:sp>
      <p:sp>
        <p:nvSpPr>
          <p:cNvPr id="17" name="TextBox 16"/>
          <p:cNvSpPr txBox="1"/>
          <p:nvPr/>
        </p:nvSpPr>
        <p:spPr>
          <a:xfrm>
            <a:off x="523005" y="3317931"/>
            <a:ext cx="26908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da-DK" dirty="0" err="1" smtClean="0"/>
              <a:t>Degree</a:t>
            </a:r>
            <a:r>
              <a:rPr lang="da-DK" dirty="0" smtClean="0"/>
              <a:t> in </a:t>
            </a:r>
            <a:r>
              <a:rPr lang="da-DK" dirty="0" err="1" smtClean="0"/>
              <a:t>communications</a:t>
            </a:r>
            <a:endParaRPr lang="da-DK" dirty="0"/>
          </a:p>
        </p:txBody>
      </p:sp>
      <p:sp>
        <p:nvSpPr>
          <p:cNvPr id="18" name="TextBox 17"/>
          <p:cNvSpPr txBox="1"/>
          <p:nvPr/>
        </p:nvSpPr>
        <p:spPr>
          <a:xfrm>
            <a:off x="5942288" y="3488115"/>
            <a:ext cx="1932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err="1" smtClean="0"/>
              <a:t>Process</a:t>
            </a:r>
            <a:r>
              <a:rPr lang="da-DK" dirty="0" smtClean="0"/>
              <a:t> </a:t>
            </a:r>
            <a:r>
              <a:rPr lang="da-DK" dirty="0" err="1" smtClean="0"/>
              <a:t>consultant</a:t>
            </a:r>
            <a:endParaRPr lang="da-DK" dirty="0"/>
          </a:p>
        </p:txBody>
      </p:sp>
      <p:sp>
        <p:nvSpPr>
          <p:cNvPr id="19" name="TextBox 18"/>
          <p:cNvSpPr txBox="1"/>
          <p:nvPr/>
        </p:nvSpPr>
        <p:spPr>
          <a:xfrm>
            <a:off x="274411" y="3948912"/>
            <a:ext cx="29354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a-DK" dirty="0" err="1" smtClean="0"/>
              <a:t>Experience</a:t>
            </a:r>
            <a:r>
              <a:rPr lang="da-DK" dirty="0" smtClean="0"/>
              <a:t> with </a:t>
            </a:r>
            <a:r>
              <a:rPr lang="da-DK" dirty="0" err="1" smtClean="0"/>
              <a:t>leadership</a:t>
            </a:r>
            <a:r>
              <a:rPr lang="da-DK" dirty="0" smtClean="0"/>
              <a:t> </a:t>
            </a:r>
            <a:r>
              <a:rPr lang="da-DK" dirty="0" err="1" smtClean="0"/>
              <a:t>communications</a:t>
            </a:r>
            <a:endParaRPr lang="da-DK" dirty="0"/>
          </a:p>
        </p:txBody>
      </p:sp>
      <p:sp>
        <p:nvSpPr>
          <p:cNvPr id="20" name="TextBox 19"/>
          <p:cNvSpPr txBox="1"/>
          <p:nvPr/>
        </p:nvSpPr>
        <p:spPr>
          <a:xfrm>
            <a:off x="5944405" y="4135306"/>
            <a:ext cx="27472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dirty="0" smtClean="0"/>
              <a:t>Information </a:t>
            </a:r>
            <a:r>
              <a:rPr lang="da-DK" dirty="0" err="1" smtClean="0"/>
              <a:t>security</a:t>
            </a:r>
            <a:r>
              <a:rPr lang="da-DK" dirty="0" smtClean="0"/>
              <a:t> </a:t>
            </a:r>
            <a:r>
              <a:rPr lang="da-DK" dirty="0" err="1" smtClean="0"/>
              <a:t>expert</a:t>
            </a:r>
            <a:endParaRPr lang="da-DK" dirty="0"/>
          </a:p>
        </p:txBody>
      </p:sp>
      <p:sp>
        <p:nvSpPr>
          <p:cNvPr id="21" name="Rectangle 20"/>
          <p:cNvSpPr/>
          <p:nvPr/>
        </p:nvSpPr>
        <p:spPr>
          <a:xfrm>
            <a:off x="4191277" y="3065333"/>
            <a:ext cx="861759" cy="1327550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8800"/>
          </a:p>
        </p:txBody>
      </p:sp>
      <p:sp>
        <p:nvSpPr>
          <p:cNvPr id="22" name="Rectangle 21"/>
          <p:cNvSpPr/>
          <p:nvPr/>
        </p:nvSpPr>
        <p:spPr>
          <a:xfrm>
            <a:off x="3975840" y="2536569"/>
            <a:ext cx="1292638" cy="1327550"/>
          </a:xfrm>
          <a:prstGeom prst="rect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8800"/>
          </a:p>
        </p:txBody>
      </p:sp>
      <p:sp>
        <p:nvSpPr>
          <p:cNvPr id="23" name="Oval 22"/>
          <p:cNvSpPr/>
          <p:nvPr/>
        </p:nvSpPr>
        <p:spPr>
          <a:xfrm>
            <a:off x="4200649" y="1736436"/>
            <a:ext cx="843020" cy="744879"/>
          </a:xfrm>
          <a:prstGeom prst="ellipse">
            <a:avLst/>
          </a:prstGeom>
          <a:solidFill>
            <a:srgbClr val="213F9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 sz="8800"/>
          </a:p>
        </p:txBody>
      </p:sp>
      <p:grpSp>
        <p:nvGrpSpPr>
          <p:cNvPr id="24" name="Group 23"/>
          <p:cNvGrpSpPr/>
          <p:nvPr/>
        </p:nvGrpSpPr>
        <p:grpSpPr>
          <a:xfrm>
            <a:off x="4284918" y="2792369"/>
            <a:ext cx="674477" cy="802485"/>
            <a:chOff x="3648396" y="2819852"/>
            <a:chExt cx="135802" cy="231607"/>
          </a:xfrm>
        </p:grpSpPr>
        <p:grpSp>
          <p:nvGrpSpPr>
            <p:cNvPr id="25" name="Group 24"/>
            <p:cNvGrpSpPr/>
            <p:nvPr/>
          </p:nvGrpSpPr>
          <p:grpSpPr>
            <a:xfrm>
              <a:off x="3648396" y="2819852"/>
              <a:ext cx="135802" cy="214822"/>
              <a:chOff x="2544024" y="1804101"/>
              <a:chExt cx="282418" cy="353991"/>
            </a:xfrm>
          </p:grpSpPr>
          <p:sp>
            <p:nvSpPr>
              <p:cNvPr id="27" name="Round Same Side Corner Rectangle 26"/>
              <p:cNvSpPr/>
              <p:nvPr/>
            </p:nvSpPr>
            <p:spPr>
              <a:xfrm rot="10800000">
                <a:off x="2544024" y="1938528"/>
                <a:ext cx="282418" cy="219564"/>
              </a:xfrm>
              <a:prstGeom prst="round2SameRect">
                <a:avLst>
                  <a:gd name="adj1" fmla="val 19728"/>
                  <a:gd name="adj2" fmla="val 0"/>
                </a:avLst>
              </a:prstGeom>
              <a:noFill/>
              <a:ln w="571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8800" dirty="0">
                  <a:solidFill>
                    <a:schemeClr val="bg2"/>
                  </a:solidFill>
                </a:endParaRPr>
              </a:p>
            </p:txBody>
          </p:sp>
          <p:sp>
            <p:nvSpPr>
              <p:cNvPr id="28" name="Round Same Side Corner Rectangle 27"/>
              <p:cNvSpPr/>
              <p:nvPr/>
            </p:nvSpPr>
            <p:spPr>
              <a:xfrm>
                <a:off x="2598760" y="1804101"/>
                <a:ext cx="172947" cy="134427"/>
              </a:xfrm>
              <a:prstGeom prst="round2SameRect">
                <a:avLst>
                  <a:gd name="adj1" fmla="val 48061"/>
                  <a:gd name="adj2" fmla="val 0"/>
                </a:avLst>
              </a:prstGeom>
              <a:noFill/>
              <a:ln w="571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8800">
                  <a:solidFill>
                    <a:schemeClr val="bg2"/>
                  </a:solidFill>
                </a:endParaRPr>
              </a:p>
            </p:txBody>
          </p:sp>
        </p:grpSp>
        <p:sp>
          <p:nvSpPr>
            <p:cNvPr id="26" name="TextBox 25"/>
            <p:cNvSpPr txBox="1"/>
            <p:nvPr/>
          </p:nvSpPr>
          <p:spPr>
            <a:xfrm flipH="1">
              <a:off x="3684507" y="2882686"/>
              <a:ext cx="63374" cy="16877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3200" dirty="0" smtClean="0">
                  <a:solidFill>
                    <a:schemeClr val="bg1"/>
                  </a:solidFill>
                </a:rPr>
                <a:t>§</a:t>
              </a:r>
              <a:endParaRPr lang="da-DK" sz="32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30" name="Straight Connector 29"/>
          <p:cNvCxnSpPr>
            <a:stCxn id="13" idx="3"/>
            <a:endCxn id="27" idx="0"/>
          </p:cNvCxnSpPr>
          <p:nvPr/>
        </p:nvCxnSpPr>
        <p:spPr>
          <a:xfrm>
            <a:off x="3213806" y="2210347"/>
            <a:ext cx="1071112" cy="1095513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32" name="Straight Connector 31"/>
          <p:cNvCxnSpPr>
            <a:stCxn id="15" idx="3"/>
            <a:endCxn id="27" idx="0"/>
          </p:cNvCxnSpPr>
          <p:nvPr/>
        </p:nvCxnSpPr>
        <p:spPr>
          <a:xfrm>
            <a:off x="3213806" y="2844549"/>
            <a:ext cx="1071112" cy="461311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Connector 33"/>
          <p:cNvCxnSpPr>
            <a:stCxn id="17" idx="3"/>
            <a:endCxn id="27" idx="0"/>
          </p:cNvCxnSpPr>
          <p:nvPr/>
        </p:nvCxnSpPr>
        <p:spPr>
          <a:xfrm flipV="1">
            <a:off x="3213806" y="3305860"/>
            <a:ext cx="1071112" cy="196737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Straight Connector 35"/>
          <p:cNvCxnSpPr>
            <a:stCxn id="19" idx="3"/>
            <a:endCxn id="27" idx="0"/>
          </p:cNvCxnSpPr>
          <p:nvPr/>
        </p:nvCxnSpPr>
        <p:spPr>
          <a:xfrm flipV="1">
            <a:off x="3209843" y="3305860"/>
            <a:ext cx="1075075" cy="966218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0" name="Straight Connector 39"/>
          <p:cNvCxnSpPr>
            <a:stCxn id="14" idx="1"/>
          </p:cNvCxnSpPr>
          <p:nvPr/>
        </p:nvCxnSpPr>
        <p:spPr>
          <a:xfrm flipH="1">
            <a:off x="4990994" y="2378399"/>
            <a:ext cx="951294" cy="917109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Straight Connector 41"/>
          <p:cNvCxnSpPr>
            <a:stCxn id="16" idx="1"/>
            <a:endCxn id="27" idx="2"/>
          </p:cNvCxnSpPr>
          <p:nvPr/>
        </p:nvCxnSpPr>
        <p:spPr>
          <a:xfrm flipH="1">
            <a:off x="4959395" y="3025590"/>
            <a:ext cx="985010" cy="280270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Connector 43"/>
          <p:cNvCxnSpPr>
            <a:stCxn id="18" idx="1"/>
            <a:endCxn id="27" idx="2"/>
          </p:cNvCxnSpPr>
          <p:nvPr/>
        </p:nvCxnSpPr>
        <p:spPr>
          <a:xfrm flipH="1" flipV="1">
            <a:off x="4959395" y="3305860"/>
            <a:ext cx="982893" cy="366921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20" idx="1"/>
            <a:endCxn id="27" idx="2"/>
          </p:cNvCxnSpPr>
          <p:nvPr/>
        </p:nvCxnSpPr>
        <p:spPr>
          <a:xfrm flipH="1" flipV="1">
            <a:off x="4959395" y="3305860"/>
            <a:ext cx="985010" cy="1014112"/>
          </a:xfrm>
          <a:prstGeom prst="line">
            <a:avLst/>
          </a:prstGeom>
          <a:ln>
            <a:solidFill>
              <a:srgbClr val="213F98"/>
            </a:solidFill>
          </a:ln>
          <a:effectLst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581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540308" y="2051658"/>
            <a:ext cx="5975657" cy="1553785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36000" tIns="0" rIns="36000" bIns="72000" rtlCol="0" anchor="ctr"/>
          <a:lstStyle/>
          <a:p>
            <a:pPr>
              <a:lnSpc>
                <a:spcPct val="150000"/>
              </a:lnSpc>
              <a:spcBef>
                <a:spcPts val="600"/>
              </a:spcBef>
            </a:pPr>
            <a:r>
              <a:rPr lang="da-DK" sz="2000" b="1" u="sng" dirty="0" smtClean="0">
                <a:solidFill>
                  <a:schemeClr val="bg1"/>
                </a:solidFill>
              </a:rPr>
              <a:t>DKCERT GDPR-service</a:t>
            </a: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a-DK" sz="2000" dirty="0" smtClean="0">
                <a:solidFill>
                  <a:schemeClr val="bg1"/>
                </a:solidFill>
              </a:rPr>
              <a:t>Services for </a:t>
            </a:r>
            <a:r>
              <a:rPr lang="da-DK" sz="2000" dirty="0" err="1" smtClean="0">
                <a:solidFill>
                  <a:schemeClr val="bg1"/>
                </a:solidFill>
              </a:rPr>
              <a:t>DPO’s</a:t>
            </a:r>
            <a:endParaRPr lang="da-DK" sz="2000" dirty="0">
              <a:solidFill>
                <a:schemeClr val="bg1"/>
              </a:solidFill>
            </a:endParaRPr>
          </a:p>
          <a:p>
            <a:pPr marL="285750" indent="-285750">
              <a:lnSpc>
                <a:spcPct val="150000"/>
              </a:lnSpc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a-DK" sz="2000" dirty="0" smtClean="0">
                <a:solidFill>
                  <a:schemeClr val="bg1"/>
                </a:solidFill>
              </a:rPr>
              <a:t>Be the DPO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41649" y="992711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GDPR-service</a:t>
            </a:r>
            <a:endParaRPr lang="da-DK" sz="2800" b="1" dirty="0"/>
          </a:p>
        </p:txBody>
      </p:sp>
      <p:grpSp>
        <p:nvGrpSpPr>
          <p:cNvPr id="6" name="Group 5"/>
          <p:cNvGrpSpPr/>
          <p:nvPr/>
        </p:nvGrpSpPr>
        <p:grpSpPr>
          <a:xfrm>
            <a:off x="7872029" y="2553684"/>
            <a:ext cx="520950" cy="1187419"/>
            <a:chOff x="4934264" y="2490383"/>
            <a:chExt cx="260265" cy="740942"/>
          </a:xfrm>
          <a:solidFill>
            <a:schemeClr val="accent1"/>
          </a:solidFill>
        </p:grpSpPr>
        <p:sp>
          <p:nvSpPr>
            <p:cNvPr id="12" name="Rectangle 11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4" name="Oval 13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441376" y="2418024"/>
            <a:ext cx="520950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9" name="Rectangle 8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1" name="Oval 10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7" name="Oval 11"/>
          <p:cNvSpPr/>
          <p:nvPr/>
        </p:nvSpPr>
        <p:spPr>
          <a:xfrm>
            <a:off x="5379985" y="3452019"/>
            <a:ext cx="3575679" cy="1337698"/>
          </a:xfrm>
          <a:custGeom>
            <a:avLst/>
            <a:gdLst>
              <a:gd name="connsiteX0" fmla="*/ 0 w 2788467"/>
              <a:gd name="connsiteY0" fmla="*/ 628088 h 1256175"/>
              <a:gd name="connsiteX1" fmla="*/ 1394234 w 2788467"/>
              <a:gd name="connsiteY1" fmla="*/ 0 h 1256175"/>
              <a:gd name="connsiteX2" fmla="*/ 2788468 w 2788467"/>
              <a:gd name="connsiteY2" fmla="*/ 628088 h 1256175"/>
              <a:gd name="connsiteX3" fmla="*/ 1394234 w 2788467"/>
              <a:gd name="connsiteY3" fmla="*/ 1256176 h 1256175"/>
              <a:gd name="connsiteX4" fmla="*/ 0 w 2788467"/>
              <a:gd name="connsiteY4" fmla="*/ 628088 h 1256175"/>
              <a:gd name="connsiteX0" fmla="*/ 7541 w 2796009"/>
              <a:gd name="connsiteY0" fmla="*/ 573768 h 1201856"/>
              <a:gd name="connsiteX1" fmla="*/ 1935929 w 2796009"/>
              <a:gd name="connsiteY1" fmla="*/ 0 h 1201856"/>
              <a:gd name="connsiteX2" fmla="*/ 2796009 w 2796009"/>
              <a:gd name="connsiteY2" fmla="*/ 573768 h 1201856"/>
              <a:gd name="connsiteX3" fmla="*/ 1401775 w 2796009"/>
              <a:gd name="connsiteY3" fmla="*/ 1201856 h 1201856"/>
              <a:gd name="connsiteX4" fmla="*/ 7541 w 2796009"/>
              <a:gd name="connsiteY4" fmla="*/ 573768 h 1201856"/>
              <a:gd name="connsiteX0" fmla="*/ 6012 w 3382955"/>
              <a:gd name="connsiteY0" fmla="*/ 573786 h 1201899"/>
              <a:gd name="connsiteX1" fmla="*/ 1934400 w 3382955"/>
              <a:gd name="connsiteY1" fmla="*/ 18 h 1201899"/>
              <a:gd name="connsiteX2" fmla="*/ 3382955 w 3382955"/>
              <a:gd name="connsiteY2" fmla="*/ 591893 h 1201899"/>
              <a:gd name="connsiteX3" fmla="*/ 1400246 w 3382955"/>
              <a:gd name="connsiteY3" fmla="*/ 1201874 h 1201899"/>
              <a:gd name="connsiteX4" fmla="*/ 6012 w 3382955"/>
              <a:gd name="connsiteY4" fmla="*/ 573786 h 1201899"/>
              <a:gd name="connsiteX0" fmla="*/ 2912 w 3379855"/>
              <a:gd name="connsiteY0" fmla="*/ 501362 h 1129475"/>
              <a:gd name="connsiteX1" fmla="*/ 1759284 w 3379855"/>
              <a:gd name="connsiteY1" fmla="*/ 22 h 1129475"/>
              <a:gd name="connsiteX2" fmla="*/ 3379855 w 3379855"/>
              <a:gd name="connsiteY2" fmla="*/ 519469 h 1129475"/>
              <a:gd name="connsiteX3" fmla="*/ 1397146 w 3379855"/>
              <a:gd name="connsiteY3" fmla="*/ 1129450 h 1129475"/>
              <a:gd name="connsiteX4" fmla="*/ 2912 w 3379855"/>
              <a:gd name="connsiteY4" fmla="*/ 501362 h 1129475"/>
              <a:gd name="connsiteX0" fmla="*/ 241 w 3377184"/>
              <a:gd name="connsiteY0" fmla="*/ 591892 h 1220005"/>
              <a:gd name="connsiteX1" fmla="*/ 1494062 w 3377184"/>
              <a:gd name="connsiteY1" fmla="*/ 17 h 1220005"/>
              <a:gd name="connsiteX2" fmla="*/ 3377184 w 3377184"/>
              <a:gd name="connsiteY2" fmla="*/ 609999 h 1220005"/>
              <a:gd name="connsiteX3" fmla="*/ 1394475 w 3377184"/>
              <a:gd name="connsiteY3" fmla="*/ 1219980 h 1220005"/>
              <a:gd name="connsiteX4" fmla="*/ 241 w 3377184"/>
              <a:gd name="connsiteY4" fmla="*/ 591892 h 1220005"/>
              <a:gd name="connsiteX0" fmla="*/ 8219 w 3385162"/>
              <a:gd name="connsiteY0" fmla="*/ 854437 h 1482550"/>
              <a:gd name="connsiteX1" fmla="*/ 2036194 w 3385162"/>
              <a:gd name="connsiteY1" fmla="*/ 11 h 1482550"/>
              <a:gd name="connsiteX2" fmla="*/ 3385162 w 3385162"/>
              <a:gd name="connsiteY2" fmla="*/ 872544 h 1482550"/>
              <a:gd name="connsiteX3" fmla="*/ 1402453 w 3385162"/>
              <a:gd name="connsiteY3" fmla="*/ 1482525 h 1482550"/>
              <a:gd name="connsiteX4" fmla="*/ 8219 w 3385162"/>
              <a:gd name="connsiteY4" fmla="*/ 854437 h 1482550"/>
              <a:gd name="connsiteX0" fmla="*/ 9 w 3376952"/>
              <a:gd name="connsiteY0" fmla="*/ 782012 h 1410125"/>
              <a:gd name="connsiteX1" fmla="*/ 1412348 w 3376952"/>
              <a:gd name="connsiteY1" fmla="*/ 13 h 1410125"/>
              <a:gd name="connsiteX2" fmla="*/ 3376952 w 3376952"/>
              <a:gd name="connsiteY2" fmla="*/ 800119 h 1410125"/>
              <a:gd name="connsiteX3" fmla="*/ 1394243 w 3376952"/>
              <a:gd name="connsiteY3" fmla="*/ 1410100 h 1410125"/>
              <a:gd name="connsiteX4" fmla="*/ 9 w 3376952"/>
              <a:gd name="connsiteY4" fmla="*/ 782012 h 1410125"/>
              <a:gd name="connsiteX0" fmla="*/ 1098 w 3378041"/>
              <a:gd name="connsiteY0" fmla="*/ 709585 h 1337698"/>
              <a:gd name="connsiteX1" fmla="*/ 1612613 w 3378041"/>
              <a:gd name="connsiteY1" fmla="*/ 14 h 1337698"/>
              <a:gd name="connsiteX2" fmla="*/ 3378041 w 3378041"/>
              <a:gd name="connsiteY2" fmla="*/ 727692 h 1337698"/>
              <a:gd name="connsiteX3" fmla="*/ 1395332 w 3378041"/>
              <a:gd name="connsiteY3" fmla="*/ 1337673 h 1337698"/>
              <a:gd name="connsiteX4" fmla="*/ 1098 w 3378041"/>
              <a:gd name="connsiteY4" fmla="*/ 709585 h 13376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8041" h="1337698">
                <a:moveTo>
                  <a:pt x="1098" y="709585"/>
                </a:moveTo>
                <a:cubicBezTo>
                  <a:pt x="37311" y="486642"/>
                  <a:pt x="1049789" y="-3004"/>
                  <a:pt x="1612613" y="14"/>
                </a:cubicBezTo>
                <a:cubicBezTo>
                  <a:pt x="2175437" y="3032"/>
                  <a:pt x="3378041" y="380809"/>
                  <a:pt x="3378041" y="727692"/>
                </a:cubicBezTo>
                <a:cubicBezTo>
                  <a:pt x="3378041" y="1074575"/>
                  <a:pt x="1958156" y="1340691"/>
                  <a:pt x="1395332" y="1337673"/>
                </a:cubicBezTo>
                <a:cubicBezTo>
                  <a:pt x="832508" y="1334655"/>
                  <a:pt x="-35115" y="932528"/>
                  <a:pt x="1098" y="70958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15" name="Group 14"/>
          <p:cNvGrpSpPr/>
          <p:nvPr/>
        </p:nvGrpSpPr>
        <p:grpSpPr>
          <a:xfrm>
            <a:off x="6516269" y="2004737"/>
            <a:ext cx="875025" cy="1629585"/>
            <a:chOff x="740182" y="2216922"/>
            <a:chExt cx="561315" cy="1016851"/>
          </a:xfrm>
          <a:effectLst/>
        </p:grpSpPr>
        <p:sp>
          <p:nvSpPr>
            <p:cNvPr id="16" name="Rounded Rectangle 15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4786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/>
          <p:cNvGrpSpPr/>
          <p:nvPr/>
        </p:nvGrpSpPr>
        <p:grpSpPr>
          <a:xfrm>
            <a:off x="6615058" y="1434647"/>
            <a:ext cx="481381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30" name="Rectangle 29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2" name="Oval 31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6615058" y="2939718"/>
            <a:ext cx="481381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34" name="Rectangle 33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5" name="Rectangle 34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6" name="Oval 35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8398191" y="1451416"/>
            <a:ext cx="481381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38" name="Rectangle 37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0" name="Oval 39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8398191" y="2981849"/>
            <a:ext cx="481381" cy="1187419"/>
            <a:chOff x="4934264" y="2490383"/>
            <a:chExt cx="260265" cy="740942"/>
          </a:xfrm>
          <a:solidFill>
            <a:schemeClr val="accent6"/>
          </a:solidFill>
        </p:grpSpPr>
        <p:sp>
          <p:nvSpPr>
            <p:cNvPr id="42" name="Rectangle 41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4" name="Oval 43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441650" y="1001486"/>
            <a:ext cx="66547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Service to support </a:t>
            </a:r>
            <a:r>
              <a:rPr lang="da-DK" sz="2800" b="1" dirty="0" err="1" smtClean="0"/>
              <a:t>local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DPO’s</a:t>
            </a:r>
            <a:endParaRPr lang="da-DK" sz="2800" dirty="0"/>
          </a:p>
        </p:txBody>
      </p:sp>
      <p:sp>
        <p:nvSpPr>
          <p:cNvPr id="3" name="TextBox 2"/>
          <p:cNvSpPr txBox="1"/>
          <p:nvPr/>
        </p:nvSpPr>
        <p:spPr>
          <a:xfrm>
            <a:off x="441651" y="2070488"/>
            <a:ext cx="6190058" cy="1938992"/>
          </a:xfrm>
          <a:prstGeom prst="rect">
            <a:avLst/>
          </a:prstGeom>
          <a:noFill/>
        </p:spPr>
        <p:txBody>
          <a:bodyPr wrap="square" lIns="36000" rIns="36000" rtlCol="0">
            <a:spAutoFit/>
          </a:bodyPr>
          <a:lstStyle/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 err="1" smtClean="0"/>
              <a:t>Participate</a:t>
            </a:r>
            <a:r>
              <a:rPr lang="da-DK" sz="2000" dirty="0" smtClean="0"/>
              <a:t> in a DPO-</a:t>
            </a:r>
            <a:r>
              <a:rPr lang="da-DK" sz="2000" dirty="0" err="1" smtClean="0"/>
              <a:t>network</a:t>
            </a:r>
            <a:endParaRPr lang="da-DK" sz="20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 err="1" smtClean="0"/>
              <a:t>Develope</a:t>
            </a:r>
            <a:r>
              <a:rPr lang="da-DK" sz="2000" dirty="0" smtClean="0"/>
              <a:t> GDPR-</a:t>
            </a:r>
            <a:r>
              <a:rPr lang="da-DK" sz="2000" dirty="0" err="1" smtClean="0"/>
              <a:t>tools</a:t>
            </a:r>
            <a:r>
              <a:rPr lang="da-DK" sz="2000" dirty="0" smtClean="0"/>
              <a:t> and templates</a:t>
            </a:r>
            <a:endParaRPr lang="da-DK" sz="2000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 err="1" smtClean="0"/>
              <a:t>Advise</a:t>
            </a:r>
            <a:r>
              <a:rPr lang="da-DK" sz="2000" dirty="0" smtClean="0"/>
              <a:t> on the </a:t>
            </a:r>
            <a:r>
              <a:rPr lang="da-DK" sz="2000" dirty="0" err="1" smtClean="0"/>
              <a:t>organization</a:t>
            </a:r>
            <a:r>
              <a:rPr lang="da-DK" sz="2000" dirty="0" smtClean="0"/>
              <a:t> and scope of a </a:t>
            </a:r>
            <a:r>
              <a:rPr lang="da-DK" sz="2000" dirty="0" err="1" smtClean="0"/>
              <a:t>local</a:t>
            </a:r>
            <a:r>
              <a:rPr lang="da-DK" sz="2000" dirty="0" smtClean="0"/>
              <a:t> DPO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sz="2000" dirty="0" smtClean="0"/>
              <a:t>Support the </a:t>
            </a:r>
            <a:r>
              <a:rPr lang="da-DK" sz="2000" dirty="0" err="1" smtClean="0"/>
              <a:t>implementation</a:t>
            </a:r>
            <a:r>
              <a:rPr lang="da-DK" sz="2000" dirty="0" smtClean="0"/>
              <a:t> of the GDPR</a:t>
            </a:r>
            <a:endParaRPr lang="da-DK" sz="2000" dirty="0"/>
          </a:p>
        </p:txBody>
      </p:sp>
      <p:grpSp>
        <p:nvGrpSpPr>
          <p:cNvPr id="4" name="Group 3"/>
          <p:cNvGrpSpPr/>
          <p:nvPr/>
        </p:nvGrpSpPr>
        <p:grpSpPr>
          <a:xfrm>
            <a:off x="6966266" y="1061110"/>
            <a:ext cx="1562098" cy="3492783"/>
            <a:chOff x="4934264" y="2490383"/>
            <a:chExt cx="260265" cy="740942"/>
          </a:xfrm>
          <a:solidFill>
            <a:schemeClr val="accent1"/>
          </a:solidFill>
        </p:grpSpPr>
        <p:sp>
          <p:nvSpPr>
            <p:cNvPr id="5" name="Rectangle 4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" name="Oval 6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7347132" y="2463633"/>
            <a:ext cx="800359" cy="1069795"/>
            <a:chOff x="7467653" y="2255365"/>
            <a:chExt cx="800359" cy="1069795"/>
          </a:xfrm>
        </p:grpSpPr>
        <p:grpSp>
          <p:nvGrpSpPr>
            <p:cNvPr id="24" name="Group 23"/>
            <p:cNvGrpSpPr/>
            <p:nvPr/>
          </p:nvGrpSpPr>
          <p:grpSpPr>
            <a:xfrm>
              <a:off x="7467653" y="2255365"/>
              <a:ext cx="800359" cy="922732"/>
              <a:chOff x="2544024" y="1804101"/>
              <a:chExt cx="282418" cy="353991"/>
            </a:xfrm>
          </p:grpSpPr>
          <p:sp>
            <p:nvSpPr>
              <p:cNvPr id="26" name="Round Same Side Corner Rectangle 25"/>
              <p:cNvSpPr/>
              <p:nvPr/>
            </p:nvSpPr>
            <p:spPr>
              <a:xfrm rot="10800000">
                <a:off x="2544024" y="1938528"/>
                <a:ext cx="282418" cy="219564"/>
              </a:xfrm>
              <a:prstGeom prst="round2SameRect">
                <a:avLst>
                  <a:gd name="adj1" fmla="val 19728"/>
                  <a:gd name="adj2" fmla="val 0"/>
                </a:avLst>
              </a:prstGeom>
              <a:noFill/>
              <a:ln w="7302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88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27" name="Round Same Side Corner Rectangle 26"/>
              <p:cNvSpPr/>
              <p:nvPr/>
            </p:nvSpPr>
            <p:spPr>
              <a:xfrm>
                <a:off x="2598760" y="1804101"/>
                <a:ext cx="172947" cy="134427"/>
              </a:xfrm>
              <a:prstGeom prst="round2SameRect">
                <a:avLst>
                  <a:gd name="adj1" fmla="val 48061"/>
                  <a:gd name="adj2" fmla="val 0"/>
                </a:avLst>
              </a:prstGeom>
              <a:noFill/>
              <a:ln w="73025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88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25" name="TextBox 24"/>
            <p:cNvSpPr txBox="1"/>
            <p:nvPr/>
          </p:nvSpPr>
          <p:spPr>
            <a:xfrm flipH="1">
              <a:off x="7680476" y="2600224"/>
              <a:ext cx="373499" cy="72493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3200" dirty="0" smtClean="0">
                  <a:solidFill>
                    <a:schemeClr val="bg1"/>
                  </a:solidFill>
                </a:rPr>
                <a:t>§</a:t>
              </a:r>
              <a:endParaRPr lang="da-DK" sz="32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45" name="Picture 4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3234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GDPR </a:t>
            </a:r>
            <a:r>
              <a:rPr lang="da-DK" sz="2800" b="1" dirty="0" err="1" smtClean="0"/>
              <a:t>help</a:t>
            </a:r>
            <a:r>
              <a:rPr lang="da-DK" sz="2800" b="1" dirty="0" smtClean="0"/>
              <a:t> for </a:t>
            </a:r>
            <a:r>
              <a:rPr lang="da-DK" sz="2800" b="1" dirty="0" err="1" smtClean="0"/>
              <a:t>organizations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that</a:t>
            </a:r>
            <a:r>
              <a:rPr lang="da-DK" sz="2800" b="1" dirty="0" smtClean="0"/>
              <a:t> do not </a:t>
            </a:r>
            <a:r>
              <a:rPr lang="da-DK" sz="2800" b="1" dirty="0" err="1" smtClean="0"/>
              <a:t>want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their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own</a:t>
            </a:r>
            <a:r>
              <a:rPr lang="da-DK" sz="2800" b="1" dirty="0" smtClean="0"/>
              <a:t> </a:t>
            </a:r>
            <a:r>
              <a:rPr lang="da-DK" sz="2800" b="1" dirty="0" err="1" smtClean="0"/>
              <a:t>local</a:t>
            </a:r>
            <a:r>
              <a:rPr lang="da-DK" sz="2800" b="1" dirty="0" smtClean="0"/>
              <a:t> DPO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68335" y="1897840"/>
            <a:ext cx="4746674" cy="2954655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smtClean="0"/>
              <a:t>Be the DPO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 smtClean="0"/>
              <a:t>Help manage </a:t>
            </a:r>
            <a:r>
              <a:rPr lang="en-US" dirty="0"/>
              <a:t>ongoing challenges and dilemmas with personal </a:t>
            </a:r>
            <a:r>
              <a:rPr lang="en-US" dirty="0" smtClean="0"/>
              <a:t>data</a:t>
            </a:r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smtClean="0"/>
              <a:t>Help design GDPR processes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dirty="0"/>
              <a:t>Supports compliance with the Regulation</a:t>
            </a:r>
            <a:endParaRPr lang="da-DK" dirty="0"/>
          </a:p>
          <a:p>
            <a:pPr marL="285750" lvl="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da-DK" dirty="0" err="1" smtClean="0"/>
              <a:t>Gather</a:t>
            </a:r>
            <a:r>
              <a:rPr lang="da-DK" dirty="0" smtClean="0"/>
              <a:t> </a:t>
            </a:r>
            <a:r>
              <a:rPr lang="da-DK" dirty="0" err="1" smtClean="0"/>
              <a:t>knowledge</a:t>
            </a:r>
            <a:r>
              <a:rPr lang="da-DK" dirty="0" smtClean="0"/>
              <a:t> and </a:t>
            </a:r>
            <a:r>
              <a:rPr lang="da-DK" dirty="0" err="1" smtClean="0"/>
              <a:t>experience</a:t>
            </a:r>
            <a:r>
              <a:rPr lang="da-DK" dirty="0" smtClean="0"/>
              <a:t> from </a:t>
            </a:r>
            <a:r>
              <a:rPr lang="da-DK" dirty="0" err="1" smtClean="0"/>
              <a:t>similar</a:t>
            </a:r>
            <a:r>
              <a:rPr lang="da-DK" dirty="0" smtClean="0"/>
              <a:t> </a:t>
            </a:r>
            <a:r>
              <a:rPr lang="da-DK" dirty="0" err="1" smtClean="0"/>
              <a:t>organization</a:t>
            </a:r>
            <a:r>
              <a:rPr lang="da-DK" dirty="0" smtClean="0"/>
              <a:t> and from international </a:t>
            </a:r>
            <a:r>
              <a:rPr lang="da-DK" dirty="0" err="1" smtClean="0"/>
              <a:t>task</a:t>
            </a:r>
            <a:r>
              <a:rPr lang="da-DK" dirty="0" smtClean="0"/>
              <a:t> force</a:t>
            </a:r>
            <a:endParaRPr lang="da-DK" dirty="0"/>
          </a:p>
        </p:txBody>
      </p:sp>
      <p:sp>
        <p:nvSpPr>
          <p:cNvPr id="5" name="Oval 11"/>
          <p:cNvSpPr/>
          <p:nvPr/>
        </p:nvSpPr>
        <p:spPr>
          <a:xfrm>
            <a:off x="400942" y="3410162"/>
            <a:ext cx="3377184" cy="1220005"/>
          </a:xfrm>
          <a:custGeom>
            <a:avLst/>
            <a:gdLst>
              <a:gd name="connsiteX0" fmla="*/ 0 w 2788467"/>
              <a:gd name="connsiteY0" fmla="*/ 628088 h 1256175"/>
              <a:gd name="connsiteX1" fmla="*/ 1394234 w 2788467"/>
              <a:gd name="connsiteY1" fmla="*/ 0 h 1256175"/>
              <a:gd name="connsiteX2" fmla="*/ 2788468 w 2788467"/>
              <a:gd name="connsiteY2" fmla="*/ 628088 h 1256175"/>
              <a:gd name="connsiteX3" fmla="*/ 1394234 w 2788467"/>
              <a:gd name="connsiteY3" fmla="*/ 1256176 h 1256175"/>
              <a:gd name="connsiteX4" fmla="*/ 0 w 2788467"/>
              <a:gd name="connsiteY4" fmla="*/ 628088 h 1256175"/>
              <a:gd name="connsiteX0" fmla="*/ 7541 w 2796009"/>
              <a:gd name="connsiteY0" fmla="*/ 573768 h 1201856"/>
              <a:gd name="connsiteX1" fmla="*/ 1935929 w 2796009"/>
              <a:gd name="connsiteY1" fmla="*/ 0 h 1201856"/>
              <a:gd name="connsiteX2" fmla="*/ 2796009 w 2796009"/>
              <a:gd name="connsiteY2" fmla="*/ 573768 h 1201856"/>
              <a:gd name="connsiteX3" fmla="*/ 1401775 w 2796009"/>
              <a:gd name="connsiteY3" fmla="*/ 1201856 h 1201856"/>
              <a:gd name="connsiteX4" fmla="*/ 7541 w 2796009"/>
              <a:gd name="connsiteY4" fmla="*/ 573768 h 1201856"/>
              <a:gd name="connsiteX0" fmla="*/ 6012 w 3382955"/>
              <a:gd name="connsiteY0" fmla="*/ 573786 h 1201899"/>
              <a:gd name="connsiteX1" fmla="*/ 1934400 w 3382955"/>
              <a:gd name="connsiteY1" fmla="*/ 18 h 1201899"/>
              <a:gd name="connsiteX2" fmla="*/ 3382955 w 3382955"/>
              <a:gd name="connsiteY2" fmla="*/ 591893 h 1201899"/>
              <a:gd name="connsiteX3" fmla="*/ 1400246 w 3382955"/>
              <a:gd name="connsiteY3" fmla="*/ 1201874 h 1201899"/>
              <a:gd name="connsiteX4" fmla="*/ 6012 w 3382955"/>
              <a:gd name="connsiteY4" fmla="*/ 573786 h 1201899"/>
              <a:gd name="connsiteX0" fmla="*/ 2912 w 3379855"/>
              <a:gd name="connsiteY0" fmla="*/ 501362 h 1129475"/>
              <a:gd name="connsiteX1" fmla="*/ 1759284 w 3379855"/>
              <a:gd name="connsiteY1" fmla="*/ 22 h 1129475"/>
              <a:gd name="connsiteX2" fmla="*/ 3379855 w 3379855"/>
              <a:gd name="connsiteY2" fmla="*/ 519469 h 1129475"/>
              <a:gd name="connsiteX3" fmla="*/ 1397146 w 3379855"/>
              <a:gd name="connsiteY3" fmla="*/ 1129450 h 1129475"/>
              <a:gd name="connsiteX4" fmla="*/ 2912 w 3379855"/>
              <a:gd name="connsiteY4" fmla="*/ 501362 h 1129475"/>
              <a:gd name="connsiteX0" fmla="*/ 241 w 3377184"/>
              <a:gd name="connsiteY0" fmla="*/ 591892 h 1220005"/>
              <a:gd name="connsiteX1" fmla="*/ 1494062 w 3377184"/>
              <a:gd name="connsiteY1" fmla="*/ 17 h 1220005"/>
              <a:gd name="connsiteX2" fmla="*/ 3377184 w 3377184"/>
              <a:gd name="connsiteY2" fmla="*/ 609999 h 1220005"/>
              <a:gd name="connsiteX3" fmla="*/ 1394475 w 3377184"/>
              <a:gd name="connsiteY3" fmla="*/ 1219980 h 1220005"/>
              <a:gd name="connsiteX4" fmla="*/ 241 w 3377184"/>
              <a:gd name="connsiteY4" fmla="*/ 591892 h 12200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77184" h="1220005">
                <a:moveTo>
                  <a:pt x="241" y="591892"/>
                </a:moveTo>
                <a:cubicBezTo>
                  <a:pt x="16839" y="388565"/>
                  <a:pt x="931238" y="-3001"/>
                  <a:pt x="1494062" y="17"/>
                </a:cubicBezTo>
                <a:cubicBezTo>
                  <a:pt x="2056886" y="3035"/>
                  <a:pt x="3377184" y="263116"/>
                  <a:pt x="3377184" y="609999"/>
                </a:cubicBezTo>
                <a:cubicBezTo>
                  <a:pt x="3377184" y="956882"/>
                  <a:pt x="1957299" y="1222998"/>
                  <a:pt x="1394475" y="1219980"/>
                </a:cubicBezTo>
                <a:cubicBezTo>
                  <a:pt x="831651" y="1216962"/>
                  <a:pt x="-16357" y="795219"/>
                  <a:pt x="241" y="591892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grpSp>
        <p:nvGrpSpPr>
          <p:cNvPr id="6" name="Group 5"/>
          <p:cNvGrpSpPr/>
          <p:nvPr/>
        </p:nvGrpSpPr>
        <p:grpSpPr>
          <a:xfrm>
            <a:off x="1029902" y="2529995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74" name="Rounded Rectangle 73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5" name="Rectangle 74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6" name="Rectangle 75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9" name="Rectangle 78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0" name="Rectangle 79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1" name="Rectangle 80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2" name="Rectangle 81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4" name="Rectangle 83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5" name="Rectangle 84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7" name="Rectangle 86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8" name="Rectangle 87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89" name="Rectangle 88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673350" y="2618499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58" name="Rounded Rectangle 57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9" name="Rectangle 58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0" name="Rectangle 59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2" name="Rectangle 61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3" name="Rectangle 62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4" name="Rectangle 63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5" name="Rectangle 64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6" name="Rectangle 65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7" name="Rectangle 66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8" name="Rectangle 67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69" name="Rectangle 68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0" name="Rectangle 69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1" name="Rectangle 70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2" name="Rectangle 71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73" name="Rectangle 72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1326731" y="2870133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36" name="Rounded Rectangle 35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8" name="Rectangle 37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0" name="Rectangle 39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1" name="Rectangle 40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2" name="Rectangle 41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49" name="Rectangle 48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633798" y="2807557"/>
            <a:ext cx="561315" cy="1016851"/>
            <a:chOff x="740182" y="2216922"/>
            <a:chExt cx="561315" cy="1016851"/>
          </a:xfrm>
          <a:effectLst>
            <a:outerShdw blurRad="50800" dist="38100" algn="l" rotWithShape="0">
              <a:prstClr val="black">
                <a:alpha val="40000"/>
              </a:prstClr>
            </a:outerShdw>
          </a:effectLst>
        </p:grpSpPr>
        <p:sp>
          <p:nvSpPr>
            <p:cNvPr id="17" name="Rounded Rectangle 16"/>
            <p:cNvSpPr/>
            <p:nvPr/>
          </p:nvSpPr>
          <p:spPr>
            <a:xfrm>
              <a:off x="740182" y="2216922"/>
              <a:ext cx="561315" cy="1016851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14814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71016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127218" y="2317689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814814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971016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1127218" y="2488195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814814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971016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1127218" y="2658701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7" name="Rectangle 26"/>
            <p:cNvSpPr/>
            <p:nvPr/>
          </p:nvSpPr>
          <p:spPr>
            <a:xfrm>
              <a:off x="814814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8" name="Rectangle 27"/>
            <p:cNvSpPr/>
            <p:nvPr/>
          </p:nvSpPr>
          <p:spPr>
            <a:xfrm>
              <a:off x="971016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29" name="Rectangle 28"/>
            <p:cNvSpPr/>
            <p:nvPr/>
          </p:nvSpPr>
          <p:spPr>
            <a:xfrm>
              <a:off x="1127218" y="2829207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814814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971016" y="2999713"/>
              <a:ext cx="99588" cy="216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1127218" y="2999713"/>
              <a:ext cx="99588" cy="11860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90" name="Group 89"/>
          <p:cNvGrpSpPr/>
          <p:nvPr/>
        </p:nvGrpSpPr>
        <p:grpSpPr>
          <a:xfrm>
            <a:off x="2333852" y="2703527"/>
            <a:ext cx="651849" cy="1686637"/>
            <a:chOff x="4934264" y="2490383"/>
            <a:chExt cx="260265" cy="740942"/>
          </a:xfrm>
          <a:solidFill>
            <a:schemeClr val="accent1"/>
          </a:solidFill>
        </p:grpSpPr>
        <p:sp>
          <p:nvSpPr>
            <p:cNvPr id="91" name="Rectangle 90"/>
            <p:cNvSpPr/>
            <p:nvPr/>
          </p:nvSpPr>
          <p:spPr>
            <a:xfrm>
              <a:off x="4977641" y="2848178"/>
              <a:ext cx="173510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4934264" y="2695570"/>
              <a:ext cx="260265" cy="383147"/>
            </a:xfrm>
            <a:prstGeom prst="rect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3" name="Oval 92"/>
            <p:cNvSpPr/>
            <p:nvPr/>
          </p:nvSpPr>
          <p:spPr>
            <a:xfrm>
              <a:off x="4979528" y="2490383"/>
              <a:ext cx="169737" cy="189240"/>
            </a:xfrm>
            <a:prstGeom prst="ellipse">
              <a:avLst/>
            </a:prstGeom>
            <a:grpFill/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94" name="Group 93"/>
          <p:cNvGrpSpPr/>
          <p:nvPr/>
        </p:nvGrpSpPr>
        <p:grpSpPr>
          <a:xfrm>
            <a:off x="2485794" y="3365409"/>
            <a:ext cx="347962" cy="449877"/>
            <a:chOff x="7467653" y="2255365"/>
            <a:chExt cx="800359" cy="993866"/>
          </a:xfrm>
        </p:grpSpPr>
        <p:grpSp>
          <p:nvGrpSpPr>
            <p:cNvPr id="95" name="Group 94"/>
            <p:cNvGrpSpPr/>
            <p:nvPr/>
          </p:nvGrpSpPr>
          <p:grpSpPr>
            <a:xfrm>
              <a:off x="7467653" y="2255365"/>
              <a:ext cx="800359" cy="922732"/>
              <a:chOff x="2544024" y="1804101"/>
              <a:chExt cx="282418" cy="353991"/>
            </a:xfrm>
          </p:grpSpPr>
          <p:sp>
            <p:nvSpPr>
              <p:cNvPr id="97" name="Round Same Side Corner Rectangle 96"/>
              <p:cNvSpPr/>
              <p:nvPr/>
            </p:nvSpPr>
            <p:spPr>
              <a:xfrm rot="10800000">
                <a:off x="2544024" y="1938528"/>
                <a:ext cx="282418" cy="219564"/>
              </a:xfrm>
              <a:prstGeom prst="round2SameRect">
                <a:avLst>
                  <a:gd name="adj1" fmla="val 19728"/>
                  <a:gd name="adj2" fmla="val 0"/>
                </a:avLst>
              </a:prstGeom>
              <a:noFill/>
              <a:ln w="444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60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98" name="Round Same Side Corner Rectangle 97"/>
              <p:cNvSpPr/>
              <p:nvPr/>
            </p:nvSpPr>
            <p:spPr>
              <a:xfrm>
                <a:off x="2598760" y="1804101"/>
                <a:ext cx="172947" cy="134427"/>
              </a:xfrm>
              <a:prstGeom prst="round2SameRect">
                <a:avLst>
                  <a:gd name="adj1" fmla="val 48061"/>
                  <a:gd name="adj2" fmla="val 0"/>
                </a:avLst>
              </a:prstGeom>
              <a:noFill/>
              <a:ln w="44450">
                <a:solidFill>
                  <a:schemeClr val="bg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 sz="60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 flipH="1">
              <a:off x="7687293" y="2501299"/>
              <a:ext cx="373498" cy="747932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da-DK" sz="1600" dirty="0" smtClean="0">
                  <a:solidFill>
                    <a:schemeClr val="bg1"/>
                  </a:solidFill>
                </a:rPr>
                <a:t>§</a:t>
              </a:r>
              <a:endParaRPr lang="da-DK" sz="1600" dirty="0">
                <a:solidFill>
                  <a:schemeClr val="bg1"/>
                </a:solidFill>
              </a:endParaRPr>
            </a:p>
          </p:txBody>
        </p:sp>
      </p:grpSp>
      <p:pic>
        <p:nvPicPr>
          <p:cNvPr id="99" name="Picture 9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943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What</a:t>
            </a:r>
            <a:r>
              <a:rPr lang="da-DK" sz="2800" b="1" dirty="0" smtClean="0"/>
              <a:t> is the GDPR?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222912" y="1838061"/>
            <a:ext cx="592108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A new </a:t>
            </a:r>
            <a:r>
              <a:rPr lang="da-DK" sz="2000" dirty="0" err="1" smtClean="0"/>
              <a:t>regulation</a:t>
            </a:r>
            <a:r>
              <a:rPr lang="da-DK" sz="2000" dirty="0" smtClean="0"/>
              <a:t> </a:t>
            </a:r>
            <a:r>
              <a:rPr lang="da-DK" sz="2000" dirty="0" err="1" smtClean="0"/>
              <a:t>that</a:t>
            </a:r>
            <a:r>
              <a:rPr lang="da-DK" sz="2000" dirty="0" smtClean="0"/>
              <a:t> </a:t>
            </a:r>
            <a:r>
              <a:rPr lang="da-DK" sz="2000" dirty="0" err="1" smtClean="0"/>
              <a:t>replaces</a:t>
            </a:r>
            <a:r>
              <a:rPr lang="da-DK" sz="2000" dirty="0" smtClean="0"/>
              <a:t> the </a:t>
            </a:r>
            <a:r>
              <a:rPr lang="da-DK" sz="2000" dirty="0" err="1" smtClean="0"/>
              <a:t>existing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A </a:t>
            </a:r>
            <a:r>
              <a:rPr lang="da-DK" sz="2000" dirty="0" err="1" smtClean="0"/>
              <a:t>continuation</a:t>
            </a:r>
            <a:r>
              <a:rPr lang="da-DK" sz="2000" dirty="0" smtClean="0"/>
              <a:t> of the </a:t>
            </a:r>
            <a:r>
              <a:rPr lang="da-DK" sz="2000" dirty="0" err="1" smtClean="0"/>
              <a:t>exixting</a:t>
            </a:r>
            <a:r>
              <a:rPr lang="da-DK" sz="2000" dirty="0" smtClean="0"/>
              <a:t> </a:t>
            </a:r>
            <a:r>
              <a:rPr lang="da-DK" sz="2000" dirty="0" err="1" smtClean="0"/>
              <a:t>law</a:t>
            </a:r>
            <a:r>
              <a:rPr lang="da-DK" sz="2000" dirty="0" smtClean="0"/>
              <a:t>(s)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Greater</a:t>
            </a:r>
            <a:r>
              <a:rPr lang="da-DK" sz="2000" dirty="0" smtClean="0"/>
              <a:t> </a:t>
            </a:r>
            <a:r>
              <a:rPr lang="da-DK" sz="2000" dirty="0" err="1" smtClean="0"/>
              <a:t>focus</a:t>
            </a:r>
            <a:r>
              <a:rPr lang="da-DK" sz="2000" dirty="0" smtClean="0"/>
              <a:t> on </a:t>
            </a:r>
            <a:r>
              <a:rPr lang="da-DK" sz="2000" dirty="0" err="1" smtClean="0"/>
              <a:t>compliance</a:t>
            </a: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There</a:t>
            </a:r>
            <a:r>
              <a:rPr lang="da-DK" sz="2000" dirty="0" smtClean="0"/>
              <a:t> </a:t>
            </a:r>
            <a:r>
              <a:rPr lang="da-DK" sz="2000" dirty="0" err="1" smtClean="0"/>
              <a:t>are</a:t>
            </a:r>
            <a:r>
              <a:rPr lang="da-DK" sz="2000" dirty="0" smtClean="0"/>
              <a:t> </a:t>
            </a:r>
            <a:r>
              <a:rPr lang="da-DK" sz="2000" dirty="0" err="1" smtClean="0"/>
              <a:t>consequenses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grpSp>
        <p:nvGrpSpPr>
          <p:cNvPr id="10" name="Group 9"/>
          <p:cNvGrpSpPr/>
          <p:nvPr/>
        </p:nvGrpSpPr>
        <p:grpSpPr>
          <a:xfrm>
            <a:off x="649900" y="1804100"/>
            <a:ext cx="2244437" cy="2590409"/>
            <a:chOff x="6234542" y="1754155"/>
            <a:chExt cx="2244437" cy="2590409"/>
          </a:xfrm>
        </p:grpSpPr>
        <p:sp>
          <p:nvSpPr>
            <p:cNvPr id="4" name="Round Same Side Corner Rectangle 3"/>
            <p:cNvSpPr/>
            <p:nvPr/>
          </p:nvSpPr>
          <p:spPr>
            <a:xfrm rot="10800000">
              <a:off x="6234542" y="2706913"/>
              <a:ext cx="2244437" cy="1556174"/>
            </a:xfrm>
            <a:prstGeom prst="round2SameRect">
              <a:avLst>
                <a:gd name="adj1" fmla="val 19728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5" name="Round Same Side Corner Rectangle 4"/>
            <p:cNvSpPr/>
            <p:nvPr/>
          </p:nvSpPr>
          <p:spPr>
            <a:xfrm>
              <a:off x="6669537" y="1754155"/>
              <a:ext cx="1374445" cy="952758"/>
            </a:xfrm>
            <a:prstGeom prst="round2SameRect">
              <a:avLst>
                <a:gd name="adj1" fmla="val 48061"/>
                <a:gd name="adj2" fmla="val 0"/>
              </a:avLst>
            </a:prstGeom>
            <a:solidFill>
              <a:schemeClr val="bg1"/>
            </a:solidFill>
            <a:ln w="244475">
              <a:solidFill>
                <a:schemeClr val="accent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6898740" y="2482516"/>
              <a:ext cx="289711" cy="18620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a-DK" sz="11500" dirty="0">
                  <a:solidFill>
                    <a:schemeClr val="accent1"/>
                  </a:solidFill>
                </a:rPr>
                <a:t>§</a:t>
              </a:r>
            </a:p>
          </p:txBody>
        </p:sp>
      </p:grp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6209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What</a:t>
            </a:r>
            <a:r>
              <a:rPr lang="da-DK" sz="2800" b="1" dirty="0" smtClean="0"/>
              <a:t> is it?</a:t>
            </a:r>
            <a:endParaRPr lang="da-DK" sz="28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41649" y="2860485"/>
            <a:ext cx="30262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But </a:t>
            </a:r>
            <a:r>
              <a:rPr lang="da-DK" sz="2400" dirty="0" err="1" smtClean="0"/>
              <a:t>how</a:t>
            </a:r>
            <a:r>
              <a:rPr lang="da-DK" sz="2400" dirty="0" smtClean="0"/>
              <a:t> </a:t>
            </a:r>
            <a:r>
              <a:rPr lang="da-DK" sz="2400" dirty="0" err="1" smtClean="0"/>
              <a:t>big</a:t>
            </a:r>
            <a:r>
              <a:rPr lang="da-DK" sz="2400" dirty="0" smtClean="0"/>
              <a:t> is it?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649" y="1754155"/>
            <a:ext cx="254414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err="1" smtClean="0"/>
              <a:t>It’s</a:t>
            </a:r>
            <a:r>
              <a:rPr lang="da-DK" sz="2400" dirty="0" smtClean="0"/>
              <a:t> an </a:t>
            </a:r>
            <a:r>
              <a:rPr lang="da-DK" sz="2400" dirty="0" err="1" smtClean="0"/>
              <a:t>elephant</a:t>
            </a:r>
            <a:r>
              <a:rPr lang="da-DK" sz="2400" dirty="0" smtClean="0"/>
              <a:t>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41649" y="3966816"/>
            <a:ext cx="390401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400" dirty="0" smtClean="0"/>
              <a:t>And </a:t>
            </a:r>
            <a:r>
              <a:rPr lang="da-DK" sz="2400" dirty="0" err="1" smtClean="0"/>
              <a:t>how</a:t>
            </a:r>
            <a:r>
              <a:rPr lang="da-DK" sz="2400" dirty="0" smtClean="0"/>
              <a:t> do </a:t>
            </a:r>
            <a:r>
              <a:rPr lang="da-DK" sz="2400" dirty="0" err="1" smtClean="0"/>
              <a:t>you</a:t>
            </a:r>
            <a:r>
              <a:rPr lang="da-DK" sz="2400" dirty="0" smtClean="0"/>
              <a:t> </a:t>
            </a:r>
            <a:r>
              <a:rPr lang="da-DK" sz="2400" dirty="0" err="1" smtClean="0"/>
              <a:t>eat</a:t>
            </a:r>
            <a:r>
              <a:rPr lang="da-DK" sz="2400" dirty="0" smtClean="0"/>
              <a:t> it?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71973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How do </a:t>
            </a:r>
            <a:r>
              <a:rPr lang="da-DK" sz="2800" b="1" dirty="0" err="1" smtClean="0"/>
              <a:t>we</a:t>
            </a:r>
            <a:r>
              <a:rPr lang="da-DK" sz="2800" b="1" dirty="0" smtClean="0"/>
              <a:t> start?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1649" y="1838061"/>
            <a:ext cx="67429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sz="2000" dirty="0" smtClean="0"/>
              <a:t>Understand </a:t>
            </a:r>
            <a:r>
              <a:rPr lang="da-DK" sz="2000" dirty="0" err="1" smtClean="0"/>
              <a:t>what</a:t>
            </a:r>
            <a:r>
              <a:rPr lang="da-DK" sz="2000" dirty="0" smtClean="0"/>
              <a:t> the GDPR </a:t>
            </a:r>
            <a:r>
              <a:rPr lang="da-DK" sz="2000" dirty="0" err="1" smtClean="0"/>
              <a:t>means</a:t>
            </a:r>
            <a:r>
              <a:rPr lang="da-DK" sz="2000" dirty="0" smtClean="0"/>
              <a:t> for </a:t>
            </a:r>
            <a:r>
              <a:rPr lang="da-DK" sz="2000" dirty="0" err="1" smtClean="0"/>
              <a:t>you</a:t>
            </a:r>
            <a:endParaRPr lang="da-DK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sz="2000" dirty="0" err="1" smtClean="0"/>
              <a:t>Leadership</a:t>
            </a:r>
            <a:r>
              <a:rPr lang="da-DK" sz="2000" dirty="0" smtClean="0"/>
              <a:t> </a:t>
            </a:r>
            <a:r>
              <a:rPr lang="da-DK" sz="2000" dirty="0" err="1" smtClean="0"/>
              <a:t>buy</a:t>
            </a:r>
            <a:r>
              <a:rPr lang="da-DK" sz="2000" dirty="0" smtClean="0"/>
              <a:t>-in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a-DK" sz="2000" dirty="0" smtClean="0"/>
              <a:t>Classic </a:t>
            </a:r>
            <a:r>
              <a:rPr lang="da-DK" sz="2000" dirty="0" err="1" smtClean="0"/>
              <a:t>project</a:t>
            </a:r>
            <a:r>
              <a:rPr lang="da-DK" sz="2000" dirty="0" smtClean="0"/>
              <a:t> </a:t>
            </a:r>
            <a:r>
              <a:rPr lang="da-DK" sz="2000" dirty="0" err="1" smtClean="0"/>
              <a:t>setup</a:t>
            </a:r>
            <a:endParaRPr lang="da-DK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a-DK" sz="2000" dirty="0" smtClean="0"/>
          </a:p>
          <a:p>
            <a:endParaRPr lang="da-DK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59837" y="3135086"/>
            <a:ext cx="6818863" cy="14742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/>
              <a:t>Presentations for the </a:t>
            </a:r>
            <a:r>
              <a:rPr lang="da-DK" dirty="0" err="1" smtClean="0"/>
              <a:t>leadership</a:t>
            </a:r>
            <a:endParaRPr lang="da-DK" dirty="0" smtClean="0"/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 smtClean="0"/>
              <a:t>Workshops </a:t>
            </a:r>
            <a:r>
              <a:rPr lang="da-DK" dirty="0"/>
              <a:t>for the </a:t>
            </a:r>
            <a:r>
              <a:rPr lang="da-DK" dirty="0" err="1"/>
              <a:t>project</a:t>
            </a:r>
            <a:r>
              <a:rPr lang="da-DK" dirty="0"/>
              <a:t> </a:t>
            </a:r>
            <a:r>
              <a:rPr lang="da-DK" dirty="0" err="1"/>
              <a:t>people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944276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First steps?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1649" y="1838061"/>
            <a:ext cx="674292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Map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data and </a:t>
            </a:r>
            <a:r>
              <a:rPr lang="da-DK" sz="2000" dirty="0" err="1" smtClean="0"/>
              <a:t>dataflows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smtClean="0"/>
              <a:t>Gap-</a:t>
            </a:r>
            <a:r>
              <a:rPr lang="da-DK" sz="2000" dirty="0" err="1" smtClean="0"/>
              <a:t>analysis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Overview</a:t>
            </a:r>
            <a:r>
              <a:rPr lang="da-DK" sz="2000" dirty="0" smtClean="0"/>
              <a:t> of </a:t>
            </a:r>
            <a:r>
              <a:rPr lang="da-DK" sz="2000" dirty="0" err="1" smtClean="0"/>
              <a:t>deliverables</a:t>
            </a:r>
            <a:endParaRPr lang="da-DK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Timetable</a:t>
            </a:r>
            <a:r>
              <a:rPr lang="da-DK" sz="2000" dirty="0" smtClean="0"/>
              <a:t> for the </a:t>
            </a:r>
            <a:r>
              <a:rPr lang="da-DK" sz="2000" dirty="0" err="1" smtClean="0"/>
              <a:t>deliverables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11" name="Rounded Rectangle 10"/>
          <p:cNvSpPr/>
          <p:nvPr/>
        </p:nvSpPr>
        <p:spPr>
          <a:xfrm>
            <a:off x="559837" y="3135086"/>
            <a:ext cx="6818863" cy="14742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a-DK" dirty="0" err="1"/>
              <a:t>Assist</a:t>
            </a:r>
            <a:r>
              <a:rPr lang="da-DK" dirty="0"/>
              <a:t> with </a:t>
            </a:r>
            <a:r>
              <a:rPr lang="da-DK" dirty="0" err="1"/>
              <a:t>mapping</a:t>
            </a:r>
            <a:r>
              <a:rPr lang="da-DK" dirty="0"/>
              <a:t> </a:t>
            </a:r>
            <a:r>
              <a:rPr lang="da-DK" dirty="0" err="1"/>
              <a:t>your</a:t>
            </a:r>
            <a:r>
              <a:rPr lang="da-DK" dirty="0"/>
              <a:t> data and </a:t>
            </a:r>
            <a:r>
              <a:rPr lang="da-DK" dirty="0" err="1"/>
              <a:t>dataflows</a:t>
            </a:r>
            <a:endParaRPr lang="da-DK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a-DK" dirty="0"/>
              <a:t>Help </a:t>
            </a:r>
            <a:r>
              <a:rPr lang="da-DK" dirty="0" err="1"/>
              <a:t>you</a:t>
            </a:r>
            <a:r>
              <a:rPr lang="da-DK" dirty="0"/>
              <a:t> </a:t>
            </a:r>
            <a:r>
              <a:rPr lang="da-DK" dirty="0" err="1"/>
              <a:t>identify</a:t>
            </a:r>
            <a:r>
              <a:rPr lang="da-DK" dirty="0"/>
              <a:t> </a:t>
            </a:r>
            <a:r>
              <a:rPr lang="da-DK" dirty="0" err="1"/>
              <a:t>gaps</a:t>
            </a:r>
            <a:r>
              <a:rPr lang="da-DK" dirty="0"/>
              <a:t> for </a:t>
            </a:r>
            <a:r>
              <a:rPr lang="da-DK" dirty="0" err="1"/>
              <a:t>your</a:t>
            </a:r>
            <a:r>
              <a:rPr lang="da-DK" dirty="0"/>
              <a:t> Gap-</a:t>
            </a:r>
            <a:r>
              <a:rPr lang="da-DK" dirty="0" err="1"/>
              <a:t>analysis</a:t>
            </a:r>
            <a:endParaRPr lang="da-DK" dirty="0"/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a-DK" dirty="0"/>
              <a:t>Help </a:t>
            </a:r>
            <a:r>
              <a:rPr lang="da-DK" dirty="0" err="1"/>
              <a:t>identify</a:t>
            </a:r>
            <a:r>
              <a:rPr lang="da-DK" dirty="0"/>
              <a:t> </a:t>
            </a:r>
            <a:r>
              <a:rPr lang="da-DK" dirty="0" err="1"/>
              <a:t>deliverables</a:t>
            </a:r>
            <a:r>
              <a:rPr lang="da-DK" dirty="0"/>
              <a:t>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da-DK" dirty="0"/>
              <a:t>Help </a:t>
            </a:r>
            <a:r>
              <a:rPr lang="da-DK" dirty="0" err="1"/>
              <a:t>estimating</a:t>
            </a:r>
            <a:r>
              <a:rPr lang="da-DK" dirty="0"/>
              <a:t> time for the </a:t>
            </a:r>
            <a:r>
              <a:rPr lang="da-DK" dirty="0" err="1" smtClean="0"/>
              <a:t>deliverables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3890551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err="1" smtClean="0"/>
              <a:t>Next</a:t>
            </a:r>
            <a:r>
              <a:rPr lang="da-DK" sz="2800" b="1" dirty="0" smtClean="0"/>
              <a:t> steps</a:t>
            </a:r>
            <a:endParaRPr lang="da-DK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441649" y="1838061"/>
            <a:ext cx="6742922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Assign</a:t>
            </a:r>
            <a:r>
              <a:rPr lang="da-DK" sz="2000" dirty="0" smtClean="0"/>
              <a:t> ressourcer and </a:t>
            </a:r>
            <a:r>
              <a:rPr lang="da-DK" sz="2000" dirty="0" err="1" smtClean="0"/>
              <a:t>skills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Prioritze</a:t>
            </a:r>
            <a:r>
              <a:rPr lang="da-DK" sz="2000" dirty="0" smtClean="0"/>
              <a:t> </a:t>
            </a:r>
            <a:r>
              <a:rPr lang="da-DK" sz="2000" dirty="0" err="1" smtClean="0"/>
              <a:t>your</a:t>
            </a:r>
            <a:r>
              <a:rPr lang="da-DK" sz="2000" dirty="0" smtClean="0"/>
              <a:t> </a:t>
            </a:r>
            <a:r>
              <a:rPr lang="da-DK" sz="2000" dirty="0" err="1" smtClean="0"/>
              <a:t>deliverables</a:t>
            </a:r>
            <a:endParaRPr lang="da-DK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a-DK" sz="2000" dirty="0" err="1" smtClean="0"/>
              <a:t>Get</a:t>
            </a:r>
            <a:r>
              <a:rPr lang="da-DK" sz="2000" dirty="0" smtClean="0"/>
              <a:t> a </a:t>
            </a:r>
            <a:r>
              <a:rPr lang="da-DK" sz="2000" dirty="0" err="1" smtClean="0"/>
              <a:t>leadership</a:t>
            </a:r>
            <a:r>
              <a:rPr lang="da-DK" sz="2000" dirty="0" smtClean="0"/>
              <a:t> </a:t>
            </a:r>
            <a:r>
              <a:rPr lang="da-DK" sz="2000" dirty="0" err="1" smtClean="0"/>
              <a:t>mandate</a:t>
            </a:r>
            <a:r>
              <a:rPr lang="da-DK" sz="2000" dirty="0" smtClean="0"/>
              <a:t> for </a:t>
            </a:r>
            <a:r>
              <a:rPr lang="da-DK" sz="2000" dirty="0" err="1" smtClean="0"/>
              <a:t>local</a:t>
            </a:r>
            <a:r>
              <a:rPr lang="da-DK" sz="2000" dirty="0" smtClean="0"/>
              <a:t> ressources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a-DK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5" name="Rounded Rectangle 4"/>
          <p:cNvSpPr/>
          <p:nvPr/>
        </p:nvSpPr>
        <p:spPr>
          <a:xfrm>
            <a:off x="559837" y="3135086"/>
            <a:ext cx="6818863" cy="1474236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/>
              <a:t>Help </a:t>
            </a:r>
            <a:r>
              <a:rPr lang="da-DK" dirty="0" err="1"/>
              <a:t>identify</a:t>
            </a:r>
            <a:r>
              <a:rPr lang="da-DK" dirty="0"/>
              <a:t> </a:t>
            </a:r>
            <a:r>
              <a:rPr lang="da-DK" dirty="0" err="1"/>
              <a:t>needed</a:t>
            </a:r>
            <a:r>
              <a:rPr lang="da-DK" dirty="0"/>
              <a:t> </a:t>
            </a:r>
            <a:r>
              <a:rPr lang="da-DK" dirty="0" err="1" smtClean="0"/>
              <a:t>skills</a:t>
            </a:r>
            <a:endParaRPr lang="da-DK" dirty="0" smtClean="0"/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 smtClean="0"/>
              <a:t>Help </a:t>
            </a:r>
            <a:r>
              <a:rPr lang="da-DK" dirty="0" err="1"/>
              <a:t>prioritize</a:t>
            </a:r>
            <a:r>
              <a:rPr lang="da-DK" dirty="0"/>
              <a:t> </a:t>
            </a:r>
            <a:r>
              <a:rPr lang="da-DK" dirty="0" err="1"/>
              <a:t>your</a:t>
            </a:r>
            <a:r>
              <a:rPr lang="da-DK" dirty="0"/>
              <a:t> </a:t>
            </a:r>
            <a:r>
              <a:rPr lang="da-DK" dirty="0" err="1" smtClean="0"/>
              <a:t>deliverables</a:t>
            </a:r>
            <a:endParaRPr lang="da-DK" dirty="0" smtClean="0"/>
          </a:p>
          <a:p>
            <a:pPr marL="342900" indent="-342900">
              <a:spcAft>
                <a:spcPts val="1200"/>
              </a:spcAft>
              <a:buFont typeface="Wingdings" panose="05000000000000000000" pitchFamily="2" charset="2"/>
              <a:buChar char="Ø"/>
            </a:pPr>
            <a:r>
              <a:rPr lang="da-DK" dirty="0" smtClean="0"/>
              <a:t>Help </a:t>
            </a:r>
            <a:r>
              <a:rPr lang="da-DK" dirty="0" err="1"/>
              <a:t>estimate</a:t>
            </a:r>
            <a:r>
              <a:rPr lang="da-DK" dirty="0"/>
              <a:t> ressources </a:t>
            </a:r>
            <a:r>
              <a:rPr lang="da-DK" dirty="0" err="1"/>
              <a:t>required</a:t>
            </a:r>
            <a:endParaRPr lang="da-DK" dirty="0"/>
          </a:p>
        </p:txBody>
      </p:sp>
    </p:spTree>
    <p:extLst>
      <p:ext uri="{BB962C8B-B14F-4D97-AF65-F5344CB8AC3E}">
        <p14:creationId xmlns:p14="http://schemas.microsoft.com/office/powerpoint/2010/main" val="2604427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Understand </a:t>
            </a:r>
            <a:r>
              <a:rPr lang="da-DK" sz="2800" b="1" dirty="0" err="1" smtClean="0"/>
              <a:t>what</a:t>
            </a:r>
            <a:r>
              <a:rPr lang="da-DK" sz="2800" b="1" dirty="0" smtClean="0"/>
              <a:t> is new in the GDPR</a:t>
            </a:r>
            <a:endParaRPr lang="da-DK" sz="2800" b="1" dirty="0"/>
          </a:p>
        </p:txBody>
      </p:sp>
      <p:sp>
        <p:nvSpPr>
          <p:cNvPr id="4" name="Rounded Rectangle 3"/>
          <p:cNvSpPr/>
          <p:nvPr/>
        </p:nvSpPr>
        <p:spPr>
          <a:xfrm>
            <a:off x="3979581" y="4094641"/>
            <a:ext cx="4963229" cy="59715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smtClean="0">
                <a:solidFill>
                  <a:schemeClr val="bg1"/>
                </a:solidFill>
              </a:rPr>
              <a:t>A data </a:t>
            </a:r>
            <a:r>
              <a:rPr lang="da-DK" sz="2400" b="1" dirty="0" err="1" smtClean="0">
                <a:solidFill>
                  <a:schemeClr val="bg1"/>
                </a:solidFill>
              </a:rPr>
              <a:t>protection</a:t>
            </a:r>
            <a:r>
              <a:rPr lang="da-DK" sz="2400" b="1" dirty="0" smtClean="0">
                <a:solidFill>
                  <a:schemeClr val="bg1"/>
                </a:solidFill>
              </a:rPr>
              <a:t> officer</a:t>
            </a:r>
            <a:endParaRPr lang="da-DK" sz="2400" b="1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>
            <a:off x="565821" y="2139039"/>
            <a:ext cx="851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416846" y="2594135"/>
            <a:ext cx="851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2267844" y="3049231"/>
            <a:ext cx="851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118869" y="3493210"/>
            <a:ext cx="851025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3118849" y="3095748"/>
            <a:ext cx="2935547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smtClean="0">
                <a:solidFill>
                  <a:prstClr val="black"/>
                </a:solidFill>
              </a:rPr>
              <a:t>Rights of the data </a:t>
            </a:r>
            <a:r>
              <a:rPr lang="da-DK" sz="2000" dirty="0" err="1" smtClean="0">
                <a:solidFill>
                  <a:prstClr val="black"/>
                </a:solidFill>
              </a:rPr>
              <a:t>subjects</a:t>
            </a:r>
            <a:endParaRPr lang="da-DK" sz="2000" dirty="0">
              <a:solidFill>
                <a:prstClr val="black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1404811" y="2170474"/>
            <a:ext cx="3467296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smtClean="0">
                <a:solidFill>
                  <a:prstClr val="black"/>
                </a:solidFill>
              </a:rPr>
              <a:t>Data </a:t>
            </a:r>
            <a:r>
              <a:rPr lang="da-DK" sz="2000" dirty="0" err="1" smtClean="0">
                <a:solidFill>
                  <a:prstClr val="black"/>
                </a:solidFill>
              </a:rPr>
              <a:t>protection</a:t>
            </a:r>
            <a:r>
              <a:rPr lang="da-DK" sz="2000" dirty="0" smtClean="0">
                <a:solidFill>
                  <a:prstClr val="black"/>
                </a:solidFill>
              </a:rPr>
              <a:t> </a:t>
            </a:r>
            <a:r>
              <a:rPr lang="da-DK" sz="2000" dirty="0" err="1" smtClean="0">
                <a:solidFill>
                  <a:prstClr val="black"/>
                </a:solidFill>
              </a:rPr>
              <a:t>impact</a:t>
            </a:r>
            <a:r>
              <a:rPr lang="da-DK" sz="2000" dirty="0" smtClean="0">
                <a:solidFill>
                  <a:prstClr val="black"/>
                </a:solidFill>
              </a:rPr>
              <a:t> </a:t>
            </a:r>
            <a:r>
              <a:rPr lang="da-DK" sz="2000" dirty="0" err="1" smtClean="0">
                <a:solidFill>
                  <a:prstClr val="black"/>
                </a:solidFill>
              </a:rPr>
              <a:t>analysis</a:t>
            </a:r>
            <a:endParaRPr lang="da-DK" sz="2000" dirty="0">
              <a:solidFill>
                <a:prstClr val="black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2267871" y="2638587"/>
            <a:ext cx="193591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smtClean="0">
                <a:solidFill>
                  <a:prstClr val="black"/>
                </a:solidFill>
              </a:rPr>
              <a:t>Design &amp; Default</a:t>
            </a:r>
            <a:endParaRPr lang="da-DK" sz="2000" dirty="0">
              <a:solidFill>
                <a:prstClr val="black"/>
              </a:solidFill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565821" y="1740522"/>
            <a:ext cx="343414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err="1">
                <a:solidFill>
                  <a:prstClr val="black"/>
                </a:solidFill>
              </a:rPr>
              <a:t>Records</a:t>
            </a:r>
            <a:r>
              <a:rPr lang="da-DK" sz="2000" dirty="0">
                <a:solidFill>
                  <a:prstClr val="black"/>
                </a:solidFill>
              </a:rPr>
              <a:t> of </a:t>
            </a:r>
            <a:r>
              <a:rPr lang="da-DK" sz="2000" dirty="0" err="1">
                <a:solidFill>
                  <a:prstClr val="black"/>
                </a:solidFill>
              </a:rPr>
              <a:t>processing</a:t>
            </a:r>
            <a:r>
              <a:rPr lang="da-DK" sz="2000" dirty="0">
                <a:solidFill>
                  <a:prstClr val="black"/>
                </a:solidFill>
              </a:rPr>
              <a:t> </a:t>
            </a:r>
            <a:r>
              <a:rPr lang="da-DK" sz="2000" dirty="0" err="1">
                <a:solidFill>
                  <a:prstClr val="black"/>
                </a:solidFill>
              </a:rPr>
              <a:t>activities</a:t>
            </a:r>
            <a:endParaRPr lang="da-DK" sz="2000" dirty="0">
              <a:solidFill>
                <a:prstClr val="black"/>
              </a:solidFill>
            </a:endParaRPr>
          </a:p>
        </p:txBody>
      </p:sp>
      <p:sp>
        <p:nvSpPr>
          <p:cNvPr id="29" name="Rectangle 28"/>
          <p:cNvSpPr/>
          <p:nvPr/>
        </p:nvSpPr>
        <p:spPr>
          <a:xfrm>
            <a:off x="3987970" y="3550262"/>
            <a:ext cx="2966005" cy="400110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pPr lvl="0"/>
            <a:r>
              <a:rPr lang="da-DK" sz="2000" dirty="0" err="1" smtClean="0">
                <a:solidFill>
                  <a:prstClr val="black"/>
                </a:solidFill>
              </a:rPr>
              <a:t>Breach</a:t>
            </a:r>
            <a:r>
              <a:rPr lang="da-DK" sz="2000" dirty="0" smtClean="0">
                <a:solidFill>
                  <a:prstClr val="black"/>
                </a:solidFill>
              </a:rPr>
              <a:t> </a:t>
            </a:r>
            <a:r>
              <a:rPr lang="da-DK" sz="2000" dirty="0" err="1" smtClean="0">
                <a:solidFill>
                  <a:prstClr val="black"/>
                </a:solidFill>
              </a:rPr>
              <a:t>notification</a:t>
            </a:r>
            <a:r>
              <a:rPr lang="da-DK" sz="2000" dirty="0" smtClean="0">
                <a:solidFill>
                  <a:prstClr val="black"/>
                </a:solidFill>
              </a:rPr>
              <a:t> and …. </a:t>
            </a:r>
            <a:endParaRPr lang="da-DK" sz="2000" dirty="0">
              <a:solidFill>
                <a:prstClr val="black"/>
              </a:solidFill>
            </a:endParaRPr>
          </a:p>
        </p:txBody>
      </p:sp>
      <p:cxnSp>
        <p:nvCxnSpPr>
          <p:cNvPr id="30" name="Straight Connector 29"/>
          <p:cNvCxnSpPr/>
          <p:nvPr/>
        </p:nvCxnSpPr>
        <p:spPr>
          <a:xfrm>
            <a:off x="565821" y="1683942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410828" y="2126135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2264852" y="2595589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3118849" y="3042680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3972845" y="3481219"/>
            <a:ext cx="0" cy="46800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Elbow Connector 36"/>
          <p:cNvCxnSpPr>
            <a:endCxn id="4" idx="0"/>
          </p:cNvCxnSpPr>
          <p:nvPr/>
        </p:nvCxnSpPr>
        <p:spPr>
          <a:xfrm>
            <a:off x="3964456" y="3950372"/>
            <a:ext cx="2496740" cy="144269"/>
          </a:xfrm>
          <a:prstGeom prst="bentConnector2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3" name="Picture 2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20600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56114" y="1531111"/>
            <a:ext cx="1841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An </a:t>
            </a:r>
            <a:r>
              <a:rPr lang="da-DK" dirty="0" err="1" smtClean="0"/>
              <a:t>undertaking</a:t>
            </a:r>
            <a:r>
              <a:rPr lang="da-DK" dirty="0" smtClean="0"/>
              <a:t> </a:t>
            </a:r>
            <a:r>
              <a:rPr lang="da-DK" dirty="0" err="1" smtClean="0"/>
              <a:t>can</a:t>
            </a:r>
            <a:r>
              <a:rPr lang="da-DK" dirty="0" smtClean="0"/>
              <a:t> have a </a:t>
            </a:r>
            <a:r>
              <a:rPr lang="da-DK" dirty="0" err="1" smtClean="0"/>
              <a:t>shared</a:t>
            </a:r>
            <a:r>
              <a:rPr lang="da-DK" dirty="0" smtClean="0"/>
              <a:t> DPO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97355" y="1247278"/>
            <a:ext cx="246110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err="1" smtClean="0"/>
              <a:t>Shall</a:t>
            </a:r>
            <a:r>
              <a:rPr lang="da-DK" dirty="0" smtClean="0"/>
              <a:t>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appointed</a:t>
            </a:r>
            <a:r>
              <a:rPr lang="da-DK" dirty="0" smtClean="0"/>
              <a:t> </a:t>
            </a:r>
            <a:r>
              <a:rPr lang="da-DK" dirty="0" err="1" smtClean="0"/>
              <a:t>based</a:t>
            </a:r>
            <a:r>
              <a:rPr lang="da-DK" dirty="0" smtClean="0"/>
              <a:t> on professional </a:t>
            </a:r>
            <a:r>
              <a:rPr lang="da-DK" dirty="0" err="1" smtClean="0"/>
              <a:t>expertice</a:t>
            </a:r>
            <a:endParaRPr lang="da-DK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6637418" y="1825211"/>
            <a:ext cx="16502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Can </a:t>
            </a:r>
            <a:r>
              <a:rPr lang="da-DK" dirty="0" err="1" smtClean="0"/>
              <a:t>be</a:t>
            </a:r>
            <a:r>
              <a:rPr lang="da-DK" dirty="0" smtClean="0"/>
              <a:t> </a:t>
            </a:r>
            <a:r>
              <a:rPr lang="da-DK" dirty="0" err="1" smtClean="0"/>
              <a:t>internal</a:t>
            </a:r>
            <a:r>
              <a:rPr lang="da-DK" dirty="0" smtClean="0"/>
              <a:t> or </a:t>
            </a:r>
            <a:r>
              <a:rPr lang="da-DK" dirty="0" err="1" smtClean="0"/>
              <a:t>external</a:t>
            </a:r>
            <a:endParaRPr lang="da-DK" dirty="0" smtClean="0"/>
          </a:p>
        </p:txBody>
      </p:sp>
      <p:grpSp>
        <p:nvGrpSpPr>
          <p:cNvPr id="137" name="Group 136"/>
          <p:cNvGrpSpPr/>
          <p:nvPr/>
        </p:nvGrpSpPr>
        <p:grpSpPr>
          <a:xfrm>
            <a:off x="2118143" y="2540459"/>
            <a:ext cx="2788905" cy="1988405"/>
            <a:chOff x="2118143" y="2540459"/>
            <a:chExt cx="2788905" cy="1988405"/>
          </a:xfrm>
        </p:grpSpPr>
        <p:sp>
          <p:nvSpPr>
            <p:cNvPr id="10" name="Oval 9"/>
            <p:cNvSpPr/>
            <p:nvPr/>
          </p:nvSpPr>
          <p:spPr>
            <a:xfrm>
              <a:off x="2118143" y="3227421"/>
              <a:ext cx="2788905" cy="1301443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10902 w 2799370"/>
                <a:gd name="connsiteY0" fmla="*/ 537553 h 1165641"/>
                <a:gd name="connsiteX1" fmla="*/ 979623 w 2799370"/>
                <a:gd name="connsiteY1" fmla="*/ 0 h 1165641"/>
                <a:gd name="connsiteX2" fmla="*/ 2799370 w 2799370"/>
                <a:gd name="connsiteY2" fmla="*/ 537553 h 1165641"/>
                <a:gd name="connsiteX3" fmla="*/ 1405136 w 2799370"/>
                <a:gd name="connsiteY3" fmla="*/ 1165641 h 1165641"/>
                <a:gd name="connsiteX4" fmla="*/ 10902 w 2799370"/>
                <a:gd name="connsiteY4" fmla="*/ 537553 h 1165641"/>
                <a:gd name="connsiteX0" fmla="*/ 437 w 2788905"/>
                <a:gd name="connsiteY0" fmla="*/ 673355 h 1301443"/>
                <a:gd name="connsiteX1" fmla="*/ 1512366 w 2788905"/>
                <a:gd name="connsiteY1" fmla="*/ 0 h 1301443"/>
                <a:gd name="connsiteX2" fmla="*/ 2788905 w 2788905"/>
                <a:gd name="connsiteY2" fmla="*/ 673355 h 1301443"/>
                <a:gd name="connsiteX3" fmla="*/ 1394671 w 2788905"/>
                <a:gd name="connsiteY3" fmla="*/ 1301443 h 1301443"/>
                <a:gd name="connsiteX4" fmla="*/ 437 w 2788905"/>
                <a:gd name="connsiteY4" fmla="*/ 673355 h 13014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88905" h="1301443">
                  <a:moveTo>
                    <a:pt x="437" y="673355"/>
                  </a:moveTo>
                  <a:cubicBezTo>
                    <a:pt x="20053" y="456448"/>
                    <a:pt x="742352" y="0"/>
                    <a:pt x="1512366" y="0"/>
                  </a:cubicBezTo>
                  <a:cubicBezTo>
                    <a:pt x="2282380" y="0"/>
                    <a:pt x="2788905" y="326472"/>
                    <a:pt x="2788905" y="673355"/>
                  </a:cubicBezTo>
                  <a:cubicBezTo>
                    <a:pt x="2788905" y="1020238"/>
                    <a:pt x="2164685" y="1301443"/>
                    <a:pt x="1394671" y="1301443"/>
                  </a:cubicBezTo>
                  <a:cubicBezTo>
                    <a:pt x="624657" y="1301443"/>
                    <a:pt x="-19179" y="890262"/>
                    <a:pt x="437" y="67335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3581523" y="2540459"/>
              <a:ext cx="260265" cy="740942"/>
              <a:chOff x="5742179" y="2133391"/>
              <a:chExt cx="260265" cy="740942"/>
            </a:xfrm>
          </p:grpSpPr>
          <p:sp>
            <p:nvSpPr>
              <p:cNvPr id="85" name="Rectangle 84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6" name="Rectangle 85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7" name="Oval 86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grpSp>
        <p:nvGrpSpPr>
          <p:cNvPr id="138" name="Group 137"/>
          <p:cNvGrpSpPr/>
          <p:nvPr/>
        </p:nvGrpSpPr>
        <p:grpSpPr>
          <a:xfrm>
            <a:off x="3676824" y="2169586"/>
            <a:ext cx="3385162" cy="2450472"/>
            <a:chOff x="3676824" y="2169586"/>
            <a:chExt cx="3385162" cy="2450472"/>
          </a:xfrm>
        </p:grpSpPr>
        <p:sp>
          <p:nvSpPr>
            <p:cNvPr id="13" name="Oval 11"/>
            <p:cNvSpPr/>
            <p:nvPr/>
          </p:nvSpPr>
          <p:spPr>
            <a:xfrm>
              <a:off x="3676824" y="3137508"/>
              <a:ext cx="3385162" cy="1482550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  <a:gd name="connsiteX0" fmla="*/ 8219 w 3385162"/>
                <a:gd name="connsiteY0" fmla="*/ 854437 h 1482550"/>
                <a:gd name="connsiteX1" fmla="*/ 2036194 w 3385162"/>
                <a:gd name="connsiteY1" fmla="*/ 11 h 1482550"/>
                <a:gd name="connsiteX2" fmla="*/ 3385162 w 3385162"/>
                <a:gd name="connsiteY2" fmla="*/ 872544 h 1482550"/>
                <a:gd name="connsiteX3" fmla="*/ 1402453 w 3385162"/>
                <a:gd name="connsiteY3" fmla="*/ 1482525 h 1482550"/>
                <a:gd name="connsiteX4" fmla="*/ 8219 w 3385162"/>
                <a:gd name="connsiteY4" fmla="*/ 854437 h 1482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85162" h="1482550">
                  <a:moveTo>
                    <a:pt x="8219" y="854437"/>
                  </a:moveTo>
                  <a:cubicBezTo>
                    <a:pt x="113842" y="607351"/>
                    <a:pt x="1473370" y="-3007"/>
                    <a:pt x="2036194" y="11"/>
                  </a:cubicBezTo>
                  <a:cubicBezTo>
                    <a:pt x="2599018" y="3029"/>
                    <a:pt x="3385162" y="525661"/>
                    <a:pt x="3385162" y="872544"/>
                  </a:cubicBezTo>
                  <a:cubicBezTo>
                    <a:pt x="3385162" y="1219427"/>
                    <a:pt x="1965277" y="1485543"/>
                    <a:pt x="1402453" y="1482525"/>
                  </a:cubicBezTo>
                  <a:cubicBezTo>
                    <a:pt x="839629" y="1479507"/>
                    <a:pt x="-97404" y="1101523"/>
                    <a:pt x="8219" y="8544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90" name="Group 89"/>
            <p:cNvGrpSpPr/>
            <p:nvPr/>
          </p:nvGrpSpPr>
          <p:grpSpPr>
            <a:xfrm>
              <a:off x="5550013" y="2439280"/>
              <a:ext cx="260265" cy="740942"/>
              <a:chOff x="5742179" y="2133391"/>
              <a:chExt cx="260265" cy="740942"/>
            </a:xfrm>
            <a:solidFill>
              <a:schemeClr val="bg2"/>
            </a:solidFill>
          </p:grpSpPr>
          <p:sp>
            <p:nvSpPr>
              <p:cNvPr id="91" name="Rectangle 90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2" name="Rectangle 91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3" name="Oval 92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94" name="5-Point Star 93"/>
            <p:cNvSpPr/>
            <p:nvPr/>
          </p:nvSpPr>
          <p:spPr>
            <a:xfrm>
              <a:off x="5571701" y="2169586"/>
              <a:ext cx="216888" cy="240695"/>
            </a:xfrm>
            <a:prstGeom prst="star5">
              <a:avLst/>
            </a:prstGeom>
            <a:solidFill>
              <a:schemeClr val="bg2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</p:grpSp>
      <p:grpSp>
        <p:nvGrpSpPr>
          <p:cNvPr id="139" name="Group 138"/>
          <p:cNvGrpSpPr/>
          <p:nvPr/>
        </p:nvGrpSpPr>
        <p:grpSpPr>
          <a:xfrm>
            <a:off x="5233343" y="2580329"/>
            <a:ext cx="3378041" cy="2019270"/>
            <a:chOff x="5233343" y="2580329"/>
            <a:chExt cx="3378041" cy="2019270"/>
          </a:xfrm>
        </p:grpSpPr>
        <p:grpSp>
          <p:nvGrpSpPr>
            <p:cNvPr id="99" name="Group 98"/>
            <p:cNvGrpSpPr/>
            <p:nvPr/>
          </p:nvGrpSpPr>
          <p:grpSpPr>
            <a:xfrm>
              <a:off x="7228901" y="2623237"/>
              <a:ext cx="260265" cy="740942"/>
              <a:chOff x="5742179" y="2133391"/>
              <a:chExt cx="260265" cy="740942"/>
            </a:xfrm>
            <a:solidFill>
              <a:schemeClr val="accent6"/>
            </a:solidFill>
          </p:grpSpPr>
          <p:sp>
            <p:nvSpPr>
              <p:cNvPr id="100" name="Rectangle 99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1" name="Rectangle 100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2" name="Oval 101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sp>
          <p:nvSpPr>
            <p:cNvPr id="14" name="Oval 11"/>
            <p:cNvSpPr/>
            <p:nvPr/>
          </p:nvSpPr>
          <p:spPr>
            <a:xfrm>
              <a:off x="5233343" y="3261901"/>
              <a:ext cx="3378041" cy="1337698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  <a:gd name="connsiteX0" fmla="*/ 8219 w 3385162"/>
                <a:gd name="connsiteY0" fmla="*/ 854437 h 1482550"/>
                <a:gd name="connsiteX1" fmla="*/ 2036194 w 3385162"/>
                <a:gd name="connsiteY1" fmla="*/ 11 h 1482550"/>
                <a:gd name="connsiteX2" fmla="*/ 3385162 w 3385162"/>
                <a:gd name="connsiteY2" fmla="*/ 872544 h 1482550"/>
                <a:gd name="connsiteX3" fmla="*/ 1402453 w 3385162"/>
                <a:gd name="connsiteY3" fmla="*/ 1482525 h 1482550"/>
                <a:gd name="connsiteX4" fmla="*/ 8219 w 3385162"/>
                <a:gd name="connsiteY4" fmla="*/ 854437 h 1482550"/>
                <a:gd name="connsiteX0" fmla="*/ 9 w 3376952"/>
                <a:gd name="connsiteY0" fmla="*/ 782012 h 1410125"/>
                <a:gd name="connsiteX1" fmla="*/ 1412348 w 3376952"/>
                <a:gd name="connsiteY1" fmla="*/ 13 h 1410125"/>
                <a:gd name="connsiteX2" fmla="*/ 3376952 w 3376952"/>
                <a:gd name="connsiteY2" fmla="*/ 800119 h 1410125"/>
                <a:gd name="connsiteX3" fmla="*/ 1394243 w 3376952"/>
                <a:gd name="connsiteY3" fmla="*/ 1410100 h 1410125"/>
                <a:gd name="connsiteX4" fmla="*/ 9 w 3376952"/>
                <a:gd name="connsiteY4" fmla="*/ 782012 h 1410125"/>
                <a:gd name="connsiteX0" fmla="*/ 1098 w 3378041"/>
                <a:gd name="connsiteY0" fmla="*/ 709585 h 1337698"/>
                <a:gd name="connsiteX1" fmla="*/ 1612613 w 3378041"/>
                <a:gd name="connsiteY1" fmla="*/ 14 h 1337698"/>
                <a:gd name="connsiteX2" fmla="*/ 3378041 w 3378041"/>
                <a:gd name="connsiteY2" fmla="*/ 727692 h 1337698"/>
                <a:gd name="connsiteX3" fmla="*/ 1395332 w 3378041"/>
                <a:gd name="connsiteY3" fmla="*/ 1337673 h 1337698"/>
                <a:gd name="connsiteX4" fmla="*/ 1098 w 3378041"/>
                <a:gd name="connsiteY4" fmla="*/ 709585 h 13376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8041" h="1337698">
                  <a:moveTo>
                    <a:pt x="1098" y="709585"/>
                  </a:moveTo>
                  <a:cubicBezTo>
                    <a:pt x="37311" y="486642"/>
                    <a:pt x="1049789" y="-3004"/>
                    <a:pt x="1612613" y="14"/>
                  </a:cubicBezTo>
                  <a:cubicBezTo>
                    <a:pt x="2175437" y="3032"/>
                    <a:pt x="3378041" y="380809"/>
                    <a:pt x="3378041" y="727692"/>
                  </a:cubicBezTo>
                  <a:cubicBezTo>
                    <a:pt x="3378041" y="1074575"/>
                    <a:pt x="1958156" y="1340691"/>
                    <a:pt x="1395332" y="1337673"/>
                  </a:cubicBezTo>
                  <a:cubicBezTo>
                    <a:pt x="832508" y="1334655"/>
                    <a:pt x="-35115" y="932528"/>
                    <a:pt x="1098" y="7095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95" name="Group 94"/>
            <p:cNvGrpSpPr/>
            <p:nvPr/>
          </p:nvGrpSpPr>
          <p:grpSpPr>
            <a:xfrm>
              <a:off x="7016942" y="2580329"/>
              <a:ext cx="260265" cy="740942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96" name="Rectangle 95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7" name="Rectangle 96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98" name="Oval 97"/>
              <p:cNvSpPr/>
              <p:nvPr/>
            </p:nvSpPr>
            <p:spPr>
              <a:xfrm>
                <a:off x="5787443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grpSp>
        <p:nvGrpSpPr>
          <p:cNvPr id="136" name="Group 135"/>
          <p:cNvGrpSpPr/>
          <p:nvPr/>
        </p:nvGrpSpPr>
        <p:grpSpPr>
          <a:xfrm>
            <a:off x="570694" y="2463425"/>
            <a:ext cx="3377184" cy="2100172"/>
            <a:chOff x="570694" y="2463425"/>
            <a:chExt cx="3377184" cy="2100172"/>
          </a:xfrm>
        </p:grpSpPr>
        <p:sp>
          <p:nvSpPr>
            <p:cNvPr id="12" name="Oval 11"/>
            <p:cNvSpPr/>
            <p:nvPr/>
          </p:nvSpPr>
          <p:spPr>
            <a:xfrm>
              <a:off x="570694" y="3343592"/>
              <a:ext cx="3377184" cy="1220005"/>
            </a:xfrm>
            <a:custGeom>
              <a:avLst/>
              <a:gdLst>
                <a:gd name="connsiteX0" fmla="*/ 0 w 2788467"/>
                <a:gd name="connsiteY0" fmla="*/ 628088 h 1256175"/>
                <a:gd name="connsiteX1" fmla="*/ 1394234 w 2788467"/>
                <a:gd name="connsiteY1" fmla="*/ 0 h 1256175"/>
                <a:gd name="connsiteX2" fmla="*/ 2788468 w 2788467"/>
                <a:gd name="connsiteY2" fmla="*/ 628088 h 1256175"/>
                <a:gd name="connsiteX3" fmla="*/ 1394234 w 2788467"/>
                <a:gd name="connsiteY3" fmla="*/ 1256176 h 1256175"/>
                <a:gd name="connsiteX4" fmla="*/ 0 w 2788467"/>
                <a:gd name="connsiteY4" fmla="*/ 628088 h 1256175"/>
                <a:gd name="connsiteX0" fmla="*/ 7541 w 2796009"/>
                <a:gd name="connsiteY0" fmla="*/ 573768 h 1201856"/>
                <a:gd name="connsiteX1" fmla="*/ 1935929 w 2796009"/>
                <a:gd name="connsiteY1" fmla="*/ 0 h 1201856"/>
                <a:gd name="connsiteX2" fmla="*/ 2796009 w 2796009"/>
                <a:gd name="connsiteY2" fmla="*/ 573768 h 1201856"/>
                <a:gd name="connsiteX3" fmla="*/ 1401775 w 2796009"/>
                <a:gd name="connsiteY3" fmla="*/ 1201856 h 1201856"/>
                <a:gd name="connsiteX4" fmla="*/ 7541 w 2796009"/>
                <a:gd name="connsiteY4" fmla="*/ 573768 h 1201856"/>
                <a:gd name="connsiteX0" fmla="*/ 6012 w 3382955"/>
                <a:gd name="connsiteY0" fmla="*/ 573786 h 1201899"/>
                <a:gd name="connsiteX1" fmla="*/ 1934400 w 3382955"/>
                <a:gd name="connsiteY1" fmla="*/ 18 h 1201899"/>
                <a:gd name="connsiteX2" fmla="*/ 3382955 w 3382955"/>
                <a:gd name="connsiteY2" fmla="*/ 591893 h 1201899"/>
                <a:gd name="connsiteX3" fmla="*/ 1400246 w 3382955"/>
                <a:gd name="connsiteY3" fmla="*/ 1201874 h 1201899"/>
                <a:gd name="connsiteX4" fmla="*/ 6012 w 3382955"/>
                <a:gd name="connsiteY4" fmla="*/ 573786 h 1201899"/>
                <a:gd name="connsiteX0" fmla="*/ 2912 w 3379855"/>
                <a:gd name="connsiteY0" fmla="*/ 501362 h 1129475"/>
                <a:gd name="connsiteX1" fmla="*/ 1759284 w 3379855"/>
                <a:gd name="connsiteY1" fmla="*/ 22 h 1129475"/>
                <a:gd name="connsiteX2" fmla="*/ 3379855 w 3379855"/>
                <a:gd name="connsiteY2" fmla="*/ 519469 h 1129475"/>
                <a:gd name="connsiteX3" fmla="*/ 1397146 w 3379855"/>
                <a:gd name="connsiteY3" fmla="*/ 1129450 h 1129475"/>
                <a:gd name="connsiteX4" fmla="*/ 2912 w 3379855"/>
                <a:gd name="connsiteY4" fmla="*/ 501362 h 1129475"/>
                <a:gd name="connsiteX0" fmla="*/ 241 w 3377184"/>
                <a:gd name="connsiteY0" fmla="*/ 591892 h 1220005"/>
                <a:gd name="connsiteX1" fmla="*/ 1494062 w 3377184"/>
                <a:gd name="connsiteY1" fmla="*/ 17 h 1220005"/>
                <a:gd name="connsiteX2" fmla="*/ 3377184 w 3377184"/>
                <a:gd name="connsiteY2" fmla="*/ 609999 h 1220005"/>
                <a:gd name="connsiteX3" fmla="*/ 1394475 w 3377184"/>
                <a:gd name="connsiteY3" fmla="*/ 1219980 h 1220005"/>
                <a:gd name="connsiteX4" fmla="*/ 241 w 3377184"/>
                <a:gd name="connsiteY4" fmla="*/ 591892 h 12200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7184" h="1220005">
                  <a:moveTo>
                    <a:pt x="241" y="591892"/>
                  </a:moveTo>
                  <a:cubicBezTo>
                    <a:pt x="16839" y="388565"/>
                    <a:pt x="931238" y="-3001"/>
                    <a:pt x="1494062" y="17"/>
                  </a:cubicBezTo>
                  <a:cubicBezTo>
                    <a:pt x="2056886" y="3035"/>
                    <a:pt x="3377184" y="263116"/>
                    <a:pt x="3377184" y="609999"/>
                  </a:cubicBezTo>
                  <a:cubicBezTo>
                    <a:pt x="3377184" y="956882"/>
                    <a:pt x="1957299" y="1222998"/>
                    <a:pt x="1394475" y="1219980"/>
                  </a:cubicBezTo>
                  <a:cubicBezTo>
                    <a:pt x="831651" y="1216962"/>
                    <a:pt x="-16357" y="795219"/>
                    <a:pt x="241" y="591892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a-DK"/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199654" y="2463425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35" name="Rounded Rectangle 34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6" name="Rectangle 35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7" name="Rectangle 36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8" name="Rectangle 37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9" name="Rectangle 38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1" name="Rectangle 40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2" name="Rectangle 41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3" name="Rectangle 42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4" name="Rectangle 43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5" name="Rectangle 44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6" name="Rectangle 45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1843102" y="2551929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69" name="Rounded Rectangle 68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5" name="Rectangle 74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1" name="Rectangle 80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2" name="Rectangle 81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3" name="Rectangle 82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24" name="Group 123"/>
            <p:cNvGrpSpPr/>
            <p:nvPr/>
          </p:nvGrpSpPr>
          <p:grpSpPr>
            <a:xfrm>
              <a:off x="1389174" y="3164008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25" name="Rectangle 124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27" name="Oval 126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2174557" y="3235532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29" name="Rectangle 128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0" name="Rectangle 129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1" name="Oval 130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1496483" y="2803563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52" name="Rounded Rectangle 51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3" name="Rectangle 52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4" name="Rectangle 53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5" name="Rectangle 54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6" name="Rectangle 55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7" name="Rectangle 56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8" name="Rectangle 57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59" name="Rectangle 58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0" name="Rectangle 59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2" name="Rectangle 61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32" name="Group 131"/>
            <p:cNvGrpSpPr/>
            <p:nvPr/>
          </p:nvGrpSpPr>
          <p:grpSpPr>
            <a:xfrm>
              <a:off x="1810422" y="3470559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33" name="Rectangle 132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4" name="Rectangle 133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35" name="Oval 134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803550" y="2740987"/>
              <a:ext cx="561315" cy="1016851"/>
              <a:chOff x="740182" y="2216922"/>
              <a:chExt cx="561315" cy="1016851"/>
            </a:xfrm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grpSpPr>
          <p:sp>
            <p:nvSpPr>
              <p:cNvPr id="15" name="Rounded Rectangle 14"/>
              <p:cNvSpPr/>
              <p:nvPr/>
            </p:nvSpPr>
            <p:spPr>
              <a:xfrm>
                <a:off x="740182" y="2216922"/>
                <a:ext cx="561315" cy="1016851"/>
              </a:xfrm>
              <a:prstGeom prst="roundRect">
                <a:avLst/>
              </a:prstGeom>
              <a:solidFill>
                <a:schemeClr val="accent6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814814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971016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1127218" y="2317689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1" name="Rectangle 20"/>
              <p:cNvSpPr/>
              <p:nvPr/>
            </p:nvSpPr>
            <p:spPr>
              <a:xfrm>
                <a:off x="814814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2" name="Rectangle 21"/>
              <p:cNvSpPr/>
              <p:nvPr/>
            </p:nvSpPr>
            <p:spPr>
              <a:xfrm>
                <a:off x="971016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3" name="Rectangle 22"/>
              <p:cNvSpPr/>
              <p:nvPr/>
            </p:nvSpPr>
            <p:spPr>
              <a:xfrm>
                <a:off x="1127218" y="2488195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4" name="Rectangle 23"/>
              <p:cNvSpPr/>
              <p:nvPr/>
            </p:nvSpPr>
            <p:spPr>
              <a:xfrm>
                <a:off x="814814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971016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6" name="Rectangle 25"/>
              <p:cNvSpPr/>
              <p:nvPr/>
            </p:nvSpPr>
            <p:spPr>
              <a:xfrm>
                <a:off x="1127218" y="2658701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814814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8" name="Rectangle 27"/>
              <p:cNvSpPr/>
              <p:nvPr/>
            </p:nvSpPr>
            <p:spPr>
              <a:xfrm>
                <a:off x="971016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29" name="Rectangle 28"/>
              <p:cNvSpPr/>
              <p:nvPr/>
            </p:nvSpPr>
            <p:spPr>
              <a:xfrm>
                <a:off x="1127218" y="2829207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0" name="Rectangle 29"/>
              <p:cNvSpPr/>
              <p:nvPr/>
            </p:nvSpPr>
            <p:spPr>
              <a:xfrm>
                <a:off x="814814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1" name="Rectangle 30"/>
              <p:cNvSpPr/>
              <p:nvPr/>
            </p:nvSpPr>
            <p:spPr>
              <a:xfrm>
                <a:off x="971016" y="2999713"/>
                <a:ext cx="99588" cy="2160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1127218" y="2999713"/>
                <a:ext cx="99588" cy="118602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  <p:grpSp>
          <p:nvGrpSpPr>
            <p:cNvPr id="103" name="Group 102"/>
            <p:cNvGrpSpPr/>
            <p:nvPr/>
          </p:nvGrpSpPr>
          <p:grpSpPr>
            <a:xfrm>
              <a:off x="775464" y="3418604"/>
              <a:ext cx="169209" cy="406848"/>
              <a:chOff x="5742179" y="2133391"/>
              <a:chExt cx="260265" cy="740942"/>
            </a:xfrm>
            <a:solidFill>
              <a:schemeClr val="accent2"/>
            </a:solidFill>
          </p:grpSpPr>
          <p:sp>
            <p:nvSpPr>
              <p:cNvPr id="104" name="Rectangle 103"/>
              <p:cNvSpPr/>
              <p:nvPr/>
            </p:nvSpPr>
            <p:spPr>
              <a:xfrm>
                <a:off x="5785556" y="2491186"/>
                <a:ext cx="173510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5742179" y="2338578"/>
                <a:ext cx="260265" cy="383147"/>
              </a:xfrm>
              <a:prstGeom prst="rect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  <p:sp>
            <p:nvSpPr>
              <p:cNvPr id="106" name="Oval 105"/>
              <p:cNvSpPr/>
              <p:nvPr/>
            </p:nvSpPr>
            <p:spPr>
              <a:xfrm>
                <a:off x="5796500" y="2133391"/>
                <a:ext cx="169737" cy="189240"/>
              </a:xfrm>
              <a:prstGeom prst="ellipse">
                <a:avLst/>
              </a:prstGeom>
              <a:grpFill/>
              <a:ln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da-DK"/>
              </a:p>
            </p:txBody>
          </p:sp>
        </p:grpSp>
      </p:grpSp>
      <p:sp>
        <p:nvSpPr>
          <p:cNvPr id="9" name="Rectangle 8"/>
          <p:cNvSpPr/>
          <p:nvPr/>
        </p:nvSpPr>
        <p:spPr>
          <a:xfrm>
            <a:off x="564659" y="3911096"/>
            <a:ext cx="8040690" cy="805759"/>
          </a:xfrm>
          <a:prstGeom prst="rect">
            <a:avLst/>
          </a:prstGeom>
          <a:solidFill>
            <a:schemeClr val="accent1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4" name="Rounded Rectangle 3"/>
          <p:cNvSpPr/>
          <p:nvPr/>
        </p:nvSpPr>
        <p:spPr>
          <a:xfrm>
            <a:off x="2086612" y="4040300"/>
            <a:ext cx="4963229" cy="597159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sz="2400" b="1" dirty="0" smtClean="0">
                <a:solidFill>
                  <a:schemeClr val="bg1"/>
                </a:solidFill>
              </a:rPr>
              <a:t>Data </a:t>
            </a:r>
            <a:r>
              <a:rPr lang="da-DK" sz="2400" b="1" dirty="0" err="1" smtClean="0">
                <a:solidFill>
                  <a:schemeClr val="bg1"/>
                </a:solidFill>
              </a:rPr>
              <a:t>Protection</a:t>
            </a:r>
            <a:r>
              <a:rPr lang="da-DK" sz="2400" b="1" dirty="0" smtClean="0">
                <a:solidFill>
                  <a:schemeClr val="bg1"/>
                </a:solidFill>
              </a:rPr>
              <a:t> Officer (DPO)</a:t>
            </a:r>
            <a:endParaRPr lang="da-DK" sz="2400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7114" y="1241021"/>
            <a:ext cx="24046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a-DK" dirty="0" smtClean="0"/>
              <a:t>All public </a:t>
            </a:r>
            <a:r>
              <a:rPr lang="da-DK" dirty="0" err="1" smtClean="0"/>
              <a:t>authorities</a:t>
            </a:r>
            <a:r>
              <a:rPr lang="da-DK" dirty="0" smtClean="0"/>
              <a:t> must have a DPO</a:t>
            </a:r>
          </a:p>
        </p:txBody>
      </p:sp>
      <p:pic>
        <p:nvPicPr>
          <p:cNvPr id="117" name="Picture 1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4101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5" name="Rounded Rectangle 4"/>
          <p:cNvSpPr/>
          <p:nvPr/>
        </p:nvSpPr>
        <p:spPr>
          <a:xfrm rot="1800000">
            <a:off x="2922308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6" name="Rounded Rectangle 5"/>
          <p:cNvSpPr/>
          <p:nvPr/>
        </p:nvSpPr>
        <p:spPr>
          <a:xfrm rot="36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7" name="Rounded Rectangle 6"/>
          <p:cNvSpPr/>
          <p:nvPr/>
        </p:nvSpPr>
        <p:spPr>
          <a:xfrm rot="54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8" name="Rounded Rectangle 7"/>
          <p:cNvSpPr/>
          <p:nvPr/>
        </p:nvSpPr>
        <p:spPr>
          <a:xfrm rot="54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9" name="Rounded Rectangle 8"/>
          <p:cNvSpPr/>
          <p:nvPr/>
        </p:nvSpPr>
        <p:spPr>
          <a:xfrm rot="72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0" name="Rounded Rectangle 9"/>
          <p:cNvSpPr/>
          <p:nvPr/>
        </p:nvSpPr>
        <p:spPr>
          <a:xfrm rot="9000000">
            <a:off x="2919617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1" name="Oval 10"/>
          <p:cNvSpPr/>
          <p:nvPr/>
        </p:nvSpPr>
        <p:spPr>
          <a:xfrm>
            <a:off x="2209019" y="2897632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2" name="Rounded Rectangle 11"/>
          <p:cNvSpPr/>
          <p:nvPr/>
        </p:nvSpPr>
        <p:spPr>
          <a:xfrm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3" name="Rounded Rectangle 12"/>
          <p:cNvSpPr/>
          <p:nvPr/>
        </p:nvSpPr>
        <p:spPr>
          <a:xfrm rot="1800000">
            <a:off x="4437103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4" name="Rounded Rectangle 13"/>
          <p:cNvSpPr/>
          <p:nvPr/>
        </p:nvSpPr>
        <p:spPr>
          <a:xfrm rot="36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5" name="Rounded Rectangle 14"/>
          <p:cNvSpPr/>
          <p:nvPr/>
        </p:nvSpPr>
        <p:spPr>
          <a:xfrm rot="54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6" name="Rounded Rectangle 15"/>
          <p:cNvSpPr/>
          <p:nvPr/>
        </p:nvSpPr>
        <p:spPr>
          <a:xfrm rot="54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7" name="Rounded Rectangle 16"/>
          <p:cNvSpPr/>
          <p:nvPr/>
        </p:nvSpPr>
        <p:spPr>
          <a:xfrm rot="72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8" name="Rounded Rectangle 17"/>
          <p:cNvSpPr/>
          <p:nvPr/>
        </p:nvSpPr>
        <p:spPr>
          <a:xfrm rot="9000000">
            <a:off x="4434412" y="1486324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19" name="Oval 18"/>
          <p:cNvSpPr/>
          <p:nvPr/>
        </p:nvSpPr>
        <p:spPr>
          <a:xfrm>
            <a:off x="3723814" y="1672561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endParaRPr lang="da-DK" dirty="0"/>
          </a:p>
        </p:txBody>
      </p:sp>
      <p:sp>
        <p:nvSpPr>
          <p:cNvPr id="20" name="Rounded Rectangle 19"/>
          <p:cNvSpPr/>
          <p:nvPr/>
        </p:nvSpPr>
        <p:spPr>
          <a:xfrm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1" name="Rounded Rectangle 20"/>
          <p:cNvSpPr/>
          <p:nvPr/>
        </p:nvSpPr>
        <p:spPr>
          <a:xfrm rot="1800000">
            <a:off x="5947820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2" name="Rounded Rectangle 21"/>
          <p:cNvSpPr/>
          <p:nvPr/>
        </p:nvSpPr>
        <p:spPr>
          <a:xfrm rot="36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3" name="Rounded Rectangle 22"/>
          <p:cNvSpPr/>
          <p:nvPr/>
        </p:nvSpPr>
        <p:spPr>
          <a:xfrm rot="54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4" name="Rounded Rectangle 23"/>
          <p:cNvSpPr/>
          <p:nvPr/>
        </p:nvSpPr>
        <p:spPr>
          <a:xfrm rot="54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5" name="Rounded Rectangle 24"/>
          <p:cNvSpPr/>
          <p:nvPr/>
        </p:nvSpPr>
        <p:spPr>
          <a:xfrm rot="72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6" name="Rounded Rectangle 25"/>
          <p:cNvSpPr/>
          <p:nvPr/>
        </p:nvSpPr>
        <p:spPr>
          <a:xfrm rot="9000000">
            <a:off x="5945129" y="2711395"/>
            <a:ext cx="278296" cy="1971924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7" name="Oval 26"/>
          <p:cNvSpPr/>
          <p:nvPr/>
        </p:nvSpPr>
        <p:spPr>
          <a:xfrm>
            <a:off x="5234531" y="2897632"/>
            <a:ext cx="1699491" cy="1599449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a-DK"/>
          </a:p>
        </p:txBody>
      </p:sp>
      <p:sp>
        <p:nvSpPr>
          <p:cNvPr id="28" name="TextBox 27"/>
          <p:cNvSpPr txBox="1"/>
          <p:nvPr/>
        </p:nvSpPr>
        <p:spPr>
          <a:xfrm>
            <a:off x="5904579" y="3512690"/>
            <a:ext cx="3593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IT</a:t>
            </a:r>
            <a:endParaRPr lang="da-DK" b="1" dirty="0">
              <a:solidFill>
                <a:schemeClr val="bg1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770993" y="3512690"/>
            <a:ext cx="5659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Law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3866410" y="2281525"/>
            <a:ext cx="140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a-DK" b="1" dirty="0" smtClean="0">
                <a:solidFill>
                  <a:schemeClr val="bg1"/>
                </a:solidFill>
              </a:rPr>
              <a:t>The business</a:t>
            </a:r>
            <a:endParaRPr lang="da-DK" b="1" dirty="0">
              <a:solidFill>
                <a:schemeClr val="bg1"/>
              </a:solidFill>
            </a:endParaRPr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8700" y="162043"/>
            <a:ext cx="1308100" cy="495300"/>
          </a:xfrm>
          <a:prstGeom prst="rect">
            <a:avLst/>
          </a:prstGeom>
        </p:spPr>
      </p:pic>
      <p:sp>
        <p:nvSpPr>
          <p:cNvPr id="4" name="Rounded Rectangle 3"/>
          <p:cNvSpPr/>
          <p:nvPr/>
        </p:nvSpPr>
        <p:spPr>
          <a:xfrm>
            <a:off x="589448" y="1672561"/>
            <a:ext cx="2637402" cy="775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err="1" smtClean="0"/>
              <a:t>Ambasssador</a:t>
            </a:r>
            <a:r>
              <a:rPr lang="da-DK" dirty="0" smtClean="0"/>
              <a:t> for the data </a:t>
            </a:r>
            <a:r>
              <a:rPr lang="da-DK" dirty="0" err="1" smtClean="0"/>
              <a:t>subjects</a:t>
            </a:r>
            <a:endParaRPr lang="da-DK" dirty="0"/>
          </a:p>
        </p:txBody>
      </p:sp>
      <p:sp>
        <p:nvSpPr>
          <p:cNvPr id="32" name="Rounded Rectangle 31"/>
          <p:cNvSpPr/>
          <p:nvPr/>
        </p:nvSpPr>
        <p:spPr>
          <a:xfrm>
            <a:off x="5928060" y="1671901"/>
            <a:ext cx="2637402" cy="775915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a-DK" dirty="0" smtClean="0"/>
              <a:t>Ombudsmand for the data </a:t>
            </a:r>
            <a:r>
              <a:rPr lang="da-DK" dirty="0" err="1" smtClean="0"/>
              <a:t>subjects</a:t>
            </a:r>
            <a:endParaRPr lang="da-DK" dirty="0"/>
          </a:p>
        </p:txBody>
      </p:sp>
      <p:sp>
        <p:nvSpPr>
          <p:cNvPr id="34" name="TextBox 33"/>
          <p:cNvSpPr txBox="1"/>
          <p:nvPr/>
        </p:nvSpPr>
        <p:spPr>
          <a:xfrm>
            <a:off x="441649" y="1001486"/>
            <a:ext cx="766354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a-DK" sz="2800" b="1" dirty="0" smtClean="0"/>
              <a:t>The </a:t>
            </a:r>
            <a:r>
              <a:rPr lang="da-DK" sz="2800" b="1" dirty="0" err="1" smtClean="0"/>
              <a:t>role</a:t>
            </a:r>
            <a:r>
              <a:rPr lang="da-DK" sz="2800" b="1" dirty="0" smtClean="0"/>
              <a:t> of the DPO</a:t>
            </a:r>
            <a:endParaRPr lang="da-DK" sz="2800" b="1" dirty="0"/>
          </a:p>
        </p:txBody>
      </p:sp>
    </p:spTree>
    <p:extLst>
      <p:ext uri="{BB962C8B-B14F-4D97-AF65-F5344CB8AC3E}">
        <p14:creationId xmlns:p14="http://schemas.microsoft.com/office/powerpoint/2010/main" val="1698663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4" grpId="0" animBg="1"/>
      <p:bldP spid="32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DKCERT">
      <a:dk1>
        <a:sysClr val="windowText" lastClr="000000"/>
      </a:dk1>
      <a:lt1>
        <a:sysClr val="window" lastClr="FFFFFF"/>
      </a:lt1>
      <a:dk2>
        <a:srgbClr val="E4E5E3"/>
      </a:dk2>
      <a:lt2>
        <a:srgbClr val="5A5A59"/>
      </a:lt2>
      <a:accent1>
        <a:srgbClr val="213E99"/>
      </a:accent1>
      <a:accent2>
        <a:srgbClr val="76777A"/>
      </a:accent2>
      <a:accent3>
        <a:srgbClr val="ABCB2A"/>
      </a:accent3>
      <a:accent4>
        <a:srgbClr val="5A5A59"/>
      </a:accent4>
      <a:accent5>
        <a:srgbClr val="ABCB2A"/>
      </a:accent5>
      <a:accent6>
        <a:srgbClr val="B2B3B2"/>
      </a:accent6>
      <a:hlink>
        <a:srgbClr val="ABCB2A"/>
      </a:hlink>
      <a:folHlink>
        <a:srgbClr val="7A9321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19192</TotalTime>
  <Words>558</Words>
  <Application>Microsoft Office PowerPoint</Application>
  <PresentationFormat>On-screen Show (16:9)</PresentationFormat>
  <Paragraphs>110</Paragraphs>
  <Slides>15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Lucida Grande</vt:lpstr>
      <vt:lpstr>Wingdings</vt:lpstr>
      <vt:lpstr>Office Theme</vt:lpstr>
      <vt:lpstr>Helping the universities with GDPR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Aarhus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Morten Bygvraa Rasmussen</dc:creator>
  <cp:lastModifiedBy>surf</cp:lastModifiedBy>
  <cp:revision>99</cp:revision>
  <dcterms:created xsi:type="dcterms:W3CDTF">2016-11-16T09:02:06Z</dcterms:created>
  <dcterms:modified xsi:type="dcterms:W3CDTF">2018-02-27T15:10:11Z</dcterms:modified>
</cp:coreProperties>
</file>