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87" r:id="rId3"/>
    <p:sldId id="275" r:id="rId4"/>
    <p:sldId id="288" r:id="rId5"/>
    <p:sldId id="274" r:id="rId6"/>
    <p:sldId id="290" r:id="rId7"/>
    <p:sldId id="276" r:id="rId8"/>
    <p:sldId id="277" r:id="rId9"/>
    <p:sldId id="285" r:id="rId10"/>
    <p:sldId id="286" r:id="rId11"/>
    <p:sldId id="279" r:id="rId12"/>
    <p:sldId id="284" r:id="rId13"/>
    <p:sldId id="268" r:id="rId14"/>
    <p:sldId id="281" r:id="rId15"/>
    <p:sldId id="282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98"/>
    <a:srgbClr val="0D0F11"/>
    <a:srgbClr val="76777A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89986" autoAdjust="0"/>
  </p:normalViewPr>
  <p:slideViewPr>
    <p:cSldViewPr snapToGrid="0" snapToObjects="1">
      <p:cViewPr varScale="1">
        <p:scale>
          <a:sx n="83" d="100"/>
          <a:sy n="83" d="100"/>
        </p:scale>
        <p:origin x="807" y="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27-02-2018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1200" dirty="0" smtClean="0"/>
              <a:t>Udpeges på baggrund af faglig ekspertise og evne til at udføre sine opgaver.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5738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Skal underrette og rådgive den dataansvarlige eller databehandleren </a:t>
            </a:r>
            <a:r>
              <a:rPr lang="da-DK" sz="1200" u="sng" dirty="0" smtClean="0"/>
              <a:t>og de ansatte, der behandler personoplysninger, om deres forpligtelser i henhold til forordningen.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Skal overvåge overholdelsen af forordningen </a:t>
            </a:r>
            <a:r>
              <a:rPr lang="da-DK" sz="1200" u="sng" dirty="0" smtClean="0"/>
              <a:t>og politikker om beskyttelse af personoplysninger.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60944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Tilbyde deltagelse i et netværk </a:t>
            </a:r>
            <a:r>
              <a:rPr lang="da-DK" sz="1200" u="sng" dirty="0" smtClean="0"/>
              <a:t>til videndeling og udvikling af DPO-rollen på universiteter.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Udarbejde værktøjer </a:t>
            </a:r>
            <a:r>
              <a:rPr lang="da-DK" sz="1200" u="sng" dirty="0" smtClean="0"/>
              <a:t>til brug for DPO’er, fx en skabelon for konsekvensanalyser vedrørende databeskyttelse.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Rådgive om etablering af egen DPO-funktion, </a:t>
            </a:r>
            <a:r>
              <a:rPr lang="da-DK" sz="1200" u="sng" dirty="0" smtClean="0"/>
              <a:t>herunder håndtering af udfordringer i forhold til uafhængighed, interessekonflikt og gennemslagskraft.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048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Hjemtage erfaringer og viden </a:t>
            </a:r>
            <a:r>
              <a:rPr lang="da-DK" sz="1200" u="sng" dirty="0" smtClean="0"/>
              <a:t>fra øvrige europæiske medlemslandes implementering og fortolkning af forordningen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601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27 February, 2018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1047584"/>
          </a:xfrm>
        </p:spPr>
        <p:txBody>
          <a:bodyPr>
            <a:noAutofit/>
          </a:bodyPr>
          <a:lstStyle/>
          <a:p>
            <a:r>
              <a:rPr lang="da-DK" sz="3200" dirty="0" smtClean="0"/>
              <a:t>Helping the </a:t>
            </a:r>
            <a:r>
              <a:rPr lang="da-DK" sz="3200" dirty="0" err="1" smtClean="0"/>
              <a:t>universities</a:t>
            </a:r>
            <a:r>
              <a:rPr lang="da-DK" sz="3200" smtClean="0"/>
              <a:t> with GDPR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26176" y="1705978"/>
            <a:ext cx="1292638" cy="2567258"/>
            <a:chOff x="7169342" y="2732729"/>
            <a:chExt cx="260265" cy="740942"/>
          </a:xfrm>
        </p:grpSpPr>
        <p:sp>
          <p:nvSpPr>
            <p:cNvPr id="6" name="Rectangle 5"/>
            <p:cNvSpPr/>
            <p:nvPr/>
          </p:nvSpPr>
          <p:spPr>
            <a:xfrm>
              <a:off x="7212719" y="3090524"/>
              <a:ext cx="173510" cy="3831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69342" y="2937916"/>
              <a:ext cx="260265" cy="3831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8" name="Oval 7"/>
            <p:cNvSpPr/>
            <p:nvPr/>
          </p:nvSpPr>
          <p:spPr>
            <a:xfrm>
              <a:off x="7214606" y="2732729"/>
              <a:ext cx="169737" cy="189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231573" y="3011743"/>
              <a:ext cx="135802" cy="231607"/>
              <a:chOff x="3648396" y="2819852"/>
              <a:chExt cx="135802" cy="23160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648396" y="2819852"/>
                <a:ext cx="135802" cy="214822"/>
                <a:chOff x="2544024" y="1804101"/>
                <a:chExt cx="282418" cy="353991"/>
              </a:xfrm>
            </p:grpSpPr>
            <p:sp>
              <p:nvSpPr>
                <p:cNvPr id="12" name="Round Same Side Corner Rectangle 11"/>
                <p:cNvSpPr/>
                <p:nvPr/>
              </p:nvSpPr>
              <p:spPr>
                <a:xfrm rot="10800000">
                  <a:off x="2544024" y="1938528"/>
                  <a:ext cx="282418" cy="219564"/>
                </a:xfrm>
                <a:prstGeom prst="round2SameRect">
                  <a:avLst>
                    <a:gd name="adj1" fmla="val 19728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2598760" y="1804101"/>
                  <a:ext cx="172947" cy="134427"/>
                </a:xfrm>
                <a:prstGeom prst="round2SameRect">
                  <a:avLst>
                    <a:gd name="adj1" fmla="val 48061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 flipH="1">
                <a:off x="3684507" y="2882686"/>
                <a:ext cx="63374" cy="16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a-DK" sz="3200" dirty="0" smtClean="0">
                    <a:solidFill>
                      <a:schemeClr val="bg1"/>
                    </a:solidFill>
                  </a:rPr>
                  <a:t>§</a:t>
                </a:r>
                <a:endParaRPr lang="da-DK" sz="3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925808" y="1726946"/>
            <a:ext cx="2972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smtClean="0"/>
              <a:t>Must have </a:t>
            </a:r>
            <a:r>
              <a:rPr lang="da-DK" sz="1600" dirty="0" err="1" smtClean="0"/>
              <a:t>leadership</a:t>
            </a:r>
            <a:r>
              <a:rPr lang="da-DK" sz="1600" dirty="0" smtClean="0"/>
              <a:t> backing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2726" y="3106048"/>
            <a:ext cx="3310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smtClean="0"/>
              <a:t>Must have </a:t>
            </a:r>
            <a:r>
              <a:rPr lang="da-DK" sz="1600" dirty="0" err="1" smtClean="0"/>
              <a:t>direct</a:t>
            </a:r>
            <a:r>
              <a:rPr lang="da-DK" sz="1600" dirty="0" smtClean="0"/>
              <a:t> </a:t>
            </a:r>
            <a:r>
              <a:rPr lang="da-DK" sz="1600" dirty="0" err="1" smtClean="0"/>
              <a:t>access</a:t>
            </a:r>
            <a:r>
              <a:rPr lang="da-DK" sz="1600" dirty="0" smtClean="0"/>
              <a:t> to the </a:t>
            </a:r>
            <a:r>
              <a:rPr lang="da-DK" sz="1600" dirty="0" err="1" smtClean="0"/>
              <a:t>leadership</a:t>
            </a:r>
            <a:endParaRPr lang="da-DK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20895" y="2518093"/>
            <a:ext cx="3422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err="1" smtClean="0"/>
              <a:t>Avoid</a:t>
            </a:r>
            <a:r>
              <a:rPr lang="da-DK" sz="1600" dirty="0" smtClean="0"/>
              <a:t> </a:t>
            </a:r>
            <a:r>
              <a:rPr lang="da-DK" sz="1600" dirty="0" err="1" smtClean="0"/>
              <a:t>conflicts</a:t>
            </a:r>
            <a:r>
              <a:rPr lang="da-DK" sz="1600" dirty="0" smtClean="0"/>
              <a:t> of </a:t>
            </a:r>
            <a:r>
              <a:rPr lang="da-DK" sz="1600" dirty="0" err="1" smtClean="0"/>
              <a:t>interest</a:t>
            </a:r>
            <a:endParaRPr lang="da-DK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335907" y="2880002"/>
            <a:ext cx="3738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/>
              <a:t>Can not </a:t>
            </a:r>
            <a:r>
              <a:rPr lang="da-DK" sz="1600" dirty="0" err="1" smtClean="0"/>
              <a:t>work</a:t>
            </a:r>
            <a:r>
              <a:rPr lang="da-DK" sz="1600" dirty="0" smtClean="0"/>
              <a:t> under </a:t>
            </a:r>
            <a:r>
              <a:rPr lang="da-DK" sz="1600" dirty="0" err="1" smtClean="0"/>
              <a:t>instructions</a:t>
            </a:r>
            <a:r>
              <a:rPr lang="da-DK" sz="1600" dirty="0" smtClean="0"/>
              <a:t> </a:t>
            </a:r>
            <a:r>
              <a:rPr lang="da-DK" sz="1600" dirty="0" err="1" smtClean="0"/>
              <a:t>when</a:t>
            </a:r>
            <a:r>
              <a:rPr lang="da-DK" sz="1600" dirty="0" smtClean="0"/>
              <a:t> </a:t>
            </a:r>
            <a:r>
              <a:rPr lang="da-DK" sz="1600" dirty="0" err="1" smtClean="0"/>
              <a:t>performing</a:t>
            </a:r>
            <a:r>
              <a:rPr lang="da-DK" sz="1600" dirty="0" smtClean="0"/>
              <a:t> as a DPO</a:t>
            </a:r>
            <a:endParaRPr lang="da-DK" sz="1600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-177987" y="3885535"/>
            <a:ext cx="4211879" cy="56529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tx1"/>
                </a:solidFill>
              </a:rPr>
              <a:t>Must be involved in sufficient and timely manner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5218814" y="3795599"/>
            <a:ext cx="3684432" cy="553609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1600" dirty="0" smtClean="0">
                <a:solidFill>
                  <a:schemeClr val="tx1"/>
                </a:solidFill>
              </a:rPr>
              <a:t>Must </a:t>
            </a:r>
            <a:r>
              <a:rPr lang="da-DK" sz="1600" dirty="0" err="1" smtClean="0">
                <a:solidFill>
                  <a:schemeClr val="tx1"/>
                </a:solidFill>
              </a:rPr>
              <a:t>maintain</a:t>
            </a:r>
            <a:r>
              <a:rPr lang="da-DK" sz="1600" dirty="0" smtClean="0">
                <a:solidFill>
                  <a:schemeClr val="tx1"/>
                </a:solidFill>
              </a:rPr>
              <a:t> the </a:t>
            </a:r>
            <a:r>
              <a:rPr lang="da-DK" sz="1600" dirty="0" err="1" smtClean="0">
                <a:solidFill>
                  <a:schemeClr val="tx1"/>
                </a:solidFill>
              </a:rPr>
              <a:t>level</a:t>
            </a:r>
            <a:r>
              <a:rPr lang="da-DK" sz="1600" dirty="0" smtClean="0">
                <a:solidFill>
                  <a:schemeClr val="tx1"/>
                </a:solidFill>
              </a:rPr>
              <a:t> of </a:t>
            </a:r>
            <a:r>
              <a:rPr lang="da-DK" sz="1600" dirty="0" err="1" smtClean="0">
                <a:solidFill>
                  <a:schemeClr val="tx1"/>
                </a:solidFill>
              </a:rPr>
              <a:t>expertice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5335907" y="1726946"/>
            <a:ext cx="3567339" cy="887143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Can  not have a </a:t>
            </a:r>
            <a:r>
              <a:rPr lang="en-US" sz="1600" dirty="0">
                <a:solidFill>
                  <a:schemeClr val="tx1"/>
                </a:solidFill>
              </a:rPr>
              <a:t>position that determines the purposes and means of processing personal data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1649" y="1001486"/>
            <a:ext cx="8379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DPO in </a:t>
            </a:r>
            <a:r>
              <a:rPr lang="da-DK" sz="2800" b="1" dirty="0" err="1" smtClean="0"/>
              <a:t>your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organization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353920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>
                <a:solidFill>
                  <a:srgbClr val="0D0F11"/>
                </a:solidFill>
              </a:rPr>
              <a:t>The jobs of a DPO</a:t>
            </a:r>
            <a:endParaRPr lang="da-DK" sz="2800" b="1" dirty="0">
              <a:solidFill>
                <a:srgbClr val="0D0F1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9128" y="3380507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</a:t>
            </a:r>
            <a:r>
              <a:rPr lang="da-DK" sz="2000" dirty="0" err="1" smtClean="0"/>
              <a:t>advice</a:t>
            </a:r>
            <a:r>
              <a:rPr lang="da-DK" sz="2000" dirty="0" smtClean="0"/>
              <a:t> </a:t>
            </a:r>
            <a:r>
              <a:rPr lang="da-DK" sz="2000" dirty="0" err="1" smtClean="0"/>
              <a:t>regarding</a:t>
            </a:r>
            <a:r>
              <a:rPr lang="da-DK" sz="2000" dirty="0" smtClean="0"/>
              <a:t> the DPIA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4152" y="1670854"/>
            <a:ext cx="1292638" cy="2567258"/>
            <a:chOff x="7169342" y="2732729"/>
            <a:chExt cx="260265" cy="740942"/>
          </a:xfrm>
        </p:grpSpPr>
        <p:sp>
          <p:nvSpPr>
            <p:cNvPr id="5" name="Rectangle 4"/>
            <p:cNvSpPr/>
            <p:nvPr/>
          </p:nvSpPr>
          <p:spPr>
            <a:xfrm>
              <a:off x="7212719" y="3090524"/>
              <a:ext cx="173510" cy="383147"/>
            </a:xfrm>
            <a:prstGeom prst="rect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169342" y="2937916"/>
              <a:ext cx="260265" cy="383147"/>
            </a:xfrm>
            <a:prstGeom prst="rect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7" name="Oval 6"/>
            <p:cNvSpPr/>
            <p:nvPr/>
          </p:nvSpPr>
          <p:spPr>
            <a:xfrm>
              <a:off x="7214606" y="2732729"/>
              <a:ext cx="169737" cy="189240"/>
            </a:xfrm>
            <a:prstGeom prst="ellipse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231573" y="3011743"/>
              <a:ext cx="135802" cy="231607"/>
              <a:chOff x="3648396" y="2819852"/>
              <a:chExt cx="135802" cy="23160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648396" y="2819852"/>
                <a:ext cx="135802" cy="214822"/>
                <a:chOff x="2544024" y="1804101"/>
                <a:chExt cx="282418" cy="353991"/>
              </a:xfrm>
            </p:grpSpPr>
            <p:sp>
              <p:nvSpPr>
                <p:cNvPr id="11" name="Round Same Side Corner Rectangle 10"/>
                <p:cNvSpPr/>
                <p:nvPr/>
              </p:nvSpPr>
              <p:spPr>
                <a:xfrm rot="10800000">
                  <a:off x="2544024" y="1938528"/>
                  <a:ext cx="282418" cy="219564"/>
                </a:xfrm>
                <a:prstGeom prst="round2SameRect">
                  <a:avLst>
                    <a:gd name="adj1" fmla="val 19728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" name="Round Same Side Corner Rectangle 11"/>
                <p:cNvSpPr/>
                <p:nvPr/>
              </p:nvSpPr>
              <p:spPr>
                <a:xfrm>
                  <a:off x="2598760" y="1804101"/>
                  <a:ext cx="172947" cy="134427"/>
                </a:xfrm>
                <a:prstGeom prst="round2SameRect">
                  <a:avLst>
                    <a:gd name="adj1" fmla="val 48061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 flipH="1">
                <a:off x="3684507" y="2882686"/>
                <a:ext cx="63374" cy="16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a-DK" sz="3200" dirty="0" smtClean="0">
                    <a:solidFill>
                      <a:schemeClr val="bg1"/>
                    </a:solidFill>
                  </a:rPr>
                  <a:t>§</a:t>
                </a:r>
                <a:endParaRPr lang="da-DK" sz="3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2899128" y="1614698"/>
            <a:ext cx="564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Must notify and advise the data controller or data processor</a:t>
            </a:r>
            <a:endParaRPr lang="da-DK" sz="2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899128" y="3866518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</a:t>
            </a:r>
            <a:r>
              <a:rPr lang="da-DK" sz="2000" dirty="0" err="1" smtClean="0"/>
              <a:t>cooperate</a:t>
            </a:r>
            <a:r>
              <a:rPr lang="da-DK" sz="2000" dirty="0" smtClean="0"/>
              <a:t> with the DPA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9128" y="4352527"/>
            <a:ext cx="564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r>
              <a:rPr lang="en-US" dirty="0" smtClean="0"/>
              <a:t>Must </a:t>
            </a:r>
            <a:r>
              <a:rPr lang="en-US" dirty="0"/>
              <a:t>act as the supervisory authority's contact point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99128" y="2408485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monitor </a:t>
            </a:r>
            <a:r>
              <a:rPr lang="da-DK" sz="2000" dirty="0" err="1" smtClean="0"/>
              <a:t>compliance</a:t>
            </a:r>
            <a:r>
              <a:rPr lang="da-DK" sz="2000" dirty="0" smtClean="0"/>
              <a:t> with the </a:t>
            </a:r>
            <a:r>
              <a:rPr lang="da-DK" sz="2000" dirty="0" err="1" smtClean="0"/>
              <a:t>regulation</a:t>
            </a:r>
            <a:endParaRPr lang="da-DK" sz="2000" dirty="0" smtClean="0"/>
          </a:p>
        </p:txBody>
      </p:sp>
      <p:cxnSp>
        <p:nvCxnSpPr>
          <p:cNvPr id="18" name="Straight Connector 17"/>
          <p:cNvCxnSpPr>
            <a:stCxn id="11" idx="2"/>
            <a:endCxn id="13" idx="1"/>
          </p:cNvCxnSpPr>
          <p:nvPr/>
        </p:nvCxnSpPr>
        <p:spPr>
          <a:xfrm flipV="1">
            <a:off x="1437707" y="1968641"/>
            <a:ext cx="1461421" cy="11824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16" idx="1"/>
          </p:cNvCxnSpPr>
          <p:nvPr/>
        </p:nvCxnSpPr>
        <p:spPr>
          <a:xfrm flipV="1">
            <a:off x="1437707" y="2608540"/>
            <a:ext cx="1461421" cy="5425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2"/>
            <a:endCxn id="3" idx="1"/>
          </p:cNvCxnSpPr>
          <p:nvPr/>
        </p:nvCxnSpPr>
        <p:spPr>
          <a:xfrm>
            <a:off x="1437707" y="3151089"/>
            <a:ext cx="1461421" cy="42947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2"/>
            <a:endCxn id="14" idx="1"/>
          </p:cNvCxnSpPr>
          <p:nvPr/>
        </p:nvCxnSpPr>
        <p:spPr>
          <a:xfrm>
            <a:off x="1437707" y="3151089"/>
            <a:ext cx="1461421" cy="91548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1" idx="2"/>
            <a:endCxn id="15" idx="1"/>
          </p:cNvCxnSpPr>
          <p:nvPr/>
        </p:nvCxnSpPr>
        <p:spPr>
          <a:xfrm>
            <a:off x="1437707" y="3151089"/>
            <a:ext cx="1461421" cy="138610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99128" y="2894496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Must handle inquiries from the </a:t>
            </a:r>
            <a:r>
              <a:rPr lang="en-US" sz="2000" dirty="0" smtClean="0"/>
              <a:t>data subjects</a:t>
            </a:r>
            <a:endParaRPr lang="da-DK" sz="2000" dirty="0" smtClean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521981" y="3103759"/>
            <a:ext cx="1377147" cy="439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5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229" y="1001486"/>
            <a:ext cx="76635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/>
              <a:t>The </a:t>
            </a:r>
            <a:r>
              <a:rPr lang="da-DK" sz="3000" b="1" dirty="0" err="1" smtClean="0"/>
              <a:t>perfect</a:t>
            </a:r>
            <a:r>
              <a:rPr lang="da-DK" sz="3000" b="1" dirty="0" smtClean="0"/>
              <a:t> DPO</a:t>
            </a:r>
            <a:endParaRPr lang="da-DK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8386" y="2025681"/>
            <a:ext cx="246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smtClean="0"/>
              <a:t>Expert on the </a:t>
            </a:r>
            <a:r>
              <a:rPr lang="da-DK" dirty="0" err="1" smtClean="0"/>
              <a:t>regulation</a:t>
            </a:r>
            <a:endParaRPr lang="da-DK" dirty="0"/>
          </a:p>
        </p:txBody>
      </p:sp>
      <p:sp>
        <p:nvSpPr>
          <p:cNvPr id="14" name="TextBox 13"/>
          <p:cNvSpPr txBox="1"/>
          <p:nvPr/>
        </p:nvSpPr>
        <p:spPr>
          <a:xfrm>
            <a:off x="5942288" y="2193733"/>
            <a:ext cx="159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Understands IT</a:t>
            </a:r>
            <a:endParaRPr lang="da-DK" dirty="0"/>
          </a:p>
        </p:txBody>
      </p:sp>
      <p:sp>
        <p:nvSpPr>
          <p:cNvPr id="15" name="TextBox 14"/>
          <p:cNvSpPr txBox="1"/>
          <p:nvPr/>
        </p:nvSpPr>
        <p:spPr>
          <a:xfrm>
            <a:off x="274411" y="2659883"/>
            <a:ext cx="293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err="1" smtClean="0"/>
              <a:t>Experienced</a:t>
            </a:r>
            <a:r>
              <a:rPr lang="da-DK" dirty="0" smtClean="0"/>
              <a:t> </a:t>
            </a:r>
            <a:r>
              <a:rPr lang="da-DK" dirty="0" err="1" smtClean="0"/>
              <a:t>project</a:t>
            </a:r>
            <a:r>
              <a:rPr lang="da-DK" dirty="0" smtClean="0"/>
              <a:t> manager</a:t>
            </a:r>
            <a:endParaRPr lang="da-DK" dirty="0"/>
          </a:p>
        </p:txBody>
      </p:sp>
      <p:sp>
        <p:nvSpPr>
          <p:cNvPr id="16" name="TextBox 15"/>
          <p:cNvSpPr txBox="1"/>
          <p:nvPr/>
        </p:nvSpPr>
        <p:spPr>
          <a:xfrm>
            <a:off x="5944405" y="2840924"/>
            <a:ext cx="229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Leadership</a:t>
            </a:r>
            <a:r>
              <a:rPr lang="da-DK" dirty="0" smtClean="0"/>
              <a:t> </a:t>
            </a:r>
            <a:r>
              <a:rPr lang="da-DK" dirty="0" err="1" smtClean="0"/>
              <a:t>experience</a:t>
            </a:r>
            <a:endParaRPr lang="da-DK" dirty="0"/>
          </a:p>
        </p:txBody>
      </p:sp>
      <p:sp>
        <p:nvSpPr>
          <p:cNvPr id="17" name="TextBox 16"/>
          <p:cNvSpPr txBox="1"/>
          <p:nvPr/>
        </p:nvSpPr>
        <p:spPr>
          <a:xfrm>
            <a:off x="523005" y="3317931"/>
            <a:ext cx="269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err="1" smtClean="0"/>
              <a:t>Degree</a:t>
            </a:r>
            <a:r>
              <a:rPr lang="da-DK" dirty="0" smtClean="0"/>
              <a:t> in </a:t>
            </a:r>
            <a:r>
              <a:rPr lang="da-DK" dirty="0" err="1" smtClean="0"/>
              <a:t>communications</a:t>
            </a:r>
            <a:endParaRPr lang="da-DK" dirty="0"/>
          </a:p>
        </p:txBody>
      </p:sp>
      <p:sp>
        <p:nvSpPr>
          <p:cNvPr id="18" name="TextBox 17"/>
          <p:cNvSpPr txBox="1"/>
          <p:nvPr/>
        </p:nvSpPr>
        <p:spPr>
          <a:xfrm>
            <a:off x="5942288" y="3488115"/>
            <a:ext cx="19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Process</a:t>
            </a:r>
            <a:r>
              <a:rPr lang="da-DK" dirty="0" smtClean="0"/>
              <a:t> </a:t>
            </a:r>
            <a:r>
              <a:rPr lang="da-DK" dirty="0" err="1" smtClean="0"/>
              <a:t>consultant</a:t>
            </a:r>
            <a:endParaRPr lang="da-DK" dirty="0"/>
          </a:p>
        </p:txBody>
      </p:sp>
      <p:sp>
        <p:nvSpPr>
          <p:cNvPr id="19" name="TextBox 18"/>
          <p:cNvSpPr txBox="1"/>
          <p:nvPr/>
        </p:nvSpPr>
        <p:spPr>
          <a:xfrm>
            <a:off x="274411" y="3948912"/>
            <a:ext cx="293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dirty="0" err="1" smtClean="0"/>
              <a:t>Experience</a:t>
            </a:r>
            <a:r>
              <a:rPr lang="da-DK" dirty="0" smtClean="0"/>
              <a:t> with </a:t>
            </a:r>
            <a:r>
              <a:rPr lang="da-DK" dirty="0" err="1" smtClean="0"/>
              <a:t>leadership</a:t>
            </a:r>
            <a:r>
              <a:rPr lang="da-DK" dirty="0" smtClean="0"/>
              <a:t> </a:t>
            </a:r>
            <a:r>
              <a:rPr lang="da-DK" dirty="0" err="1" smtClean="0"/>
              <a:t>communications</a:t>
            </a:r>
            <a:endParaRPr lang="da-DK" dirty="0"/>
          </a:p>
        </p:txBody>
      </p:sp>
      <p:sp>
        <p:nvSpPr>
          <p:cNvPr id="20" name="TextBox 19"/>
          <p:cNvSpPr txBox="1"/>
          <p:nvPr/>
        </p:nvSpPr>
        <p:spPr>
          <a:xfrm>
            <a:off x="5944405" y="4135306"/>
            <a:ext cx="274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Information </a:t>
            </a:r>
            <a:r>
              <a:rPr lang="da-DK" dirty="0" err="1" smtClean="0"/>
              <a:t>security</a:t>
            </a:r>
            <a:r>
              <a:rPr lang="da-DK" dirty="0" smtClean="0"/>
              <a:t> </a:t>
            </a:r>
            <a:r>
              <a:rPr lang="da-DK" dirty="0" err="1" smtClean="0"/>
              <a:t>expert</a:t>
            </a:r>
            <a:endParaRPr lang="da-DK" dirty="0"/>
          </a:p>
        </p:txBody>
      </p:sp>
      <p:sp>
        <p:nvSpPr>
          <p:cNvPr id="21" name="Rectangle 20"/>
          <p:cNvSpPr/>
          <p:nvPr/>
        </p:nvSpPr>
        <p:spPr>
          <a:xfrm>
            <a:off x="4191277" y="3065333"/>
            <a:ext cx="861759" cy="1327550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sp>
        <p:nvSpPr>
          <p:cNvPr id="22" name="Rectangle 21"/>
          <p:cNvSpPr/>
          <p:nvPr/>
        </p:nvSpPr>
        <p:spPr>
          <a:xfrm>
            <a:off x="3975840" y="2536569"/>
            <a:ext cx="1292638" cy="1327550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sp>
        <p:nvSpPr>
          <p:cNvPr id="23" name="Oval 22"/>
          <p:cNvSpPr/>
          <p:nvPr/>
        </p:nvSpPr>
        <p:spPr>
          <a:xfrm>
            <a:off x="4200649" y="1736436"/>
            <a:ext cx="843020" cy="744879"/>
          </a:xfrm>
          <a:prstGeom prst="ellipse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grpSp>
        <p:nvGrpSpPr>
          <p:cNvPr id="24" name="Group 23"/>
          <p:cNvGrpSpPr/>
          <p:nvPr/>
        </p:nvGrpSpPr>
        <p:grpSpPr>
          <a:xfrm>
            <a:off x="4284918" y="2792369"/>
            <a:ext cx="674477" cy="802485"/>
            <a:chOff x="3648396" y="2819852"/>
            <a:chExt cx="135802" cy="231607"/>
          </a:xfrm>
        </p:grpSpPr>
        <p:grpSp>
          <p:nvGrpSpPr>
            <p:cNvPr id="25" name="Group 24"/>
            <p:cNvGrpSpPr/>
            <p:nvPr/>
          </p:nvGrpSpPr>
          <p:grpSpPr>
            <a:xfrm>
              <a:off x="3648396" y="2819852"/>
              <a:ext cx="135802" cy="214822"/>
              <a:chOff x="2544024" y="1804101"/>
              <a:chExt cx="282418" cy="353991"/>
            </a:xfrm>
          </p:grpSpPr>
          <p:sp>
            <p:nvSpPr>
              <p:cNvPr id="27" name="Round Same Side Corner Rectangle 26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571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8" name="Round Same Side Corner Rectangle 27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571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 flipH="1">
              <a:off x="3684507" y="2882686"/>
              <a:ext cx="63374" cy="1687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3200" dirty="0" smtClean="0">
                  <a:solidFill>
                    <a:schemeClr val="bg1"/>
                  </a:solidFill>
                </a:rPr>
                <a:t>§</a:t>
              </a:r>
              <a:endParaRPr lang="da-DK" sz="3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Connector 29"/>
          <p:cNvCxnSpPr>
            <a:stCxn id="13" idx="3"/>
            <a:endCxn id="27" idx="0"/>
          </p:cNvCxnSpPr>
          <p:nvPr/>
        </p:nvCxnSpPr>
        <p:spPr>
          <a:xfrm>
            <a:off x="3213806" y="2210347"/>
            <a:ext cx="1071112" cy="1095513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5" idx="3"/>
            <a:endCxn id="27" idx="0"/>
          </p:cNvCxnSpPr>
          <p:nvPr/>
        </p:nvCxnSpPr>
        <p:spPr>
          <a:xfrm>
            <a:off x="3213806" y="2844549"/>
            <a:ext cx="1071112" cy="461311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3"/>
            <a:endCxn id="27" idx="0"/>
          </p:cNvCxnSpPr>
          <p:nvPr/>
        </p:nvCxnSpPr>
        <p:spPr>
          <a:xfrm flipV="1">
            <a:off x="3213806" y="3305860"/>
            <a:ext cx="1071112" cy="196737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9" idx="3"/>
            <a:endCxn id="27" idx="0"/>
          </p:cNvCxnSpPr>
          <p:nvPr/>
        </p:nvCxnSpPr>
        <p:spPr>
          <a:xfrm flipV="1">
            <a:off x="3209843" y="3305860"/>
            <a:ext cx="1075075" cy="966218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4" idx="1"/>
          </p:cNvCxnSpPr>
          <p:nvPr/>
        </p:nvCxnSpPr>
        <p:spPr>
          <a:xfrm flipH="1">
            <a:off x="4990994" y="2378399"/>
            <a:ext cx="951294" cy="917109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6" idx="1"/>
            <a:endCxn id="27" idx="2"/>
          </p:cNvCxnSpPr>
          <p:nvPr/>
        </p:nvCxnSpPr>
        <p:spPr>
          <a:xfrm flipH="1">
            <a:off x="4959395" y="3025590"/>
            <a:ext cx="985010" cy="280270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8" idx="1"/>
            <a:endCxn id="27" idx="2"/>
          </p:cNvCxnSpPr>
          <p:nvPr/>
        </p:nvCxnSpPr>
        <p:spPr>
          <a:xfrm flipH="1" flipV="1">
            <a:off x="4959395" y="3305860"/>
            <a:ext cx="982893" cy="366921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0" idx="1"/>
            <a:endCxn id="27" idx="2"/>
          </p:cNvCxnSpPr>
          <p:nvPr/>
        </p:nvCxnSpPr>
        <p:spPr>
          <a:xfrm flipH="1" flipV="1">
            <a:off x="4959395" y="3305860"/>
            <a:ext cx="985010" cy="1014112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8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0308" y="2051658"/>
            <a:ext cx="5975657" cy="15537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72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da-DK" sz="2000" b="1" u="sng" dirty="0" smtClean="0">
                <a:solidFill>
                  <a:schemeClr val="bg1"/>
                </a:solidFill>
              </a:rPr>
              <a:t>DKCERT GDPR-service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Services for </a:t>
            </a:r>
            <a:r>
              <a:rPr lang="da-DK" sz="2000" dirty="0" err="1" smtClean="0">
                <a:solidFill>
                  <a:schemeClr val="bg1"/>
                </a:solidFill>
              </a:rPr>
              <a:t>DPO’s</a:t>
            </a:r>
            <a:endParaRPr lang="da-DK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Be the DPO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649" y="992711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GDPR-service</a:t>
            </a:r>
            <a:endParaRPr lang="da-DK" sz="28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7872029" y="2553684"/>
            <a:ext cx="520950" cy="1187419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12" name="Rectangle 11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" name="Oval 13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41376" y="2418024"/>
            <a:ext cx="520950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9" name="Rectangle 8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Oval 10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7" name="Oval 11"/>
          <p:cNvSpPr/>
          <p:nvPr/>
        </p:nvSpPr>
        <p:spPr>
          <a:xfrm>
            <a:off x="5379985" y="3452019"/>
            <a:ext cx="3575679" cy="1337698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  <a:gd name="connsiteX0" fmla="*/ 8219 w 3385162"/>
              <a:gd name="connsiteY0" fmla="*/ 854437 h 1482550"/>
              <a:gd name="connsiteX1" fmla="*/ 2036194 w 3385162"/>
              <a:gd name="connsiteY1" fmla="*/ 11 h 1482550"/>
              <a:gd name="connsiteX2" fmla="*/ 3385162 w 3385162"/>
              <a:gd name="connsiteY2" fmla="*/ 872544 h 1482550"/>
              <a:gd name="connsiteX3" fmla="*/ 1402453 w 3385162"/>
              <a:gd name="connsiteY3" fmla="*/ 1482525 h 1482550"/>
              <a:gd name="connsiteX4" fmla="*/ 8219 w 3385162"/>
              <a:gd name="connsiteY4" fmla="*/ 854437 h 1482550"/>
              <a:gd name="connsiteX0" fmla="*/ 9 w 3376952"/>
              <a:gd name="connsiteY0" fmla="*/ 782012 h 1410125"/>
              <a:gd name="connsiteX1" fmla="*/ 1412348 w 3376952"/>
              <a:gd name="connsiteY1" fmla="*/ 13 h 1410125"/>
              <a:gd name="connsiteX2" fmla="*/ 3376952 w 3376952"/>
              <a:gd name="connsiteY2" fmla="*/ 800119 h 1410125"/>
              <a:gd name="connsiteX3" fmla="*/ 1394243 w 3376952"/>
              <a:gd name="connsiteY3" fmla="*/ 1410100 h 1410125"/>
              <a:gd name="connsiteX4" fmla="*/ 9 w 3376952"/>
              <a:gd name="connsiteY4" fmla="*/ 782012 h 1410125"/>
              <a:gd name="connsiteX0" fmla="*/ 1098 w 3378041"/>
              <a:gd name="connsiteY0" fmla="*/ 709585 h 1337698"/>
              <a:gd name="connsiteX1" fmla="*/ 1612613 w 3378041"/>
              <a:gd name="connsiteY1" fmla="*/ 14 h 1337698"/>
              <a:gd name="connsiteX2" fmla="*/ 3378041 w 3378041"/>
              <a:gd name="connsiteY2" fmla="*/ 727692 h 1337698"/>
              <a:gd name="connsiteX3" fmla="*/ 1395332 w 3378041"/>
              <a:gd name="connsiteY3" fmla="*/ 1337673 h 1337698"/>
              <a:gd name="connsiteX4" fmla="*/ 1098 w 3378041"/>
              <a:gd name="connsiteY4" fmla="*/ 709585 h 133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8041" h="1337698">
                <a:moveTo>
                  <a:pt x="1098" y="709585"/>
                </a:moveTo>
                <a:cubicBezTo>
                  <a:pt x="37311" y="486642"/>
                  <a:pt x="1049789" y="-3004"/>
                  <a:pt x="1612613" y="14"/>
                </a:cubicBezTo>
                <a:cubicBezTo>
                  <a:pt x="2175437" y="3032"/>
                  <a:pt x="3378041" y="380809"/>
                  <a:pt x="3378041" y="727692"/>
                </a:cubicBezTo>
                <a:cubicBezTo>
                  <a:pt x="3378041" y="1074575"/>
                  <a:pt x="1958156" y="1340691"/>
                  <a:pt x="1395332" y="1337673"/>
                </a:cubicBezTo>
                <a:cubicBezTo>
                  <a:pt x="832508" y="1334655"/>
                  <a:pt x="-35115" y="932528"/>
                  <a:pt x="1098" y="7095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15" name="Group 14"/>
          <p:cNvGrpSpPr/>
          <p:nvPr/>
        </p:nvGrpSpPr>
        <p:grpSpPr>
          <a:xfrm>
            <a:off x="6516269" y="2004737"/>
            <a:ext cx="875025" cy="1629585"/>
            <a:chOff x="740182" y="2216922"/>
            <a:chExt cx="561315" cy="1016851"/>
          </a:xfrm>
          <a:effectLst/>
        </p:grpSpPr>
        <p:sp>
          <p:nvSpPr>
            <p:cNvPr id="16" name="Rounded Rectangle 1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8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615058" y="1434647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0" name="Rectangle 29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2" name="Oval 31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15058" y="2939718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4" name="Rectangle 33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6" name="Oval 35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398191" y="1451416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8" name="Rectangle 37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0" name="Oval 39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398191" y="2981849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42" name="Rectangle 41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4" name="Oval 43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1650" y="1001486"/>
            <a:ext cx="6654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Service to support </a:t>
            </a:r>
            <a:r>
              <a:rPr lang="da-DK" sz="2800" b="1" dirty="0" err="1" smtClean="0"/>
              <a:t>local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DPO’s</a:t>
            </a:r>
            <a:endParaRPr lang="da-D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1651" y="2070488"/>
            <a:ext cx="6190058" cy="193899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Participate</a:t>
            </a:r>
            <a:r>
              <a:rPr lang="da-DK" sz="2000" dirty="0" smtClean="0"/>
              <a:t> in a DPO-</a:t>
            </a:r>
            <a:r>
              <a:rPr lang="da-DK" sz="2000" dirty="0" err="1" smtClean="0"/>
              <a:t>network</a:t>
            </a:r>
            <a:endParaRPr lang="da-DK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Develope</a:t>
            </a:r>
            <a:r>
              <a:rPr lang="da-DK" sz="2000" dirty="0" smtClean="0"/>
              <a:t> GDPR-</a:t>
            </a:r>
            <a:r>
              <a:rPr lang="da-DK" sz="2000" dirty="0" err="1" smtClean="0"/>
              <a:t>tools</a:t>
            </a:r>
            <a:r>
              <a:rPr lang="da-DK" sz="2000" dirty="0" smtClean="0"/>
              <a:t> and templates</a:t>
            </a:r>
            <a:endParaRPr lang="da-DK" sz="20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Advise</a:t>
            </a:r>
            <a:r>
              <a:rPr lang="da-DK" sz="2000" dirty="0" smtClean="0"/>
              <a:t> on the </a:t>
            </a:r>
            <a:r>
              <a:rPr lang="da-DK" sz="2000" dirty="0" err="1" smtClean="0"/>
              <a:t>organization</a:t>
            </a:r>
            <a:r>
              <a:rPr lang="da-DK" sz="2000" dirty="0" smtClean="0"/>
              <a:t> and scope of a </a:t>
            </a:r>
            <a:r>
              <a:rPr lang="da-DK" sz="2000" dirty="0" err="1" smtClean="0"/>
              <a:t>local</a:t>
            </a:r>
            <a:r>
              <a:rPr lang="da-DK" sz="2000" dirty="0" smtClean="0"/>
              <a:t> DPO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smtClean="0"/>
              <a:t>Support the </a:t>
            </a:r>
            <a:r>
              <a:rPr lang="da-DK" sz="2000" dirty="0" err="1" smtClean="0"/>
              <a:t>implementation</a:t>
            </a:r>
            <a:r>
              <a:rPr lang="da-DK" sz="2000" dirty="0" smtClean="0"/>
              <a:t> of the GDPR</a:t>
            </a:r>
            <a:endParaRPr lang="da-DK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6966266" y="1061110"/>
            <a:ext cx="1562098" cy="3492783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5" name="Rectangle 4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" name="Oval 6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47132" y="2463633"/>
            <a:ext cx="800359" cy="1069795"/>
            <a:chOff x="7467653" y="2255365"/>
            <a:chExt cx="800359" cy="1069795"/>
          </a:xfrm>
        </p:grpSpPr>
        <p:grpSp>
          <p:nvGrpSpPr>
            <p:cNvPr id="24" name="Group 23"/>
            <p:cNvGrpSpPr/>
            <p:nvPr/>
          </p:nvGrpSpPr>
          <p:grpSpPr>
            <a:xfrm>
              <a:off x="7467653" y="2255365"/>
              <a:ext cx="800359" cy="922732"/>
              <a:chOff x="2544024" y="1804101"/>
              <a:chExt cx="282418" cy="353991"/>
            </a:xfrm>
          </p:grpSpPr>
          <p:sp>
            <p:nvSpPr>
              <p:cNvPr id="26" name="Round Same Side Corner Rectangle 25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7302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ound Same Side Corner Rectangle 26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7302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 flipH="1">
              <a:off x="7680476" y="2600224"/>
              <a:ext cx="373499" cy="7249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3200" dirty="0" smtClean="0">
                  <a:solidFill>
                    <a:schemeClr val="bg1"/>
                  </a:solidFill>
                </a:rPr>
                <a:t>§</a:t>
              </a:r>
              <a:endParaRPr lang="da-DK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3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GDPR </a:t>
            </a:r>
            <a:r>
              <a:rPr lang="da-DK" sz="2800" b="1" dirty="0" err="1" smtClean="0"/>
              <a:t>help</a:t>
            </a:r>
            <a:r>
              <a:rPr lang="da-DK" sz="2800" b="1" dirty="0" smtClean="0"/>
              <a:t> for </a:t>
            </a:r>
            <a:r>
              <a:rPr lang="da-DK" sz="2800" b="1" dirty="0" err="1" smtClean="0"/>
              <a:t>organizations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that</a:t>
            </a:r>
            <a:r>
              <a:rPr lang="da-DK" sz="2800" b="1" dirty="0" smtClean="0"/>
              <a:t> do not </a:t>
            </a:r>
            <a:r>
              <a:rPr lang="da-DK" sz="2800" b="1" dirty="0" err="1" smtClean="0"/>
              <a:t>want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their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own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local</a:t>
            </a:r>
            <a:r>
              <a:rPr lang="da-DK" sz="2800" b="1" dirty="0" smtClean="0"/>
              <a:t> DPO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68335" y="1897840"/>
            <a:ext cx="4746674" cy="295465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Be the DPO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Help manage </a:t>
            </a:r>
            <a:r>
              <a:rPr lang="en-US" dirty="0"/>
              <a:t>ongoing challenges and dilemmas with personal </a:t>
            </a:r>
            <a:r>
              <a:rPr lang="en-US" dirty="0" smtClean="0"/>
              <a:t>data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Help design GDPR processes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Supports compliance with the Regulation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err="1" smtClean="0"/>
              <a:t>Gather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experience</a:t>
            </a:r>
            <a:r>
              <a:rPr lang="da-DK" dirty="0" smtClean="0"/>
              <a:t> from </a:t>
            </a:r>
            <a:r>
              <a:rPr lang="da-DK" dirty="0" err="1" smtClean="0"/>
              <a:t>similar</a:t>
            </a:r>
            <a:r>
              <a:rPr lang="da-DK" dirty="0" smtClean="0"/>
              <a:t> </a:t>
            </a:r>
            <a:r>
              <a:rPr lang="da-DK" dirty="0" err="1" smtClean="0"/>
              <a:t>organization</a:t>
            </a:r>
            <a:r>
              <a:rPr lang="da-DK" dirty="0" smtClean="0"/>
              <a:t> and from international </a:t>
            </a:r>
            <a:r>
              <a:rPr lang="da-DK" dirty="0" err="1" smtClean="0"/>
              <a:t>task</a:t>
            </a:r>
            <a:r>
              <a:rPr lang="da-DK" dirty="0" smtClean="0"/>
              <a:t> force</a:t>
            </a:r>
            <a:endParaRPr lang="da-DK" dirty="0"/>
          </a:p>
        </p:txBody>
      </p:sp>
      <p:sp>
        <p:nvSpPr>
          <p:cNvPr id="5" name="Oval 11"/>
          <p:cNvSpPr/>
          <p:nvPr/>
        </p:nvSpPr>
        <p:spPr>
          <a:xfrm>
            <a:off x="400942" y="3410162"/>
            <a:ext cx="3377184" cy="1220005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184" h="1220005">
                <a:moveTo>
                  <a:pt x="241" y="591892"/>
                </a:moveTo>
                <a:cubicBezTo>
                  <a:pt x="16839" y="388565"/>
                  <a:pt x="931238" y="-3001"/>
                  <a:pt x="1494062" y="17"/>
                </a:cubicBezTo>
                <a:cubicBezTo>
                  <a:pt x="2056886" y="3035"/>
                  <a:pt x="3377184" y="263116"/>
                  <a:pt x="3377184" y="609999"/>
                </a:cubicBezTo>
                <a:cubicBezTo>
                  <a:pt x="3377184" y="956882"/>
                  <a:pt x="1957299" y="1222998"/>
                  <a:pt x="1394475" y="1219980"/>
                </a:cubicBezTo>
                <a:cubicBezTo>
                  <a:pt x="831651" y="1216962"/>
                  <a:pt x="-16357" y="795219"/>
                  <a:pt x="241" y="59189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6" name="Group 5"/>
          <p:cNvGrpSpPr/>
          <p:nvPr/>
        </p:nvGrpSpPr>
        <p:grpSpPr>
          <a:xfrm>
            <a:off x="1029902" y="2529995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4" name="Rounded Rectangle 73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73350" y="2618499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8" name="Rounded Rectangle 57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26731" y="2870133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6" name="Rounded Rectangle 3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3798" y="2807557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le 16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333852" y="2703527"/>
            <a:ext cx="651849" cy="1686637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91" name="Rectangle 90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3" name="Oval 92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485794" y="3365409"/>
            <a:ext cx="347962" cy="449877"/>
            <a:chOff x="7467653" y="2255365"/>
            <a:chExt cx="800359" cy="993866"/>
          </a:xfrm>
        </p:grpSpPr>
        <p:grpSp>
          <p:nvGrpSpPr>
            <p:cNvPr id="95" name="Group 94"/>
            <p:cNvGrpSpPr/>
            <p:nvPr/>
          </p:nvGrpSpPr>
          <p:grpSpPr>
            <a:xfrm>
              <a:off x="7467653" y="2255365"/>
              <a:ext cx="800359" cy="922732"/>
              <a:chOff x="2544024" y="1804101"/>
              <a:chExt cx="282418" cy="353991"/>
            </a:xfrm>
          </p:grpSpPr>
          <p:sp>
            <p:nvSpPr>
              <p:cNvPr id="97" name="Round Same Side Corner Rectangle 96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Round Same Side Corner Rectangle 97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 flipH="1">
              <a:off x="7687293" y="2501299"/>
              <a:ext cx="373498" cy="7479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600" dirty="0" smtClean="0">
                  <a:solidFill>
                    <a:schemeClr val="bg1"/>
                  </a:solidFill>
                </a:rPr>
                <a:t>§</a:t>
              </a:r>
              <a:endParaRPr lang="da-DK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9" name="Picture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What</a:t>
            </a:r>
            <a:r>
              <a:rPr lang="da-DK" sz="2800" b="1" dirty="0" smtClean="0"/>
              <a:t> is the GDPR?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9210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A new </a:t>
            </a:r>
            <a:r>
              <a:rPr lang="da-DK" sz="2000" dirty="0" err="1" smtClean="0"/>
              <a:t>regulation</a:t>
            </a:r>
            <a:r>
              <a:rPr lang="da-DK" sz="2000" dirty="0" smtClean="0"/>
              <a:t> </a:t>
            </a:r>
            <a:r>
              <a:rPr lang="da-DK" sz="2000" dirty="0" err="1" smtClean="0"/>
              <a:t>that</a:t>
            </a:r>
            <a:r>
              <a:rPr lang="da-DK" sz="2000" dirty="0" smtClean="0"/>
              <a:t> </a:t>
            </a:r>
            <a:r>
              <a:rPr lang="da-DK" sz="2000" dirty="0" err="1" smtClean="0"/>
              <a:t>replaces</a:t>
            </a:r>
            <a:r>
              <a:rPr lang="da-DK" sz="2000" dirty="0" smtClean="0"/>
              <a:t> the </a:t>
            </a:r>
            <a:r>
              <a:rPr lang="da-DK" sz="2000" dirty="0" err="1" smtClean="0"/>
              <a:t>existing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A </a:t>
            </a:r>
            <a:r>
              <a:rPr lang="da-DK" sz="2000" dirty="0" err="1" smtClean="0"/>
              <a:t>continuation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exixting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Greater</a:t>
            </a:r>
            <a:r>
              <a:rPr lang="da-DK" sz="2000" dirty="0" smtClean="0"/>
              <a:t> </a:t>
            </a:r>
            <a:r>
              <a:rPr lang="da-DK" sz="2000" dirty="0" err="1" smtClean="0"/>
              <a:t>focus</a:t>
            </a:r>
            <a:r>
              <a:rPr lang="da-DK" sz="2000" dirty="0" smtClean="0"/>
              <a:t> on </a:t>
            </a:r>
            <a:r>
              <a:rPr lang="da-DK" sz="2000" dirty="0" err="1" smtClean="0"/>
              <a:t>compliance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There</a:t>
            </a:r>
            <a:r>
              <a:rPr lang="da-DK" sz="2000" dirty="0" smtClean="0"/>
              <a:t> </a:t>
            </a:r>
            <a:r>
              <a:rPr lang="da-DK" sz="2000" dirty="0" err="1" smtClean="0"/>
              <a:t>are</a:t>
            </a:r>
            <a:r>
              <a:rPr lang="da-DK" sz="2000" dirty="0" smtClean="0"/>
              <a:t> </a:t>
            </a:r>
            <a:r>
              <a:rPr lang="da-DK" sz="2000" dirty="0" err="1" smtClean="0"/>
              <a:t>consequenses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881" y="973085"/>
            <a:ext cx="5281126" cy="3375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What</a:t>
            </a:r>
            <a:r>
              <a:rPr lang="da-DK" sz="2800" b="1" dirty="0" smtClean="0"/>
              <a:t> is it?</a:t>
            </a:r>
            <a:endParaRPr lang="da-DK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1649" y="2860485"/>
            <a:ext cx="30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But </a:t>
            </a:r>
            <a:r>
              <a:rPr lang="da-DK" sz="2400" dirty="0" err="1" smtClean="0"/>
              <a:t>how</a:t>
            </a:r>
            <a:r>
              <a:rPr lang="da-DK" sz="2400" dirty="0" smtClean="0"/>
              <a:t> </a:t>
            </a:r>
            <a:r>
              <a:rPr lang="da-DK" sz="2400" dirty="0" err="1" smtClean="0"/>
              <a:t>big</a:t>
            </a:r>
            <a:r>
              <a:rPr lang="da-DK" sz="2400" dirty="0" smtClean="0"/>
              <a:t> is it?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649" y="1754155"/>
            <a:ext cx="254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err="1" smtClean="0"/>
              <a:t>It’s</a:t>
            </a:r>
            <a:r>
              <a:rPr lang="da-DK" sz="2400" dirty="0" smtClean="0"/>
              <a:t> an </a:t>
            </a:r>
            <a:r>
              <a:rPr lang="da-DK" sz="2400" dirty="0" err="1" smtClean="0"/>
              <a:t>elephant</a:t>
            </a:r>
            <a:r>
              <a:rPr lang="da-DK" sz="2400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649" y="3966816"/>
            <a:ext cx="390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And </a:t>
            </a:r>
            <a:r>
              <a:rPr lang="da-DK" sz="2400" dirty="0" err="1" smtClean="0"/>
              <a:t>how</a:t>
            </a:r>
            <a:r>
              <a:rPr lang="da-DK" sz="2400" dirty="0" smtClean="0"/>
              <a:t> do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eat</a:t>
            </a:r>
            <a:r>
              <a:rPr lang="da-DK" sz="2400" dirty="0" smtClean="0"/>
              <a:t> it?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How do </a:t>
            </a:r>
            <a:r>
              <a:rPr lang="da-DK" sz="2800" b="1" dirty="0" err="1" smtClean="0"/>
              <a:t>we</a:t>
            </a:r>
            <a:r>
              <a:rPr lang="da-DK" sz="2800" b="1" dirty="0" smtClean="0"/>
              <a:t> start?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smtClean="0"/>
              <a:t>Understand </a:t>
            </a:r>
            <a:r>
              <a:rPr lang="da-DK" sz="2000" dirty="0" err="1" smtClean="0"/>
              <a:t>what</a:t>
            </a:r>
            <a:r>
              <a:rPr lang="da-DK" sz="2000" dirty="0" smtClean="0"/>
              <a:t> the GDPR </a:t>
            </a:r>
            <a:r>
              <a:rPr lang="da-DK" sz="2000" dirty="0" err="1" smtClean="0"/>
              <a:t>means</a:t>
            </a:r>
            <a:r>
              <a:rPr lang="da-DK" sz="2000" dirty="0" smtClean="0"/>
              <a:t> for </a:t>
            </a:r>
            <a:r>
              <a:rPr lang="da-DK" sz="2000" dirty="0" err="1" smtClean="0"/>
              <a:t>you</a:t>
            </a:r>
            <a:endParaRPr lang="da-D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err="1" smtClean="0"/>
              <a:t>Leadership</a:t>
            </a:r>
            <a:r>
              <a:rPr lang="da-DK" sz="2000" dirty="0" smtClean="0"/>
              <a:t> </a:t>
            </a:r>
            <a:r>
              <a:rPr lang="da-DK" sz="2000" dirty="0" err="1" smtClean="0"/>
              <a:t>buy</a:t>
            </a:r>
            <a:r>
              <a:rPr lang="da-DK" sz="2000" dirty="0" smtClean="0"/>
              <a:t>-in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smtClean="0"/>
              <a:t>Classic </a:t>
            </a:r>
            <a:r>
              <a:rPr lang="da-DK" sz="2000" dirty="0" err="1" smtClean="0"/>
              <a:t>project</a:t>
            </a:r>
            <a:r>
              <a:rPr lang="da-DK" sz="2000" dirty="0" smtClean="0"/>
              <a:t> </a:t>
            </a:r>
            <a:r>
              <a:rPr lang="da-DK" sz="2000" dirty="0" err="1" smtClean="0"/>
              <a:t>setup</a:t>
            </a:r>
            <a:endParaRPr lang="da-D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/>
              <a:t>Presentations for the </a:t>
            </a:r>
            <a:r>
              <a:rPr lang="da-DK" dirty="0" err="1" smtClean="0"/>
              <a:t>leadership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Workshops </a:t>
            </a:r>
            <a:r>
              <a:rPr lang="da-DK" dirty="0"/>
              <a:t>for the </a:t>
            </a:r>
            <a:r>
              <a:rPr lang="da-DK" dirty="0" err="1"/>
              <a:t>project</a:t>
            </a:r>
            <a:r>
              <a:rPr lang="da-DK" dirty="0"/>
              <a:t> </a:t>
            </a:r>
            <a:r>
              <a:rPr lang="da-DK" dirty="0" err="1"/>
              <a:t>people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4427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First steps?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Map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data and </a:t>
            </a:r>
            <a:r>
              <a:rPr lang="da-DK" sz="2000" dirty="0" err="1" smtClean="0"/>
              <a:t>dataflows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Gap-</a:t>
            </a:r>
            <a:r>
              <a:rPr lang="da-DK" sz="2000" dirty="0" err="1" smtClean="0"/>
              <a:t>analysis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Overview</a:t>
            </a:r>
            <a:r>
              <a:rPr lang="da-DK" sz="2000" dirty="0" smtClean="0"/>
              <a:t> of </a:t>
            </a:r>
            <a:r>
              <a:rPr lang="da-DK" sz="2000" dirty="0" err="1" smtClean="0"/>
              <a:t>deliverables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Timetable</a:t>
            </a:r>
            <a:r>
              <a:rPr lang="da-DK" sz="2000" dirty="0" smtClean="0"/>
              <a:t> for the </a:t>
            </a:r>
            <a:r>
              <a:rPr lang="da-DK" sz="2000" dirty="0" err="1" smtClean="0"/>
              <a:t>deliverables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 err="1"/>
              <a:t>Assist</a:t>
            </a:r>
            <a:r>
              <a:rPr lang="da-DK" dirty="0"/>
              <a:t> with </a:t>
            </a:r>
            <a:r>
              <a:rPr lang="da-DK" dirty="0" err="1"/>
              <a:t>mapping</a:t>
            </a:r>
            <a:r>
              <a:rPr lang="da-DK" dirty="0"/>
              <a:t> </a:t>
            </a:r>
            <a:r>
              <a:rPr lang="da-DK" dirty="0" err="1"/>
              <a:t>your</a:t>
            </a:r>
            <a:r>
              <a:rPr lang="da-DK" dirty="0"/>
              <a:t> data and </a:t>
            </a:r>
            <a:r>
              <a:rPr lang="da-DK" dirty="0" err="1"/>
              <a:t>dataflows</a:t>
            </a:r>
            <a:endParaRPr lang="da-DK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you</a:t>
            </a:r>
            <a:r>
              <a:rPr lang="da-DK" dirty="0"/>
              <a:t>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gaps</a:t>
            </a:r>
            <a:r>
              <a:rPr lang="da-DK" dirty="0"/>
              <a:t> for </a:t>
            </a:r>
            <a:r>
              <a:rPr lang="da-DK" dirty="0" err="1"/>
              <a:t>your</a:t>
            </a:r>
            <a:r>
              <a:rPr lang="da-DK" dirty="0"/>
              <a:t> Gap-</a:t>
            </a:r>
            <a:r>
              <a:rPr lang="da-DK" dirty="0" err="1"/>
              <a:t>analysis</a:t>
            </a:r>
            <a:endParaRPr lang="da-DK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deliverables</a:t>
            </a:r>
            <a:r>
              <a:rPr lang="da-DK" dirty="0"/>
              <a:t>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estimating</a:t>
            </a:r>
            <a:r>
              <a:rPr lang="da-DK" dirty="0"/>
              <a:t> time for the </a:t>
            </a:r>
            <a:r>
              <a:rPr lang="da-DK" dirty="0" err="1" smtClean="0"/>
              <a:t>deliverables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055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Next</a:t>
            </a:r>
            <a:r>
              <a:rPr lang="da-DK" sz="2800" b="1" dirty="0" smtClean="0"/>
              <a:t> steps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Assign</a:t>
            </a:r>
            <a:r>
              <a:rPr lang="da-DK" sz="2000" dirty="0" smtClean="0"/>
              <a:t> ressourcer and </a:t>
            </a:r>
            <a:r>
              <a:rPr lang="da-DK" sz="2000" dirty="0" err="1" smtClean="0"/>
              <a:t>skills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Prioritze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deliverables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Get</a:t>
            </a:r>
            <a:r>
              <a:rPr lang="da-DK" sz="2000" dirty="0" smtClean="0"/>
              <a:t> a </a:t>
            </a:r>
            <a:r>
              <a:rPr lang="da-DK" sz="2000" dirty="0" err="1" smtClean="0"/>
              <a:t>leadership</a:t>
            </a:r>
            <a:r>
              <a:rPr lang="da-DK" sz="2000" dirty="0" smtClean="0"/>
              <a:t> </a:t>
            </a:r>
            <a:r>
              <a:rPr lang="da-DK" sz="2000" dirty="0" err="1" smtClean="0"/>
              <a:t>mandate</a:t>
            </a:r>
            <a:r>
              <a:rPr lang="da-DK" sz="2000" dirty="0" smtClean="0"/>
              <a:t> for </a:t>
            </a:r>
            <a:r>
              <a:rPr lang="da-DK" sz="2000" dirty="0" err="1" smtClean="0"/>
              <a:t>local</a:t>
            </a:r>
            <a:r>
              <a:rPr lang="da-DK" sz="2000" dirty="0" smtClean="0"/>
              <a:t>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needed</a:t>
            </a:r>
            <a:r>
              <a:rPr lang="da-DK" dirty="0"/>
              <a:t> </a:t>
            </a:r>
            <a:r>
              <a:rPr lang="da-DK" dirty="0" err="1" smtClean="0"/>
              <a:t>skills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Help </a:t>
            </a:r>
            <a:r>
              <a:rPr lang="da-DK" dirty="0" err="1"/>
              <a:t>prioritize</a:t>
            </a:r>
            <a:r>
              <a:rPr lang="da-DK" dirty="0"/>
              <a:t> </a:t>
            </a:r>
            <a:r>
              <a:rPr lang="da-DK" dirty="0" err="1"/>
              <a:t>your</a:t>
            </a:r>
            <a:r>
              <a:rPr lang="da-DK" dirty="0"/>
              <a:t> </a:t>
            </a:r>
            <a:r>
              <a:rPr lang="da-DK" dirty="0" err="1" smtClean="0"/>
              <a:t>deliverables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Help </a:t>
            </a:r>
            <a:r>
              <a:rPr lang="da-DK" dirty="0" err="1"/>
              <a:t>estimate</a:t>
            </a:r>
            <a:r>
              <a:rPr lang="da-DK" dirty="0"/>
              <a:t> ressources </a:t>
            </a:r>
            <a:r>
              <a:rPr lang="da-DK" dirty="0" err="1"/>
              <a:t>required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044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Understand </a:t>
            </a:r>
            <a:r>
              <a:rPr lang="da-DK" sz="2800" b="1" dirty="0" err="1" smtClean="0"/>
              <a:t>what</a:t>
            </a:r>
            <a:r>
              <a:rPr lang="da-DK" sz="2800" b="1" dirty="0" smtClean="0"/>
              <a:t> is new in the GDPR</a:t>
            </a:r>
            <a:endParaRPr lang="da-DK" sz="28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3979581" y="4094641"/>
            <a:ext cx="4963229" cy="59715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bg1"/>
                </a:solidFill>
              </a:rPr>
              <a:t>A data </a:t>
            </a:r>
            <a:r>
              <a:rPr lang="da-DK" sz="2400" b="1" dirty="0" err="1" smtClean="0">
                <a:solidFill>
                  <a:schemeClr val="bg1"/>
                </a:solidFill>
              </a:rPr>
              <a:t>protection</a:t>
            </a:r>
            <a:r>
              <a:rPr lang="da-DK" sz="2400" b="1" dirty="0" smtClean="0">
                <a:solidFill>
                  <a:schemeClr val="bg1"/>
                </a:solidFill>
              </a:rPr>
              <a:t> officer</a:t>
            </a:r>
            <a:endParaRPr lang="da-DK" sz="24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65821" y="2139039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16846" y="2594135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67844" y="3049231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18869" y="3493210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118849" y="3095748"/>
            <a:ext cx="2935547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Rights of the data </a:t>
            </a:r>
            <a:r>
              <a:rPr lang="da-DK" sz="2000" dirty="0" err="1" smtClean="0">
                <a:solidFill>
                  <a:prstClr val="black"/>
                </a:solidFill>
              </a:rPr>
              <a:t>subjects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04811" y="2170474"/>
            <a:ext cx="3467296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Data </a:t>
            </a:r>
            <a:r>
              <a:rPr lang="da-DK" sz="2000" dirty="0" err="1" smtClean="0">
                <a:solidFill>
                  <a:prstClr val="black"/>
                </a:solidFill>
              </a:rPr>
              <a:t>protection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impact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analysis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67871" y="2638587"/>
            <a:ext cx="193591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Design &amp; Default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65821" y="1740522"/>
            <a:ext cx="343414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err="1">
                <a:solidFill>
                  <a:prstClr val="black"/>
                </a:solidFill>
              </a:rPr>
              <a:t>Records</a:t>
            </a:r>
            <a:r>
              <a:rPr lang="da-DK" sz="2000" dirty="0">
                <a:solidFill>
                  <a:prstClr val="black"/>
                </a:solidFill>
              </a:rPr>
              <a:t> of </a:t>
            </a:r>
            <a:r>
              <a:rPr lang="da-DK" sz="2000" dirty="0" err="1">
                <a:solidFill>
                  <a:prstClr val="black"/>
                </a:solidFill>
              </a:rPr>
              <a:t>processing</a:t>
            </a:r>
            <a:r>
              <a:rPr lang="da-DK" sz="2000" dirty="0">
                <a:solidFill>
                  <a:prstClr val="black"/>
                </a:solidFill>
              </a:rPr>
              <a:t> </a:t>
            </a:r>
            <a:r>
              <a:rPr lang="da-DK" sz="2000" dirty="0" err="1">
                <a:solidFill>
                  <a:prstClr val="black"/>
                </a:solidFill>
              </a:rPr>
              <a:t>activities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87970" y="3550262"/>
            <a:ext cx="296600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err="1" smtClean="0">
                <a:solidFill>
                  <a:prstClr val="black"/>
                </a:solidFill>
              </a:rPr>
              <a:t>Breach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notification</a:t>
            </a:r>
            <a:r>
              <a:rPr lang="da-DK" sz="2000" dirty="0" smtClean="0">
                <a:solidFill>
                  <a:prstClr val="black"/>
                </a:solidFill>
              </a:rPr>
              <a:t> and …. </a:t>
            </a:r>
            <a:endParaRPr lang="da-DK" sz="2000" dirty="0">
              <a:solidFill>
                <a:prstClr val="black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65821" y="1683942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410828" y="2126135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64852" y="2595589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118849" y="3042680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72845" y="3481219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endCxn id="4" idx="0"/>
          </p:cNvCxnSpPr>
          <p:nvPr/>
        </p:nvCxnSpPr>
        <p:spPr>
          <a:xfrm>
            <a:off x="3964456" y="3950372"/>
            <a:ext cx="2496740" cy="144269"/>
          </a:xfrm>
          <a:prstGeom prst="bentConnector2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6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56114" y="1531111"/>
            <a:ext cx="1841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An </a:t>
            </a:r>
            <a:r>
              <a:rPr lang="da-DK" dirty="0" err="1" smtClean="0"/>
              <a:t>undertaking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have a </a:t>
            </a:r>
            <a:r>
              <a:rPr lang="da-DK" dirty="0" err="1" smtClean="0"/>
              <a:t>shared</a:t>
            </a:r>
            <a:r>
              <a:rPr lang="da-DK" dirty="0" smtClean="0"/>
              <a:t> DPO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7355" y="1247278"/>
            <a:ext cx="2461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err="1" smtClean="0"/>
              <a:t>Shall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appointed</a:t>
            </a:r>
            <a:r>
              <a:rPr lang="da-DK" dirty="0" smtClean="0"/>
              <a:t> </a:t>
            </a:r>
            <a:r>
              <a:rPr lang="da-DK" dirty="0" err="1" smtClean="0"/>
              <a:t>based</a:t>
            </a:r>
            <a:r>
              <a:rPr lang="da-DK" dirty="0" smtClean="0"/>
              <a:t> on professional </a:t>
            </a:r>
            <a:r>
              <a:rPr lang="da-DK" dirty="0" err="1" smtClean="0"/>
              <a:t>expertice</a:t>
            </a:r>
            <a:endParaRPr lang="da-DK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37418" y="1825211"/>
            <a:ext cx="165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Can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internal</a:t>
            </a:r>
            <a:r>
              <a:rPr lang="da-DK" dirty="0" smtClean="0"/>
              <a:t> or </a:t>
            </a:r>
            <a:r>
              <a:rPr lang="da-DK" dirty="0" err="1" smtClean="0"/>
              <a:t>external</a:t>
            </a:r>
            <a:endParaRPr lang="da-DK" dirty="0" smtClean="0"/>
          </a:p>
        </p:txBody>
      </p:sp>
      <p:grpSp>
        <p:nvGrpSpPr>
          <p:cNvPr id="137" name="Group 136"/>
          <p:cNvGrpSpPr/>
          <p:nvPr/>
        </p:nvGrpSpPr>
        <p:grpSpPr>
          <a:xfrm>
            <a:off x="2118143" y="2540459"/>
            <a:ext cx="2788905" cy="1988405"/>
            <a:chOff x="2118143" y="2540459"/>
            <a:chExt cx="2788905" cy="1988405"/>
          </a:xfrm>
        </p:grpSpPr>
        <p:sp>
          <p:nvSpPr>
            <p:cNvPr id="10" name="Oval 9"/>
            <p:cNvSpPr/>
            <p:nvPr/>
          </p:nvSpPr>
          <p:spPr>
            <a:xfrm>
              <a:off x="2118143" y="3227421"/>
              <a:ext cx="2788905" cy="1301443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10902 w 2799370"/>
                <a:gd name="connsiteY0" fmla="*/ 537553 h 1165641"/>
                <a:gd name="connsiteX1" fmla="*/ 979623 w 2799370"/>
                <a:gd name="connsiteY1" fmla="*/ 0 h 1165641"/>
                <a:gd name="connsiteX2" fmla="*/ 2799370 w 2799370"/>
                <a:gd name="connsiteY2" fmla="*/ 537553 h 1165641"/>
                <a:gd name="connsiteX3" fmla="*/ 1405136 w 2799370"/>
                <a:gd name="connsiteY3" fmla="*/ 1165641 h 1165641"/>
                <a:gd name="connsiteX4" fmla="*/ 10902 w 2799370"/>
                <a:gd name="connsiteY4" fmla="*/ 537553 h 1165641"/>
                <a:gd name="connsiteX0" fmla="*/ 437 w 2788905"/>
                <a:gd name="connsiteY0" fmla="*/ 673355 h 1301443"/>
                <a:gd name="connsiteX1" fmla="*/ 1512366 w 2788905"/>
                <a:gd name="connsiteY1" fmla="*/ 0 h 1301443"/>
                <a:gd name="connsiteX2" fmla="*/ 2788905 w 2788905"/>
                <a:gd name="connsiteY2" fmla="*/ 673355 h 1301443"/>
                <a:gd name="connsiteX3" fmla="*/ 1394671 w 2788905"/>
                <a:gd name="connsiteY3" fmla="*/ 1301443 h 1301443"/>
                <a:gd name="connsiteX4" fmla="*/ 437 w 2788905"/>
                <a:gd name="connsiteY4" fmla="*/ 673355 h 130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8905" h="1301443">
                  <a:moveTo>
                    <a:pt x="437" y="673355"/>
                  </a:moveTo>
                  <a:cubicBezTo>
                    <a:pt x="20053" y="456448"/>
                    <a:pt x="742352" y="0"/>
                    <a:pt x="1512366" y="0"/>
                  </a:cubicBezTo>
                  <a:cubicBezTo>
                    <a:pt x="2282380" y="0"/>
                    <a:pt x="2788905" y="326472"/>
                    <a:pt x="2788905" y="673355"/>
                  </a:cubicBezTo>
                  <a:cubicBezTo>
                    <a:pt x="2788905" y="1020238"/>
                    <a:pt x="2164685" y="1301443"/>
                    <a:pt x="1394671" y="1301443"/>
                  </a:cubicBezTo>
                  <a:cubicBezTo>
                    <a:pt x="624657" y="1301443"/>
                    <a:pt x="-19179" y="890262"/>
                    <a:pt x="437" y="6733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3581523" y="2540459"/>
              <a:ext cx="260265" cy="740942"/>
              <a:chOff x="5742179" y="2133391"/>
              <a:chExt cx="260265" cy="740942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8" name="Group 137"/>
          <p:cNvGrpSpPr/>
          <p:nvPr/>
        </p:nvGrpSpPr>
        <p:grpSpPr>
          <a:xfrm>
            <a:off x="3676824" y="2169586"/>
            <a:ext cx="3385162" cy="2450472"/>
            <a:chOff x="3676824" y="2169586"/>
            <a:chExt cx="3385162" cy="2450472"/>
          </a:xfrm>
        </p:grpSpPr>
        <p:sp>
          <p:nvSpPr>
            <p:cNvPr id="13" name="Oval 11"/>
            <p:cNvSpPr/>
            <p:nvPr/>
          </p:nvSpPr>
          <p:spPr>
            <a:xfrm>
              <a:off x="3676824" y="3137508"/>
              <a:ext cx="3385162" cy="1482550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5162" h="1482550">
                  <a:moveTo>
                    <a:pt x="8219" y="854437"/>
                  </a:moveTo>
                  <a:cubicBezTo>
                    <a:pt x="113842" y="607351"/>
                    <a:pt x="1473370" y="-3007"/>
                    <a:pt x="2036194" y="11"/>
                  </a:cubicBezTo>
                  <a:cubicBezTo>
                    <a:pt x="2599018" y="3029"/>
                    <a:pt x="3385162" y="525661"/>
                    <a:pt x="3385162" y="872544"/>
                  </a:cubicBezTo>
                  <a:cubicBezTo>
                    <a:pt x="3385162" y="1219427"/>
                    <a:pt x="1965277" y="1485543"/>
                    <a:pt x="1402453" y="1482525"/>
                  </a:cubicBezTo>
                  <a:cubicBezTo>
                    <a:pt x="839629" y="1479507"/>
                    <a:pt x="-97404" y="1101523"/>
                    <a:pt x="8219" y="8544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5550013" y="2439280"/>
              <a:ext cx="260265" cy="740942"/>
              <a:chOff x="5742179" y="2133391"/>
              <a:chExt cx="260265" cy="740942"/>
            </a:xfrm>
            <a:solidFill>
              <a:schemeClr val="bg2"/>
            </a:solidFill>
          </p:grpSpPr>
          <p:sp>
            <p:nvSpPr>
              <p:cNvPr id="91" name="Rectangle 90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94" name="5-Point Star 93"/>
            <p:cNvSpPr/>
            <p:nvPr/>
          </p:nvSpPr>
          <p:spPr>
            <a:xfrm>
              <a:off x="5571701" y="2169586"/>
              <a:ext cx="216888" cy="240695"/>
            </a:xfrm>
            <a:prstGeom prst="star5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233343" y="2580329"/>
            <a:ext cx="3378041" cy="2019270"/>
            <a:chOff x="5233343" y="2580329"/>
            <a:chExt cx="3378041" cy="2019270"/>
          </a:xfrm>
        </p:grpSpPr>
        <p:grpSp>
          <p:nvGrpSpPr>
            <p:cNvPr id="99" name="Group 98"/>
            <p:cNvGrpSpPr/>
            <p:nvPr/>
          </p:nvGrpSpPr>
          <p:grpSpPr>
            <a:xfrm>
              <a:off x="7228901" y="2623237"/>
              <a:ext cx="260265" cy="740942"/>
              <a:chOff x="5742179" y="2133391"/>
              <a:chExt cx="260265" cy="740942"/>
            </a:xfrm>
            <a:solidFill>
              <a:schemeClr val="accent6"/>
            </a:solidFill>
          </p:grpSpPr>
          <p:sp>
            <p:nvSpPr>
              <p:cNvPr id="100" name="Rectangle 99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14" name="Oval 11"/>
            <p:cNvSpPr/>
            <p:nvPr/>
          </p:nvSpPr>
          <p:spPr>
            <a:xfrm>
              <a:off x="5233343" y="3261901"/>
              <a:ext cx="3378041" cy="1337698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  <a:gd name="connsiteX0" fmla="*/ 9 w 3376952"/>
                <a:gd name="connsiteY0" fmla="*/ 782012 h 1410125"/>
                <a:gd name="connsiteX1" fmla="*/ 1412348 w 3376952"/>
                <a:gd name="connsiteY1" fmla="*/ 13 h 1410125"/>
                <a:gd name="connsiteX2" fmla="*/ 3376952 w 3376952"/>
                <a:gd name="connsiteY2" fmla="*/ 800119 h 1410125"/>
                <a:gd name="connsiteX3" fmla="*/ 1394243 w 3376952"/>
                <a:gd name="connsiteY3" fmla="*/ 1410100 h 1410125"/>
                <a:gd name="connsiteX4" fmla="*/ 9 w 3376952"/>
                <a:gd name="connsiteY4" fmla="*/ 782012 h 1410125"/>
                <a:gd name="connsiteX0" fmla="*/ 1098 w 3378041"/>
                <a:gd name="connsiteY0" fmla="*/ 709585 h 1337698"/>
                <a:gd name="connsiteX1" fmla="*/ 1612613 w 3378041"/>
                <a:gd name="connsiteY1" fmla="*/ 14 h 1337698"/>
                <a:gd name="connsiteX2" fmla="*/ 3378041 w 3378041"/>
                <a:gd name="connsiteY2" fmla="*/ 727692 h 1337698"/>
                <a:gd name="connsiteX3" fmla="*/ 1395332 w 3378041"/>
                <a:gd name="connsiteY3" fmla="*/ 1337673 h 1337698"/>
                <a:gd name="connsiteX4" fmla="*/ 1098 w 3378041"/>
                <a:gd name="connsiteY4" fmla="*/ 709585 h 133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8041" h="1337698">
                  <a:moveTo>
                    <a:pt x="1098" y="709585"/>
                  </a:moveTo>
                  <a:cubicBezTo>
                    <a:pt x="37311" y="486642"/>
                    <a:pt x="1049789" y="-3004"/>
                    <a:pt x="1612613" y="14"/>
                  </a:cubicBezTo>
                  <a:cubicBezTo>
                    <a:pt x="2175437" y="3032"/>
                    <a:pt x="3378041" y="380809"/>
                    <a:pt x="3378041" y="727692"/>
                  </a:cubicBezTo>
                  <a:cubicBezTo>
                    <a:pt x="3378041" y="1074575"/>
                    <a:pt x="1958156" y="1340691"/>
                    <a:pt x="1395332" y="1337673"/>
                  </a:cubicBezTo>
                  <a:cubicBezTo>
                    <a:pt x="832508" y="1334655"/>
                    <a:pt x="-35115" y="932528"/>
                    <a:pt x="1098" y="709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7016942" y="2580329"/>
              <a:ext cx="260265" cy="740942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96" name="Rectangle 95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570694" y="2463425"/>
            <a:ext cx="3377184" cy="2100172"/>
            <a:chOff x="570694" y="2463425"/>
            <a:chExt cx="3377184" cy="2100172"/>
          </a:xfrm>
        </p:grpSpPr>
        <p:sp>
          <p:nvSpPr>
            <p:cNvPr id="12" name="Oval 11"/>
            <p:cNvSpPr/>
            <p:nvPr/>
          </p:nvSpPr>
          <p:spPr>
            <a:xfrm>
              <a:off x="570694" y="3343592"/>
              <a:ext cx="3377184" cy="1220005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7184" h="1220005">
                  <a:moveTo>
                    <a:pt x="241" y="591892"/>
                  </a:moveTo>
                  <a:cubicBezTo>
                    <a:pt x="16839" y="388565"/>
                    <a:pt x="931238" y="-3001"/>
                    <a:pt x="1494062" y="17"/>
                  </a:cubicBezTo>
                  <a:cubicBezTo>
                    <a:pt x="2056886" y="3035"/>
                    <a:pt x="3377184" y="263116"/>
                    <a:pt x="3377184" y="609999"/>
                  </a:cubicBezTo>
                  <a:cubicBezTo>
                    <a:pt x="3377184" y="956882"/>
                    <a:pt x="1957299" y="1222998"/>
                    <a:pt x="1394475" y="1219980"/>
                  </a:cubicBezTo>
                  <a:cubicBezTo>
                    <a:pt x="831651" y="1216962"/>
                    <a:pt x="-16357" y="795219"/>
                    <a:pt x="241" y="5918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9654" y="2463425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Rounded Rectangle 3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1843102" y="2551929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Rounded Rectangle 68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389174" y="3164008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5" name="Rectangle 12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2174557" y="3235532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9" name="Rectangle 128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496483" y="2803563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ounded Rectangle 51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810422" y="3470559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33" name="Rectangle 132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803550" y="2740987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ounded Rectangle 1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775464" y="3418604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04" name="Rectangle 103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sp>
        <p:nvSpPr>
          <p:cNvPr id="9" name="Rectangle 8"/>
          <p:cNvSpPr/>
          <p:nvPr/>
        </p:nvSpPr>
        <p:spPr>
          <a:xfrm>
            <a:off x="564659" y="3911096"/>
            <a:ext cx="8040690" cy="805759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Rounded Rectangle 3"/>
          <p:cNvSpPr/>
          <p:nvPr/>
        </p:nvSpPr>
        <p:spPr>
          <a:xfrm>
            <a:off x="2086612" y="4040300"/>
            <a:ext cx="4963229" cy="59715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bg1"/>
                </a:solidFill>
              </a:rPr>
              <a:t>Data </a:t>
            </a:r>
            <a:r>
              <a:rPr lang="da-DK" sz="2400" b="1" dirty="0" err="1" smtClean="0">
                <a:solidFill>
                  <a:schemeClr val="bg1"/>
                </a:solidFill>
              </a:rPr>
              <a:t>Protection</a:t>
            </a:r>
            <a:r>
              <a:rPr lang="da-DK" sz="2400" b="1" dirty="0" smtClean="0">
                <a:solidFill>
                  <a:schemeClr val="bg1"/>
                </a:solidFill>
              </a:rPr>
              <a:t> Officer (DPO)</a:t>
            </a:r>
            <a:endParaRPr lang="da-DK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114" y="1241021"/>
            <a:ext cx="2404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All public </a:t>
            </a:r>
            <a:r>
              <a:rPr lang="da-DK" dirty="0" err="1" smtClean="0"/>
              <a:t>authorities</a:t>
            </a:r>
            <a:r>
              <a:rPr lang="da-DK" dirty="0" smtClean="0"/>
              <a:t> must have a DPO</a:t>
            </a:r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ounded Rectangle 4"/>
          <p:cNvSpPr/>
          <p:nvPr/>
        </p:nvSpPr>
        <p:spPr>
          <a:xfrm rot="1800000">
            <a:off x="2922308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ounded Rectangle 5"/>
          <p:cNvSpPr/>
          <p:nvPr/>
        </p:nvSpPr>
        <p:spPr>
          <a:xfrm rot="36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ounded Rectangle 6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Rounded Rectangle 7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ounded Rectangle 8"/>
          <p:cNvSpPr/>
          <p:nvPr/>
        </p:nvSpPr>
        <p:spPr>
          <a:xfrm rot="72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Rounded Rectangle 9"/>
          <p:cNvSpPr/>
          <p:nvPr/>
        </p:nvSpPr>
        <p:spPr>
          <a:xfrm rot="90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Oval 10"/>
          <p:cNvSpPr/>
          <p:nvPr/>
        </p:nvSpPr>
        <p:spPr>
          <a:xfrm>
            <a:off x="2209019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Rounded Rectangle 11"/>
          <p:cNvSpPr/>
          <p:nvPr/>
        </p:nvSpPr>
        <p:spPr>
          <a:xfrm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Rounded Rectangle 12"/>
          <p:cNvSpPr/>
          <p:nvPr/>
        </p:nvSpPr>
        <p:spPr>
          <a:xfrm rot="1800000">
            <a:off x="4437103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Rounded Rectangle 13"/>
          <p:cNvSpPr/>
          <p:nvPr/>
        </p:nvSpPr>
        <p:spPr>
          <a:xfrm rot="36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Rounded Rectangle 14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Rounded Rectangle 15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ounded Rectangle 16"/>
          <p:cNvSpPr/>
          <p:nvPr/>
        </p:nvSpPr>
        <p:spPr>
          <a:xfrm rot="72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ounded Rectangle 17"/>
          <p:cNvSpPr/>
          <p:nvPr/>
        </p:nvSpPr>
        <p:spPr>
          <a:xfrm rot="90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Oval 18"/>
          <p:cNvSpPr/>
          <p:nvPr/>
        </p:nvSpPr>
        <p:spPr>
          <a:xfrm>
            <a:off x="3723814" y="1672561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da-DK" dirty="0"/>
          </a:p>
        </p:txBody>
      </p:sp>
      <p:sp>
        <p:nvSpPr>
          <p:cNvPr id="20" name="Rounded Rectangle 19"/>
          <p:cNvSpPr/>
          <p:nvPr/>
        </p:nvSpPr>
        <p:spPr>
          <a:xfrm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ounded Rectangle 20"/>
          <p:cNvSpPr/>
          <p:nvPr/>
        </p:nvSpPr>
        <p:spPr>
          <a:xfrm rot="1800000">
            <a:off x="5947820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Rounded Rectangle 21"/>
          <p:cNvSpPr/>
          <p:nvPr/>
        </p:nvSpPr>
        <p:spPr>
          <a:xfrm rot="36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3" name="Rounded Rectangle 22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Rounded Rectangle 23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Rounded Rectangle 24"/>
          <p:cNvSpPr/>
          <p:nvPr/>
        </p:nvSpPr>
        <p:spPr>
          <a:xfrm rot="72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Rounded Rectangle 25"/>
          <p:cNvSpPr/>
          <p:nvPr/>
        </p:nvSpPr>
        <p:spPr>
          <a:xfrm rot="90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Oval 26"/>
          <p:cNvSpPr/>
          <p:nvPr/>
        </p:nvSpPr>
        <p:spPr>
          <a:xfrm>
            <a:off x="5234531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/>
          <p:cNvSpPr txBox="1"/>
          <p:nvPr/>
        </p:nvSpPr>
        <p:spPr>
          <a:xfrm>
            <a:off x="5904579" y="35126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IT</a:t>
            </a:r>
            <a:endParaRPr lang="da-DK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0993" y="3512690"/>
            <a:ext cx="56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Law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66410" y="2281525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The business</a:t>
            </a:r>
            <a:endParaRPr lang="da-DK" b="1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89448" y="167256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/>
              <a:t>Ambasssador</a:t>
            </a:r>
            <a:r>
              <a:rPr lang="da-DK" dirty="0" smtClean="0"/>
              <a:t>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2" name="Rounded Rectangle 31"/>
          <p:cNvSpPr/>
          <p:nvPr/>
        </p:nvSpPr>
        <p:spPr>
          <a:xfrm>
            <a:off x="5928060" y="167190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Ombudsmand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4" name="TextBox 33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</a:t>
            </a:r>
            <a:r>
              <a:rPr lang="da-DK" sz="2800" b="1" dirty="0" err="1" smtClean="0"/>
              <a:t>role</a:t>
            </a:r>
            <a:r>
              <a:rPr lang="da-DK" sz="2800" b="1" dirty="0" smtClean="0"/>
              <a:t> of the DPO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16986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4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19170</TotalTime>
  <Words>558</Words>
  <Application>Microsoft Office PowerPoint</Application>
  <PresentationFormat>On-screen Show (16:9)</PresentationFormat>
  <Paragraphs>110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Lucida Grande</vt:lpstr>
      <vt:lpstr>Wingdings</vt:lpstr>
      <vt:lpstr>Office Theme</vt:lpstr>
      <vt:lpstr>Helping the universities with GDPR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surf</cp:lastModifiedBy>
  <cp:revision>98</cp:revision>
  <dcterms:created xsi:type="dcterms:W3CDTF">2016-11-16T09:02:06Z</dcterms:created>
  <dcterms:modified xsi:type="dcterms:W3CDTF">2018-02-27T14:48:29Z</dcterms:modified>
</cp:coreProperties>
</file>