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54" r:id="rId3"/>
    <p:sldId id="337" r:id="rId4"/>
    <p:sldId id="357" r:id="rId5"/>
    <p:sldId id="358" r:id="rId6"/>
    <p:sldId id="359" r:id="rId7"/>
    <p:sldId id="27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BDCB"/>
    <a:srgbClr val="4C7F94"/>
    <a:srgbClr val="C7DBE3"/>
    <a:srgbClr val="065081"/>
    <a:srgbClr val="9E1F63"/>
    <a:srgbClr val="D2D6EA"/>
    <a:srgbClr val="8A94C8"/>
    <a:srgbClr val="717EBD"/>
    <a:srgbClr val="ACB3D8"/>
    <a:srgbClr val="BEC4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02" autoAdjust="0"/>
    <p:restoredTop sz="81703" autoAdjust="0"/>
  </p:normalViewPr>
  <p:slideViewPr>
    <p:cSldViewPr snapToGrid="0">
      <p:cViewPr varScale="1">
        <p:scale>
          <a:sx n="69" d="100"/>
          <a:sy n="69" d="100"/>
        </p:scale>
        <p:origin x="795" y="5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27/02/2018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175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549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679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146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064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geant.app.box.com/file/27889039706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165753" y="2625447"/>
            <a:ext cx="6087102" cy="47324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>
                <a:solidFill>
                  <a:schemeClr val="bg1"/>
                </a:solidFill>
              </a:rPr>
              <a:t>GDPR – Task Force Meeting</a:t>
            </a:r>
          </a:p>
          <a:p>
            <a:r>
              <a:rPr lang="en-US" sz="3600" b="0" dirty="0">
                <a:solidFill>
                  <a:schemeClr val="bg1"/>
                </a:solidFill>
              </a:rPr>
              <a:t>Dublin </a:t>
            </a:r>
          </a:p>
          <a:p>
            <a:endParaRPr lang="en-US" sz="3600" b="0" dirty="0">
              <a:solidFill>
                <a:schemeClr val="bg1"/>
              </a:solidFill>
            </a:endParaRPr>
          </a:p>
          <a:p>
            <a:r>
              <a:rPr lang="en-US" sz="2400" b="0" dirty="0">
                <a:solidFill>
                  <a:schemeClr val="bg1"/>
                </a:solidFill>
              </a:rPr>
              <a:t>February 2018 </a:t>
            </a: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40D2B5-AD88-4FFB-AB24-73CA7B1125A5}"/>
              </a:ext>
            </a:extLst>
          </p:cNvPr>
          <p:cNvSpPr txBox="1"/>
          <p:nvPr/>
        </p:nvSpPr>
        <p:spPr>
          <a:xfrm>
            <a:off x="1538377" y="6369169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© GEANT Limited on behalf of </a:t>
            </a:r>
            <a:r>
              <a:rPr lang="en-GB" sz="6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GN4-2).</a:t>
            </a:r>
            <a:endParaRPr lang="en-GB" sz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D20E7D-0F26-466D-B7FB-EBD0C9F999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84" y="6412301"/>
            <a:ext cx="262940" cy="1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633D6B9-3670-4113-9FCF-C66F4E87FEB8}"/>
              </a:ext>
            </a:extLst>
          </p:cNvPr>
          <p:cNvSpPr/>
          <p:nvPr/>
        </p:nvSpPr>
        <p:spPr>
          <a:xfrm>
            <a:off x="1476375" y="5164894"/>
            <a:ext cx="1809750" cy="12692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1</a:t>
            </a:r>
          </a:p>
          <a:p>
            <a:pPr algn="ctr"/>
            <a:r>
              <a:rPr lang="en-GB" dirty="0"/>
              <a:t>Assessment 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D23AF1-F894-42BA-ADAC-BB8148E34EE2}"/>
              </a:ext>
            </a:extLst>
          </p:cNvPr>
          <p:cNvSpPr/>
          <p:nvPr/>
        </p:nvSpPr>
        <p:spPr>
          <a:xfrm>
            <a:off x="3295650" y="4487789"/>
            <a:ext cx="1809750" cy="195428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2</a:t>
            </a:r>
          </a:p>
          <a:p>
            <a:pPr algn="ctr"/>
            <a:r>
              <a:rPr lang="en-GB" dirty="0"/>
              <a:t>Implementation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A25429-9DD7-423A-A6A8-20FD37369474}"/>
              </a:ext>
            </a:extLst>
          </p:cNvPr>
          <p:cNvSpPr/>
          <p:nvPr/>
        </p:nvSpPr>
        <p:spPr>
          <a:xfrm>
            <a:off x="5111228" y="3830222"/>
            <a:ext cx="1809750" cy="261026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3</a:t>
            </a:r>
          </a:p>
          <a:p>
            <a:pPr algn="ctr"/>
            <a:r>
              <a:rPr lang="en-GB" dirty="0"/>
              <a:t>Governance 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20168F-E281-4430-8E5D-ECE1ED8054F3}"/>
              </a:ext>
            </a:extLst>
          </p:cNvPr>
          <p:cNvSpPr/>
          <p:nvPr/>
        </p:nvSpPr>
        <p:spPr>
          <a:xfrm>
            <a:off x="6930505" y="3158709"/>
            <a:ext cx="1809750" cy="328019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4</a:t>
            </a:r>
          </a:p>
          <a:p>
            <a:pPr algn="ctr"/>
            <a:r>
              <a:rPr lang="en-GB" dirty="0"/>
              <a:t>GDPR </a:t>
            </a:r>
          </a:p>
          <a:p>
            <a:pPr algn="ctr"/>
            <a:r>
              <a:rPr lang="en-GB" dirty="0"/>
              <a:t>BAU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CC4DE64-4DDF-4CC0-B25E-674B025EEA47}"/>
              </a:ext>
            </a:extLst>
          </p:cNvPr>
          <p:cNvCxnSpPr>
            <a:cxnSpLocks/>
          </p:cNvCxnSpPr>
          <p:nvPr/>
        </p:nvCxnSpPr>
        <p:spPr>
          <a:xfrm flipH="1" flipV="1">
            <a:off x="1509653" y="4559897"/>
            <a:ext cx="1731392" cy="679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A3FF125-7F3E-427D-A2B2-D2FFDF9DF811}"/>
              </a:ext>
            </a:extLst>
          </p:cNvPr>
          <p:cNvCxnSpPr>
            <a:cxnSpLocks/>
          </p:cNvCxnSpPr>
          <p:nvPr/>
        </p:nvCxnSpPr>
        <p:spPr>
          <a:xfrm flipH="1" flipV="1">
            <a:off x="3295650" y="3857625"/>
            <a:ext cx="1731392" cy="679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DF93B93-DC61-423E-BC3B-4DC364483B25}"/>
              </a:ext>
            </a:extLst>
          </p:cNvPr>
          <p:cNvCxnSpPr>
            <a:cxnSpLocks/>
          </p:cNvCxnSpPr>
          <p:nvPr/>
        </p:nvCxnSpPr>
        <p:spPr>
          <a:xfrm flipH="1" flipV="1">
            <a:off x="5127445" y="3181350"/>
            <a:ext cx="1731392" cy="679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EF07490-C02A-4AC7-8C2C-640960560015}"/>
              </a:ext>
            </a:extLst>
          </p:cNvPr>
          <p:cNvCxnSpPr>
            <a:cxnSpLocks/>
          </p:cNvCxnSpPr>
          <p:nvPr/>
        </p:nvCxnSpPr>
        <p:spPr>
          <a:xfrm flipH="1" flipV="1">
            <a:off x="6985733" y="2514600"/>
            <a:ext cx="1731392" cy="679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906C2C9-0474-437B-AF5F-9681F2C3A0BB}"/>
              </a:ext>
            </a:extLst>
          </p:cNvPr>
          <p:cNvSpPr txBox="1"/>
          <p:nvPr/>
        </p:nvSpPr>
        <p:spPr>
          <a:xfrm>
            <a:off x="1038335" y="3799402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C55A11"/>
                </a:solidFill>
              </a:rPr>
              <a:t>2017</a:t>
            </a:r>
          </a:p>
          <a:p>
            <a:pPr algn="ctr"/>
            <a:r>
              <a:rPr lang="en-GB" dirty="0">
                <a:solidFill>
                  <a:srgbClr val="C55A11"/>
                </a:solidFill>
              </a:rPr>
              <a:t>Oct  -  Dec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C36820-4F51-4966-B251-2BACA0FD51CD}"/>
              </a:ext>
            </a:extLst>
          </p:cNvPr>
          <p:cNvSpPr txBox="1"/>
          <p:nvPr/>
        </p:nvSpPr>
        <p:spPr>
          <a:xfrm>
            <a:off x="2867329" y="3082925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C55A11"/>
                </a:solidFill>
              </a:rPr>
              <a:t>2018</a:t>
            </a:r>
          </a:p>
          <a:p>
            <a:pPr algn="ctr"/>
            <a:r>
              <a:rPr lang="en-GB" dirty="0">
                <a:solidFill>
                  <a:srgbClr val="C55A11"/>
                </a:solidFill>
              </a:rPr>
              <a:t>Jan  -  April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3717EE-74CC-4061-AB54-E92577EFABE2}"/>
              </a:ext>
            </a:extLst>
          </p:cNvPr>
          <p:cNvSpPr txBox="1"/>
          <p:nvPr/>
        </p:nvSpPr>
        <p:spPr>
          <a:xfrm>
            <a:off x="4743953" y="2405380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C55A11"/>
                </a:solidFill>
              </a:rPr>
              <a:t>2018</a:t>
            </a:r>
          </a:p>
          <a:p>
            <a:pPr algn="ctr"/>
            <a:r>
              <a:rPr lang="en-GB" dirty="0">
                <a:solidFill>
                  <a:srgbClr val="C55A11"/>
                </a:solidFill>
              </a:rPr>
              <a:t>April  - May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5AE536-097D-423F-9E88-87EE319EE734}"/>
              </a:ext>
            </a:extLst>
          </p:cNvPr>
          <p:cNvSpPr txBox="1"/>
          <p:nvPr/>
        </p:nvSpPr>
        <p:spPr>
          <a:xfrm>
            <a:off x="6458846" y="1666875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C55A11"/>
                </a:solidFill>
              </a:rPr>
              <a:t>2018</a:t>
            </a:r>
          </a:p>
          <a:p>
            <a:pPr algn="ctr"/>
            <a:r>
              <a:rPr lang="en-GB" dirty="0">
                <a:solidFill>
                  <a:srgbClr val="C55A11"/>
                </a:solidFill>
              </a:rPr>
              <a:t>May -  </a:t>
            </a:r>
          </a:p>
        </p:txBody>
      </p:sp>
      <p:sp>
        <p:nvSpPr>
          <p:cNvPr id="8" name="Text Placeholder 10">
            <a:extLst>
              <a:ext uri="{FF2B5EF4-FFF2-40B4-BE49-F238E27FC236}">
                <a16:creationId xmlns:a16="http://schemas.microsoft.com/office/drawing/2014/main" id="{08D802F0-8ED6-40F7-AD89-AF7A6D75F5E6}"/>
              </a:ext>
            </a:extLst>
          </p:cNvPr>
          <p:cNvSpPr txBox="1">
            <a:spLocks/>
          </p:cNvSpPr>
          <p:nvPr/>
        </p:nvSpPr>
        <p:spPr>
          <a:xfrm>
            <a:off x="1630084" y="419164"/>
            <a:ext cx="9092346" cy="61353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GDPR Project Timeline  </a:t>
            </a:r>
          </a:p>
        </p:txBody>
      </p:sp>
      <p:pic>
        <p:nvPicPr>
          <p:cNvPr id="23" name="Picture 23" descr="agenda 4.png">
            <a:extLst>
              <a:ext uri="{FF2B5EF4-FFF2-40B4-BE49-F238E27FC236}">
                <a16:creationId xmlns:a16="http://schemas.microsoft.com/office/drawing/2014/main" id="{A4FCE2FF-C261-4E0A-8689-53EA950B9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17" y="247650"/>
            <a:ext cx="1007216" cy="101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748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D5CA5A-B93E-41B3-8197-24D043F27FB9}"/>
              </a:ext>
            </a:extLst>
          </p:cNvPr>
          <p:cNvSpPr/>
          <p:nvPr/>
        </p:nvSpPr>
        <p:spPr>
          <a:xfrm>
            <a:off x="638243" y="5248275"/>
            <a:ext cx="1809750" cy="12692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1</a:t>
            </a:r>
          </a:p>
          <a:p>
            <a:pPr algn="ctr"/>
            <a:r>
              <a:rPr lang="en-GB" dirty="0"/>
              <a:t>Assessment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6F6F0E-2C76-45D7-9315-8596872E37FE}"/>
              </a:ext>
            </a:extLst>
          </p:cNvPr>
          <p:cNvSpPr txBox="1"/>
          <p:nvPr/>
        </p:nvSpPr>
        <p:spPr>
          <a:xfrm>
            <a:off x="3048000" y="3200400"/>
            <a:ext cx="60960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F3373B-DBD6-48DA-83A7-C150CC61A412}"/>
              </a:ext>
            </a:extLst>
          </p:cNvPr>
          <p:cNvCxnSpPr>
            <a:cxnSpLocks/>
          </p:cNvCxnSpPr>
          <p:nvPr/>
        </p:nvCxnSpPr>
        <p:spPr>
          <a:xfrm flipH="1" flipV="1">
            <a:off x="679004" y="4838700"/>
            <a:ext cx="1731392" cy="679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4BF5C4D-7A50-4609-9EF8-F99C329D1A19}"/>
              </a:ext>
            </a:extLst>
          </p:cNvPr>
          <p:cNvSpPr/>
          <p:nvPr/>
        </p:nvSpPr>
        <p:spPr>
          <a:xfrm>
            <a:off x="3180080" y="2428875"/>
            <a:ext cx="4278826" cy="29940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  <a:p>
            <a:pPr marL="285750" indent="-285750">
              <a:buFont typeface="Arial"/>
              <a:buChar char="•"/>
            </a:pPr>
            <a:r>
              <a:rPr lang="en-GB" dirty="0"/>
              <a:t>Training needs;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Processors and contracts revision;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Check the digital environment; 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Physical controls implemented; 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Policies and Procedures in place; 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Audits reports and Action plans. </a:t>
            </a:r>
          </a:p>
          <a:p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C58AF9-ECA0-451E-84A7-333B964F8FF6}"/>
              </a:ext>
            </a:extLst>
          </p:cNvPr>
          <p:cNvSpPr/>
          <p:nvPr/>
        </p:nvSpPr>
        <p:spPr>
          <a:xfrm>
            <a:off x="8191501" y="1104900"/>
            <a:ext cx="2148254" cy="169457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/>
              <a:buChar char="ü"/>
            </a:pPr>
            <a:r>
              <a:rPr lang="en-GB" dirty="0"/>
              <a:t>Data Mapping  </a:t>
            </a:r>
          </a:p>
          <a:p>
            <a:pPr marL="285750" indent="-285750">
              <a:buFont typeface="Wingdings"/>
              <a:buChar char="ü"/>
            </a:pPr>
            <a:r>
              <a:rPr lang="en-GB" dirty="0"/>
              <a:t>Status Report </a:t>
            </a:r>
          </a:p>
          <a:p>
            <a:pPr marL="285750" indent="-285750">
              <a:buFont typeface="Wingdings"/>
              <a:buChar char="ü"/>
            </a:pPr>
            <a:r>
              <a:rPr lang="en-GB" dirty="0"/>
              <a:t>Team trained </a:t>
            </a:r>
          </a:p>
          <a:p>
            <a:pPr marL="285750" indent="-285750">
              <a:buFont typeface="Wingdings"/>
              <a:buChar char="ü"/>
            </a:pP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A588B9-720C-4938-8568-EF556EFA0CED}"/>
              </a:ext>
            </a:extLst>
          </p:cNvPr>
          <p:cNvSpPr txBox="1"/>
          <p:nvPr/>
        </p:nvSpPr>
        <p:spPr>
          <a:xfrm>
            <a:off x="219098" y="4105275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C55A11"/>
                </a:solidFill>
              </a:rPr>
              <a:t>2016</a:t>
            </a:r>
          </a:p>
          <a:p>
            <a:pPr algn="ctr"/>
            <a:r>
              <a:rPr lang="en-GB" dirty="0">
                <a:solidFill>
                  <a:srgbClr val="C55A11"/>
                </a:solidFill>
              </a:rPr>
              <a:t>Oct  - Feb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A660D295-F92B-4707-B38A-83C7318BA5AB}"/>
              </a:ext>
            </a:extLst>
          </p:cNvPr>
          <p:cNvSpPr txBox="1">
            <a:spLocks/>
          </p:cNvSpPr>
          <p:nvPr/>
        </p:nvSpPr>
        <p:spPr>
          <a:xfrm>
            <a:off x="1624641" y="416943"/>
            <a:ext cx="9092346" cy="61353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GDPR Project – Assessment </a:t>
            </a:r>
          </a:p>
        </p:txBody>
      </p:sp>
      <p:pic>
        <p:nvPicPr>
          <p:cNvPr id="7" name="Picture 8" descr="assessemnt 2.png">
            <a:extLst>
              <a:ext uri="{FF2B5EF4-FFF2-40B4-BE49-F238E27FC236}">
                <a16:creationId xmlns:a16="http://schemas.microsoft.com/office/drawing/2014/main" id="{87D8A3BF-AD86-4FEA-BAA9-95242DDA9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5" y="287826"/>
            <a:ext cx="1283799" cy="128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72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D5CA5A-B93E-41B3-8197-24D043F27FB9}"/>
              </a:ext>
            </a:extLst>
          </p:cNvPr>
          <p:cNvSpPr/>
          <p:nvPr/>
        </p:nvSpPr>
        <p:spPr>
          <a:xfrm>
            <a:off x="638243" y="5248275"/>
            <a:ext cx="1809750" cy="12692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2</a:t>
            </a:r>
          </a:p>
          <a:p>
            <a:pPr algn="ctr"/>
            <a:r>
              <a:rPr lang="en-GB" dirty="0"/>
              <a:t>Implementation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BF3373B-DBD6-48DA-83A7-C150CC61A412}"/>
              </a:ext>
            </a:extLst>
          </p:cNvPr>
          <p:cNvCxnSpPr>
            <a:cxnSpLocks/>
          </p:cNvCxnSpPr>
          <p:nvPr/>
        </p:nvCxnSpPr>
        <p:spPr>
          <a:xfrm flipH="1" flipV="1">
            <a:off x="679004" y="4838700"/>
            <a:ext cx="1731392" cy="679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4BF5C4D-7A50-4609-9EF8-F99C329D1A19}"/>
              </a:ext>
            </a:extLst>
          </p:cNvPr>
          <p:cNvSpPr/>
          <p:nvPr/>
        </p:nvSpPr>
        <p:spPr>
          <a:xfrm>
            <a:off x="3180079" y="2428875"/>
            <a:ext cx="4641557" cy="29940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marL="285750" indent="-285750">
              <a:buChar char="•"/>
            </a:pPr>
            <a:r>
              <a:rPr lang="en-GB" dirty="0"/>
              <a:t>Risk Management </a:t>
            </a:r>
          </a:p>
          <a:p>
            <a:pPr marL="285750" indent="-285750">
              <a:buChar char="•"/>
            </a:pPr>
            <a:r>
              <a:rPr lang="en-GB" dirty="0"/>
              <a:t>Human Resources</a:t>
            </a:r>
            <a:endParaRPr lang="en-US" dirty="0"/>
          </a:p>
          <a:p>
            <a:pPr marL="285750" indent="-285750">
              <a:buChar char="•"/>
            </a:pPr>
            <a:r>
              <a:rPr lang="en-GB" dirty="0"/>
              <a:t>Incident Management </a:t>
            </a:r>
            <a:endParaRPr lang="en-US" dirty="0"/>
          </a:p>
          <a:p>
            <a:pPr marL="285750" indent="-285750">
              <a:buChar char="•"/>
            </a:pPr>
            <a:r>
              <a:rPr lang="en-GB" dirty="0"/>
              <a:t>Data Breach Procedure  </a:t>
            </a:r>
            <a:endParaRPr lang="en-US" dirty="0"/>
          </a:p>
          <a:p>
            <a:pPr marL="285750" indent="-285750">
              <a:buChar char="•"/>
            </a:pPr>
            <a:r>
              <a:rPr lang="en-GB" dirty="0"/>
              <a:t>Processors and contracts revision </a:t>
            </a:r>
            <a:endParaRPr lang="en-US" dirty="0"/>
          </a:p>
          <a:p>
            <a:pPr marL="285750" indent="-285750">
              <a:buChar char="•"/>
            </a:pPr>
            <a:r>
              <a:rPr lang="en-GB" dirty="0"/>
              <a:t>Data Retention and Destruction </a:t>
            </a:r>
            <a:endParaRPr lang="en-US" dirty="0"/>
          </a:p>
          <a:p>
            <a:pPr marL="285750" indent="-285750">
              <a:buChar char="•"/>
            </a:pPr>
            <a:r>
              <a:rPr lang="en-GB" dirty="0"/>
              <a:t>Business Continuity Management </a:t>
            </a:r>
            <a:endParaRPr lang="en-US" dirty="0"/>
          </a:p>
          <a:p>
            <a:pPr marL="285750" indent="-285750">
              <a:buChar char="•"/>
            </a:pPr>
            <a:r>
              <a:rPr lang="en-GB" dirty="0"/>
              <a:t>Technical Controls – Privacy by design </a:t>
            </a:r>
            <a:endParaRPr lang="en-US" dirty="0"/>
          </a:p>
          <a:p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C58AF9-ECA0-451E-84A7-333B964F8FF6}"/>
              </a:ext>
            </a:extLst>
          </p:cNvPr>
          <p:cNvSpPr/>
          <p:nvPr/>
        </p:nvSpPr>
        <p:spPr>
          <a:xfrm>
            <a:off x="8191500" y="1104900"/>
            <a:ext cx="2146809" cy="15843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GB" dirty="0"/>
              <a:t>Policies </a:t>
            </a:r>
            <a:endParaRPr lang="en-US" dirty="0"/>
          </a:p>
          <a:p>
            <a:pPr marL="285750" indent="-285750">
              <a:buChar char="•"/>
            </a:pPr>
            <a:r>
              <a:rPr lang="en-GB" dirty="0"/>
              <a:t>Procedures </a:t>
            </a:r>
            <a:endParaRPr lang="en-US" dirty="0"/>
          </a:p>
          <a:p>
            <a:pPr marL="285750" indent="-285750">
              <a:buChar char="•"/>
            </a:pPr>
            <a:r>
              <a:rPr lang="en-GB" strike="sngStrike" dirty="0"/>
              <a:t>Training </a:t>
            </a:r>
            <a:endParaRPr lang="en-US" strike="sngStrike" dirty="0"/>
          </a:p>
          <a:p>
            <a:pPr marL="285750" indent="-285750">
              <a:buChar char="•"/>
            </a:pPr>
            <a:r>
              <a:rPr lang="en-GB" strike="sngStrike" dirty="0"/>
              <a:t>Testing </a:t>
            </a:r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A660D295-F92B-4707-B38A-83C7318BA5AB}"/>
              </a:ext>
            </a:extLst>
          </p:cNvPr>
          <p:cNvSpPr txBox="1">
            <a:spLocks/>
          </p:cNvSpPr>
          <p:nvPr/>
        </p:nvSpPr>
        <p:spPr>
          <a:xfrm>
            <a:off x="1624641" y="416943"/>
            <a:ext cx="9092346" cy="61353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GDPR Project – Implementation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205C7D-0FB5-4533-AD13-5CFF88FF1820}"/>
              </a:ext>
            </a:extLst>
          </p:cNvPr>
          <p:cNvSpPr txBox="1"/>
          <p:nvPr/>
        </p:nvSpPr>
        <p:spPr>
          <a:xfrm>
            <a:off x="168608" y="4019550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C55A11"/>
                </a:solidFill>
              </a:rPr>
              <a:t>2018</a:t>
            </a:r>
          </a:p>
          <a:p>
            <a:pPr algn="ctr"/>
            <a:r>
              <a:rPr lang="en-GB" dirty="0">
                <a:solidFill>
                  <a:srgbClr val="C55A11"/>
                </a:solidFill>
              </a:rPr>
              <a:t>Feb  -  May</a:t>
            </a:r>
          </a:p>
        </p:txBody>
      </p:sp>
      <p:pic>
        <p:nvPicPr>
          <p:cNvPr id="7" name="Picture 7" descr="implementation 1.png">
            <a:extLst>
              <a:ext uri="{FF2B5EF4-FFF2-40B4-BE49-F238E27FC236}">
                <a16:creationId xmlns:a16="http://schemas.microsoft.com/office/drawing/2014/main" id="{F8C5EBD2-DFF6-468B-B301-D23115CF8A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583" y="318049"/>
            <a:ext cx="1118722" cy="111184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CA6FF20-74CC-B645-BEBC-3402492BB639}"/>
              </a:ext>
            </a:extLst>
          </p:cNvPr>
          <p:cNvSpPr/>
          <p:nvPr/>
        </p:nvSpPr>
        <p:spPr>
          <a:xfrm>
            <a:off x="5761543" y="5987534"/>
            <a:ext cx="4629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https://geant.app.box.com/file/278890397066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59727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D5CA5A-B93E-41B3-8197-24D043F27FB9}"/>
              </a:ext>
            </a:extLst>
          </p:cNvPr>
          <p:cNvSpPr/>
          <p:nvPr/>
        </p:nvSpPr>
        <p:spPr>
          <a:xfrm>
            <a:off x="638243" y="5248275"/>
            <a:ext cx="1809750" cy="12692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3</a:t>
            </a:r>
          </a:p>
          <a:p>
            <a:pPr algn="ctr"/>
            <a:r>
              <a:rPr lang="en-GB" dirty="0"/>
              <a:t>Governance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4BF5C4D-7A50-4609-9EF8-F99C329D1A19}"/>
              </a:ext>
            </a:extLst>
          </p:cNvPr>
          <p:cNvSpPr/>
          <p:nvPr/>
        </p:nvSpPr>
        <p:spPr>
          <a:xfrm>
            <a:off x="3180080" y="2428875"/>
            <a:ext cx="4278826" cy="29940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marL="285750" indent="-285750">
              <a:buChar char="•"/>
            </a:pPr>
            <a:r>
              <a:rPr lang="en-GB" dirty="0"/>
              <a:t>Training </a:t>
            </a:r>
          </a:p>
          <a:p>
            <a:pPr marL="285750" indent="-285750">
              <a:buChar char="•"/>
            </a:pPr>
            <a:r>
              <a:rPr lang="en-GB" dirty="0"/>
              <a:t>Testing</a:t>
            </a:r>
          </a:p>
          <a:p>
            <a:pPr marL="285750" indent="-285750">
              <a:buChar char="•"/>
            </a:pPr>
            <a:endParaRPr lang="en-US" dirty="0"/>
          </a:p>
          <a:p>
            <a:r>
              <a:rPr lang="en-US" dirty="0"/>
              <a:t>       Monitoring and enforcement of</a:t>
            </a:r>
            <a:r>
              <a:rPr lang="en-GB" dirty="0"/>
              <a:t> </a:t>
            </a:r>
          </a:p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CC58AF9-ECA0-451E-84A7-333B964F8FF6}"/>
              </a:ext>
            </a:extLst>
          </p:cNvPr>
          <p:cNvSpPr/>
          <p:nvPr/>
        </p:nvSpPr>
        <p:spPr>
          <a:xfrm>
            <a:off x="8191500" y="1104900"/>
            <a:ext cx="2146809" cy="1584325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GB" dirty="0"/>
              <a:t>Policies </a:t>
            </a:r>
            <a:endParaRPr lang="en-US" dirty="0"/>
          </a:p>
          <a:p>
            <a:pPr marL="285750" indent="-285750">
              <a:buChar char="•"/>
            </a:pPr>
            <a:r>
              <a:rPr lang="en-GB" dirty="0"/>
              <a:t>Procedures </a:t>
            </a:r>
          </a:p>
          <a:p>
            <a:endParaRPr lang="en-US" dirty="0"/>
          </a:p>
        </p:txBody>
      </p:sp>
      <p:sp>
        <p:nvSpPr>
          <p:cNvPr id="4" name="Text Placeholder 10">
            <a:extLst>
              <a:ext uri="{FF2B5EF4-FFF2-40B4-BE49-F238E27FC236}">
                <a16:creationId xmlns:a16="http://schemas.microsoft.com/office/drawing/2014/main" id="{A660D295-F92B-4707-B38A-83C7318BA5AB}"/>
              </a:ext>
            </a:extLst>
          </p:cNvPr>
          <p:cNvSpPr txBox="1">
            <a:spLocks/>
          </p:cNvSpPr>
          <p:nvPr/>
        </p:nvSpPr>
        <p:spPr>
          <a:xfrm>
            <a:off x="1624641" y="416943"/>
            <a:ext cx="9092346" cy="61353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GDPR Project – Governance 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9B4E1536-F808-4E04-8DC4-DCF1B22B9BF7}"/>
              </a:ext>
            </a:extLst>
          </p:cNvPr>
          <p:cNvCxnSpPr>
            <a:cxnSpLocks/>
          </p:cNvCxnSpPr>
          <p:nvPr/>
        </p:nvCxnSpPr>
        <p:spPr>
          <a:xfrm flipH="1" flipV="1">
            <a:off x="649562" y="4884246"/>
            <a:ext cx="1731392" cy="6799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8208AD1-E933-4DAB-9927-5392921B83D8}"/>
              </a:ext>
            </a:extLst>
          </p:cNvPr>
          <p:cNvSpPr txBox="1"/>
          <p:nvPr/>
        </p:nvSpPr>
        <p:spPr>
          <a:xfrm>
            <a:off x="207473" y="4103198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C55A11"/>
                </a:solidFill>
              </a:rPr>
              <a:t>2018</a:t>
            </a:r>
          </a:p>
          <a:p>
            <a:pPr algn="ctr"/>
            <a:r>
              <a:rPr lang="en-GB" dirty="0">
                <a:solidFill>
                  <a:srgbClr val="C55A11"/>
                </a:solidFill>
              </a:rPr>
              <a:t>After May</a:t>
            </a:r>
          </a:p>
        </p:txBody>
      </p:sp>
      <p:pic>
        <p:nvPicPr>
          <p:cNvPr id="8" name="Picture 11" descr="governance 3.png">
            <a:extLst>
              <a:ext uri="{FF2B5EF4-FFF2-40B4-BE49-F238E27FC236}">
                <a16:creationId xmlns:a16="http://schemas.microsoft.com/office/drawing/2014/main" id="{8D8EF093-0CCD-4A6D-8ADC-58E327683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13" y="238339"/>
            <a:ext cx="1128498" cy="112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6268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45463FA-1BC3-420E-8998-5BE646657C8E}"/>
              </a:ext>
            </a:extLst>
          </p:cNvPr>
          <p:cNvSpPr/>
          <p:nvPr/>
        </p:nvSpPr>
        <p:spPr>
          <a:xfrm>
            <a:off x="485836" y="4791075"/>
            <a:ext cx="1809750" cy="126924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1</a:t>
            </a:r>
          </a:p>
          <a:p>
            <a:pPr algn="ctr"/>
            <a:r>
              <a:rPr lang="en-GB" dirty="0"/>
              <a:t>Assessment 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E71FB5-85B1-4500-ABA3-FD99765EB2C7}"/>
              </a:ext>
            </a:extLst>
          </p:cNvPr>
          <p:cNvSpPr/>
          <p:nvPr/>
        </p:nvSpPr>
        <p:spPr>
          <a:xfrm>
            <a:off x="2305339" y="4105275"/>
            <a:ext cx="1809750" cy="195428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2</a:t>
            </a:r>
          </a:p>
          <a:p>
            <a:pPr algn="ctr"/>
            <a:r>
              <a:rPr lang="en-GB" dirty="0"/>
              <a:t>Implementation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D26AFD-A3E6-4CE3-B971-C2F56D302F07}"/>
              </a:ext>
            </a:extLst>
          </p:cNvPr>
          <p:cNvSpPr/>
          <p:nvPr/>
        </p:nvSpPr>
        <p:spPr>
          <a:xfrm>
            <a:off x="4124841" y="3448050"/>
            <a:ext cx="1809750" cy="261026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3</a:t>
            </a:r>
          </a:p>
          <a:p>
            <a:pPr algn="ctr"/>
            <a:r>
              <a:rPr lang="en-GB" dirty="0"/>
              <a:t>Governance 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4FB03B-AC85-4D1A-A7C6-744A242F591F}"/>
              </a:ext>
            </a:extLst>
          </p:cNvPr>
          <p:cNvSpPr/>
          <p:nvPr/>
        </p:nvSpPr>
        <p:spPr>
          <a:xfrm>
            <a:off x="5934818" y="2771775"/>
            <a:ext cx="1809750" cy="328019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Step 4</a:t>
            </a:r>
          </a:p>
          <a:p>
            <a:pPr algn="ctr"/>
            <a:r>
              <a:rPr lang="en-GB" dirty="0"/>
              <a:t>GDPR </a:t>
            </a:r>
          </a:p>
          <a:p>
            <a:pPr algn="ctr"/>
            <a:r>
              <a:rPr lang="en-GB" dirty="0"/>
              <a:t>Ongoing Project</a:t>
            </a:r>
          </a:p>
        </p:txBody>
      </p:sp>
      <p:pic>
        <p:nvPicPr>
          <p:cNvPr id="28" name="Picture 28" descr="Geant walking.png">
            <a:extLst>
              <a:ext uri="{FF2B5EF4-FFF2-40B4-BE49-F238E27FC236}">
                <a16:creationId xmlns:a16="http://schemas.microsoft.com/office/drawing/2014/main" id="{B05E829C-53C1-4632-A9F6-56718B06A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284" y="2389218"/>
            <a:ext cx="1450776" cy="1450913"/>
          </a:xfrm>
          <a:prstGeom prst="rect">
            <a:avLst/>
          </a:prstGeom>
        </p:spPr>
      </p:pic>
      <p:pic>
        <p:nvPicPr>
          <p:cNvPr id="26" name="Picture 26" descr="Geant 2.png">
            <a:extLst>
              <a:ext uri="{FF2B5EF4-FFF2-40B4-BE49-F238E27FC236}">
                <a16:creationId xmlns:a16="http://schemas.microsoft.com/office/drawing/2014/main" id="{BC3E304D-16A7-4C51-9E10-1329932E78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78755" y="2953259"/>
            <a:ext cx="487904" cy="206376"/>
          </a:xfrm>
          <a:prstGeom prst="rect">
            <a:avLst/>
          </a:prstGeom>
        </p:spPr>
      </p:pic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C57E2E8-BCBC-40FA-9778-79D78F9542A3}"/>
              </a:ext>
            </a:extLst>
          </p:cNvPr>
          <p:cNvCxnSpPr>
            <a:cxnSpLocks/>
          </p:cNvCxnSpPr>
          <p:nvPr/>
        </p:nvCxnSpPr>
        <p:spPr>
          <a:xfrm flipH="1" flipV="1">
            <a:off x="2219603" y="3819525"/>
            <a:ext cx="1731392" cy="6799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7B10134-6A25-41F6-B3DC-2ADCD0DB9A44}"/>
              </a:ext>
            </a:extLst>
          </p:cNvPr>
          <p:cNvCxnSpPr>
            <a:cxnSpLocks/>
          </p:cNvCxnSpPr>
          <p:nvPr/>
        </p:nvCxnSpPr>
        <p:spPr>
          <a:xfrm flipH="1" flipV="1">
            <a:off x="4105789" y="3114675"/>
            <a:ext cx="1731392" cy="6799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4F7F2757-D2C8-45A3-9BF5-0C1B0DF78EDD}"/>
              </a:ext>
            </a:extLst>
          </p:cNvPr>
          <p:cNvCxnSpPr>
            <a:cxnSpLocks/>
          </p:cNvCxnSpPr>
          <p:nvPr/>
        </p:nvCxnSpPr>
        <p:spPr>
          <a:xfrm flipH="1" flipV="1">
            <a:off x="6001502" y="2428875"/>
            <a:ext cx="1731392" cy="6799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headEnd type="triangl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7DF548C-A953-4EDF-B065-20766B982A54}"/>
              </a:ext>
            </a:extLst>
          </p:cNvPr>
          <p:cNvCxnSpPr>
            <a:cxnSpLocks/>
          </p:cNvCxnSpPr>
          <p:nvPr/>
        </p:nvCxnSpPr>
        <p:spPr>
          <a:xfrm>
            <a:off x="2210077" y="3886200"/>
            <a:ext cx="3484" cy="738302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75C9348F-A891-448F-AC85-3DDC54E39BAF}"/>
              </a:ext>
            </a:extLst>
          </p:cNvPr>
          <p:cNvCxnSpPr>
            <a:cxnSpLocks/>
          </p:cNvCxnSpPr>
          <p:nvPr/>
        </p:nvCxnSpPr>
        <p:spPr>
          <a:xfrm>
            <a:off x="5820504" y="2457450"/>
            <a:ext cx="15127" cy="528743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38E62F4-465E-4643-8655-EF18FF3B238C}"/>
              </a:ext>
            </a:extLst>
          </p:cNvPr>
          <p:cNvSpPr txBox="1"/>
          <p:nvPr/>
        </p:nvSpPr>
        <p:spPr>
          <a:xfrm>
            <a:off x="487443" y="1876357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100% of Assessment Completed </a:t>
            </a: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A2FF345-076E-4077-891D-F67E78707D83}"/>
              </a:ext>
            </a:extLst>
          </p:cNvPr>
          <p:cNvCxnSpPr/>
          <p:nvPr/>
        </p:nvCxnSpPr>
        <p:spPr>
          <a:xfrm>
            <a:off x="5868135" y="1885950"/>
            <a:ext cx="40825" cy="4111357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D8C6F02-B280-4A35-96B1-4B3534438316}"/>
              </a:ext>
            </a:extLst>
          </p:cNvPr>
          <p:cNvSpPr txBox="1"/>
          <p:nvPr/>
        </p:nvSpPr>
        <p:spPr>
          <a:xfrm>
            <a:off x="4515416" y="1514475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GDPR 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344A7E6-7160-4391-8DE4-FFFEA8EA2294}"/>
              </a:ext>
            </a:extLst>
          </p:cNvPr>
          <p:cNvCxnSpPr>
            <a:cxnSpLocks/>
          </p:cNvCxnSpPr>
          <p:nvPr/>
        </p:nvCxnSpPr>
        <p:spPr>
          <a:xfrm flipH="1" flipV="1">
            <a:off x="483040" y="4721674"/>
            <a:ext cx="1730971" cy="1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Arrow: Down 6">
            <a:extLst>
              <a:ext uri="{FF2B5EF4-FFF2-40B4-BE49-F238E27FC236}">
                <a16:creationId xmlns:a16="http://schemas.microsoft.com/office/drawing/2014/main" id="{BD37A12E-F727-4DDD-B346-509FECB01EC4}"/>
              </a:ext>
            </a:extLst>
          </p:cNvPr>
          <p:cNvSpPr/>
          <p:nvPr/>
        </p:nvSpPr>
        <p:spPr>
          <a:xfrm>
            <a:off x="6234863" y="1198103"/>
            <a:ext cx="195970" cy="1438797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395597E9-41BF-4C74-B0A6-5634D90C9FD8}"/>
              </a:ext>
            </a:extLst>
          </p:cNvPr>
          <p:cNvSpPr/>
          <p:nvPr/>
        </p:nvSpPr>
        <p:spPr>
          <a:xfrm>
            <a:off x="5486562" y="2124984"/>
            <a:ext cx="217262" cy="1177863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FFEB564-B9B8-44DD-8F90-27D0B0775617}"/>
              </a:ext>
            </a:extLst>
          </p:cNvPr>
          <p:cNvSpPr/>
          <p:nvPr/>
        </p:nvSpPr>
        <p:spPr>
          <a:xfrm rot="-5340000">
            <a:off x="8259209" y="420054"/>
            <a:ext cx="202410" cy="33314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CAE1B745-550D-493C-A4C7-BB04758D067A}"/>
              </a:ext>
            </a:extLst>
          </p:cNvPr>
          <p:cNvSpPr/>
          <p:nvPr/>
        </p:nvSpPr>
        <p:spPr>
          <a:xfrm rot="-5400000">
            <a:off x="8249683" y="1600200"/>
            <a:ext cx="237082" cy="346571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3401F7-80DE-4A5B-8F6F-09CD631ED1FB}"/>
              </a:ext>
            </a:extLst>
          </p:cNvPr>
          <p:cNvSpPr txBox="1"/>
          <p:nvPr/>
        </p:nvSpPr>
        <p:spPr>
          <a:xfrm>
            <a:off x="8431211" y="429579"/>
            <a:ext cx="2288729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/>
              <a:t>External Audit to IT dep. 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537CCC-9C2F-4E5B-95F2-F8BF4CC6D54D}"/>
              </a:ext>
            </a:extLst>
          </p:cNvPr>
          <p:cNvSpPr txBox="1"/>
          <p:nvPr/>
        </p:nvSpPr>
        <p:spPr>
          <a:xfrm>
            <a:off x="8163947" y="1609725"/>
            <a:ext cx="2275922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/>
              <a:t>Full External Audit </a:t>
            </a:r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8DD7E157-CBFC-4488-AEAD-54BF8D6353E5}"/>
              </a:ext>
            </a:extLst>
          </p:cNvPr>
          <p:cNvSpPr/>
          <p:nvPr/>
        </p:nvSpPr>
        <p:spPr>
          <a:xfrm rot="-5340000">
            <a:off x="8249683" y="1000125"/>
            <a:ext cx="202410" cy="33314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row: Down 28">
            <a:extLst>
              <a:ext uri="{FF2B5EF4-FFF2-40B4-BE49-F238E27FC236}">
                <a16:creationId xmlns:a16="http://schemas.microsoft.com/office/drawing/2014/main" id="{0552C8D9-2E7B-4565-848D-738EC310D928}"/>
              </a:ext>
            </a:extLst>
          </p:cNvPr>
          <p:cNvSpPr/>
          <p:nvPr/>
        </p:nvSpPr>
        <p:spPr>
          <a:xfrm>
            <a:off x="5179184" y="2601626"/>
            <a:ext cx="186309" cy="69091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35B806-2CA6-417B-A02A-475251A95B63}"/>
              </a:ext>
            </a:extLst>
          </p:cNvPr>
          <p:cNvSpPr txBox="1"/>
          <p:nvPr/>
        </p:nvSpPr>
        <p:spPr>
          <a:xfrm>
            <a:off x="8430681" y="971550"/>
            <a:ext cx="1340483" cy="307975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/>
              <a:t>Pen Testing </a:t>
            </a:r>
          </a:p>
        </p:txBody>
      </p:sp>
      <p:sp>
        <p:nvSpPr>
          <p:cNvPr id="10" name="Diamond 9">
            <a:extLst>
              <a:ext uri="{FF2B5EF4-FFF2-40B4-BE49-F238E27FC236}">
                <a16:creationId xmlns:a16="http://schemas.microsoft.com/office/drawing/2014/main" id="{F92EF259-3252-46DD-B71D-B7303E6CA9EC}"/>
              </a:ext>
            </a:extLst>
          </p:cNvPr>
          <p:cNvSpPr/>
          <p:nvPr/>
        </p:nvSpPr>
        <p:spPr>
          <a:xfrm>
            <a:off x="7343261" y="515227"/>
            <a:ext cx="323431" cy="350988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FAB960C-E149-4FF0-AC48-ED20E678BD47}"/>
              </a:ext>
            </a:extLst>
          </p:cNvPr>
          <p:cNvCxnSpPr/>
          <p:nvPr/>
        </p:nvCxnSpPr>
        <p:spPr>
          <a:xfrm>
            <a:off x="7519045" y="955999"/>
            <a:ext cx="21073" cy="1615228"/>
          </a:xfrm>
          <a:prstGeom prst="straightConnector1">
            <a:avLst/>
          </a:prstGeom>
          <a:ln w="28575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Diamond 30">
            <a:extLst>
              <a:ext uri="{FF2B5EF4-FFF2-40B4-BE49-F238E27FC236}">
                <a16:creationId xmlns:a16="http://schemas.microsoft.com/office/drawing/2014/main" id="{542EE05C-A65F-45AB-BCED-E1F648A21A1B}"/>
              </a:ext>
            </a:extLst>
          </p:cNvPr>
          <p:cNvSpPr/>
          <p:nvPr/>
        </p:nvSpPr>
        <p:spPr>
          <a:xfrm>
            <a:off x="8163947" y="2171700"/>
            <a:ext cx="323431" cy="350988"/>
          </a:xfrm>
          <a:prstGeom prst="diamond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66A0E8C-B85B-4536-96F5-1FBDEDD8DB0B}"/>
              </a:ext>
            </a:extLst>
          </p:cNvPr>
          <p:cNvSpPr txBox="1"/>
          <p:nvPr/>
        </p:nvSpPr>
        <p:spPr>
          <a:xfrm>
            <a:off x="8015249" y="2189662"/>
            <a:ext cx="3072009" cy="307777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dirty="0"/>
              <a:t>Cybersecurity Certification</a:t>
            </a:r>
            <a:endParaRPr lang="en-GB" dirty="0"/>
          </a:p>
        </p:txBody>
      </p:sp>
      <p:sp>
        <p:nvSpPr>
          <p:cNvPr id="33" name="Text Placeholder 10">
            <a:extLst>
              <a:ext uri="{FF2B5EF4-FFF2-40B4-BE49-F238E27FC236}">
                <a16:creationId xmlns:a16="http://schemas.microsoft.com/office/drawing/2014/main" id="{08D802F0-8ED6-40F7-AD89-AF7A6D75F5E6}"/>
              </a:ext>
            </a:extLst>
          </p:cNvPr>
          <p:cNvSpPr txBox="1">
            <a:spLocks/>
          </p:cNvSpPr>
          <p:nvPr/>
        </p:nvSpPr>
        <p:spPr>
          <a:xfrm>
            <a:off x="1630084" y="419164"/>
            <a:ext cx="4370804" cy="61353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accent1">
                    <a:lumMod val="50000"/>
                  </a:schemeClr>
                </a:solidFill>
              </a:rPr>
              <a:t>GDPR Project Status   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40" y="205164"/>
            <a:ext cx="1147044" cy="114704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73FEEFE4-9247-F049-B548-77596A89045A}"/>
              </a:ext>
            </a:extLst>
          </p:cNvPr>
          <p:cNvSpPr txBox="1"/>
          <p:nvPr/>
        </p:nvSpPr>
        <p:spPr>
          <a:xfrm>
            <a:off x="1524376" y="1242958"/>
            <a:ext cx="2743200" cy="646331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10% of Implementation Completed 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C1B8416-E6C0-7748-9C18-7C38C422B5C1}"/>
              </a:ext>
            </a:extLst>
          </p:cNvPr>
          <p:cNvSpPr txBox="1"/>
          <p:nvPr/>
        </p:nvSpPr>
        <p:spPr>
          <a:xfrm>
            <a:off x="23459" y="5609159"/>
            <a:ext cx="274320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 dirty="0">
                <a:solidFill>
                  <a:srgbClr val="FFFF00"/>
                </a:solidFill>
              </a:rPr>
              <a:t>2017</a:t>
            </a:r>
          </a:p>
          <a:p>
            <a:pPr algn="ctr"/>
            <a:r>
              <a:rPr lang="en-GB" sz="1400" b="1" dirty="0">
                <a:solidFill>
                  <a:srgbClr val="FFFF00"/>
                </a:solidFill>
              </a:rPr>
              <a:t>Oct  -  </a:t>
            </a:r>
            <a:r>
              <a:rPr lang="en-GB" sz="1400" b="1" dirty="0" err="1">
                <a:solidFill>
                  <a:srgbClr val="FFFF00"/>
                </a:solidFill>
              </a:rPr>
              <a:t>Fev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73F420C-D467-4541-8888-2F57A76AC94C}"/>
              </a:ext>
            </a:extLst>
          </p:cNvPr>
          <p:cNvSpPr txBox="1"/>
          <p:nvPr/>
        </p:nvSpPr>
        <p:spPr>
          <a:xfrm>
            <a:off x="1840431" y="5596548"/>
            <a:ext cx="274320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 dirty="0">
                <a:solidFill>
                  <a:srgbClr val="FFFF00"/>
                </a:solidFill>
              </a:rPr>
              <a:t>2018</a:t>
            </a:r>
          </a:p>
          <a:p>
            <a:pPr algn="ctr"/>
            <a:r>
              <a:rPr lang="en-GB" sz="1400" b="1" dirty="0">
                <a:solidFill>
                  <a:srgbClr val="FFFF00"/>
                </a:solidFill>
              </a:rPr>
              <a:t>Feb  -  May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5B17422-BF3C-E341-BBEA-36DFC27FFBCA}"/>
              </a:ext>
            </a:extLst>
          </p:cNvPr>
          <p:cNvSpPr txBox="1"/>
          <p:nvPr/>
        </p:nvSpPr>
        <p:spPr>
          <a:xfrm>
            <a:off x="3672374" y="5573544"/>
            <a:ext cx="274320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 dirty="0">
                <a:solidFill>
                  <a:srgbClr val="FFFF00"/>
                </a:solidFill>
              </a:rPr>
              <a:t>2018</a:t>
            </a:r>
          </a:p>
          <a:p>
            <a:pPr algn="ctr"/>
            <a:r>
              <a:rPr lang="en-GB" sz="1400" b="1" dirty="0">
                <a:solidFill>
                  <a:srgbClr val="FFFF00"/>
                </a:solidFill>
              </a:rPr>
              <a:t>May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FB154EC-55D0-3D4E-B137-EA03EE94A195}"/>
              </a:ext>
            </a:extLst>
          </p:cNvPr>
          <p:cNvSpPr txBox="1"/>
          <p:nvPr/>
        </p:nvSpPr>
        <p:spPr>
          <a:xfrm>
            <a:off x="5534718" y="5561735"/>
            <a:ext cx="2743200" cy="523220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 dirty="0">
                <a:solidFill>
                  <a:srgbClr val="FFFF00"/>
                </a:solidFill>
              </a:rPr>
              <a:t>2018</a:t>
            </a:r>
          </a:p>
          <a:p>
            <a:pPr algn="ctr"/>
            <a:r>
              <a:rPr lang="en-GB" sz="1400" b="1" dirty="0">
                <a:solidFill>
                  <a:srgbClr val="FFFF00"/>
                </a:solidFill>
              </a:rPr>
              <a:t>After May  </a:t>
            </a:r>
          </a:p>
        </p:txBody>
      </p:sp>
      <p:sp>
        <p:nvSpPr>
          <p:cNvPr id="43" name="Arrow: Down 28">
            <a:extLst>
              <a:ext uri="{FF2B5EF4-FFF2-40B4-BE49-F238E27FC236}">
                <a16:creationId xmlns:a16="http://schemas.microsoft.com/office/drawing/2014/main" id="{1E9606CD-FC72-EB42-9621-0012C50A0D60}"/>
              </a:ext>
            </a:extLst>
          </p:cNvPr>
          <p:cNvSpPr/>
          <p:nvPr/>
        </p:nvSpPr>
        <p:spPr>
          <a:xfrm>
            <a:off x="2460286" y="3773627"/>
            <a:ext cx="219638" cy="36981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00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A10F151-D42C-234F-91EB-A247A041271E}"/>
              </a:ext>
            </a:extLst>
          </p:cNvPr>
          <p:cNvCxnSpPr>
            <a:cxnSpLocks/>
          </p:cNvCxnSpPr>
          <p:nvPr/>
        </p:nvCxnSpPr>
        <p:spPr>
          <a:xfrm>
            <a:off x="4021496" y="3056447"/>
            <a:ext cx="3484" cy="738302"/>
          </a:xfrm>
          <a:prstGeom prst="straightConnector1">
            <a:avLst/>
          </a:prstGeom>
          <a:ln>
            <a:solidFill>
              <a:srgbClr val="00B0F0"/>
            </a:solidFill>
            <a:prstDash val="dash"/>
            <a:headEnd type="none"/>
            <a:tailEnd type="non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7822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1165752" y="2689286"/>
            <a:ext cx="3920598" cy="14159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165753" y="5748200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7403" y="6370596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© GEANT Limited on behalf of </a:t>
            </a:r>
            <a:r>
              <a:rPr lang="en-GB" sz="6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GN4-2).</a:t>
            </a:r>
            <a:endParaRPr lang="en-GB" sz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734" y="6416389"/>
            <a:ext cx="262940" cy="1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18072</TotalTime>
  <Words>224</Words>
  <Application>Microsoft Office PowerPoint</Application>
  <PresentationFormat>Widescreen</PresentationFormat>
  <Paragraphs>106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surf</cp:lastModifiedBy>
  <cp:revision>908</cp:revision>
  <dcterms:created xsi:type="dcterms:W3CDTF">2017-02-13T12:05:27Z</dcterms:created>
  <dcterms:modified xsi:type="dcterms:W3CDTF">2018-02-27T14:29:54Z</dcterms:modified>
</cp:coreProperties>
</file>