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1"/>
  </p:notesMasterIdLst>
  <p:handoutMasterIdLst>
    <p:handoutMasterId r:id="rId22"/>
  </p:handoutMasterIdLst>
  <p:sldIdLst>
    <p:sldId id="299" r:id="rId5"/>
    <p:sldId id="293" r:id="rId6"/>
    <p:sldId id="291" r:id="rId7"/>
    <p:sldId id="294" r:id="rId8"/>
    <p:sldId id="308" r:id="rId9"/>
    <p:sldId id="302" r:id="rId10"/>
    <p:sldId id="303" r:id="rId11"/>
    <p:sldId id="305" r:id="rId12"/>
    <p:sldId id="304" r:id="rId13"/>
    <p:sldId id="306" r:id="rId14"/>
    <p:sldId id="307" r:id="rId15"/>
    <p:sldId id="301" r:id="rId16"/>
    <p:sldId id="296" r:id="rId17"/>
    <p:sldId id="297" r:id="rId18"/>
    <p:sldId id="300" r:id="rId19"/>
    <p:sldId id="298" r:id="rId20"/>
  </p:sldIdLst>
  <p:sldSz cx="9144000" cy="6858000" type="screen4x3"/>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orient="horz" pos="4229">
          <p15:clr>
            <a:srgbClr val="A4A3A4"/>
          </p15:clr>
        </p15:guide>
        <p15:guide id="3" orient="horz" pos="182">
          <p15:clr>
            <a:srgbClr val="A4A3A4"/>
          </p15:clr>
        </p15:guide>
        <p15:guide id="4" orient="horz" pos="3957">
          <p15:clr>
            <a:srgbClr val="A4A3A4"/>
          </p15:clr>
        </p15:guide>
        <p15:guide id="5" orient="horz" pos="91">
          <p15:clr>
            <a:srgbClr val="A4A3A4"/>
          </p15:clr>
        </p15:guide>
        <p15:guide id="6" orient="horz" pos="272">
          <p15:clr>
            <a:srgbClr val="A4A3A4"/>
          </p15:clr>
        </p15:guide>
        <p15:guide id="7" orient="horz" pos="4137">
          <p15:clr>
            <a:srgbClr val="A4A3A4"/>
          </p15:clr>
        </p15:guide>
        <p15:guide id="8" orient="horz" pos="4047">
          <p15:clr>
            <a:srgbClr val="A4A3A4"/>
          </p15:clr>
        </p15:guide>
        <p15:guide id="9" orient="horz" pos="364">
          <p15:clr>
            <a:srgbClr val="A4A3A4"/>
          </p15:clr>
        </p15:guide>
        <p15:guide id="10" orient="horz" pos="454">
          <p15:clr>
            <a:srgbClr val="A4A3A4"/>
          </p15:clr>
        </p15:guide>
        <p15:guide id="11" orient="horz" pos="3866">
          <p15:clr>
            <a:srgbClr val="A4A3A4"/>
          </p15:clr>
        </p15:guide>
        <p15:guide id="12" orient="horz" pos="3775">
          <p15:clr>
            <a:srgbClr val="A4A3A4"/>
          </p15:clr>
        </p15:guide>
        <p15:guide id="13" orient="horz" pos="546">
          <p15:clr>
            <a:srgbClr val="A4A3A4"/>
          </p15:clr>
        </p15:guide>
        <p15:guide id="14" orient="horz" pos="637">
          <p15:clr>
            <a:srgbClr val="A4A3A4"/>
          </p15:clr>
        </p15:guide>
        <p15:guide id="15" orient="horz" pos="727">
          <p15:clr>
            <a:srgbClr val="A4A3A4"/>
          </p15:clr>
        </p15:guide>
        <p15:guide id="16" orient="horz" pos="818">
          <p15:clr>
            <a:srgbClr val="A4A3A4"/>
          </p15:clr>
        </p15:guide>
        <p15:guide id="17" orient="horz" pos="908">
          <p15:clr>
            <a:srgbClr val="A4A3A4"/>
          </p15:clr>
        </p15:guide>
        <p15:guide id="18" orient="horz" pos="998">
          <p15:clr>
            <a:srgbClr val="A4A3A4"/>
          </p15:clr>
        </p15:guide>
        <p15:guide id="19" orient="horz" pos="1089">
          <p15:clr>
            <a:srgbClr val="A4A3A4"/>
          </p15:clr>
        </p15:guide>
        <p15:guide id="20" orient="horz" pos="1181">
          <p15:clr>
            <a:srgbClr val="A4A3A4"/>
          </p15:clr>
        </p15:guide>
        <p15:guide id="21" orient="horz" pos="1272">
          <p15:clr>
            <a:srgbClr val="A4A3A4"/>
          </p15:clr>
        </p15:guide>
        <p15:guide id="22" orient="horz" pos="1362">
          <p15:clr>
            <a:srgbClr val="A4A3A4"/>
          </p15:clr>
        </p15:guide>
        <p15:guide id="23" orient="horz" pos="1452">
          <p15:clr>
            <a:srgbClr val="A4A3A4"/>
          </p15:clr>
        </p15:guide>
        <p15:guide id="24" orient="horz" pos="1542">
          <p15:clr>
            <a:srgbClr val="A4A3A4"/>
          </p15:clr>
        </p15:guide>
        <p15:guide id="25" orient="horz" pos="1633">
          <p15:clr>
            <a:srgbClr val="A4A3A4"/>
          </p15:clr>
        </p15:guide>
        <p15:guide id="26" orient="horz" pos="3685">
          <p15:clr>
            <a:srgbClr val="A4A3A4"/>
          </p15:clr>
        </p15:guide>
        <p15:guide id="27" orient="horz" pos="3594">
          <p15:clr>
            <a:srgbClr val="A4A3A4"/>
          </p15:clr>
        </p15:guide>
        <p15:guide id="28" orient="horz" pos="3502">
          <p15:clr>
            <a:srgbClr val="A4A3A4"/>
          </p15:clr>
        </p15:guide>
        <p15:guide id="29" orient="horz" pos="3412">
          <p15:clr>
            <a:srgbClr val="A4A3A4"/>
          </p15:clr>
        </p15:guide>
        <p15:guide id="30" pos="2880">
          <p15:clr>
            <a:srgbClr val="A4A3A4"/>
          </p15:clr>
        </p15:guide>
        <p15:guide id="31" pos="181">
          <p15:clr>
            <a:srgbClr val="A4A3A4"/>
          </p15:clr>
        </p15:guide>
        <p15:guide id="32" pos="274">
          <p15:clr>
            <a:srgbClr val="A4A3A4"/>
          </p15:clr>
        </p15:guide>
        <p15:guide id="33" pos="363">
          <p15:clr>
            <a:srgbClr val="A4A3A4"/>
          </p15:clr>
        </p15:guide>
        <p15:guide id="34" pos="90">
          <p15:clr>
            <a:srgbClr val="A4A3A4"/>
          </p15:clr>
        </p15:guide>
        <p15:guide id="35" pos="5670">
          <p15:clr>
            <a:srgbClr val="A4A3A4"/>
          </p15:clr>
        </p15:guide>
        <p15:guide id="36" pos="5579">
          <p15:clr>
            <a:srgbClr val="A4A3A4"/>
          </p15:clr>
        </p15:guide>
        <p15:guide id="37" pos="2835">
          <p15:clr>
            <a:srgbClr val="A4A3A4"/>
          </p15:clr>
        </p15:guide>
        <p15:guide id="38" pos="2926">
          <p15:clr>
            <a:srgbClr val="A4A3A4"/>
          </p15:clr>
        </p15:guide>
        <p15:guide id="39" pos="5398">
          <p15:clr>
            <a:srgbClr val="A4A3A4"/>
          </p15:clr>
        </p15:guide>
        <p15:guide id="40" pos="5488">
          <p15:clr>
            <a:srgbClr val="A4A3A4"/>
          </p15:clr>
        </p15:guide>
        <p15:guide id="41" pos="453">
          <p15:clr>
            <a:srgbClr val="A4A3A4"/>
          </p15:clr>
        </p15:guide>
        <p15:guide id="42" pos="5307">
          <p15:clr>
            <a:srgbClr val="A4A3A4"/>
          </p15:clr>
        </p15:guide>
        <p15:guide id="43" pos="1887">
          <p15:clr>
            <a:srgbClr val="A4A3A4"/>
          </p15:clr>
        </p15:guide>
        <p15:guide id="44" pos="1977">
          <p15:clr>
            <a:srgbClr val="A4A3A4"/>
          </p15:clr>
        </p15:guide>
        <p15:guide id="45" pos="3782">
          <p15:clr>
            <a:srgbClr val="A4A3A4"/>
          </p15:clr>
        </p15:guide>
        <p15:guide id="46" pos="3874">
          <p15:clr>
            <a:srgbClr val="A4A3A4"/>
          </p15:clr>
        </p15:guide>
        <p15:guide id="47" pos="2069">
          <p15:clr>
            <a:srgbClr val="A4A3A4"/>
          </p15:clr>
        </p15:guide>
        <p15:guide id="48" pos="369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t bosma" initials="bb" lastIdx="1" clrIdx="0">
    <p:extLst/>
  </p:cmAuthor>
  <p:cmAuthor id="2" name="bart bosma" initials="bb [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4FB3CF"/>
    <a:srgbClr val="FBB040"/>
    <a:srgbClr val="FDD7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89" autoAdjust="0"/>
    <p:restoredTop sz="77193"/>
  </p:normalViewPr>
  <p:slideViewPr>
    <p:cSldViewPr snapToGrid="0">
      <p:cViewPr varScale="1">
        <p:scale>
          <a:sx n="85" d="100"/>
          <a:sy n="85" d="100"/>
        </p:scale>
        <p:origin x="2424" y="184"/>
      </p:cViewPr>
      <p:guideLst>
        <p:guide orient="horz" pos="2161"/>
        <p:guide orient="horz" pos="4229"/>
        <p:guide orient="horz" pos="182"/>
        <p:guide orient="horz" pos="3957"/>
        <p:guide orient="horz" pos="91"/>
        <p:guide orient="horz" pos="272"/>
        <p:guide orient="horz" pos="4137"/>
        <p:guide orient="horz" pos="4047"/>
        <p:guide orient="horz" pos="364"/>
        <p:guide orient="horz" pos="454"/>
        <p:guide orient="horz" pos="3866"/>
        <p:guide orient="horz" pos="3775"/>
        <p:guide orient="horz" pos="546"/>
        <p:guide orient="horz" pos="637"/>
        <p:guide orient="horz" pos="727"/>
        <p:guide orient="horz" pos="818"/>
        <p:guide orient="horz" pos="908"/>
        <p:guide orient="horz" pos="998"/>
        <p:guide orient="horz" pos="1089"/>
        <p:guide orient="horz" pos="1181"/>
        <p:guide orient="horz" pos="1272"/>
        <p:guide orient="horz" pos="1362"/>
        <p:guide orient="horz" pos="1452"/>
        <p:guide orient="horz" pos="1542"/>
        <p:guide orient="horz" pos="1633"/>
        <p:guide orient="horz" pos="3685"/>
        <p:guide orient="horz" pos="3594"/>
        <p:guide orient="horz" pos="3502"/>
        <p:guide orient="horz" pos="3412"/>
        <p:guide pos="2880"/>
        <p:guide pos="181"/>
        <p:guide pos="274"/>
        <p:guide pos="363"/>
        <p:guide pos="90"/>
        <p:guide pos="5670"/>
        <p:guide pos="5579"/>
        <p:guide pos="2835"/>
        <p:guide pos="2926"/>
        <p:guide pos="5398"/>
        <p:guide pos="5488"/>
        <p:guide pos="453"/>
        <p:guide pos="5307"/>
        <p:guide pos="1887"/>
        <p:guide pos="1977"/>
        <p:guide pos="3782"/>
        <p:guide pos="3874"/>
        <p:guide pos="2069"/>
        <p:guide pos="36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5" d="100"/>
          <a:sy n="85" d="100"/>
        </p:scale>
        <p:origin x="-330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E13719-9F5E-4B85-A78F-3C278C353A0A}" type="datetimeFigureOut">
              <a:rPr lang="nl-NL" smtClean="0"/>
              <a:pPr/>
              <a:t>28-02-18</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27F003-FF96-4FFF-B179-3F49A6941945}" type="slidenum">
              <a:rPr lang="nl-NL" smtClean="0"/>
              <a:pPr/>
              <a:t>‹#›</a:t>
            </a:fld>
            <a:endParaRPr lang="nl-NL"/>
          </a:p>
        </p:txBody>
      </p:sp>
    </p:spTree>
    <p:extLst>
      <p:ext uri="{BB962C8B-B14F-4D97-AF65-F5344CB8AC3E}">
        <p14:creationId xmlns:p14="http://schemas.microsoft.com/office/powerpoint/2010/main" val="3994382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018AE1-1792-42F7-8388-41230FC629A7}" type="datetimeFigureOut">
              <a:rPr lang="nl-NL" smtClean="0"/>
              <a:pPr/>
              <a:t>28-02-18</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1A07B9-C6B0-4601-82BC-9FBC743D722E}" type="slidenum">
              <a:rPr lang="nl-NL" smtClean="0"/>
              <a:pPr/>
              <a:t>‹#›</a:t>
            </a:fld>
            <a:endParaRPr lang="nl-NL"/>
          </a:p>
        </p:txBody>
      </p:sp>
    </p:spTree>
    <p:extLst>
      <p:ext uri="{BB962C8B-B14F-4D97-AF65-F5344CB8AC3E}">
        <p14:creationId xmlns:p14="http://schemas.microsoft.com/office/powerpoint/2010/main" val="1819916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Criminals and state actors continue to constitute the greatest threat and cause the </a:t>
            </a:r>
          </a:p>
          <a:p>
            <a:r>
              <a:rPr lang="en-US" sz="1200" b="1" kern="1200" dirty="0">
                <a:solidFill>
                  <a:schemeClr val="tx1"/>
                </a:solidFill>
                <a:effectLst/>
                <a:latin typeface="+mn-lt"/>
                <a:ea typeface="+mn-ea"/>
                <a:cs typeface="+mn-cs"/>
              </a:rPr>
              <a:t>most damage:</a:t>
            </a:r>
          </a:p>
          <a:p>
            <a:r>
              <a:rPr lang="en-US" sz="1200" kern="1200" dirty="0">
                <a:solidFill>
                  <a:schemeClr val="tx1"/>
                </a:solidFill>
                <a:effectLst/>
                <a:latin typeface="+mn-lt"/>
                <a:ea typeface="+mn-ea"/>
                <a:cs typeface="+mn-cs"/>
              </a:rPr>
              <a:t>According to the NCSC and intelligence agencies, the threat of digital espionage remains at a high level, and other states use such means to try to siphon off information.</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vulnerability of the Internet of Things (IoT) has led to disruptive attacks that </a:t>
            </a:r>
          </a:p>
          <a:p>
            <a:r>
              <a:rPr lang="en-US" sz="1200" b="1" kern="1200" dirty="0">
                <a:solidFill>
                  <a:schemeClr val="tx1"/>
                </a:solidFill>
                <a:effectLst/>
                <a:latin typeface="+mn-lt"/>
                <a:ea typeface="+mn-ea"/>
                <a:cs typeface="+mn-cs"/>
              </a:rPr>
              <a:t>clearly illustrate the need for digital resilience to be strengthened:</a:t>
            </a:r>
          </a:p>
          <a:p>
            <a:r>
              <a:rPr lang="en-US" sz="1200" kern="1200" dirty="0">
                <a:solidFill>
                  <a:schemeClr val="tx1"/>
                </a:solidFill>
                <a:effectLst/>
                <a:latin typeface="+mn-lt"/>
                <a:ea typeface="+mn-ea"/>
                <a:cs typeface="+mn-cs"/>
              </a:rPr>
              <a:t>The number of  IoT devices is set to increase sharply in coming years, potentially reaching a total of 75 billion devices worldwide by 2025. Many of those devices will have vulnerabilities that are secured insufficiently and, in many cases, cannot be patched.</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Resilience of individuals and </a:t>
            </a:r>
            <a:r>
              <a:rPr lang="en-US" sz="1200" b="1" kern="1200" dirty="0" err="1">
                <a:solidFill>
                  <a:schemeClr val="tx1"/>
                </a:solidFill>
                <a:effectLst/>
                <a:latin typeface="+mn-lt"/>
                <a:ea typeface="+mn-ea"/>
                <a:cs typeface="+mn-cs"/>
              </a:rPr>
              <a:t>organisations</a:t>
            </a:r>
            <a:r>
              <a:rPr lang="en-US" sz="1200" b="1" kern="1200" dirty="0">
                <a:solidFill>
                  <a:schemeClr val="tx1"/>
                </a:solidFill>
                <a:effectLst/>
                <a:latin typeface="+mn-lt"/>
                <a:ea typeface="+mn-ea"/>
                <a:cs typeface="+mn-cs"/>
              </a:rPr>
              <a:t> cannot keep up with the proliferation of the threats:</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general, resilience in Dutch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is poor, and recent incidents have shown that the impact of such incidents can be huge. Resilience in education and research sectors seems to be better </a:t>
            </a:r>
            <a:r>
              <a:rPr lang="en-US" sz="1200" kern="1200" dirty="0" err="1">
                <a:solidFill>
                  <a:schemeClr val="tx1"/>
                </a:solidFill>
                <a:effectLst/>
                <a:latin typeface="+mn-lt"/>
                <a:ea typeface="+mn-ea"/>
                <a:cs typeface="+mn-cs"/>
              </a:rPr>
              <a:t>organised</a:t>
            </a:r>
            <a:r>
              <a:rPr lang="en-US"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4</a:t>
            </a:fld>
            <a:endParaRPr lang="nl-NL"/>
          </a:p>
        </p:txBody>
      </p:sp>
    </p:spTree>
    <p:extLst>
      <p:ext uri="{BB962C8B-B14F-4D97-AF65-F5344CB8AC3E}">
        <p14:creationId xmlns:p14="http://schemas.microsoft.com/office/powerpoint/2010/main" val="3911905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7 threats</a:t>
            </a:r>
          </a:p>
        </p:txBody>
      </p:sp>
      <p:sp>
        <p:nvSpPr>
          <p:cNvPr id="4" name="Slide Number Placeholder 3"/>
          <p:cNvSpPr>
            <a:spLocks noGrp="1"/>
          </p:cNvSpPr>
          <p:nvPr>
            <p:ph type="sldNum" sz="quarter" idx="10"/>
          </p:nvPr>
        </p:nvSpPr>
        <p:spPr/>
        <p:txBody>
          <a:bodyPr/>
          <a:lstStyle/>
          <a:p>
            <a:fld id="{941A07B9-C6B0-4601-82BC-9FBC743D722E}" type="slidenum">
              <a:rPr lang="nl-NL" smtClean="0"/>
              <a:pPr/>
              <a:t>13</a:t>
            </a:fld>
            <a:endParaRPr lang="nl-NL"/>
          </a:p>
        </p:txBody>
      </p:sp>
    </p:spTree>
    <p:extLst>
      <p:ext uri="{BB962C8B-B14F-4D97-AF65-F5344CB8AC3E}">
        <p14:creationId xmlns:p14="http://schemas.microsoft.com/office/powerpoint/2010/main" val="34284576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a:t>
            </a:r>
          </a:p>
        </p:txBody>
      </p:sp>
      <p:sp>
        <p:nvSpPr>
          <p:cNvPr id="4" name="Slide Number Placeholder 3"/>
          <p:cNvSpPr>
            <a:spLocks noGrp="1"/>
          </p:cNvSpPr>
          <p:nvPr>
            <p:ph type="sldNum" sz="quarter" idx="10"/>
          </p:nvPr>
        </p:nvSpPr>
        <p:spPr/>
        <p:txBody>
          <a:bodyPr/>
          <a:lstStyle/>
          <a:p>
            <a:fld id="{941A07B9-C6B0-4601-82BC-9FBC743D722E}" type="slidenum">
              <a:rPr lang="nl-NL" smtClean="0"/>
              <a:pPr/>
              <a:t>14</a:t>
            </a:fld>
            <a:endParaRPr lang="nl-NL"/>
          </a:p>
        </p:txBody>
      </p:sp>
    </p:spTree>
    <p:extLst>
      <p:ext uri="{BB962C8B-B14F-4D97-AF65-F5344CB8AC3E}">
        <p14:creationId xmlns:p14="http://schemas.microsoft.com/office/powerpoint/2010/main" val="17610303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15</a:t>
            </a:fld>
            <a:endParaRPr lang="nl-NL"/>
          </a:p>
        </p:txBody>
      </p:sp>
    </p:spTree>
    <p:extLst>
      <p:ext uri="{BB962C8B-B14F-4D97-AF65-F5344CB8AC3E}">
        <p14:creationId xmlns:p14="http://schemas.microsoft.com/office/powerpoint/2010/main" val="186512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The increasing </a:t>
            </a:r>
            <a:r>
              <a:rPr lang="en-US" sz="1200" b="1" kern="1200" dirty="0" err="1">
                <a:solidFill>
                  <a:schemeClr val="tx1"/>
                </a:solidFill>
                <a:effectLst/>
                <a:latin typeface="+mn-lt"/>
                <a:ea typeface="+mn-ea"/>
                <a:cs typeface="+mn-cs"/>
              </a:rPr>
              <a:t>digitisation</a:t>
            </a:r>
            <a:r>
              <a:rPr lang="en-US" sz="1200" b="1" kern="1200" dirty="0">
                <a:solidFill>
                  <a:schemeClr val="tx1"/>
                </a:solidFill>
                <a:effectLst/>
                <a:latin typeface="+mn-lt"/>
                <a:ea typeface="+mn-ea"/>
                <a:cs typeface="+mn-cs"/>
              </a:rPr>
              <a:t> of citizens (and therefore of students, teachers, </a:t>
            </a:r>
          </a:p>
          <a:p>
            <a:r>
              <a:rPr lang="en-US" sz="1200" b="1" kern="1200" dirty="0">
                <a:solidFill>
                  <a:schemeClr val="tx1"/>
                </a:solidFill>
                <a:effectLst/>
                <a:latin typeface="+mn-lt"/>
                <a:ea typeface="+mn-ea"/>
                <a:cs typeface="+mn-cs"/>
              </a:rPr>
              <a:t>researchers and other staff at education and research institutions) is changing the </a:t>
            </a:r>
          </a:p>
          <a:p>
            <a:r>
              <a:rPr lang="en-US" sz="1200" b="1" kern="1200" dirty="0">
                <a:solidFill>
                  <a:schemeClr val="tx1"/>
                </a:solidFill>
                <a:effectLst/>
                <a:latin typeface="+mn-lt"/>
                <a:ea typeface="+mn-ea"/>
                <a:cs typeface="+mn-cs"/>
              </a:rPr>
              <a:t>threat landscape:</a:t>
            </a:r>
          </a:p>
          <a:p>
            <a:r>
              <a:rPr lang="en-US" sz="1200" kern="1200" dirty="0">
                <a:solidFill>
                  <a:schemeClr val="tx1"/>
                </a:solidFill>
                <a:effectLst/>
                <a:latin typeface="+mn-lt"/>
                <a:ea typeface="+mn-ea"/>
                <a:cs typeface="+mn-cs"/>
              </a:rPr>
              <a:t>Students, teachers, researchers and other staff at institutions are increasingly making use of mobile devices – in many cases their own smartphones or tablets (BYOD). This is blurring the boundaries between private and company information and making it more difficult to monitor improper access to critical data. When the General Data Protection Regulation enters into effect in mid-2018,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will have to put processes in place for the protection of personal data, and the notification of incidents.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Denial-of-service attacks will continue, but can be kept under control.</a:t>
            </a:r>
          </a:p>
          <a:p>
            <a:r>
              <a:rPr lang="en-US" sz="1200" kern="1200" dirty="0">
                <a:solidFill>
                  <a:schemeClr val="tx1"/>
                </a:solidFill>
                <a:effectLst/>
                <a:latin typeface="+mn-lt"/>
                <a:ea typeface="+mn-ea"/>
                <a:cs typeface="+mn-cs"/>
              </a:rPr>
              <a:t>SURFcert statistics indicate that denial-of-service attacks will continue unabated. It appears that, given their noticeable decrease during holiday periods, many attacks are carried out by students. Together with the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concerned, SURFnet has developed adequate solutions to mitigate these attacks, thereby limiting the impact.</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Malicious parties are still taking advantage of vulnerabilities, including on mobile </a:t>
            </a:r>
          </a:p>
          <a:p>
            <a:r>
              <a:rPr lang="en-US" sz="1200" b="1" kern="1200" dirty="0">
                <a:solidFill>
                  <a:schemeClr val="tx1"/>
                </a:solidFill>
                <a:effectLst/>
                <a:latin typeface="+mn-lt"/>
                <a:ea typeface="+mn-ea"/>
                <a:cs typeface="+mn-cs"/>
              </a:rPr>
              <a:t>devices, to gain access to critical systems:</a:t>
            </a:r>
          </a:p>
          <a:p>
            <a:r>
              <a:rPr lang="en-US" sz="1200" kern="1200" dirty="0">
                <a:solidFill>
                  <a:schemeClr val="tx1"/>
                </a:solidFill>
                <a:effectLst/>
                <a:latin typeface="+mn-lt"/>
                <a:ea typeface="+mn-ea"/>
                <a:cs typeface="+mn-cs"/>
              </a:rPr>
              <a:t>Many vulnerabilities, including zero-day vulnerabilities, are either not patched or patched too late. This gives malicious parties ample opportunity to carry out attacks that are difficult to detect.</a:t>
            </a:r>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5</a:t>
            </a:fld>
            <a:endParaRPr lang="nl-NL"/>
          </a:p>
        </p:txBody>
      </p:sp>
    </p:spTree>
    <p:extLst>
      <p:ext uri="{BB962C8B-B14F-4D97-AF65-F5344CB8AC3E}">
        <p14:creationId xmlns:p14="http://schemas.microsoft.com/office/powerpoint/2010/main" val="3597638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Criminals and state actors continue to constitute the greatest threat and cause the </a:t>
            </a:r>
          </a:p>
          <a:p>
            <a:r>
              <a:rPr lang="en-US" sz="1200" b="1" kern="1200" dirty="0">
                <a:solidFill>
                  <a:schemeClr val="tx1"/>
                </a:solidFill>
                <a:effectLst/>
                <a:latin typeface="+mn-lt"/>
                <a:ea typeface="+mn-ea"/>
                <a:cs typeface="+mn-cs"/>
              </a:rPr>
              <a:t>most damage:</a:t>
            </a:r>
          </a:p>
          <a:p>
            <a:r>
              <a:rPr lang="en-US" sz="1200" kern="1200" dirty="0">
                <a:solidFill>
                  <a:schemeClr val="tx1"/>
                </a:solidFill>
                <a:effectLst/>
                <a:latin typeface="+mn-lt"/>
                <a:ea typeface="+mn-ea"/>
                <a:cs typeface="+mn-cs"/>
              </a:rPr>
              <a:t>According to the NCSC and intelligence agencies, the threat of digital espionage remains at a high level, and other states use such means to try to siphon off information.</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vulnerability of the Internet of Things (IoT) has led to disruptive attacks that </a:t>
            </a:r>
          </a:p>
          <a:p>
            <a:r>
              <a:rPr lang="en-US" sz="1200" b="1" kern="1200" dirty="0">
                <a:solidFill>
                  <a:schemeClr val="tx1"/>
                </a:solidFill>
                <a:effectLst/>
                <a:latin typeface="+mn-lt"/>
                <a:ea typeface="+mn-ea"/>
                <a:cs typeface="+mn-cs"/>
              </a:rPr>
              <a:t>clearly illustrate the need for digital resilience to be strengthened:</a:t>
            </a:r>
          </a:p>
          <a:p>
            <a:r>
              <a:rPr lang="en-US" sz="1200" kern="1200" dirty="0">
                <a:solidFill>
                  <a:schemeClr val="tx1"/>
                </a:solidFill>
                <a:effectLst/>
                <a:latin typeface="+mn-lt"/>
                <a:ea typeface="+mn-ea"/>
                <a:cs typeface="+mn-cs"/>
              </a:rPr>
              <a:t>The number of  IoT devices is set to increase sharply in coming years, potentially reaching a total of 75 billion devices worldwide by 2025. Many of those devices will have vulnerabilities that are secured insufficiently and, in many cases, cannot be patched.</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Resilience of individuals and </a:t>
            </a:r>
            <a:r>
              <a:rPr lang="en-US" sz="1200" b="1" kern="1200" dirty="0" err="1">
                <a:solidFill>
                  <a:schemeClr val="tx1"/>
                </a:solidFill>
                <a:effectLst/>
                <a:latin typeface="+mn-lt"/>
                <a:ea typeface="+mn-ea"/>
                <a:cs typeface="+mn-cs"/>
              </a:rPr>
              <a:t>organisations</a:t>
            </a:r>
            <a:r>
              <a:rPr lang="en-US" sz="1200" b="1" kern="1200" dirty="0">
                <a:solidFill>
                  <a:schemeClr val="tx1"/>
                </a:solidFill>
                <a:effectLst/>
                <a:latin typeface="+mn-lt"/>
                <a:ea typeface="+mn-ea"/>
                <a:cs typeface="+mn-cs"/>
              </a:rPr>
              <a:t> cannot keep up with the proliferation of the threats:</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general, resilience in Dutch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is poor, and recent incidents have shown that the impact of such incidents can be huge. Resilience in education and research sectors seems to be better </a:t>
            </a:r>
            <a:r>
              <a:rPr lang="en-US" sz="1200" kern="1200" dirty="0" err="1">
                <a:solidFill>
                  <a:schemeClr val="tx1"/>
                </a:solidFill>
                <a:effectLst/>
                <a:latin typeface="+mn-lt"/>
                <a:ea typeface="+mn-ea"/>
                <a:cs typeface="+mn-cs"/>
              </a:rPr>
              <a:t>organised</a:t>
            </a:r>
            <a:r>
              <a:rPr lang="en-US"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6</a:t>
            </a:fld>
            <a:endParaRPr lang="nl-NL"/>
          </a:p>
        </p:txBody>
      </p:sp>
    </p:spTree>
    <p:extLst>
      <p:ext uri="{BB962C8B-B14F-4D97-AF65-F5344CB8AC3E}">
        <p14:creationId xmlns:p14="http://schemas.microsoft.com/office/powerpoint/2010/main" val="3221156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Criminals and state actors continue to constitute the greatest threat and cause the </a:t>
            </a:r>
          </a:p>
          <a:p>
            <a:r>
              <a:rPr lang="en-US" sz="1200" b="1" kern="1200" dirty="0">
                <a:solidFill>
                  <a:schemeClr val="tx1"/>
                </a:solidFill>
                <a:effectLst/>
                <a:latin typeface="+mn-lt"/>
                <a:ea typeface="+mn-ea"/>
                <a:cs typeface="+mn-cs"/>
              </a:rPr>
              <a:t>most damage:</a:t>
            </a:r>
          </a:p>
          <a:p>
            <a:r>
              <a:rPr lang="en-US" sz="1200" kern="1200" dirty="0">
                <a:solidFill>
                  <a:schemeClr val="tx1"/>
                </a:solidFill>
                <a:effectLst/>
                <a:latin typeface="+mn-lt"/>
                <a:ea typeface="+mn-ea"/>
                <a:cs typeface="+mn-cs"/>
              </a:rPr>
              <a:t>According to the NCSC and intelligence agencies, the threat of digital espionage remains at a high level, and other states use such means to try to siphon off information.</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vulnerability of the Internet of Things (IoT) has led to disruptive attacks that </a:t>
            </a:r>
          </a:p>
          <a:p>
            <a:r>
              <a:rPr lang="en-US" sz="1200" b="1" kern="1200" dirty="0">
                <a:solidFill>
                  <a:schemeClr val="tx1"/>
                </a:solidFill>
                <a:effectLst/>
                <a:latin typeface="+mn-lt"/>
                <a:ea typeface="+mn-ea"/>
                <a:cs typeface="+mn-cs"/>
              </a:rPr>
              <a:t>clearly illustrate the need for digital resilience to be strengthened:</a:t>
            </a:r>
          </a:p>
          <a:p>
            <a:r>
              <a:rPr lang="en-US" sz="1200" kern="1200" dirty="0">
                <a:solidFill>
                  <a:schemeClr val="tx1"/>
                </a:solidFill>
                <a:effectLst/>
                <a:latin typeface="+mn-lt"/>
                <a:ea typeface="+mn-ea"/>
                <a:cs typeface="+mn-cs"/>
              </a:rPr>
              <a:t>The number of  IoT devices is set to increase sharply in coming years, potentially reaching a total of 75 billion devices worldwide by 2025. Many of those devices will have vulnerabilities that are secured insufficiently and, in many cases, cannot be patched.</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Resilience of individuals and </a:t>
            </a:r>
            <a:r>
              <a:rPr lang="en-US" sz="1200" b="1" kern="1200" dirty="0" err="1">
                <a:solidFill>
                  <a:schemeClr val="tx1"/>
                </a:solidFill>
                <a:effectLst/>
                <a:latin typeface="+mn-lt"/>
                <a:ea typeface="+mn-ea"/>
                <a:cs typeface="+mn-cs"/>
              </a:rPr>
              <a:t>organisations</a:t>
            </a:r>
            <a:r>
              <a:rPr lang="en-US" sz="1200" b="1" kern="1200" dirty="0">
                <a:solidFill>
                  <a:schemeClr val="tx1"/>
                </a:solidFill>
                <a:effectLst/>
                <a:latin typeface="+mn-lt"/>
                <a:ea typeface="+mn-ea"/>
                <a:cs typeface="+mn-cs"/>
              </a:rPr>
              <a:t> cannot keep up with the proliferation of the threats:</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general, resilience in Dutch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is poor, and recent incidents have shown that the impact of such incidents can be huge. Resilience in education and research sectors seems to be better </a:t>
            </a:r>
            <a:r>
              <a:rPr lang="en-US" sz="1200" kern="1200" dirty="0" err="1">
                <a:solidFill>
                  <a:schemeClr val="tx1"/>
                </a:solidFill>
                <a:effectLst/>
                <a:latin typeface="+mn-lt"/>
                <a:ea typeface="+mn-ea"/>
                <a:cs typeface="+mn-cs"/>
              </a:rPr>
              <a:t>organised</a:t>
            </a:r>
            <a:r>
              <a:rPr lang="en-US"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7</a:t>
            </a:fld>
            <a:endParaRPr lang="nl-NL"/>
          </a:p>
        </p:txBody>
      </p:sp>
    </p:spTree>
    <p:extLst>
      <p:ext uri="{BB962C8B-B14F-4D97-AF65-F5344CB8AC3E}">
        <p14:creationId xmlns:p14="http://schemas.microsoft.com/office/powerpoint/2010/main" val="1271177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Criminals and state actors continue to constitute the greatest threat and cause the </a:t>
            </a:r>
          </a:p>
          <a:p>
            <a:r>
              <a:rPr lang="en-US" sz="1200" b="1" kern="1200" dirty="0">
                <a:solidFill>
                  <a:schemeClr val="tx1"/>
                </a:solidFill>
                <a:effectLst/>
                <a:latin typeface="+mn-lt"/>
                <a:ea typeface="+mn-ea"/>
                <a:cs typeface="+mn-cs"/>
              </a:rPr>
              <a:t>most damage:</a:t>
            </a:r>
          </a:p>
          <a:p>
            <a:r>
              <a:rPr lang="en-US" sz="1200" kern="1200" dirty="0">
                <a:solidFill>
                  <a:schemeClr val="tx1"/>
                </a:solidFill>
                <a:effectLst/>
                <a:latin typeface="+mn-lt"/>
                <a:ea typeface="+mn-ea"/>
                <a:cs typeface="+mn-cs"/>
              </a:rPr>
              <a:t>According to the NCSC and intelligence agencies, the threat of digital espionage remains at a high level, and other states use such means to try to siphon off information.</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vulnerability of the Internet of Things (IoT) has led to disruptive attacks that </a:t>
            </a:r>
          </a:p>
          <a:p>
            <a:r>
              <a:rPr lang="en-US" sz="1200" b="1" kern="1200" dirty="0">
                <a:solidFill>
                  <a:schemeClr val="tx1"/>
                </a:solidFill>
                <a:effectLst/>
                <a:latin typeface="+mn-lt"/>
                <a:ea typeface="+mn-ea"/>
                <a:cs typeface="+mn-cs"/>
              </a:rPr>
              <a:t>clearly illustrate the need for digital resilience to be strengthened:</a:t>
            </a:r>
          </a:p>
          <a:p>
            <a:r>
              <a:rPr lang="en-US" sz="1200" kern="1200" dirty="0">
                <a:solidFill>
                  <a:schemeClr val="tx1"/>
                </a:solidFill>
                <a:effectLst/>
                <a:latin typeface="+mn-lt"/>
                <a:ea typeface="+mn-ea"/>
                <a:cs typeface="+mn-cs"/>
              </a:rPr>
              <a:t>The number of  IoT devices is set to increase sharply in coming years, potentially reaching a total of 75 billion devices worldwide by 2025. Many of those devices will have vulnerabilities that are secured insufficiently and, in many cases, cannot be patched.</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Resilience of individuals and </a:t>
            </a:r>
            <a:r>
              <a:rPr lang="en-US" sz="1200" b="1" kern="1200" dirty="0" err="1">
                <a:solidFill>
                  <a:schemeClr val="tx1"/>
                </a:solidFill>
                <a:effectLst/>
                <a:latin typeface="+mn-lt"/>
                <a:ea typeface="+mn-ea"/>
                <a:cs typeface="+mn-cs"/>
              </a:rPr>
              <a:t>organisations</a:t>
            </a:r>
            <a:r>
              <a:rPr lang="en-US" sz="1200" b="1" kern="1200" dirty="0">
                <a:solidFill>
                  <a:schemeClr val="tx1"/>
                </a:solidFill>
                <a:effectLst/>
                <a:latin typeface="+mn-lt"/>
                <a:ea typeface="+mn-ea"/>
                <a:cs typeface="+mn-cs"/>
              </a:rPr>
              <a:t> cannot keep up with the proliferation of the threats:</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general, resilience in Dutch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is poor, and recent incidents have shown that the impact of such incidents can be huge. Resilience in education and research sectors seems to be better </a:t>
            </a:r>
            <a:r>
              <a:rPr lang="en-US" sz="1200" kern="1200" dirty="0" err="1">
                <a:solidFill>
                  <a:schemeClr val="tx1"/>
                </a:solidFill>
                <a:effectLst/>
                <a:latin typeface="+mn-lt"/>
                <a:ea typeface="+mn-ea"/>
                <a:cs typeface="+mn-cs"/>
              </a:rPr>
              <a:t>organised</a:t>
            </a:r>
            <a:r>
              <a:rPr lang="en-US"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8</a:t>
            </a:fld>
            <a:endParaRPr lang="nl-NL"/>
          </a:p>
        </p:txBody>
      </p:sp>
    </p:spTree>
    <p:extLst>
      <p:ext uri="{BB962C8B-B14F-4D97-AF65-F5344CB8AC3E}">
        <p14:creationId xmlns:p14="http://schemas.microsoft.com/office/powerpoint/2010/main" val="1081639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The increasing </a:t>
            </a:r>
            <a:r>
              <a:rPr lang="en-US" sz="1200" b="1" kern="1200" dirty="0" err="1">
                <a:solidFill>
                  <a:schemeClr val="tx1"/>
                </a:solidFill>
                <a:effectLst/>
                <a:latin typeface="+mn-lt"/>
                <a:ea typeface="+mn-ea"/>
                <a:cs typeface="+mn-cs"/>
              </a:rPr>
              <a:t>digitisation</a:t>
            </a:r>
            <a:r>
              <a:rPr lang="en-US" sz="1200" b="1" kern="1200" dirty="0">
                <a:solidFill>
                  <a:schemeClr val="tx1"/>
                </a:solidFill>
                <a:effectLst/>
                <a:latin typeface="+mn-lt"/>
                <a:ea typeface="+mn-ea"/>
                <a:cs typeface="+mn-cs"/>
              </a:rPr>
              <a:t> of citizens (and therefore of students, teachers, </a:t>
            </a:r>
          </a:p>
          <a:p>
            <a:r>
              <a:rPr lang="en-US" sz="1200" b="1" kern="1200" dirty="0">
                <a:solidFill>
                  <a:schemeClr val="tx1"/>
                </a:solidFill>
                <a:effectLst/>
                <a:latin typeface="+mn-lt"/>
                <a:ea typeface="+mn-ea"/>
                <a:cs typeface="+mn-cs"/>
              </a:rPr>
              <a:t>researchers and other staff at education and research institutions) is changing the </a:t>
            </a:r>
          </a:p>
          <a:p>
            <a:r>
              <a:rPr lang="en-US" sz="1200" b="1" kern="1200" dirty="0">
                <a:solidFill>
                  <a:schemeClr val="tx1"/>
                </a:solidFill>
                <a:effectLst/>
                <a:latin typeface="+mn-lt"/>
                <a:ea typeface="+mn-ea"/>
                <a:cs typeface="+mn-cs"/>
              </a:rPr>
              <a:t>threat landscape:</a:t>
            </a:r>
          </a:p>
          <a:p>
            <a:r>
              <a:rPr lang="en-US" sz="1200" kern="1200" dirty="0">
                <a:solidFill>
                  <a:schemeClr val="tx1"/>
                </a:solidFill>
                <a:effectLst/>
                <a:latin typeface="+mn-lt"/>
                <a:ea typeface="+mn-ea"/>
                <a:cs typeface="+mn-cs"/>
              </a:rPr>
              <a:t>Students, teachers, researchers and other staff at institutions are increasingly making use of mobile devices – in many cases their own smartphones or tablets (BYOD). This is blurring the boundaries between private and company information and making it more difficult to monitor improper access to critical data. When the General Data Protection Regulation enters into effect in mid-2018,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will have to put processes in place for the protection of personal data, and the notification of incidents.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Denial-of-service attacks will continue, but can be kept under control.</a:t>
            </a:r>
          </a:p>
          <a:p>
            <a:r>
              <a:rPr lang="en-US" sz="1200" kern="1200" dirty="0">
                <a:solidFill>
                  <a:schemeClr val="tx1"/>
                </a:solidFill>
                <a:effectLst/>
                <a:latin typeface="+mn-lt"/>
                <a:ea typeface="+mn-ea"/>
                <a:cs typeface="+mn-cs"/>
              </a:rPr>
              <a:t>SURFcert statistics indicate that denial-of-service attacks will continue unabated. It appears that, given their noticeable decrease during holiday periods, many attacks are carried out by students. Together with the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concerned, SURFnet has developed adequate solutions to mitigate these attacks, thereby limiting the impact.</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Malicious parties are still taking advantage of vulnerabilities, including on mobile </a:t>
            </a:r>
          </a:p>
          <a:p>
            <a:r>
              <a:rPr lang="en-US" sz="1200" b="1" kern="1200" dirty="0">
                <a:solidFill>
                  <a:schemeClr val="tx1"/>
                </a:solidFill>
                <a:effectLst/>
                <a:latin typeface="+mn-lt"/>
                <a:ea typeface="+mn-ea"/>
                <a:cs typeface="+mn-cs"/>
              </a:rPr>
              <a:t>devices, to gain access to critical systems:</a:t>
            </a:r>
          </a:p>
          <a:p>
            <a:r>
              <a:rPr lang="en-US" sz="1200" kern="1200" dirty="0">
                <a:solidFill>
                  <a:schemeClr val="tx1"/>
                </a:solidFill>
                <a:effectLst/>
                <a:latin typeface="+mn-lt"/>
                <a:ea typeface="+mn-ea"/>
                <a:cs typeface="+mn-cs"/>
              </a:rPr>
              <a:t>Many vulnerabilities, including zero-day vulnerabilities, are either not patched or patched too late. This gives malicious parties ample opportunity to carry out attacks that are difficult to detect.</a:t>
            </a:r>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9</a:t>
            </a:fld>
            <a:endParaRPr lang="nl-NL"/>
          </a:p>
        </p:txBody>
      </p:sp>
    </p:spTree>
    <p:extLst>
      <p:ext uri="{BB962C8B-B14F-4D97-AF65-F5344CB8AC3E}">
        <p14:creationId xmlns:p14="http://schemas.microsoft.com/office/powerpoint/2010/main" val="744051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The increasing </a:t>
            </a:r>
            <a:r>
              <a:rPr lang="en-US" sz="1200" b="1" kern="1200" dirty="0" err="1">
                <a:solidFill>
                  <a:schemeClr val="tx1"/>
                </a:solidFill>
                <a:effectLst/>
                <a:latin typeface="+mn-lt"/>
                <a:ea typeface="+mn-ea"/>
                <a:cs typeface="+mn-cs"/>
              </a:rPr>
              <a:t>digitisation</a:t>
            </a:r>
            <a:r>
              <a:rPr lang="en-US" sz="1200" b="1" kern="1200" dirty="0">
                <a:solidFill>
                  <a:schemeClr val="tx1"/>
                </a:solidFill>
                <a:effectLst/>
                <a:latin typeface="+mn-lt"/>
                <a:ea typeface="+mn-ea"/>
                <a:cs typeface="+mn-cs"/>
              </a:rPr>
              <a:t> of citizens (and therefore of students, teachers, </a:t>
            </a:r>
          </a:p>
          <a:p>
            <a:r>
              <a:rPr lang="en-US" sz="1200" b="1" kern="1200" dirty="0">
                <a:solidFill>
                  <a:schemeClr val="tx1"/>
                </a:solidFill>
                <a:effectLst/>
                <a:latin typeface="+mn-lt"/>
                <a:ea typeface="+mn-ea"/>
                <a:cs typeface="+mn-cs"/>
              </a:rPr>
              <a:t>researchers and other staff at education and research institutions) is changing the </a:t>
            </a:r>
          </a:p>
          <a:p>
            <a:r>
              <a:rPr lang="en-US" sz="1200" b="1" kern="1200" dirty="0">
                <a:solidFill>
                  <a:schemeClr val="tx1"/>
                </a:solidFill>
                <a:effectLst/>
                <a:latin typeface="+mn-lt"/>
                <a:ea typeface="+mn-ea"/>
                <a:cs typeface="+mn-cs"/>
              </a:rPr>
              <a:t>threat landscape:</a:t>
            </a:r>
          </a:p>
          <a:p>
            <a:r>
              <a:rPr lang="en-US" sz="1200" kern="1200" dirty="0">
                <a:solidFill>
                  <a:schemeClr val="tx1"/>
                </a:solidFill>
                <a:effectLst/>
                <a:latin typeface="+mn-lt"/>
                <a:ea typeface="+mn-ea"/>
                <a:cs typeface="+mn-cs"/>
              </a:rPr>
              <a:t>Students, teachers, researchers and other staff at institutions are increasingly making use of mobile devices – in many cases their own smartphones or tablets (BYOD). This is blurring the boundaries between private and company information and making it more difficult to monitor improper access to critical data. When the General Data Protection Regulation enters into effect in mid-2018,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will have to put processes in place for the protection of personal data, and the notification of incidents.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Denial-of-service attacks will continue, but can be kept under control.</a:t>
            </a:r>
          </a:p>
          <a:p>
            <a:r>
              <a:rPr lang="en-US" sz="1200" kern="1200" dirty="0">
                <a:solidFill>
                  <a:schemeClr val="tx1"/>
                </a:solidFill>
                <a:effectLst/>
                <a:latin typeface="+mn-lt"/>
                <a:ea typeface="+mn-ea"/>
                <a:cs typeface="+mn-cs"/>
              </a:rPr>
              <a:t>SURFcert statistics indicate that denial-of-service attacks will continue unabated. It appears that, given their noticeable decrease during holiday periods, many attacks are carried out by students. Together with the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concerned, SURFnet has developed adequate solutions to mitigate these attacks, thereby limiting the impact.</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Malicious parties are still taking advantage of vulnerabilities, including on mobile </a:t>
            </a:r>
          </a:p>
          <a:p>
            <a:r>
              <a:rPr lang="en-US" sz="1200" b="1" kern="1200" dirty="0">
                <a:solidFill>
                  <a:schemeClr val="tx1"/>
                </a:solidFill>
                <a:effectLst/>
                <a:latin typeface="+mn-lt"/>
                <a:ea typeface="+mn-ea"/>
                <a:cs typeface="+mn-cs"/>
              </a:rPr>
              <a:t>devices, to gain access to critical systems:</a:t>
            </a:r>
          </a:p>
          <a:p>
            <a:r>
              <a:rPr lang="en-US" sz="1200" kern="1200" dirty="0">
                <a:solidFill>
                  <a:schemeClr val="tx1"/>
                </a:solidFill>
                <a:effectLst/>
                <a:latin typeface="+mn-lt"/>
                <a:ea typeface="+mn-ea"/>
                <a:cs typeface="+mn-cs"/>
              </a:rPr>
              <a:t>Many vulnerabilities, including zero-day vulnerabilities, are either not patched or patched too late. This gives malicious parties ample opportunity to carry out attacks that are difficult to detect.</a:t>
            </a:r>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10</a:t>
            </a:fld>
            <a:endParaRPr lang="nl-NL"/>
          </a:p>
        </p:txBody>
      </p:sp>
    </p:spTree>
    <p:extLst>
      <p:ext uri="{BB962C8B-B14F-4D97-AF65-F5344CB8AC3E}">
        <p14:creationId xmlns:p14="http://schemas.microsoft.com/office/powerpoint/2010/main" val="455132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The increasing </a:t>
            </a:r>
            <a:r>
              <a:rPr lang="en-US" sz="1200" b="1" kern="1200" dirty="0" err="1">
                <a:solidFill>
                  <a:schemeClr val="tx1"/>
                </a:solidFill>
                <a:effectLst/>
                <a:latin typeface="+mn-lt"/>
                <a:ea typeface="+mn-ea"/>
                <a:cs typeface="+mn-cs"/>
              </a:rPr>
              <a:t>digitisation</a:t>
            </a:r>
            <a:r>
              <a:rPr lang="en-US" sz="1200" b="1" kern="1200" dirty="0">
                <a:solidFill>
                  <a:schemeClr val="tx1"/>
                </a:solidFill>
                <a:effectLst/>
                <a:latin typeface="+mn-lt"/>
                <a:ea typeface="+mn-ea"/>
                <a:cs typeface="+mn-cs"/>
              </a:rPr>
              <a:t> of citizens (and therefore of students, teachers, </a:t>
            </a:r>
          </a:p>
          <a:p>
            <a:r>
              <a:rPr lang="en-US" sz="1200" b="1" kern="1200" dirty="0">
                <a:solidFill>
                  <a:schemeClr val="tx1"/>
                </a:solidFill>
                <a:effectLst/>
                <a:latin typeface="+mn-lt"/>
                <a:ea typeface="+mn-ea"/>
                <a:cs typeface="+mn-cs"/>
              </a:rPr>
              <a:t>researchers and other staff at education and research institutions) is changing the </a:t>
            </a:r>
          </a:p>
          <a:p>
            <a:r>
              <a:rPr lang="en-US" sz="1200" b="1" kern="1200" dirty="0">
                <a:solidFill>
                  <a:schemeClr val="tx1"/>
                </a:solidFill>
                <a:effectLst/>
                <a:latin typeface="+mn-lt"/>
                <a:ea typeface="+mn-ea"/>
                <a:cs typeface="+mn-cs"/>
              </a:rPr>
              <a:t>threat landscape:</a:t>
            </a:r>
          </a:p>
          <a:p>
            <a:r>
              <a:rPr lang="en-US" sz="1200" kern="1200" dirty="0">
                <a:solidFill>
                  <a:schemeClr val="tx1"/>
                </a:solidFill>
                <a:effectLst/>
                <a:latin typeface="+mn-lt"/>
                <a:ea typeface="+mn-ea"/>
                <a:cs typeface="+mn-cs"/>
              </a:rPr>
              <a:t>Students, teachers, researchers and other staff at institutions are increasingly making use of mobile devices – in many cases their own smartphones or tablets (BYOD). This is blurring the boundaries between private and company information and making it more difficult to monitor improper access to critical data. When the General Data Protection Regulation enters into effect in mid-2018,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will have to put processes in place for the protection of personal data, and the notification of incidents.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Denial-of-service attacks will continue, but can be kept under control.</a:t>
            </a:r>
          </a:p>
          <a:p>
            <a:r>
              <a:rPr lang="en-US" sz="1200" kern="1200" dirty="0">
                <a:solidFill>
                  <a:schemeClr val="tx1"/>
                </a:solidFill>
                <a:effectLst/>
                <a:latin typeface="+mn-lt"/>
                <a:ea typeface="+mn-ea"/>
                <a:cs typeface="+mn-cs"/>
              </a:rPr>
              <a:t>SURFcert statistics indicate that denial-of-service attacks will continue unabated. It appears that, given their noticeable decrease during holiday periods, many attacks are carried out by students. Together with the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concerned, SURFnet has developed adequate solutions to mitigate these attacks, thereby limiting the impact.</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Malicious parties are still taking advantage of vulnerabilities, including on mobile </a:t>
            </a:r>
          </a:p>
          <a:p>
            <a:r>
              <a:rPr lang="en-US" sz="1200" b="1" kern="1200" dirty="0">
                <a:solidFill>
                  <a:schemeClr val="tx1"/>
                </a:solidFill>
                <a:effectLst/>
                <a:latin typeface="+mn-lt"/>
                <a:ea typeface="+mn-ea"/>
                <a:cs typeface="+mn-cs"/>
              </a:rPr>
              <a:t>devices, to gain access to critical systems:</a:t>
            </a:r>
          </a:p>
          <a:p>
            <a:r>
              <a:rPr lang="en-US" sz="1200" kern="1200" dirty="0">
                <a:solidFill>
                  <a:schemeClr val="tx1"/>
                </a:solidFill>
                <a:effectLst/>
                <a:latin typeface="+mn-lt"/>
                <a:ea typeface="+mn-ea"/>
                <a:cs typeface="+mn-cs"/>
              </a:rPr>
              <a:t>Many vulnerabilities, including zero-day vulnerabilities, are either not patched or patched too late. This gives malicious parties ample opportunity to carry out attacks that are difficult to detect.</a:t>
            </a:r>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11</a:t>
            </a:fld>
            <a:endParaRPr lang="nl-NL"/>
          </a:p>
        </p:txBody>
      </p:sp>
    </p:spTree>
    <p:extLst>
      <p:ext uri="{BB962C8B-B14F-4D97-AF65-F5344CB8AC3E}">
        <p14:creationId xmlns:p14="http://schemas.microsoft.com/office/powerpoint/2010/main" val="4134329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Six actors play a role in the education and research sectors. These are listed below in </a:t>
            </a:r>
          </a:p>
          <a:p>
            <a:r>
              <a:rPr lang="en-US" sz="1200" kern="1200" dirty="0">
                <a:solidFill>
                  <a:schemeClr val="tx1"/>
                </a:solidFill>
                <a:effectLst/>
                <a:latin typeface="+mn-lt"/>
                <a:ea typeface="+mn-ea"/>
                <a:cs typeface="+mn-cs"/>
              </a:rPr>
              <a:t>order of skills and motives from low to extremely high:</a:t>
            </a:r>
          </a:p>
          <a:p>
            <a:r>
              <a:rPr lang="en-US" sz="1200" kern="1200" dirty="0">
                <a:solidFill>
                  <a:schemeClr val="tx1"/>
                </a:solidFill>
                <a:effectLst/>
                <a:latin typeface="+mn-lt"/>
                <a:ea typeface="+mn-ea"/>
                <a:cs typeface="+mn-cs"/>
              </a:rPr>
              <a:t>1. Employees – skill: low</a:t>
            </a:r>
          </a:p>
          <a:p>
            <a:r>
              <a:rPr lang="en-US" sz="1200" kern="1200" dirty="0">
                <a:solidFill>
                  <a:schemeClr val="tx1"/>
                </a:solidFill>
                <a:effectLst/>
                <a:latin typeface="+mn-lt"/>
                <a:ea typeface="+mn-ea"/>
                <a:cs typeface="+mn-cs"/>
              </a:rPr>
              <a:t>Employees benefit from good evaluations and performance; therefore, </a:t>
            </a:r>
          </a:p>
          <a:p>
            <a:r>
              <a:rPr lang="en-US" sz="1200" kern="1200" dirty="0">
                <a:solidFill>
                  <a:schemeClr val="tx1"/>
                </a:solidFill>
                <a:effectLst/>
                <a:latin typeface="+mn-lt"/>
                <a:ea typeface="+mn-ea"/>
                <a:cs typeface="+mn-cs"/>
              </a:rPr>
              <a:t>manipulating HR files may be of interest to them. Employees may feel resentment </a:t>
            </a:r>
          </a:p>
          <a:p>
            <a:r>
              <a:rPr lang="en-US" sz="1200" kern="1200" dirty="0">
                <a:solidFill>
                  <a:schemeClr val="tx1"/>
                </a:solidFill>
                <a:effectLst/>
                <a:latin typeface="+mn-lt"/>
                <a:ea typeface="+mn-ea"/>
                <a:cs typeface="+mn-cs"/>
              </a:rPr>
              <a:t>at the threat of dismissal or </a:t>
            </a:r>
            <a:r>
              <a:rPr lang="en-US" sz="1200" kern="1200" dirty="0" err="1">
                <a:solidFill>
                  <a:schemeClr val="tx1"/>
                </a:solidFill>
                <a:effectLst/>
                <a:latin typeface="+mn-lt"/>
                <a:ea typeface="+mn-ea"/>
                <a:cs typeface="+mn-cs"/>
              </a:rPr>
              <a:t>reorganisation</a:t>
            </a:r>
            <a:r>
              <a:rPr lang="en-US" sz="1200" kern="1200" dirty="0">
                <a:solidFill>
                  <a:schemeClr val="tx1"/>
                </a:solidFill>
                <a:effectLst/>
                <a:latin typeface="+mn-lt"/>
                <a:ea typeface="+mn-ea"/>
                <a:cs typeface="+mn-cs"/>
              </a:rPr>
              <a:t> and be incited to inflict damage. Some </a:t>
            </a:r>
          </a:p>
          <a:p>
            <a:r>
              <a:rPr lang="en-US" sz="1200" kern="1200" dirty="0">
                <a:solidFill>
                  <a:schemeClr val="tx1"/>
                </a:solidFill>
                <a:effectLst/>
                <a:latin typeface="+mn-lt"/>
                <a:ea typeface="+mn-ea"/>
                <a:cs typeface="+mn-cs"/>
              </a:rPr>
              <a:t>employees are potentially very skilled and have access to systems and networks. </a:t>
            </a:r>
          </a:p>
          <a:p>
            <a:r>
              <a:rPr lang="en-US" sz="1200" kern="1200" dirty="0">
                <a:solidFill>
                  <a:schemeClr val="tx1"/>
                </a:solidFill>
                <a:effectLst/>
                <a:latin typeface="+mn-lt"/>
                <a:ea typeface="+mn-ea"/>
                <a:cs typeface="+mn-cs"/>
              </a:rPr>
              <a:t>Other employees are often unaware of cyber security threats, which means they </a:t>
            </a:r>
          </a:p>
          <a:p>
            <a:r>
              <a:rPr lang="en-US" sz="1200" kern="1200" dirty="0">
                <a:solidFill>
                  <a:schemeClr val="tx1"/>
                </a:solidFill>
                <a:effectLst/>
                <a:latin typeface="+mn-lt"/>
                <a:ea typeface="+mn-ea"/>
                <a:cs typeface="+mn-cs"/>
              </a:rPr>
              <a:t>may be careless when handling sensitive information. In some cases, they are </a:t>
            </a:r>
          </a:p>
          <a:p>
            <a:r>
              <a:rPr lang="en-US" sz="1200" kern="1200" dirty="0">
                <a:solidFill>
                  <a:schemeClr val="tx1"/>
                </a:solidFill>
                <a:effectLst/>
                <a:latin typeface="+mn-lt"/>
                <a:ea typeface="+mn-ea"/>
                <a:cs typeface="+mn-cs"/>
              </a:rPr>
              <a:t>driven by efficiency and convenience rather than cyber security concerns.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2. Students – skill: low to medium</a:t>
            </a:r>
          </a:p>
          <a:p>
            <a:r>
              <a:rPr lang="en-US" sz="1200" kern="1200" dirty="0">
                <a:solidFill>
                  <a:schemeClr val="tx1"/>
                </a:solidFill>
                <a:effectLst/>
                <a:latin typeface="+mn-lt"/>
                <a:ea typeface="+mn-ea"/>
                <a:cs typeface="+mn-cs"/>
              </a:rPr>
              <a:t>Students benefit from good study progress, so it may be of interest to them to </a:t>
            </a:r>
          </a:p>
          <a:p>
            <a:r>
              <a:rPr lang="en-US" sz="1200" kern="1200" dirty="0">
                <a:solidFill>
                  <a:schemeClr val="tx1"/>
                </a:solidFill>
                <a:effectLst/>
                <a:latin typeface="+mn-lt"/>
                <a:ea typeface="+mn-ea"/>
                <a:cs typeface="+mn-cs"/>
              </a:rPr>
              <a:t>manipulate their grades. They already have access to many systems and networks, </a:t>
            </a:r>
          </a:p>
          <a:p>
            <a:r>
              <a:rPr lang="en-US" sz="1200" kern="1200" dirty="0">
                <a:solidFill>
                  <a:schemeClr val="tx1"/>
                </a:solidFill>
                <a:effectLst/>
                <a:latin typeface="+mn-lt"/>
                <a:ea typeface="+mn-ea"/>
                <a:cs typeface="+mn-cs"/>
              </a:rPr>
              <a:t>and some are very skilled. Many students are often unaware of cyber security </a:t>
            </a:r>
          </a:p>
          <a:p>
            <a:r>
              <a:rPr lang="en-US" sz="1200" kern="1200" dirty="0">
                <a:solidFill>
                  <a:schemeClr val="tx1"/>
                </a:solidFill>
                <a:effectLst/>
                <a:latin typeface="+mn-lt"/>
                <a:ea typeface="+mn-ea"/>
                <a:cs typeface="+mn-cs"/>
              </a:rPr>
              <a:t>threats, which means they may be careless when handling sensitive information.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3. Activists and cyber vandals – skill: low to medium</a:t>
            </a:r>
          </a:p>
          <a:p>
            <a:r>
              <a:rPr lang="en-US" sz="1200" kern="1200" dirty="0">
                <a:solidFill>
                  <a:schemeClr val="tx1"/>
                </a:solidFill>
                <a:effectLst/>
                <a:latin typeface="+mn-lt"/>
                <a:ea typeface="+mn-ea"/>
                <a:cs typeface="+mn-cs"/>
              </a:rPr>
              <a:t>Activists have decent knowledge and skills that they can use to steal data or </a:t>
            </a:r>
          </a:p>
          <a:p>
            <a:r>
              <a:rPr lang="en-US" sz="1200" kern="1200" dirty="0">
                <a:solidFill>
                  <a:schemeClr val="tx1"/>
                </a:solidFill>
                <a:effectLst/>
                <a:latin typeface="+mn-lt"/>
                <a:ea typeface="+mn-ea"/>
                <a:cs typeface="+mn-cs"/>
              </a:rPr>
              <a:t>make systems and networks inaccessible. Moreover, it is highly likely that they </a:t>
            </a:r>
          </a:p>
          <a:p>
            <a:r>
              <a:rPr lang="en-US" sz="1200" kern="1200" dirty="0">
                <a:solidFill>
                  <a:schemeClr val="tx1"/>
                </a:solidFill>
                <a:effectLst/>
                <a:latin typeface="+mn-lt"/>
                <a:ea typeface="+mn-ea"/>
                <a:cs typeface="+mn-cs"/>
              </a:rPr>
              <a:t>will make stolen data public. Cyber vandals are also looking for peer recognition, </a:t>
            </a:r>
          </a:p>
          <a:p>
            <a:r>
              <a:rPr lang="en-US" sz="1200" kern="1200" dirty="0">
                <a:solidFill>
                  <a:schemeClr val="tx1"/>
                </a:solidFill>
                <a:effectLst/>
                <a:latin typeface="+mn-lt"/>
                <a:ea typeface="+mn-ea"/>
                <a:cs typeface="+mn-cs"/>
              </a:rPr>
              <a:t>and sometimes want a large audience for their actions. Cyber-jihadists are intent </a:t>
            </a:r>
          </a:p>
          <a:p>
            <a:r>
              <a:rPr lang="en-US" sz="1200" kern="1200" dirty="0">
                <a:solidFill>
                  <a:schemeClr val="tx1"/>
                </a:solidFill>
                <a:effectLst/>
                <a:latin typeface="+mn-lt"/>
                <a:ea typeface="+mn-ea"/>
                <a:cs typeface="+mn-cs"/>
              </a:rPr>
              <a:t>on collecting sensitive data that they will make public for propaganda reasons </a:t>
            </a:r>
          </a:p>
          <a:p>
            <a:r>
              <a:rPr lang="en-US" sz="1200" kern="1200" dirty="0">
                <a:solidFill>
                  <a:schemeClr val="tx1"/>
                </a:solidFill>
                <a:effectLst/>
                <a:latin typeface="+mn-lt"/>
                <a:ea typeface="+mn-ea"/>
                <a:cs typeface="+mn-cs"/>
              </a:rPr>
              <a:t>subsequently</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4. Competitors – skill: low to medium</a:t>
            </a:r>
          </a:p>
          <a:p>
            <a:r>
              <a:rPr lang="en-US" sz="1200" kern="1200" dirty="0">
                <a:solidFill>
                  <a:schemeClr val="tx1"/>
                </a:solidFill>
                <a:effectLst/>
                <a:latin typeface="+mn-lt"/>
                <a:ea typeface="+mn-ea"/>
                <a:cs typeface="+mn-cs"/>
              </a:rPr>
              <a:t>Commercial parties benefit from obtaining information early from competitors. The </a:t>
            </a:r>
          </a:p>
          <a:p>
            <a:r>
              <a:rPr lang="en-US" sz="1200" kern="1200" dirty="0">
                <a:solidFill>
                  <a:schemeClr val="tx1"/>
                </a:solidFill>
                <a:effectLst/>
                <a:latin typeface="+mn-lt"/>
                <a:ea typeface="+mn-ea"/>
                <a:cs typeface="+mn-cs"/>
              </a:rPr>
              <a:t>same could be true for rival partner institutions which are interested in each other’s </a:t>
            </a:r>
          </a:p>
          <a:p>
            <a:r>
              <a:rPr lang="en-US" sz="1200" kern="1200" dirty="0">
                <a:solidFill>
                  <a:schemeClr val="tx1"/>
                </a:solidFill>
                <a:effectLst/>
                <a:latin typeface="+mn-lt"/>
                <a:ea typeface="+mn-ea"/>
                <a:cs typeface="+mn-cs"/>
              </a:rPr>
              <a:t>research data, for example. Although knowledge and skills are available, they will </a:t>
            </a:r>
          </a:p>
          <a:p>
            <a:r>
              <a:rPr lang="en-US" sz="1200" kern="1200" dirty="0">
                <a:solidFill>
                  <a:schemeClr val="tx1"/>
                </a:solidFill>
                <a:effectLst/>
                <a:latin typeface="+mn-lt"/>
                <a:ea typeface="+mn-ea"/>
                <a:cs typeface="+mn-cs"/>
              </a:rPr>
              <a:t>not be used readily against a fellow institution.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5. Cyber researchers – skill: high</a:t>
            </a:r>
          </a:p>
          <a:p>
            <a:r>
              <a:rPr lang="en-US" sz="1200" kern="1200" dirty="0">
                <a:solidFill>
                  <a:schemeClr val="tx1"/>
                </a:solidFill>
                <a:effectLst/>
                <a:latin typeface="+mn-lt"/>
                <a:ea typeface="+mn-ea"/>
                <a:cs typeface="+mn-cs"/>
              </a:rPr>
              <a:t>Cyber researchers are in fact hackers, but have no malicious intent. If they </a:t>
            </a:r>
          </a:p>
          <a:p>
            <a:r>
              <a:rPr lang="en-US" sz="1200" kern="1200" dirty="0">
                <a:solidFill>
                  <a:schemeClr val="tx1"/>
                </a:solidFill>
                <a:effectLst/>
                <a:latin typeface="+mn-lt"/>
                <a:ea typeface="+mn-ea"/>
                <a:cs typeface="+mn-cs"/>
              </a:rPr>
              <a:t>encounter a problem, they will generally warn the institution concerned </a:t>
            </a:r>
          </a:p>
          <a:p>
            <a:r>
              <a:rPr lang="en-US" sz="1200" kern="1200" dirty="0">
                <a:solidFill>
                  <a:schemeClr val="tx1"/>
                </a:solidFill>
                <a:effectLst/>
                <a:latin typeface="+mn-lt"/>
                <a:ea typeface="+mn-ea"/>
                <a:cs typeface="+mn-cs"/>
              </a:rPr>
              <a:t>(responsible disclosure). They are extremely skilled, and do not always act in </a:t>
            </a:r>
          </a:p>
          <a:p>
            <a:r>
              <a:rPr lang="en-US" sz="1200" kern="1200" dirty="0">
                <a:solidFill>
                  <a:schemeClr val="tx1"/>
                </a:solidFill>
                <a:effectLst/>
                <a:latin typeface="+mn-lt"/>
                <a:ea typeface="+mn-ea"/>
                <a:cs typeface="+mn-cs"/>
              </a:rPr>
              <a:t>accordance with the institution’s policies.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6. Professional criminals and state actors – skill: high to very high </a:t>
            </a:r>
          </a:p>
          <a:p>
            <a:r>
              <a:rPr lang="en-US" sz="1200" kern="1200" dirty="0">
                <a:solidFill>
                  <a:schemeClr val="tx1"/>
                </a:solidFill>
                <a:effectLst/>
                <a:latin typeface="+mn-lt"/>
                <a:ea typeface="+mn-ea"/>
                <a:cs typeface="+mn-cs"/>
              </a:rPr>
              <a:t>Professional criminals are driven mainly by financial gain. They sell stolen data </a:t>
            </a:r>
          </a:p>
          <a:p>
            <a:r>
              <a:rPr lang="en-US" sz="1200" kern="1200" dirty="0">
                <a:solidFill>
                  <a:schemeClr val="tx1"/>
                </a:solidFill>
                <a:effectLst/>
                <a:latin typeface="+mn-lt"/>
                <a:ea typeface="+mn-ea"/>
                <a:cs typeface="+mn-cs"/>
              </a:rPr>
              <a:t>or try to collect a ransom by making data temporarily inaccessible. They are </a:t>
            </a:r>
          </a:p>
          <a:p>
            <a:r>
              <a:rPr lang="en-US" sz="1200" kern="1200" dirty="0" err="1">
                <a:solidFill>
                  <a:schemeClr val="tx1"/>
                </a:solidFill>
                <a:effectLst/>
                <a:latin typeface="+mn-lt"/>
                <a:ea typeface="+mn-ea"/>
                <a:cs typeface="+mn-cs"/>
              </a:rPr>
              <a:t>organising</a:t>
            </a:r>
            <a:r>
              <a:rPr lang="en-US" sz="1200" kern="1200" dirty="0">
                <a:solidFill>
                  <a:schemeClr val="tx1"/>
                </a:solidFill>
                <a:effectLst/>
                <a:latin typeface="+mn-lt"/>
                <a:ea typeface="+mn-ea"/>
                <a:cs typeface="+mn-cs"/>
              </a:rPr>
              <a:t> themselves increasingly, making their chances of success much higher. </a:t>
            </a:r>
          </a:p>
          <a:p>
            <a:r>
              <a:rPr lang="en-US" sz="1200" kern="1200" dirty="0">
                <a:solidFill>
                  <a:schemeClr val="tx1"/>
                </a:solidFill>
                <a:effectLst/>
                <a:latin typeface="+mn-lt"/>
                <a:ea typeface="+mn-ea"/>
                <a:cs typeface="+mn-cs"/>
              </a:rPr>
              <a:t>A great deal of data is collected in the context of anti-terrorism and crime fighting, </a:t>
            </a:r>
          </a:p>
          <a:p>
            <a:r>
              <a:rPr lang="en-US" sz="1200" kern="1200" dirty="0">
                <a:solidFill>
                  <a:schemeClr val="tx1"/>
                </a:solidFill>
                <a:effectLst/>
                <a:latin typeface="+mn-lt"/>
                <a:ea typeface="+mn-ea"/>
                <a:cs typeface="+mn-cs"/>
              </a:rPr>
              <a:t>but commercial and economic motives (an interest in intellectual property and </a:t>
            </a:r>
          </a:p>
          <a:p>
            <a:r>
              <a:rPr lang="en-US" sz="1200" kern="1200" dirty="0">
                <a:solidFill>
                  <a:schemeClr val="tx1"/>
                </a:solidFill>
                <a:effectLst/>
                <a:latin typeface="+mn-lt"/>
                <a:ea typeface="+mn-ea"/>
                <a:cs typeface="+mn-cs"/>
              </a:rPr>
              <a:t>innovative knowledge) can also be an incentive for foreign intelligence agencies.</a:t>
            </a:r>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12</a:t>
            </a:fld>
            <a:endParaRPr lang="nl-NL"/>
          </a:p>
        </p:txBody>
      </p:sp>
    </p:spTree>
    <p:extLst>
      <p:ext uri="{BB962C8B-B14F-4D97-AF65-F5344CB8AC3E}">
        <p14:creationId xmlns:p14="http://schemas.microsoft.com/office/powerpoint/2010/main" val="1986957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emf"/></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oorblad foto">
    <p:bg>
      <p:bgPr>
        <a:solidFill>
          <a:schemeClr val="bg1"/>
        </a:solidFill>
        <a:effectLst/>
      </p:bgPr>
    </p:bg>
    <p:spTree>
      <p:nvGrpSpPr>
        <p:cNvPr id="1" name=""/>
        <p:cNvGrpSpPr/>
        <p:nvPr/>
      </p:nvGrpSpPr>
      <p:grpSpPr>
        <a:xfrm>
          <a:off x="0" y="0"/>
          <a:ext cx="0" cy="0"/>
          <a:chOff x="0" y="0"/>
          <a:chExt cx="0" cy="0"/>
        </a:xfrm>
      </p:grpSpPr>
      <p:pic>
        <p:nvPicPr>
          <p:cNvPr id="12" name="Picture 11" descr="pic_surf2.png"/>
          <p:cNvPicPr>
            <a:picLocks noChangeAspect="1"/>
          </p:cNvPicPr>
          <p:nvPr userDrawn="1"/>
        </p:nvPicPr>
        <p:blipFill>
          <a:blip r:embed="rId2" cstate="print"/>
          <a:stretch>
            <a:fillRect/>
          </a:stretch>
        </p:blipFill>
        <p:spPr>
          <a:xfrm>
            <a:off x="144000" y="5562000"/>
            <a:ext cx="8856000" cy="1151951"/>
          </a:xfrm>
          <a:prstGeom prst="rect">
            <a:avLst/>
          </a:prstGeom>
        </p:spPr>
      </p:pic>
      <p:sp>
        <p:nvSpPr>
          <p:cNvPr id="7" name="Picture Placeholder 6"/>
          <p:cNvSpPr>
            <a:spLocks noGrp="1"/>
          </p:cNvSpPr>
          <p:nvPr userDrawn="1">
            <p:ph type="pic" sz="quarter" idx="11"/>
          </p:nvPr>
        </p:nvSpPr>
        <p:spPr>
          <a:xfrm>
            <a:off x="142875" y="144001"/>
            <a:ext cx="8858250" cy="5272549"/>
          </a:xfrm>
          <a:prstGeom prst="roundRect">
            <a:avLst>
              <a:gd name="adj" fmla="val 2730"/>
            </a:avLst>
          </a:prstGeom>
          <a:solidFill>
            <a:schemeClr val="bg1">
              <a:lumMod val="95000"/>
            </a:schemeClr>
          </a:solidFill>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nl-NL" noProof="0"/>
              <a:t>Klik op het pictogram als u een afbeelding wilt toevoegen</a:t>
            </a:r>
            <a:endParaRPr lang="nl-NL" noProof="0" dirty="0"/>
          </a:p>
        </p:txBody>
      </p:sp>
      <p:sp>
        <p:nvSpPr>
          <p:cNvPr id="8" name="Subtitle 2"/>
          <p:cNvSpPr>
            <a:spLocks noGrp="1"/>
          </p:cNvSpPr>
          <p:nvPr userDrawn="1">
            <p:ph type="subTitle" idx="1"/>
          </p:nvPr>
        </p:nvSpPr>
        <p:spPr>
          <a:xfrm>
            <a:off x="288000" y="1548000"/>
            <a:ext cx="8568000" cy="576000"/>
          </a:xfrm>
          <a:prstGeom prst="roundRect">
            <a:avLst>
              <a:gd name="adj" fmla="val 24321"/>
            </a:avLst>
          </a:prstGeom>
          <a:solidFill>
            <a:schemeClr val="accent1"/>
          </a:solidFill>
        </p:spPr>
        <p:txBody>
          <a:bodyPr lIns="108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noProof="0"/>
              <a:t>Klik om de ondertitelstijl van het model te bewerken</a:t>
            </a:r>
            <a:endParaRPr lang="nl-NL" noProof="0" dirty="0"/>
          </a:p>
        </p:txBody>
      </p:sp>
      <p:sp>
        <p:nvSpPr>
          <p:cNvPr id="2" name="Title 1"/>
          <p:cNvSpPr>
            <a:spLocks noGrp="1"/>
          </p:cNvSpPr>
          <p:nvPr>
            <p:ph type="ctrTitle" hasCustomPrompt="1"/>
          </p:nvPr>
        </p:nvSpPr>
        <p:spPr>
          <a:xfrm>
            <a:off x="288000" y="288000"/>
            <a:ext cx="8568000" cy="1152000"/>
          </a:xfrm>
          <a:prstGeom prst="roundRect">
            <a:avLst>
              <a:gd name="adj" fmla="val 12645"/>
            </a:avLst>
          </a:prstGeom>
          <a:solidFill>
            <a:schemeClr val="accent1"/>
          </a:solidFill>
        </p:spPr>
        <p:txBody>
          <a:bodyPr lIns="108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a:t>CLICK TO EDIT MASTER TITLE STYLE</a:t>
            </a:r>
          </a:p>
        </p:txBody>
      </p:sp>
      <p:sp>
        <p:nvSpPr>
          <p:cNvPr id="13"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14"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nl-NL"/>
              <a:t>Klik om de modelstijlen te bewerken</a:t>
            </a:r>
          </a:p>
        </p:txBody>
      </p:sp>
    </p:spTree>
    <p:extLst>
      <p:ext uri="{BB962C8B-B14F-4D97-AF65-F5344CB8AC3E}">
        <p14:creationId xmlns:p14="http://schemas.microsoft.com/office/powerpoint/2010/main" val="2682026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toslide met footer">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6" name="Picture Placeholder 6"/>
          <p:cNvSpPr>
            <a:spLocks noGrp="1"/>
          </p:cNvSpPr>
          <p:nvPr>
            <p:ph type="pic" sz="quarter" idx="13"/>
          </p:nvPr>
        </p:nvSpPr>
        <p:spPr>
          <a:xfrm>
            <a:off x="142875" y="144463"/>
            <a:ext cx="8856000" cy="5992812"/>
          </a:xfrm>
          <a:prstGeom prst="roundRect">
            <a:avLst>
              <a:gd name="adj" fmla="val 2376"/>
            </a:avLst>
          </a:prstGeom>
          <a:solidFill>
            <a:schemeClr val="bg1">
              <a:lumMod val="95000"/>
            </a:schemeClr>
          </a:solidFill>
        </p:spPr>
        <p:txBody>
          <a:bodyPr anchor="b" anchorCtr="0">
            <a:normAutofit/>
          </a:bodyPr>
          <a:lstStyle>
            <a:lvl1pPr marL="0" indent="0">
              <a:buNone/>
              <a:defRPr sz="1000" b="0">
                <a:solidFill>
                  <a:srgbClr val="C00000"/>
                </a:solidFill>
                <a:latin typeface="Arial" pitchFamily="34" charset="0"/>
                <a:cs typeface="Arial" pitchFamily="34" charset="0"/>
              </a:defRPr>
            </a:lvl1pPr>
          </a:lstStyle>
          <a:p>
            <a:r>
              <a:rPr lang="nl-NL" noProof="0"/>
              <a:t>Klik op het pictogram als u een afbeelding wilt toevoegen</a:t>
            </a:r>
          </a:p>
        </p:txBody>
      </p:sp>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1"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Tree>
    <p:extLst>
      <p:ext uri="{BB962C8B-B14F-4D97-AF65-F5344CB8AC3E}">
        <p14:creationId xmlns:p14="http://schemas.microsoft.com/office/powerpoint/2010/main" val="2616205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geen header">
    <p:spTree>
      <p:nvGrpSpPr>
        <p:cNvPr id="1" name=""/>
        <p:cNvGrpSpPr/>
        <p:nvPr/>
      </p:nvGrpSpPr>
      <p:grpSpPr>
        <a:xfrm>
          <a:off x="0" y="0"/>
          <a:ext cx="0" cy="0"/>
          <a:chOff x="0" y="0"/>
          <a:chExt cx="0" cy="0"/>
        </a:xfrm>
      </p:grpSpPr>
      <p:sp>
        <p:nvSpPr>
          <p:cNvPr id="12" name="Rounded Rectangle 11"/>
          <p:cNvSpPr/>
          <p:nvPr userDrawn="1"/>
        </p:nvSpPr>
        <p:spPr>
          <a:xfrm>
            <a:off x="142875" y="144464"/>
            <a:ext cx="8856000" cy="5992811"/>
          </a:xfrm>
          <a:prstGeom prst="roundRect">
            <a:avLst>
              <a:gd name="adj" fmla="val 2349"/>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4" name="Content Placeholder 3"/>
          <p:cNvSpPr>
            <a:spLocks noGrp="1"/>
          </p:cNvSpPr>
          <p:nvPr>
            <p:ph sz="quarter" idx="14"/>
          </p:nvPr>
        </p:nvSpPr>
        <p:spPr>
          <a:xfrm>
            <a:off x="287338" y="285222"/>
            <a:ext cx="8569325" cy="5707592"/>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5"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6"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Tree>
    <p:extLst>
      <p:ext uri="{BB962C8B-B14F-4D97-AF65-F5344CB8AC3E}">
        <p14:creationId xmlns:p14="http://schemas.microsoft.com/office/powerpoint/2010/main" val="3540963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slide, geen header en footer">
    <p:spTree>
      <p:nvGrpSpPr>
        <p:cNvPr id="1" name=""/>
        <p:cNvGrpSpPr/>
        <p:nvPr/>
      </p:nvGrpSpPr>
      <p:grpSpPr>
        <a:xfrm>
          <a:off x="0" y="0"/>
          <a:ext cx="0" cy="0"/>
          <a:chOff x="0" y="0"/>
          <a:chExt cx="0" cy="0"/>
        </a:xfrm>
      </p:grpSpPr>
      <p:sp>
        <p:nvSpPr>
          <p:cNvPr id="12" name="Rounded Rectangle 11"/>
          <p:cNvSpPr/>
          <p:nvPr userDrawn="1"/>
        </p:nvSpPr>
        <p:spPr>
          <a:xfrm>
            <a:off x="142875" y="144463"/>
            <a:ext cx="8856000" cy="6569075"/>
          </a:xfrm>
          <a:prstGeom prst="roundRect">
            <a:avLst>
              <a:gd name="adj" fmla="val 2164"/>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Content Placeholder 3"/>
          <p:cNvSpPr>
            <a:spLocks noGrp="1"/>
          </p:cNvSpPr>
          <p:nvPr>
            <p:ph sz="quarter" idx="10"/>
          </p:nvPr>
        </p:nvSpPr>
        <p:spPr>
          <a:xfrm>
            <a:off x="287339" y="288000"/>
            <a:ext cx="8569324" cy="6279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Tree>
    <p:extLst>
      <p:ext uri="{BB962C8B-B14F-4D97-AF65-F5344CB8AC3E}">
        <p14:creationId xmlns:p14="http://schemas.microsoft.com/office/powerpoint/2010/main" val="2490112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toslide, geen header en footer">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142875" y="144463"/>
            <a:ext cx="8856000" cy="6569075"/>
          </a:xfrm>
          <a:prstGeom prst="roundRect">
            <a:avLst>
              <a:gd name="adj" fmla="val 2163"/>
            </a:avLst>
          </a:prstGeom>
          <a:solidFill>
            <a:schemeClr val="bg1">
              <a:lumMod val="95000"/>
            </a:schemeClr>
          </a:solidFill>
        </p:spPr>
        <p:txBody>
          <a:bodyPr anchor="b" anchorCtr="0">
            <a:normAutofit/>
          </a:bodyPr>
          <a:lstStyle>
            <a:lvl1pPr marL="0" indent="0">
              <a:buNone/>
              <a:defRPr sz="1000" b="0">
                <a:solidFill>
                  <a:srgbClr val="C00000"/>
                </a:solidFill>
                <a:latin typeface="Arial" pitchFamily="34" charset="0"/>
                <a:cs typeface="Arial" pitchFamily="34" charset="0"/>
              </a:defRPr>
            </a:lvl1pPr>
          </a:lstStyle>
          <a:p>
            <a:r>
              <a:rPr lang="nl-NL" noProof="0"/>
              <a:t>Klik op het pictogram als u een afbeelding wilt toevoegen</a:t>
            </a:r>
          </a:p>
        </p:txBody>
      </p:sp>
    </p:spTree>
    <p:extLst>
      <p:ext uri="{BB962C8B-B14F-4D97-AF65-F5344CB8AC3E}">
        <p14:creationId xmlns:p14="http://schemas.microsoft.com/office/powerpoint/2010/main" val="547504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2 kols">
    <p:spTree>
      <p:nvGrpSpPr>
        <p:cNvPr id="1" name=""/>
        <p:cNvGrpSpPr/>
        <p:nvPr/>
      </p:nvGrpSpPr>
      <p:grpSpPr>
        <a:xfrm>
          <a:off x="0" y="0"/>
          <a:ext cx="0" cy="0"/>
          <a:chOff x="0" y="0"/>
          <a:chExt cx="0" cy="0"/>
        </a:xfrm>
      </p:grpSpPr>
      <p:sp>
        <p:nvSpPr>
          <p:cNvPr id="12" name="Rounded Rectangle 11"/>
          <p:cNvSpPr/>
          <p:nvPr userDrawn="1"/>
        </p:nvSpPr>
        <p:spPr>
          <a:xfrm>
            <a:off x="142875" y="1441449"/>
            <a:ext cx="8856000" cy="4695825"/>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18" name="Picture 17"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Content Placeholder 8"/>
          <p:cNvSpPr>
            <a:spLocks noGrp="1"/>
          </p:cNvSpPr>
          <p:nvPr>
            <p:ph sz="quarter" idx="14"/>
          </p:nvPr>
        </p:nvSpPr>
        <p:spPr>
          <a:xfrm>
            <a:off x="287337" y="1584325"/>
            <a:ext cx="4213226" cy="4408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4" name="Content Placeholder 8"/>
          <p:cNvSpPr>
            <a:spLocks noGrp="1"/>
          </p:cNvSpPr>
          <p:nvPr>
            <p:ph sz="quarter" idx="15"/>
          </p:nvPr>
        </p:nvSpPr>
        <p:spPr>
          <a:xfrm>
            <a:off x="4645024" y="1584325"/>
            <a:ext cx="4210975" cy="4408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20"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1"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2"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2026584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2 kols, rechts plaatje">
    <p:spTree>
      <p:nvGrpSpPr>
        <p:cNvPr id="1" name=""/>
        <p:cNvGrpSpPr/>
        <p:nvPr/>
      </p:nvGrpSpPr>
      <p:grpSpPr>
        <a:xfrm>
          <a:off x="0" y="0"/>
          <a:ext cx="0" cy="0"/>
          <a:chOff x="0" y="0"/>
          <a:chExt cx="0" cy="0"/>
        </a:xfrm>
      </p:grpSpPr>
      <p:pic>
        <p:nvPicPr>
          <p:cNvPr id="17" name="Picture 16"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2" name="Rounded Rectangle 11"/>
          <p:cNvSpPr/>
          <p:nvPr userDrawn="1"/>
        </p:nvSpPr>
        <p:spPr>
          <a:xfrm>
            <a:off x="142875" y="1441449"/>
            <a:ext cx="8856000" cy="4695825"/>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 name="Text Placeholder 9"/>
          <p:cNvSpPr>
            <a:spLocks noGrp="1"/>
          </p:cNvSpPr>
          <p:nvPr>
            <p:ph type="body" sz="quarter" idx="14"/>
          </p:nvPr>
        </p:nvSpPr>
        <p:spPr>
          <a:xfrm>
            <a:off x="287337" y="1584325"/>
            <a:ext cx="4213225" cy="4408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9" name="Picture Placeholder 8"/>
          <p:cNvSpPr>
            <a:spLocks noGrp="1"/>
          </p:cNvSpPr>
          <p:nvPr>
            <p:ph type="pic" sz="quarter" idx="15"/>
          </p:nvPr>
        </p:nvSpPr>
        <p:spPr>
          <a:xfrm>
            <a:off x="4645025" y="1584324"/>
            <a:ext cx="4211638" cy="4408489"/>
          </a:xfrm>
          <a:prstGeom prst="roundRect">
            <a:avLst>
              <a:gd name="adj" fmla="val 3482"/>
            </a:avLst>
          </a:prstGeom>
          <a:solidFill>
            <a:schemeClr val="bg1">
              <a:lumMod val="95000"/>
            </a:schemeClr>
          </a:solidFill>
        </p:spPr>
        <p:txBody>
          <a:bodyPr>
            <a:normAutofit/>
          </a:bodyPr>
          <a:lstStyle>
            <a:lvl1pPr>
              <a:buNone/>
              <a:defRPr sz="1000" b="0">
                <a:solidFill>
                  <a:srgbClr val="C00000"/>
                </a:solidFill>
                <a:latin typeface="Arial" pitchFamily="34" charset="0"/>
                <a:cs typeface="Arial" pitchFamily="34" charset="0"/>
              </a:defRPr>
            </a:lvl1pPr>
          </a:lstStyle>
          <a:p>
            <a:r>
              <a:rPr lang="nl-NL" noProof="0"/>
              <a:t>Klik op het pictogram als u een afbeelding wilt toevoegen</a:t>
            </a: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0"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1"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25449310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2 kols, links plaatje">
    <p:spTree>
      <p:nvGrpSpPr>
        <p:cNvPr id="1" name=""/>
        <p:cNvGrpSpPr/>
        <p:nvPr/>
      </p:nvGrpSpPr>
      <p:grpSpPr>
        <a:xfrm>
          <a:off x="0" y="0"/>
          <a:ext cx="0" cy="0"/>
          <a:chOff x="0" y="0"/>
          <a:chExt cx="0" cy="0"/>
        </a:xfrm>
      </p:grpSpPr>
      <p:pic>
        <p:nvPicPr>
          <p:cNvPr id="17" name="Picture 16"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Picture Placeholder 8"/>
          <p:cNvSpPr>
            <a:spLocks noGrp="1"/>
          </p:cNvSpPr>
          <p:nvPr>
            <p:ph type="pic" sz="quarter" idx="15"/>
          </p:nvPr>
        </p:nvSpPr>
        <p:spPr>
          <a:xfrm>
            <a:off x="287338" y="1584324"/>
            <a:ext cx="4212000" cy="4408489"/>
          </a:xfrm>
          <a:prstGeom prst="roundRect">
            <a:avLst>
              <a:gd name="adj" fmla="val 3482"/>
            </a:avLst>
          </a:prstGeom>
          <a:solidFill>
            <a:schemeClr val="bg1">
              <a:lumMod val="95000"/>
            </a:schemeClr>
          </a:solidFill>
        </p:spPr>
        <p:txBody>
          <a:bodyPr>
            <a:normAutofit/>
          </a:bodyPr>
          <a:lstStyle>
            <a:lvl1pPr marL="0" indent="0">
              <a:buNone/>
              <a:defRPr sz="1000" b="0">
                <a:solidFill>
                  <a:srgbClr val="C00000"/>
                </a:solidFill>
                <a:latin typeface="Arial" pitchFamily="34" charset="0"/>
                <a:cs typeface="Arial" pitchFamily="34" charset="0"/>
              </a:defRPr>
            </a:lvl1pPr>
          </a:lstStyle>
          <a:p>
            <a:r>
              <a:rPr lang="nl-NL" noProof="0"/>
              <a:t>Klik op het pictogram als u een afbeelding wilt toevoegen</a:t>
            </a:r>
            <a:endParaRPr lang="nl-NL" noProof="0" dirty="0"/>
          </a:p>
        </p:txBody>
      </p:sp>
      <p:sp>
        <p:nvSpPr>
          <p:cNvPr id="12" name="Rounded Rectangle 11"/>
          <p:cNvSpPr/>
          <p:nvPr userDrawn="1"/>
        </p:nvSpPr>
        <p:spPr>
          <a:xfrm>
            <a:off x="142875" y="1441450"/>
            <a:ext cx="8856000" cy="4695826"/>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 name="Text Placeholder 9"/>
          <p:cNvSpPr>
            <a:spLocks noGrp="1"/>
          </p:cNvSpPr>
          <p:nvPr>
            <p:ph type="body" sz="quarter" idx="14"/>
          </p:nvPr>
        </p:nvSpPr>
        <p:spPr>
          <a:xfrm>
            <a:off x="4645025" y="1584325"/>
            <a:ext cx="4207238" cy="4408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0"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1"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15187891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2 kols, highlight, rechts plaatje">
    <p:spTree>
      <p:nvGrpSpPr>
        <p:cNvPr id="1" name=""/>
        <p:cNvGrpSpPr/>
        <p:nvPr/>
      </p:nvGrpSpPr>
      <p:grpSpPr>
        <a:xfrm>
          <a:off x="0" y="0"/>
          <a:ext cx="0" cy="0"/>
          <a:chOff x="0" y="0"/>
          <a:chExt cx="0" cy="0"/>
        </a:xfrm>
      </p:grpSpPr>
      <p:pic>
        <p:nvPicPr>
          <p:cNvPr id="16" name="Picture 15"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Text Placeholder 9"/>
          <p:cNvSpPr>
            <a:spLocks noGrp="1"/>
          </p:cNvSpPr>
          <p:nvPr>
            <p:ph type="body" sz="quarter" idx="14"/>
          </p:nvPr>
        </p:nvSpPr>
        <p:spPr>
          <a:xfrm>
            <a:off x="142875" y="1441449"/>
            <a:ext cx="4357687" cy="4695825"/>
          </a:xfrm>
          <a:prstGeom prst="roundRect">
            <a:avLst>
              <a:gd name="adj" fmla="val 3274"/>
            </a:avLst>
          </a:prstGeom>
          <a:solidFill>
            <a:schemeClr val="accent1"/>
          </a:solidFill>
        </p:spPr>
        <p:txBody>
          <a:bodyPr lIns="97200" tIns="64800" rIns="144000" bIns="144000">
            <a:no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9" name="Picture Placeholder 8"/>
          <p:cNvSpPr>
            <a:spLocks noGrp="1"/>
          </p:cNvSpPr>
          <p:nvPr>
            <p:ph type="pic" sz="quarter" idx="15"/>
          </p:nvPr>
        </p:nvSpPr>
        <p:spPr>
          <a:xfrm>
            <a:off x="4645024" y="1441450"/>
            <a:ext cx="4356101" cy="4695826"/>
          </a:xfrm>
          <a:prstGeom prst="roundRect">
            <a:avLst>
              <a:gd name="adj" fmla="val 3482"/>
            </a:avLst>
          </a:prstGeom>
          <a:solidFill>
            <a:schemeClr val="bg1">
              <a:lumMod val="95000"/>
            </a:schemeClr>
          </a:solidFill>
        </p:spPr>
        <p:txBody>
          <a:bodyPr>
            <a:normAutofit/>
          </a:bodyPr>
          <a:lstStyle>
            <a:lvl1pPr>
              <a:buNone/>
              <a:defRPr sz="1000" b="0">
                <a:solidFill>
                  <a:srgbClr val="C00000"/>
                </a:solidFill>
                <a:latin typeface="Arial" pitchFamily="34" charset="0"/>
                <a:cs typeface="Arial" pitchFamily="34" charset="0"/>
              </a:defRPr>
            </a:lvl1pPr>
          </a:lstStyle>
          <a:p>
            <a:r>
              <a:rPr lang="nl-NL" noProof="0"/>
              <a:t>Klik op het pictogram als u een afbeelding wilt toevoegen</a:t>
            </a:r>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7"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8"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2"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13"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39813808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2 kols, highlight, links plaatje">
    <p:spTree>
      <p:nvGrpSpPr>
        <p:cNvPr id="1" name=""/>
        <p:cNvGrpSpPr/>
        <p:nvPr/>
      </p:nvGrpSpPr>
      <p:grpSpPr>
        <a:xfrm>
          <a:off x="0" y="0"/>
          <a:ext cx="0" cy="0"/>
          <a:chOff x="0" y="0"/>
          <a:chExt cx="0" cy="0"/>
        </a:xfrm>
      </p:grpSpPr>
      <p:pic>
        <p:nvPicPr>
          <p:cNvPr id="16" name="Picture 15"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Text Placeholder 9"/>
          <p:cNvSpPr>
            <a:spLocks noGrp="1"/>
          </p:cNvSpPr>
          <p:nvPr>
            <p:ph type="body" sz="quarter" idx="14"/>
          </p:nvPr>
        </p:nvSpPr>
        <p:spPr>
          <a:xfrm>
            <a:off x="4645025" y="1441449"/>
            <a:ext cx="4356099" cy="4695825"/>
          </a:xfrm>
          <a:prstGeom prst="roundRect">
            <a:avLst>
              <a:gd name="adj" fmla="val 3274"/>
            </a:avLst>
          </a:prstGeom>
          <a:solidFill>
            <a:schemeClr val="accent1"/>
          </a:solidFill>
        </p:spPr>
        <p:txBody>
          <a:bodyPr lIns="97200" tIns="64800" rIns="144000" bIns="144000">
            <a:noAutofit/>
          </a:bodyPr>
          <a:lstStyle>
            <a:lvl1pPr marL="144000" indent="-144000">
              <a:buClr>
                <a:schemeClr val="bg1"/>
              </a:buClr>
              <a:buFont typeface="Arial" pitchFamily="34" charset="0"/>
              <a:buChar cha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9" name="Picture Placeholder 8"/>
          <p:cNvSpPr>
            <a:spLocks noGrp="1"/>
          </p:cNvSpPr>
          <p:nvPr>
            <p:ph type="pic" sz="quarter" idx="15"/>
          </p:nvPr>
        </p:nvSpPr>
        <p:spPr>
          <a:xfrm>
            <a:off x="142875" y="1441450"/>
            <a:ext cx="4357687" cy="4695825"/>
          </a:xfrm>
          <a:prstGeom prst="roundRect">
            <a:avLst>
              <a:gd name="adj" fmla="val 3482"/>
            </a:avLst>
          </a:prstGeom>
          <a:solidFill>
            <a:schemeClr val="bg1">
              <a:lumMod val="95000"/>
            </a:schemeClr>
          </a:solidFill>
        </p:spPr>
        <p:txBody>
          <a:bodyPr>
            <a:normAutofit/>
          </a:bodyPr>
          <a:lstStyle>
            <a:lvl1pPr marL="0" indent="0">
              <a:buNone/>
              <a:defRPr sz="1000" b="0">
                <a:solidFill>
                  <a:srgbClr val="C00000"/>
                </a:solidFill>
                <a:latin typeface="Arial" pitchFamily="34" charset="0"/>
                <a:cs typeface="Arial" pitchFamily="34" charset="0"/>
              </a:defRPr>
            </a:lvl1pPr>
          </a:lstStyle>
          <a:p>
            <a:r>
              <a:rPr lang="nl-NL" noProof="0"/>
              <a:t>Klik op het pictogram als u een afbeelding wilt toevoegen</a:t>
            </a:r>
            <a:endParaRPr lang="nl-NL" noProof="0" dirty="0"/>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7"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8"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2"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13"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29993606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slide, 2 kols, highlight rechts">
    <p:spTree>
      <p:nvGrpSpPr>
        <p:cNvPr id="1" name=""/>
        <p:cNvGrpSpPr/>
        <p:nvPr/>
      </p:nvGrpSpPr>
      <p:grpSpPr>
        <a:xfrm>
          <a:off x="0" y="0"/>
          <a:ext cx="0" cy="0"/>
          <a:chOff x="0" y="0"/>
          <a:chExt cx="0" cy="0"/>
        </a:xfrm>
      </p:grpSpPr>
      <p:pic>
        <p:nvPicPr>
          <p:cNvPr id="17" name="Picture 16"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Text Placeholder 9"/>
          <p:cNvSpPr>
            <a:spLocks noGrp="1"/>
          </p:cNvSpPr>
          <p:nvPr>
            <p:ph type="body" sz="quarter" idx="14"/>
          </p:nvPr>
        </p:nvSpPr>
        <p:spPr>
          <a:xfrm>
            <a:off x="4645025" y="1441450"/>
            <a:ext cx="4356100" cy="4695826"/>
          </a:xfrm>
          <a:prstGeom prst="roundRect">
            <a:avLst>
              <a:gd name="adj" fmla="val 3274"/>
            </a:avLst>
          </a:prstGeom>
          <a:solidFill>
            <a:schemeClr val="accent1"/>
          </a:solidFill>
        </p:spPr>
        <p:txBody>
          <a:bodyPr lIns="97200" tIns="64800" rIns="144000" bIns="144000">
            <a:no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2" name="Content Placeholder 11"/>
          <p:cNvSpPr>
            <a:spLocks noGrp="1"/>
          </p:cNvSpPr>
          <p:nvPr>
            <p:ph sz="quarter" idx="15"/>
          </p:nvPr>
        </p:nvSpPr>
        <p:spPr>
          <a:xfrm>
            <a:off x="142875" y="1441450"/>
            <a:ext cx="4357687" cy="4695826"/>
          </a:xfrm>
          <a:prstGeom prst="roundRect">
            <a:avLst>
              <a:gd name="adj" fmla="val 3274"/>
            </a:avLst>
          </a:prstGeom>
          <a:ln w="12700">
            <a:solidFill>
              <a:schemeClr val="accent1"/>
            </a:solidFill>
          </a:ln>
        </p:spPr>
        <p:txBody>
          <a:bodyPr lIns="97200" tIns="64800" rIns="144000" bIns="144000"/>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3"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14"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1793320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oorblad, foto 1">
    <p:bg>
      <p:bgPr>
        <a:solidFill>
          <a:schemeClr val="bg1"/>
        </a:solidFill>
        <a:effectLst/>
      </p:bgPr>
    </p:bg>
    <p:spTree>
      <p:nvGrpSpPr>
        <p:cNvPr id="1" name=""/>
        <p:cNvGrpSpPr/>
        <p:nvPr/>
      </p:nvGrpSpPr>
      <p:grpSpPr>
        <a:xfrm>
          <a:off x="0" y="0"/>
          <a:ext cx="0" cy="0"/>
          <a:chOff x="0" y="0"/>
          <a:chExt cx="0" cy="0"/>
        </a:xfrm>
      </p:grpSpPr>
      <p:pic>
        <p:nvPicPr>
          <p:cNvPr id="11" name="Picture 10" descr="foto 1.jpg"/>
          <p:cNvPicPr>
            <a:picLocks noChangeAspect="1"/>
          </p:cNvPicPr>
          <p:nvPr userDrawn="1"/>
        </p:nvPicPr>
        <p:blipFill>
          <a:blip r:embed="rId2" cstate="print"/>
          <a:srcRect b="9725"/>
          <a:stretch>
            <a:fillRect/>
          </a:stretch>
        </p:blipFill>
        <p:spPr>
          <a:xfrm>
            <a:off x="0" y="0"/>
            <a:ext cx="9144000" cy="550317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5" name="Picture 14" descr="pic_surf1.png"/>
          <p:cNvPicPr>
            <a:picLocks noChangeAspect="1"/>
          </p:cNvPicPr>
          <p:nvPr userDrawn="1"/>
        </p:nvPicPr>
        <p:blipFill>
          <a:blip r:embed="rId4" cstate="print"/>
          <a:stretch>
            <a:fillRect/>
          </a:stretch>
        </p:blipFill>
        <p:spPr>
          <a:xfrm>
            <a:off x="288000" y="288933"/>
            <a:ext cx="8568000" cy="1836218"/>
          </a:xfrm>
          <a:prstGeom prst="rect">
            <a:avLst/>
          </a:prstGeom>
        </p:spPr>
      </p:pic>
      <p:pic>
        <p:nvPicPr>
          <p:cNvPr id="14" name="Picture 13" descr="pic_surf2.png"/>
          <p:cNvPicPr>
            <a:picLocks noChangeAspect="1"/>
          </p:cNvPicPr>
          <p:nvPr userDrawn="1"/>
        </p:nvPicPr>
        <p:blipFill>
          <a:blip r:embed="rId5" cstate="print"/>
          <a:stretch>
            <a:fillRect/>
          </a:stretch>
        </p:blipFill>
        <p:spPr>
          <a:xfrm>
            <a:off x="145125" y="5562000"/>
            <a:ext cx="8856000" cy="1151951"/>
          </a:xfrm>
          <a:prstGeom prst="rect">
            <a:avLst/>
          </a:prstGeom>
        </p:spPr>
      </p:pic>
      <p:sp>
        <p:nvSpPr>
          <p:cNvPr id="12" name="Subtitle 2"/>
          <p:cNvSpPr>
            <a:spLocks noGrp="1"/>
          </p:cNvSpPr>
          <p:nvPr>
            <p:ph type="subTitle" idx="1"/>
          </p:nvPr>
        </p:nvSpPr>
        <p:spPr>
          <a:xfrm>
            <a:off x="288000" y="1548000"/>
            <a:ext cx="8568000" cy="576000"/>
          </a:xfrm>
          <a:prstGeom prst="rect">
            <a:avLst/>
          </a:prstGeom>
          <a:noFill/>
        </p:spPr>
        <p:txBody>
          <a:bodyPr lIns="144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noProof="0"/>
              <a:t>Klik om de ondertitelstijl van het model te bewerken</a:t>
            </a:r>
            <a:endParaRPr lang="nl-NL" noProof="0" dirty="0"/>
          </a:p>
        </p:txBody>
      </p:sp>
      <p:sp>
        <p:nvSpPr>
          <p:cNvPr id="13" name="Title 1"/>
          <p:cNvSpPr>
            <a:spLocks noGrp="1"/>
          </p:cNvSpPr>
          <p:nvPr>
            <p:ph type="ctrTitle" hasCustomPrompt="1"/>
          </p:nvPr>
        </p:nvSpPr>
        <p:spPr>
          <a:xfrm>
            <a:off x="288000" y="288000"/>
            <a:ext cx="8568000" cy="1152000"/>
          </a:xfrm>
          <a:prstGeom prst="rect">
            <a:avLst/>
          </a:prstGeom>
          <a:noFill/>
        </p:spPr>
        <p:txBody>
          <a:bodyPr lIns="144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a:t>CLICK TO EDIT MASTER TITLE STYLE</a:t>
            </a:r>
          </a:p>
        </p:txBody>
      </p:sp>
      <p:sp>
        <p:nvSpPr>
          <p:cNvPr id="19"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20"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nl-NL"/>
              <a:t>Klik om de modelstijlen te bewerken</a:t>
            </a:r>
          </a:p>
        </p:txBody>
      </p:sp>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5274908"/>
            <a:ext cx="9144000" cy="39624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slide, 2 kols, highlight links">
    <p:spTree>
      <p:nvGrpSpPr>
        <p:cNvPr id="1" name=""/>
        <p:cNvGrpSpPr/>
        <p:nvPr/>
      </p:nvGrpSpPr>
      <p:grpSpPr>
        <a:xfrm>
          <a:off x="0" y="0"/>
          <a:ext cx="0" cy="0"/>
          <a:chOff x="0" y="0"/>
          <a:chExt cx="0" cy="0"/>
        </a:xfrm>
      </p:grpSpPr>
      <p:pic>
        <p:nvPicPr>
          <p:cNvPr id="17" name="Picture 16"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2" name="Content Placeholder 11"/>
          <p:cNvSpPr>
            <a:spLocks noGrp="1"/>
          </p:cNvSpPr>
          <p:nvPr>
            <p:ph sz="quarter" idx="15"/>
          </p:nvPr>
        </p:nvSpPr>
        <p:spPr>
          <a:xfrm>
            <a:off x="4645025" y="1441450"/>
            <a:ext cx="4356100" cy="4695825"/>
          </a:xfrm>
          <a:prstGeom prst="roundRect">
            <a:avLst>
              <a:gd name="adj" fmla="val 3274"/>
            </a:avLst>
          </a:prstGeom>
          <a:ln w="12700">
            <a:solidFill>
              <a:schemeClr val="accent1"/>
            </a:solidFill>
          </a:ln>
        </p:spPr>
        <p:txBody>
          <a:bodyPr lIns="97200" tIns="64800" rIns="144000" bIns="144000"/>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0" name="Text Placeholder 9"/>
          <p:cNvSpPr>
            <a:spLocks noGrp="1"/>
          </p:cNvSpPr>
          <p:nvPr>
            <p:ph type="body" sz="quarter" idx="14"/>
          </p:nvPr>
        </p:nvSpPr>
        <p:spPr>
          <a:xfrm>
            <a:off x="142875" y="1441450"/>
            <a:ext cx="4357688" cy="4695825"/>
          </a:xfrm>
          <a:prstGeom prst="roundRect">
            <a:avLst>
              <a:gd name="adj" fmla="val 3274"/>
            </a:avLst>
          </a:prstGeom>
          <a:solidFill>
            <a:schemeClr val="accent1"/>
          </a:solidFill>
        </p:spPr>
        <p:txBody>
          <a:bodyPr lIns="97200" tIns="64800" rIns="144000" bIns="144000">
            <a:no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3"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14"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2219361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slide, 3 kols">
    <p:spTree>
      <p:nvGrpSpPr>
        <p:cNvPr id="1" name=""/>
        <p:cNvGrpSpPr/>
        <p:nvPr/>
      </p:nvGrpSpPr>
      <p:grpSpPr>
        <a:xfrm>
          <a:off x="0" y="0"/>
          <a:ext cx="0" cy="0"/>
          <a:chOff x="0" y="0"/>
          <a:chExt cx="0" cy="0"/>
        </a:xfrm>
      </p:grpSpPr>
      <p:pic>
        <p:nvPicPr>
          <p:cNvPr id="20" name="Picture 19"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2" name="Rounded Rectangle 11"/>
          <p:cNvSpPr/>
          <p:nvPr userDrawn="1"/>
        </p:nvSpPr>
        <p:spPr>
          <a:xfrm>
            <a:off x="142875" y="1441449"/>
            <a:ext cx="8858250" cy="4695825"/>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9" name="Content Placeholder 8"/>
          <p:cNvSpPr>
            <a:spLocks noGrp="1"/>
          </p:cNvSpPr>
          <p:nvPr>
            <p:ph sz="quarter" idx="14"/>
          </p:nvPr>
        </p:nvSpPr>
        <p:spPr>
          <a:xfrm>
            <a:off x="287337" y="1584325"/>
            <a:ext cx="2761200" cy="4408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4" name="Content Placeholder 8"/>
          <p:cNvSpPr>
            <a:spLocks noGrp="1"/>
          </p:cNvSpPr>
          <p:nvPr>
            <p:ph sz="quarter" idx="15"/>
          </p:nvPr>
        </p:nvSpPr>
        <p:spPr>
          <a:xfrm>
            <a:off x="6098400" y="1584325"/>
            <a:ext cx="2761200" cy="4408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5" name="Content Placeholder 8"/>
          <p:cNvSpPr>
            <a:spLocks noGrp="1"/>
          </p:cNvSpPr>
          <p:nvPr>
            <p:ph sz="quarter" idx="16"/>
          </p:nvPr>
        </p:nvSpPr>
        <p:spPr>
          <a:xfrm>
            <a:off x="3193200" y="1584325"/>
            <a:ext cx="2761200" cy="4408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22"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6"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16"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41130768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slide, 3 kols, highlight 1">
    <p:spTree>
      <p:nvGrpSpPr>
        <p:cNvPr id="1" name=""/>
        <p:cNvGrpSpPr/>
        <p:nvPr/>
      </p:nvGrpSpPr>
      <p:grpSpPr>
        <a:xfrm>
          <a:off x="0" y="0"/>
          <a:ext cx="0" cy="0"/>
          <a:chOff x="0" y="0"/>
          <a:chExt cx="0" cy="0"/>
        </a:xfrm>
      </p:grpSpPr>
      <p:pic>
        <p:nvPicPr>
          <p:cNvPr id="18" name="Picture 17"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Content Placeholder 8"/>
          <p:cNvSpPr>
            <a:spLocks noGrp="1"/>
          </p:cNvSpPr>
          <p:nvPr>
            <p:ph sz="quarter" idx="14"/>
          </p:nvPr>
        </p:nvSpPr>
        <p:spPr>
          <a:xfrm>
            <a:off x="143507" y="1441450"/>
            <a:ext cx="2852106" cy="4695825"/>
          </a:xfrm>
          <a:prstGeom prst="roundRect">
            <a:avLst>
              <a:gd name="adj" fmla="val 5029"/>
            </a:avLst>
          </a:prstGeom>
          <a:solidFill>
            <a:schemeClr val="accent1"/>
          </a:solidFill>
          <a:ln>
            <a:noFill/>
          </a:ln>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6" name="Content Placeholder 8"/>
          <p:cNvSpPr>
            <a:spLocks noGrp="1"/>
          </p:cNvSpPr>
          <p:nvPr>
            <p:ph sz="quarter" idx="16"/>
          </p:nvPr>
        </p:nvSpPr>
        <p:spPr>
          <a:xfrm>
            <a:off x="3131753" y="1441450"/>
            <a:ext cx="2872172"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7" name="Content Placeholder 8"/>
          <p:cNvSpPr>
            <a:spLocks noGrp="1"/>
          </p:cNvSpPr>
          <p:nvPr>
            <p:ph sz="quarter" idx="17"/>
          </p:nvPr>
        </p:nvSpPr>
        <p:spPr>
          <a:xfrm>
            <a:off x="6149974" y="1441450"/>
            <a:ext cx="2850025"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20"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1"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2"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20734737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slide, 3 kols, highlight 2">
    <p:spTree>
      <p:nvGrpSpPr>
        <p:cNvPr id="1" name=""/>
        <p:cNvGrpSpPr/>
        <p:nvPr/>
      </p:nvGrpSpPr>
      <p:grpSpPr>
        <a:xfrm>
          <a:off x="0" y="0"/>
          <a:ext cx="0" cy="0"/>
          <a:chOff x="0" y="0"/>
          <a:chExt cx="0" cy="0"/>
        </a:xfrm>
      </p:grpSpPr>
      <p:pic>
        <p:nvPicPr>
          <p:cNvPr id="18" name="Picture 17"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6" name="Content Placeholder 8"/>
          <p:cNvSpPr>
            <a:spLocks noGrp="1"/>
          </p:cNvSpPr>
          <p:nvPr>
            <p:ph sz="quarter" idx="16"/>
          </p:nvPr>
        </p:nvSpPr>
        <p:spPr>
          <a:xfrm>
            <a:off x="6149975" y="1441450"/>
            <a:ext cx="2851149"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9" name="Content Placeholder 8"/>
          <p:cNvSpPr>
            <a:spLocks noGrp="1"/>
          </p:cNvSpPr>
          <p:nvPr>
            <p:ph sz="quarter" idx="14"/>
          </p:nvPr>
        </p:nvSpPr>
        <p:spPr>
          <a:xfrm>
            <a:off x="3138488" y="1410328"/>
            <a:ext cx="2865437" cy="4726948"/>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7" name="Content Placeholder 8"/>
          <p:cNvSpPr>
            <a:spLocks noGrp="1"/>
          </p:cNvSpPr>
          <p:nvPr>
            <p:ph sz="quarter" idx="17"/>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20"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1"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2"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42158042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lide, 3 kols, highlight 3">
    <p:spTree>
      <p:nvGrpSpPr>
        <p:cNvPr id="1" name=""/>
        <p:cNvGrpSpPr/>
        <p:nvPr/>
      </p:nvGrpSpPr>
      <p:grpSpPr>
        <a:xfrm>
          <a:off x="0" y="0"/>
          <a:ext cx="0" cy="0"/>
          <a:chOff x="0" y="0"/>
          <a:chExt cx="0" cy="0"/>
        </a:xfrm>
      </p:grpSpPr>
      <p:pic>
        <p:nvPicPr>
          <p:cNvPr id="18" name="Picture 17"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Content Placeholder 8"/>
          <p:cNvSpPr>
            <a:spLocks noGrp="1"/>
          </p:cNvSpPr>
          <p:nvPr>
            <p:ph sz="quarter" idx="14"/>
          </p:nvPr>
        </p:nvSpPr>
        <p:spPr>
          <a:xfrm>
            <a:off x="6149975" y="1441450"/>
            <a:ext cx="2851150"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6" name="Content Placeholder 8"/>
          <p:cNvSpPr>
            <a:spLocks noGrp="1"/>
          </p:cNvSpPr>
          <p:nvPr>
            <p:ph sz="quarter" idx="16"/>
          </p:nvPr>
        </p:nvSpPr>
        <p:spPr>
          <a:xfrm>
            <a:off x="3131753" y="1441450"/>
            <a:ext cx="2872172"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7" name="Content Placeholder 8"/>
          <p:cNvSpPr>
            <a:spLocks noGrp="1"/>
          </p:cNvSpPr>
          <p:nvPr>
            <p:ph sz="quarter" idx="17"/>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20"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1"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2"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1055261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slide, 3 kols, foto 1">
    <p:spTree>
      <p:nvGrpSpPr>
        <p:cNvPr id="1" name=""/>
        <p:cNvGrpSpPr/>
        <p:nvPr/>
      </p:nvGrpSpPr>
      <p:grpSpPr>
        <a:xfrm>
          <a:off x="0" y="0"/>
          <a:ext cx="0" cy="0"/>
          <a:chOff x="0" y="0"/>
          <a:chExt cx="0" cy="0"/>
        </a:xfrm>
      </p:grpSpPr>
      <p:pic>
        <p:nvPicPr>
          <p:cNvPr id="18" name="Picture 17"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6" name="Content Placeholder 8"/>
          <p:cNvSpPr>
            <a:spLocks noGrp="1"/>
          </p:cNvSpPr>
          <p:nvPr>
            <p:ph sz="quarter" idx="16"/>
          </p:nvPr>
        </p:nvSpPr>
        <p:spPr>
          <a:xfrm>
            <a:off x="3131753" y="1441450"/>
            <a:ext cx="2872172"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10" name="Picture Placeholder 9"/>
          <p:cNvSpPr>
            <a:spLocks noGrp="1"/>
          </p:cNvSpPr>
          <p:nvPr>
            <p:ph type="pic" sz="quarter" idx="17"/>
          </p:nvPr>
        </p:nvSpPr>
        <p:spPr>
          <a:xfrm>
            <a:off x="142875" y="1441450"/>
            <a:ext cx="2852738" cy="4695826"/>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nl-NL" noProof="0"/>
              <a:t>Klik op het pictogram als u een afbeelding wilt toevoegen</a:t>
            </a:r>
          </a:p>
        </p:txBody>
      </p:sp>
      <p:sp>
        <p:nvSpPr>
          <p:cNvPr id="13" name="Content Placeholder 8"/>
          <p:cNvSpPr>
            <a:spLocks noGrp="1"/>
          </p:cNvSpPr>
          <p:nvPr>
            <p:ph sz="quarter" idx="18"/>
          </p:nvPr>
        </p:nvSpPr>
        <p:spPr>
          <a:xfrm>
            <a:off x="6149974" y="1441450"/>
            <a:ext cx="2851151"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20"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1"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2"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23946065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lide, 3 kols, foto 2">
    <p:spTree>
      <p:nvGrpSpPr>
        <p:cNvPr id="1" name=""/>
        <p:cNvGrpSpPr/>
        <p:nvPr/>
      </p:nvGrpSpPr>
      <p:grpSpPr>
        <a:xfrm>
          <a:off x="0" y="0"/>
          <a:ext cx="0" cy="0"/>
          <a:chOff x="0" y="0"/>
          <a:chExt cx="0" cy="0"/>
        </a:xfrm>
      </p:grpSpPr>
      <p:pic>
        <p:nvPicPr>
          <p:cNvPr id="18" name="Picture 17"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6" name="Content Placeholder 8"/>
          <p:cNvSpPr>
            <a:spLocks noGrp="1"/>
          </p:cNvSpPr>
          <p:nvPr>
            <p:ph sz="quarter" idx="16"/>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10" name="Picture Placeholder 9"/>
          <p:cNvSpPr>
            <a:spLocks noGrp="1"/>
          </p:cNvSpPr>
          <p:nvPr>
            <p:ph type="pic" sz="quarter" idx="17"/>
          </p:nvPr>
        </p:nvSpPr>
        <p:spPr>
          <a:xfrm>
            <a:off x="3138488" y="1441450"/>
            <a:ext cx="2865437" cy="4695826"/>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nl-NL" noProof="0"/>
              <a:t>Klik op het pictogram als u een afbeelding wilt toevoegen</a:t>
            </a:r>
          </a:p>
        </p:txBody>
      </p:sp>
      <p:sp>
        <p:nvSpPr>
          <p:cNvPr id="13" name="Content Placeholder 8"/>
          <p:cNvSpPr>
            <a:spLocks noGrp="1"/>
          </p:cNvSpPr>
          <p:nvPr>
            <p:ph sz="quarter" idx="18"/>
          </p:nvPr>
        </p:nvSpPr>
        <p:spPr>
          <a:xfrm>
            <a:off x="6149974" y="1441450"/>
            <a:ext cx="2850025"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20"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1"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2"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38698273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slide, 3 kols, foto 3">
    <p:spTree>
      <p:nvGrpSpPr>
        <p:cNvPr id="1" name=""/>
        <p:cNvGrpSpPr/>
        <p:nvPr/>
      </p:nvGrpSpPr>
      <p:grpSpPr>
        <a:xfrm>
          <a:off x="0" y="0"/>
          <a:ext cx="0" cy="0"/>
          <a:chOff x="0" y="0"/>
          <a:chExt cx="0" cy="0"/>
        </a:xfrm>
      </p:grpSpPr>
      <p:pic>
        <p:nvPicPr>
          <p:cNvPr id="18" name="Picture 17"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6" name="Content Placeholder 8"/>
          <p:cNvSpPr>
            <a:spLocks noGrp="1"/>
          </p:cNvSpPr>
          <p:nvPr>
            <p:ph sz="quarter" idx="16"/>
          </p:nvPr>
        </p:nvSpPr>
        <p:spPr>
          <a:xfrm>
            <a:off x="142875" y="1441450"/>
            <a:ext cx="2852738"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0" name="Picture Placeholder 9"/>
          <p:cNvSpPr>
            <a:spLocks noGrp="1"/>
          </p:cNvSpPr>
          <p:nvPr>
            <p:ph type="pic" sz="quarter" idx="17"/>
          </p:nvPr>
        </p:nvSpPr>
        <p:spPr>
          <a:xfrm>
            <a:off x="6149975" y="1441450"/>
            <a:ext cx="2851150"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nl-NL" noProof="0"/>
              <a:t>Klik op het pictogram als u een afbeelding wilt toevoegen</a:t>
            </a:r>
          </a:p>
        </p:txBody>
      </p:sp>
      <p:sp>
        <p:nvSpPr>
          <p:cNvPr id="13" name="Content Placeholder 8"/>
          <p:cNvSpPr>
            <a:spLocks noGrp="1"/>
          </p:cNvSpPr>
          <p:nvPr>
            <p:ph sz="quarter" idx="18"/>
          </p:nvPr>
        </p:nvSpPr>
        <p:spPr>
          <a:xfrm>
            <a:off x="3132000" y="1441450"/>
            <a:ext cx="2871925"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20"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1"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2"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619845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1">
    <p:spTree>
      <p:nvGrpSpPr>
        <p:cNvPr id="1" name=""/>
        <p:cNvGrpSpPr/>
        <p:nvPr/>
      </p:nvGrpSpPr>
      <p:grpSpPr>
        <a:xfrm>
          <a:off x="0" y="0"/>
          <a:ext cx="0" cy="0"/>
          <a:chOff x="0" y="0"/>
          <a:chExt cx="0" cy="0"/>
        </a:xfrm>
      </p:grpSpPr>
      <p:pic>
        <p:nvPicPr>
          <p:cNvPr id="17" name="Picture 16"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6" name="Content Placeholder 8"/>
          <p:cNvSpPr>
            <a:spLocks noGrp="1"/>
          </p:cNvSpPr>
          <p:nvPr>
            <p:ph sz="quarter" idx="16"/>
          </p:nvPr>
        </p:nvSpPr>
        <p:spPr>
          <a:xfrm>
            <a:off x="3138488" y="1441450"/>
            <a:ext cx="2865437"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9" name="Content Placeholder 8"/>
          <p:cNvSpPr>
            <a:spLocks noGrp="1"/>
          </p:cNvSpPr>
          <p:nvPr>
            <p:ph sz="quarter" idx="14"/>
          </p:nvPr>
        </p:nvSpPr>
        <p:spPr>
          <a:xfrm>
            <a:off x="6149975" y="1441450"/>
            <a:ext cx="2851150"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0" name="Picture Placeholder 9"/>
          <p:cNvSpPr>
            <a:spLocks noGrp="1"/>
          </p:cNvSpPr>
          <p:nvPr>
            <p:ph type="pic" sz="quarter" idx="17"/>
          </p:nvPr>
        </p:nvSpPr>
        <p:spPr>
          <a:xfrm>
            <a:off x="142874" y="1441450"/>
            <a:ext cx="2852739"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nl-NL" noProof="0"/>
              <a:t>Klik op het pictogram als u een afbeelding wilt toevoegen</a:t>
            </a:r>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0"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1"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398826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2">
    <p:spTree>
      <p:nvGrpSpPr>
        <p:cNvPr id="1" name=""/>
        <p:cNvGrpSpPr/>
        <p:nvPr/>
      </p:nvGrpSpPr>
      <p:grpSpPr>
        <a:xfrm>
          <a:off x="0" y="0"/>
          <a:ext cx="0" cy="0"/>
          <a:chOff x="0" y="0"/>
          <a:chExt cx="0" cy="0"/>
        </a:xfrm>
      </p:grpSpPr>
      <p:pic>
        <p:nvPicPr>
          <p:cNvPr id="17" name="Picture 16"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Picture Placeholder 9"/>
          <p:cNvSpPr>
            <a:spLocks noGrp="1"/>
          </p:cNvSpPr>
          <p:nvPr>
            <p:ph type="pic" sz="quarter" idx="17"/>
          </p:nvPr>
        </p:nvSpPr>
        <p:spPr>
          <a:xfrm>
            <a:off x="3138488" y="1441450"/>
            <a:ext cx="2865437"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nl-NL" noProof="0"/>
              <a:t>Klik op het pictogram als u een afbeelding wilt toevoegen</a:t>
            </a:r>
            <a:endParaRPr lang="nl-NL" noProof="0" dirty="0"/>
          </a:p>
        </p:txBody>
      </p:sp>
      <p:sp>
        <p:nvSpPr>
          <p:cNvPr id="9" name="Content Placeholder 8"/>
          <p:cNvSpPr>
            <a:spLocks noGrp="1"/>
          </p:cNvSpPr>
          <p:nvPr>
            <p:ph sz="quarter" idx="14"/>
          </p:nvPr>
        </p:nvSpPr>
        <p:spPr>
          <a:xfrm>
            <a:off x="142875" y="1441450"/>
            <a:ext cx="2852738"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6" name="Content Placeholder 8"/>
          <p:cNvSpPr>
            <a:spLocks noGrp="1"/>
          </p:cNvSpPr>
          <p:nvPr>
            <p:ph sz="quarter" idx="16"/>
          </p:nvPr>
        </p:nvSpPr>
        <p:spPr>
          <a:xfrm>
            <a:off x="6149974" y="1441450"/>
            <a:ext cx="2851151"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0"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1"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409676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oorblad, foto 2">
    <p:bg>
      <p:bgPr>
        <a:solidFill>
          <a:schemeClr val="bg1"/>
        </a:solidFill>
        <a:effectLst/>
      </p:bgPr>
    </p:bg>
    <p:spTree>
      <p:nvGrpSpPr>
        <p:cNvPr id="1" name=""/>
        <p:cNvGrpSpPr/>
        <p:nvPr/>
      </p:nvGrpSpPr>
      <p:grpSpPr>
        <a:xfrm>
          <a:off x="0" y="0"/>
          <a:ext cx="0" cy="0"/>
          <a:chOff x="0" y="0"/>
          <a:chExt cx="0" cy="0"/>
        </a:xfrm>
      </p:grpSpPr>
      <p:pic>
        <p:nvPicPr>
          <p:cNvPr id="13" name="Picture 12" descr="foto 2.jpg"/>
          <p:cNvPicPr>
            <a:picLocks noChangeAspect="1"/>
          </p:cNvPicPr>
          <p:nvPr userDrawn="1"/>
        </p:nvPicPr>
        <p:blipFill>
          <a:blip r:embed="rId2" cstate="print"/>
          <a:srcRect b="9725"/>
          <a:stretch>
            <a:fillRect/>
          </a:stretch>
        </p:blipFill>
        <p:spPr>
          <a:xfrm>
            <a:off x="0" y="0"/>
            <a:ext cx="9144000" cy="550317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5" name="Picture 14" descr="pic_surf1.png"/>
          <p:cNvPicPr>
            <a:picLocks noChangeAspect="1"/>
          </p:cNvPicPr>
          <p:nvPr userDrawn="1"/>
        </p:nvPicPr>
        <p:blipFill>
          <a:blip r:embed="rId4" cstate="print"/>
          <a:stretch>
            <a:fillRect/>
          </a:stretch>
        </p:blipFill>
        <p:spPr>
          <a:xfrm>
            <a:off x="288000" y="288933"/>
            <a:ext cx="8568000" cy="1836218"/>
          </a:xfrm>
          <a:prstGeom prst="rect">
            <a:avLst/>
          </a:prstGeom>
        </p:spPr>
      </p:pic>
      <p:pic>
        <p:nvPicPr>
          <p:cNvPr id="6" name="Picture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283454"/>
            <a:ext cx="9144000" cy="396240"/>
          </a:xfrm>
          <a:prstGeom prst="rect">
            <a:avLst/>
          </a:prstGeom>
        </p:spPr>
      </p:pic>
      <p:pic>
        <p:nvPicPr>
          <p:cNvPr id="14" name="Picture 13" descr="pic_surf2.png"/>
          <p:cNvPicPr>
            <a:picLocks noChangeAspect="1"/>
          </p:cNvPicPr>
          <p:nvPr userDrawn="1"/>
        </p:nvPicPr>
        <p:blipFill>
          <a:blip r:embed="rId6" cstate="print"/>
          <a:stretch>
            <a:fillRect/>
          </a:stretch>
        </p:blipFill>
        <p:spPr>
          <a:xfrm>
            <a:off x="144000" y="5562000"/>
            <a:ext cx="8856000" cy="1151951"/>
          </a:xfrm>
          <a:prstGeom prst="rect">
            <a:avLst/>
          </a:prstGeom>
        </p:spPr>
      </p:pic>
      <p:sp>
        <p:nvSpPr>
          <p:cNvPr id="10" name="Subtitle 2"/>
          <p:cNvSpPr>
            <a:spLocks noGrp="1"/>
          </p:cNvSpPr>
          <p:nvPr>
            <p:ph type="subTitle" idx="1"/>
          </p:nvPr>
        </p:nvSpPr>
        <p:spPr>
          <a:xfrm>
            <a:off x="288000" y="1548000"/>
            <a:ext cx="8568000" cy="576000"/>
          </a:xfrm>
          <a:prstGeom prst="rect">
            <a:avLst/>
          </a:prstGeom>
          <a:noFill/>
        </p:spPr>
        <p:txBody>
          <a:bodyPr lIns="144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noProof="0"/>
              <a:t>Klik om de ondertitelstijl van het model te bewerken</a:t>
            </a:r>
            <a:endParaRPr lang="nl-NL" noProof="0" dirty="0"/>
          </a:p>
        </p:txBody>
      </p:sp>
      <p:sp>
        <p:nvSpPr>
          <p:cNvPr id="11" name="Title 1"/>
          <p:cNvSpPr>
            <a:spLocks noGrp="1"/>
          </p:cNvSpPr>
          <p:nvPr>
            <p:ph type="ctrTitle" hasCustomPrompt="1"/>
          </p:nvPr>
        </p:nvSpPr>
        <p:spPr>
          <a:xfrm>
            <a:off x="288000" y="288000"/>
            <a:ext cx="8568000" cy="1152000"/>
          </a:xfrm>
          <a:prstGeom prst="rect">
            <a:avLst/>
          </a:prstGeom>
          <a:noFill/>
        </p:spPr>
        <p:txBody>
          <a:bodyPr lIns="144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a:t>CLICK TO EDIT MASTER TITLE STYLE</a:t>
            </a:r>
          </a:p>
        </p:txBody>
      </p:sp>
      <p:sp>
        <p:nvSpPr>
          <p:cNvPr id="20"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21"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nl-NL"/>
              <a:t>Klik om de modelstijlen te bewerken</a:t>
            </a:r>
          </a:p>
        </p:txBody>
      </p:sp>
    </p:spTree>
    <p:extLst>
      <p:ext uri="{BB962C8B-B14F-4D97-AF65-F5344CB8AC3E}">
        <p14:creationId xmlns:p14="http://schemas.microsoft.com/office/powerpoint/2010/main" val="38085833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3">
    <p:spTree>
      <p:nvGrpSpPr>
        <p:cNvPr id="1" name=""/>
        <p:cNvGrpSpPr/>
        <p:nvPr/>
      </p:nvGrpSpPr>
      <p:grpSpPr>
        <a:xfrm>
          <a:off x="0" y="0"/>
          <a:ext cx="0" cy="0"/>
          <a:chOff x="0" y="0"/>
          <a:chExt cx="0" cy="0"/>
        </a:xfrm>
      </p:grpSpPr>
      <p:pic>
        <p:nvPicPr>
          <p:cNvPr id="17" name="Picture 16"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6" name="Content Placeholder 8"/>
          <p:cNvSpPr>
            <a:spLocks noGrp="1"/>
          </p:cNvSpPr>
          <p:nvPr>
            <p:ph sz="quarter" idx="16"/>
          </p:nvPr>
        </p:nvSpPr>
        <p:spPr>
          <a:xfrm>
            <a:off x="142875" y="1441450"/>
            <a:ext cx="2852738"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10" name="Picture Placeholder 9"/>
          <p:cNvSpPr>
            <a:spLocks noGrp="1"/>
          </p:cNvSpPr>
          <p:nvPr>
            <p:ph type="pic" sz="quarter" idx="17"/>
          </p:nvPr>
        </p:nvSpPr>
        <p:spPr>
          <a:xfrm>
            <a:off x="6149975" y="1441449"/>
            <a:ext cx="2851150"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nl-NL" noProof="0"/>
              <a:t>Klik op het pictogram als u een afbeelding wilt toevoegen</a:t>
            </a:r>
          </a:p>
        </p:txBody>
      </p:sp>
      <p:sp>
        <p:nvSpPr>
          <p:cNvPr id="9" name="Content Placeholder 8"/>
          <p:cNvSpPr>
            <a:spLocks noGrp="1"/>
          </p:cNvSpPr>
          <p:nvPr>
            <p:ph sz="quarter" idx="14"/>
          </p:nvPr>
        </p:nvSpPr>
        <p:spPr>
          <a:xfrm>
            <a:off x="3138488" y="1441450"/>
            <a:ext cx="2865437"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0"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1"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39083951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4">
    <p:spTree>
      <p:nvGrpSpPr>
        <p:cNvPr id="1" name=""/>
        <p:cNvGrpSpPr/>
        <p:nvPr/>
      </p:nvGrpSpPr>
      <p:grpSpPr>
        <a:xfrm>
          <a:off x="0" y="0"/>
          <a:ext cx="0" cy="0"/>
          <a:chOff x="0" y="0"/>
          <a:chExt cx="0" cy="0"/>
        </a:xfrm>
      </p:grpSpPr>
      <p:pic>
        <p:nvPicPr>
          <p:cNvPr id="17" name="Picture 16"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Content Placeholder 8"/>
          <p:cNvSpPr>
            <a:spLocks noGrp="1"/>
          </p:cNvSpPr>
          <p:nvPr>
            <p:ph sz="quarter" idx="14"/>
          </p:nvPr>
        </p:nvSpPr>
        <p:spPr>
          <a:xfrm>
            <a:off x="6149975" y="1441450"/>
            <a:ext cx="2851150" cy="4695826"/>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endParaRPr lang="nl-NL" noProof="0" dirty="0"/>
          </a:p>
        </p:txBody>
      </p:sp>
      <p:sp>
        <p:nvSpPr>
          <p:cNvPr id="16" name="Content Placeholder 8"/>
          <p:cNvSpPr>
            <a:spLocks noGrp="1"/>
          </p:cNvSpPr>
          <p:nvPr>
            <p:ph sz="quarter" idx="16"/>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10" name="Picture Placeholder 9"/>
          <p:cNvSpPr>
            <a:spLocks noGrp="1"/>
          </p:cNvSpPr>
          <p:nvPr>
            <p:ph type="pic" sz="quarter" idx="17"/>
          </p:nvPr>
        </p:nvSpPr>
        <p:spPr>
          <a:xfrm>
            <a:off x="3132000" y="1441449"/>
            <a:ext cx="2871925"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nl-NL" noProof="0"/>
              <a:t>Klik op het pictogram als u een afbeelding wilt toevoegen</a:t>
            </a:r>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0"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1"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31219640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oto slide tekst links">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6" name="Picture Placeholder 6"/>
          <p:cNvSpPr>
            <a:spLocks noGrp="1"/>
          </p:cNvSpPr>
          <p:nvPr>
            <p:ph type="pic" sz="quarter" idx="13"/>
          </p:nvPr>
        </p:nvSpPr>
        <p:spPr>
          <a:xfrm>
            <a:off x="142875" y="144463"/>
            <a:ext cx="8858250" cy="5992812"/>
          </a:xfrm>
          <a:prstGeom prst="roundRect">
            <a:avLst>
              <a:gd name="adj" fmla="val 2416"/>
            </a:avLst>
          </a:prstGeom>
          <a:solidFill>
            <a:schemeClr val="bg1">
              <a:lumMod val="95000"/>
            </a:schemeClr>
          </a:solidFill>
        </p:spPr>
        <p:txBody>
          <a:bodyPr anchor="b" anchorCtr="0">
            <a:normAutofit/>
          </a:bodyPr>
          <a:lstStyle>
            <a:lvl1pPr marL="0" indent="0">
              <a:buNone/>
              <a:defRPr sz="1000" b="0">
                <a:solidFill>
                  <a:srgbClr val="C00000"/>
                </a:solidFill>
                <a:latin typeface="Arial" pitchFamily="34" charset="0"/>
                <a:cs typeface="Arial" pitchFamily="34" charset="0"/>
              </a:defRPr>
            </a:lvl1pPr>
          </a:lstStyle>
          <a:p>
            <a:r>
              <a:rPr lang="nl-NL" noProof="0"/>
              <a:t>Klik op het pictogram als u een afbeelding wilt toevoegen</a:t>
            </a:r>
          </a:p>
        </p:txBody>
      </p:sp>
      <p:sp>
        <p:nvSpPr>
          <p:cNvPr id="14" name="Title 1"/>
          <p:cNvSpPr>
            <a:spLocks noGrp="1"/>
          </p:cNvSpPr>
          <p:nvPr>
            <p:ph type="title"/>
          </p:nvPr>
        </p:nvSpPr>
        <p:spPr>
          <a:xfrm>
            <a:off x="287337" y="288000"/>
            <a:ext cx="4217987" cy="1152000"/>
          </a:xfrm>
          <a:prstGeom prst="roundRect">
            <a:avLst>
              <a:gd name="adj" fmla="val 12412"/>
            </a:avLst>
          </a:prstGeom>
          <a:solidFill>
            <a:schemeClr val="accent1"/>
          </a:solidFill>
        </p:spPr>
        <p:txBody>
          <a:bodyPr lIns="108000">
            <a:normAutofit/>
          </a:bodyPr>
          <a:lstStyle>
            <a:lvl1pPr>
              <a:defRPr sz="3200"/>
            </a:lvl1pPr>
          </a:lstStyle>
          <a:p>
            <a:r>
              <a:rPr lang="nl-NL" noProof="0"/>
              <a:t>Klik om de stijl te bewerken</a:t>
            </a:r>
            <a:endParaRPr lang="nl-NL" noProof="0" dirty="0"/>
          </a:p>
        </p:txBody>
      </p:sp>
      <p:sp>
        <p:nvSpPr>
          <p:cNvPr id="16" name="Text Placeholder 15"/>
          <p:cNvSpPr>
            <a:spLocks noGrp="1"/>
          </p:cNvSpPr>
          <p:nvPr>
            <p:ph type="body" sz="quarter" idx="15"/>
          </p:nvPr>
        </p:nvSpPr>
        <p:spPr>
          <a:xfrm>
            <a:off x="287338" y="1584324"/>
            <a:ext cx="4213226" cy="2555479"/>
          </a:xfrm>
          <a:prstGeom prst="roundRect">
            <a:avLst>
              <a:gd name="adj" fmla="val 5184"/>
            </a:avLst>
          </a:prstGeom>
          <a:solidFill>
            <a:schemeClr val="bg1"/>
          </a:solidFill>
          <a:ln w="12700">
            <a:solidFill>
              <a:schemeClr val="accent1"/>
            </a:solidFill>
          </a:ln>
        </p:spPr>
        <p:txBody>
          <a:bodyPr lIns="79200" tIns="61200" rIns="144000"/>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3"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5"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8"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Tree>
    <p:extLst>
      <p:ext uri="{BB962C8B-B14F-4D97-AF65-F5344CB8AC3E}">
        <p14:creationId xmlns:p14="http://schemas.microsoft.com/office/powerpoint/2010/main" val="19928970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oto slide, tekst rechts">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6" name="Picture Placeholder 6"/>
          <p:cNvSpPr>
            <a:spLocks noGrp="1"/>
          </p:cNvSpPr>
          <p:nvPr>
            <p:ph type="pic" sz="quarter" idx="13"/>
          </p:nvPr>
        </p:nvSpPr>
        <p:spPr>
          <a:xfrm>
            <a:off x="142875" y="144463"/>
            <a:ext cx="8858249" cy="5992812"/>
          </a:xfrm>
          <a:prstGeom prst="roundRect">
            <a:avLst>
              <a:gd name="adj" fmla="val 2416"/>
            </a:avLst>
          </a:prstGeom>
          <a:solidFill>
            <a:schemeClr val="bg1">
              <a:lumMod val="95000"/>
            </a:schemeClr>
          </a:solidFill>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nl-NL" noProof="0"/>
              <a:t>Klik op het pictogram als u een afbeelding wilt toevoegen</a:t>
            </a:r>
          </a:p>
        </p:txBody>
      </p:sp>
      <p:sp>
        <p:nvSpPr>
          <p:cNvPr id="15" name="Text Placeholder 15"/>
          <p:cNvSpPr>
            <a:spLocks noGrp="1"/>
          </p:cNvSpPr>
          <p:nvPr>
            <p:ph type="body" sz="quarter" idx="15"/>
          </p:nvPr>
        </p:nvSpPr>
        <p:spPr>
          <a:xfrm>
            <a:off x="4645025" y="1584324"/>
            <a:ext cx="4211638" cy="2555479"/>
          </a:xfrm>
          <a:prstGeom prst="roundRect">
            <a:avLst>
              <a:gd name="adj" fmla="val 5184"/>
            </a:avLst>
          </a:prstGeom>
          <a:solidFill>
            <a:schemeClr val="bg1"/>
          </a:solidFill>
          <a:ln w="12700">
            <a:solidFill>
              <a:schemeClr val="accent1"/>
            </a:solidFill>
          </a:ln>
        </p:spPr>
        <p:txBody>
          <a:bodyPr lIns="79200" tIns="61200" rIns="144000"/>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10" name="Title 1"/>
          <p:cNvSpPr>
            <a:spLocks noGrp="1"/>
          </p:cNvSpPr>
          <p:nvPr>
            <p:ph type="title"/>
          </p:nvPr>
        </p:nvSpPr>
        <p:spPr>
          <a:xfrm>
            <a:off x="4645026" y="287999"/>
            <a:ext cx="4211638" cy="1152000"/>
          </a:xfrm>
          <a:prstGeom prst="roundRect">
            <a:avLst>
              <a:gd name="adj" fmla="val 12412"/>
            </a:avLst>
          </a:prstGeom>
          <a:solidFill>
            <a:schemeClr val="accent1"/>
          </a:solidFill>
        </p:spPr>
        <p:txBody>
          <a:bodyPr lIns="108000">
            <a:normAutofit/>
          </a:bodyPr>
          <a:lstStyle>
            <a:lvl1pPr>
              <a:defRPr sz="3200"/>
            </a:lvl1pPr>
          </a:lstStyle>
          <a:p>
            <a:r>
              <a:rPr lang="nl-NL" noProof="0"/>
              <a:t>Klik om de stijl te bewerken</a:t>
            </a:r>
            <a:endParaRPr lang="nl-NL" noProof="0" dirty="0"/>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4"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6"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8"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Tree>
    <p:extLst>
      <p:ext uri="{BB962C8B-B14F-4D97-AF65-F5344CB8AC3E}">
        <p14:creationId xmlns:p14="http://schemas.microsoft.com/office/powerpoint/2010/main" val="21603433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co met header en footer">
    <p:spTree>
      <p:nvGrpSpPr>
        <p:cNvPr id="1" name=""/>
        <p:cNvGrpSpPr/>
        <p:nvPr/>
      </p:nvGrpSpPr>
      <p:grpSpPr>
        <a:xfrm>
          <a:off x="0" y="0"/>
          <a:ext cx="0" cy="0"/>
          <a:chOff x="0" y="0"/>
          <a:chExt cx="0" cy="0"/>
        </a:xfrm>
      </p:grpSpPr>
      <p:pic>
        <p:nvPicPr>
          <p:cNvPr id="17" name="Picture 16"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9"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20"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21"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31219640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co met footer">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7"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8"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0"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Tree>
    <p:extLst>
      <p:ext uri="{BB962C8B-B14F-4D97-AF65-F5344CB8AC3E}">
        <p14:creationId xmlns:p14="http://schemas.microsoft.com/office/powerpoint/2010/main" val="27096382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51792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Einde slide Surf">
    <p:spTree>
      <p:nvGrpSpPr>
        <p:cNvPr id="1" name=""/>
        <p:cNvGrpSpPr/>
        <p:nvPr/>
      </p:nvGrpSpPr>
      <p:grpSpPr>
        <a:xfrm>
          <a:off x="0" y="0"/>
          <a:ext cx="0" cy="0"/>
          <a:chOff x="0" y="0"/>
          <a:chExt cx="0" cy="0"/>
        </a:xfrm>
      </p:grpSpPr>
      <p:sp>
        <p:nvSpPr>
          <p:cNvPr id="31" name="Rounded Rectangle 30"/>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4" name="Picture 3"/>
          <p:cNvPicPr>
            <a:picLocks noChangeAspect="1"/>
          </p:cNvPicPr>
          <p:nvPr userDrawn="1"/>
        </p:nvPicPr>
        <p:blipFill>
          <a:blip r:embed="rId2" cstate="print"/>
          <a:stretch>
            <a:fillRect/>
          </a:stretch>
        </p:blipFill>
        <p:spPr>
          <a:xfrm>
            <a:off x="550809" y="2395428"/>
            <a:ext cx="439978" cy="487680"/>
          </a:xfrm>
          <a:prstGeom prst="rect">
            <a:avLst/>
          </a:prstGeom>
        </p:spPr>
      </p:pic>
      <p:sp>
        <p:nvSpPr>
          <p:cNvPr id="5" name="TextBox 4"/>
          <p:cNvSpPr txBox="1"/>
          <p:nvPr userDrawn="1"/>
        </p:nvSpPr>
        <p:spPr>
          <a:xfrm>
            <a:off x="556324" y="4105536"/>
            <a:ext cx="518353" cy="492443"/>
          </a:xfrm>
          <a:prstGeom prst="rect">
            <a:avLst/>
          </a:prstGeom>
          <a:noFill/>
        </p:spPr>
        <p:txBody>
          <a:bodyPr wrap="square" lIns="0" tIns="0" rIns="0" bIns="0" rtlCol="0">
            <a:spAutoFit/>
          </a:bodyPr>
          <a:lstStyle/>
          <a:p>
            <a:r>
              <a:rPr lang="nl-NL" sz="3200" b="1" noProof="0">
                <a:latin typeface="Verdana"/>
              </a:rPr>
              <a:t>W</a:t>
            </a:r>
          </a:p>
        </p:txBody>
      </p:sp>
      <p:pic>
        <p:nvPicPr>
          <p:cNvPr id="6" name="Picture 5"/>
          <p:cNvPicPr>
            <a:picLocks noChangeAspect="1"/>
          </p:cNvPicPr>
          <p:nvPr userDrawn="1"/>
        </p:nvPicPr>
        <p:blipFill rotWithShape="1">
          <a:blip r:embed="rId3" cstate="print"/>
          <a:srcRect l="15710" t="25985" r="10978" b="26771"/>
          <a:stretch/>
        </p:blipFill>
        <p:spPr>
          <a:xfrm>
            <a:off x="582213" y="838200"/>
            <a:ext cx="504000" cy="360000"/>
          </a:xfrm>
          <a:prstGeom prst="rect">
            <a:avLst/>
          </a:prstGeom>
        </p:spPr>
      </p:pic>
      <p:pic>
        <p:nvPicPr>
          <p:cNvPr id="7" name="Picture 6"/>
          <p:cNvPicPr>
            <a:picLocks noChangeAspect="1"/>
          </p:cNvPicPr>
          <p:nvPr userDrawn="1"/>
        </p:nvPicPr>
        <p:blipFill rotWithShape="1">
          <a:blip r:embed="rId4" cstate="print"/>
          <a:srcRect l="16248" t="16610" r="12305" b="16953"/>
          <a:stretch/>
        </p:blipFill>
        <p:spPr>
          <a:xfrm>
            <a:off x="582213" y="4980593"/>
            <a:ext cx="432000" cy="432000"/>
          </a:xfrm>
          <a:prstGeom prst="rect">
            <a:avLst/>
          </a:prstGeom>
        </p:spPr>
      </p:pic>
      <p:pic>
        <p:nvPicPr>
          <p:cNvPr id="10" name="Picture 9"/>
          <p:cNvPicPr>
            <a:picLocks noChangeAspect="1"/>
          </p:cNvPicPr>
          <p:nvPr userDrawn="1"/>
        </p:nvPicPr>
        <p:blipFill rotWithShape="1">
          <a:blip r:embed="rId5" cstate="print"/>
          <a:srcRect l="20095" t="23375" r="24921" b="18180"/>
          <a:stretch/>
        </p:blipFill>
        <p:spPr>
          <a:xfrm>
            <a:off x="582213" y="1580814"/>
            <a:ext cx="504000" cy="432000"/>
          </a:xfrm>
          <a:prstGeom prst="rect">
            <a:avLst/>
          </a:prstGeom>
        </p:spPr>
      </p:pic>
      <p:pic>
        <p:nvPicPr>
          <p:cNvPr id="13" name="Picture 12" descr="linked.png"/>
          <p:cNvPicPr>
            <a:picLocks noChangeAspect="1"/>
          </p:cNvPicPr>
          <p:nvPr userDrawn="1"/>
        </p:nvPicPr>
        <p:blipFill>
          <a:blip r:embed="rId6" cstate="print"/>
          <a:srcRect l="10784" t="10784" r="10784" b="10784"/>
          <a:stretch>
            <a:fillRect/>
          </a:stretch>
        </p:blipFill>
        <p:spPr>
          <a:xfrm>
            <a:off x="585831" y="3265722"/>
            <a:ext cx="457200" cy="457200"/>
          </a:xfrm>
          <a:prstGeom prst="rect">
            <a:avLst/>
          </a:prstGeom>
        </p:spPr>
      </p:pic>
      <p:sp>
        <p:nvSpPr>
          <p:cNvPr id="17" name="Text Placeholder 7"/>
          <p:cNvSpPr>
            <a:spLocks noGrp="1"/>
          </p:cNvSpPr>
          <p:nvPr>
            <p:ph type="body" sz="quarter" idx="12" hasCustomPrompt="1"/>
          </p:nvPr>
        </p:nvSpPr>
        <p:spPr>
          <a:xfrm>
            <a:off x="1259721" y="883200"/>
            <a:ext cx="7596941" cy="270000"/>
          </a:xfrm>
        </p:spPr>
        <p:txBody>
          <a:bodyPr/>
          <a:lstStyle>
            <a:lvl1pPr marL="0" indent="0">
              <a:buNone/>
              <a:defRPr sz="1600" b="0">
                <a:solidFill>
                  <a:schemeClr val="bg1"/>
                </a:solidFill>
              </a:defRPr>
            </a:lvl1pPr>
          </a:lstStyle>
          <a:p>
            <a:pPr lvl="0"/>
            <a:r>
              <a:rPr lang="nl-NL" noProof="0" dirty="0"/>
              <a:t>[Email]</a:t>
            </a:r>
          </a:p>
        </p:txBody>
      </p:sp>
      <p:sp>
        <p:nvSpPr>
          <p:cNvPr id="19" name="Text Placeholder 7"/>
          <p:cNvSpPr>
            <a:spLocks noGrp="1"/>
          </p:cNvSpPr>
          <p:nvPr>
            <p:ph type="body" sz="quarter" idx="13" hasCustomPrompt="1"/>
          </p:nvPr>
        </p:nvSpPr>
        <p:spPr>
          <a:xfrm>
            <a:off x="1259721" y="1621333"/>
            <a:ext cx="7596941" cy="270000"/>
          </a:xfrm>
        </p:spPr>
        <p:txBody>
          <a:bodyPr/>
          <a:lstStyle>
            <a:lvl1pPr marL="0" indent="0">
              <a:buNone/>
              <a:defRPr sz="1600" b="0">
                <a:solidFill>
                  <a:schemeClr val="bg1"/>
                </a:solidFill>
              </a:defRPr>
            </a:lvl1pPr>
          </a:lstStyle>
          <a:p>
            <a:pPr lvl="0"/>
            <a:r>
              <a:rPr lang="nl-NL" noProof="0"/>
              <a:t>[@twiternaam]</a:t>
            </a:r>
          </a:p>
        </p:txBody>
      </p:sp>
      <p:sp>
        <p:nvSpPr>
          <p:cNvPr id="20" name="Text Placeholder 7"/>
          <p:cNvSpPr>
            <a:spLocks noGrp="1"/>
          </p:cNvSpPr>
          <p:nvPr>
            <p:ph type="body" sz="quarter" idx="14" hasCustomPrompt="1"/>
          </p:nvPr>
        </p:nvSpPr>
        <p:spPr>
          <a:xfrm>
            <a:off x="1259721" y="2504268"/>
            <a:ext cx="7596941" cy="270000"/>
          </a:xfrm>
        </p:spPr>
        <p:txBody>
          <a:bodyPr/>
          <a:lstStyle>
            <a:lvl1pPr marL="0" indent="0">
              <a:buNone/>
              <a:defRPr sz="1600" b="0">
                <a:solidFill>
                  <a:schemeClr val="bg1"/>
                </a:solidFill>
              </a:defRPr>
            </a:lvl1pPr>
          </a:lstStyle>
          <a:p>
            <a:pPr lvl="0"/>
            <a:r>
              <a:rPr lang="nl-NL" noProof="0"/>
              <a:t>[Skype adres]</a:t>
            </a:r>
          </a:p>
        </p:txBody>
      </p:sp>
      <p:sp>
        <p:nvSpPr>
          <p:cNvPr id="21" name="Text Placeholder 7"/>
          <p:cNvSpPr>
            <a:spLocks noGrp="1"/>
          </p:cNvSpPr>
          <p:nvPr>
            <p:ph type="body" sz="quarter" idx="15" hasCustomPrompt="1"/>
          </p:nvPr>
        </p:nvSpPr>
        <p:spPr>
          <a:xfrm>
            <a:off x="1259721" y="3359322"/>
            <a:ext cx="7596941" cy="270000"/>
          </a:xfrm>
        </p:spPr>
        <p:txBody>
          <a:bodyPr/>
          <a:lstStyle>
            <a:lvl1pPr marL="0" indent="0">
              <a:buNone/>
              <a:defRPr sz="1600" b="0">
                <a:solidFill>
                  <a:schemeClr val="bg1"/>
                </a:solidFill>
              </a:defRPr>
            </a:lvl1pPr>
          </a:lstStyle>
          <a:p>
            <a:pPr lvl="0"/>
            <a:r>
              <a:rPr lang="nl-NL" noProof="0"/>
              <a:t>[LinkedIn adres]</a:t>
            </a:r>
          </a:p>
        </p:txBody>
      </p:sp>
      <p:sp>
        <p:nvSpPr>
          <p:cNvPr id="22" name="Text Placeholder 7"/>
          <p:cNvSpPr>
            <a:spLocks noGrp="1"/>
          </p:cNvSpPr>
          <p:nvPr>
            <p:ph type="body" sz="quarter" idx="16" hasCustomPrompt="1"/>
          </p:nvPr>
        </p:nvSpPr>
        <p:spPr>
          <a:xfrm>
            <a:off x="1259721" y="4216757"/>
            <a:ext cx="7596941" cy="270000"/>
          </a:xfrm>
        </p:spPr>
        <p:txBody>
          <a:bodyPr/>
          <a:lstStyle>
            <a:lvl1pPr marL="0" indent="0">
              <a:buNone/>
              <a:defRPr sz="1600" b="0">
                <a:solidFill>
                  <a:schemeClr val="bg1"/>
                </a:solidFill>
              </a:defRPr>
            </a:lvl1pPr>
          </a:lstStyle>
          <a:p>
            <a:pPr lvl="0"/>
            <a:r>
              <a:rPr lang="nl-NL" noProof="0"/>
              <a:t>www.surf.nl</a:t>
            </a:r>
          </a:p>
        </p:txBody>
      </p:sp>
      <p:sp>
        <p:nvSpPr>
          <p:cNvPr id="23" name="Text Placeholder 7"/>
          <p:cNvSpPr>
            <a:spLocks noGrp="1"/>
          </p:cNvSpPr>
          <p:nvPr>
            <p:ph type="body" sz="quarter" idx="17" hasCustomPrompt="1"/>
          </p:nvPr>
        </p:nvSpPr>
        <p:spPr>
          <a:xfrm>
            <a:off x="1259721" y="5061593"/>
            <a:ext cx="7596941" cy="270000"/>
          </a:xfrm>
        </p:spPr>
        <p:txBody>
          <a:bodyPr/>
          <a:lstStyle>
            <a:lvl1pPr marL="0" indent="0">
              <a:buNone/>
              <a:defRPr sz="1600" b="0">
                <a:solidFill>
                  <a:schemeClr val="bg1"/>
                </a:solidFill>
              </a:defRPr>
            </a:lvl1pPr>
          </a:lstStyle>
          <a:p>
            <a:pPr lvl="0"/>
            <a:r>
              <a:rPr lang="nl-NL" noProof="0"/>
              <a:t>[Telefoon]</a:t>
            </a:r>
          </a:p>
        </p:txBody>
      </p:sp>
      <p:sp>
        <p:nvSpPr>
          <p:cNvPr id="25" name="Text Placeholder 7"/>
          <p:cNvSpPr>
            <a:spLocks noGrp="1"/>
          </p:cNvSpPr>
          <p:nvPr>
            <p:ph type="body" sz="quarter" idx="19" hasCustomPrompt="1"/>
          </p:nvPr>
        </p:nvSpPr>
        <p:spPr>
          <a:xfrm>
            <a:off x="2114026" y="5889129"/>
            <a:ext cx="6742636" cy="270000"/>
          </a:xfrm>
        </p:spPr>
        <p:txBody>
          <a:bodyPr/>
          <a:lstStyle>
            <a:lvl1pPr marL="0" indent="0">
              <a:buNone/>
              <a:defRPr sz="1600" b="0">
                <a:solidFill>
                  <a:schemeClr val="bg1"/>
                </a:solidFill>
              </a:defRPr>
            </a:lvl1pPr>
          </a:lstStyle>
          <a:p>
            <a:pPr lvl="0"/>
            <a:r>
              <a:rPr lang="nl-NL" noProof="0"/>
              <a:t>Creative Commons “Attribution” license:</a:t>
            </a:r>
          </a:p>
          <a:p>
            <a:pPr lvl="0"/>
            <a:r>
              <a:rPr lang="nl-NL" noProof="0"/>
              <a:t>http://creativecommons.org/licenses/by/3.0/</a:t>
            </a:r>
          </a:p>
        </p:txBody>
      </p:sp>
      <p:pic>
        <p:nvPicPr>
          <p:cNvPr id="29" name="Afbeelding 14" descr="SURF_fc.png"/>
          <p:cNvPicPr>
            <a:picLocks noChangeAspect="1"/>
          </p:cNvPicPr>
          <p:nvPr userDrawn="1"/>
        </p:nvPicPr>
        <p:blipFill>
          <a:blip r:embed="rId7" cstate="print"/>
          <a:stretch>
            <a:fillRect/>
          </a:stretch>
        </p:blipFill>
        <p:spPr>
          <a:xfrm>
            <a:off x="6881537" y="5547642"/>
            <a:ext cx="1673501" cy="853158"/>
          </a:xfrm>
          <a:prstGeom prst="rect">
            <a:avLst/>
          </a:prstGeom>
        </p:spPr>
      </p:pic>
      <p:pic>
        <p:nvPicPr>
          <p:cNvPr id="30" name="Picture 2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24486703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inde slide Surf blanco">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6" name="Afbeelding 14" descr="SURF_fc.png"/>
          <p:cNvPicPr>
            <a:picLocks noChangeAspect="1"/>
          </p:cNvPicPr>
          <p:nvPr userDrawn="1"/>
        </p:nvPicPr>
        <p:blipFill>
          <a:blip r:embed="rId2" cstate="print"/>
          <a:stretch>
            <a:fillRect/>
          </a:stretch>
        </p:blipFill>
        <p:spPr>
          <a:xfrm>
            <a:off x="6881537" y="5547642"/>
            <a:ext cx="1673501" cy="853158"/>
          </a:xfrm>
          <a:prstGeom prst="rect">
            <a:avLst/>
          </a:prstGeom>
        </p:spPr>
      </p:pic>
    </p:spTree>
    <p:extLst>
      <p:ext uri="{BB962C8B-B14F-4D97-AF65-F5344CB8AC3E}">
        <p14:creationId xmlns:p14="http://schemas.microsoft.com/office/powerpoint/2010/main" val="41786775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inde slide">
    <p:spTree>
      <p:nvGrpSpPr>
        <p:cNvPr id="1" name=""/>
        <p:cNvGrpSpPr/>
        <p:nvPr/>
      </p:nvGrpSpPr>
      <p:grpSpPr>
        <a:xfrm>
          <a:off x="0" y="0"/>
          <a:ext cx="0" cy="0"/>
          <a:chOff x="0" y="0"/>
          <a:chExt cx="0" cy="0"/>
        </a:xfrm>
      </p:grpSpPr>
      <p:sp>
        <p:nvSpPr>
          <p:cNvPr id="5" name="Rounded Rectangle 4"/>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3"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spTree>
    <p:extLst>
      <p:ext uri="{BB962C8B-B14F-4D97-AF65-F5344CB8AC3E}">
        <p14:creationId xmlns:p14="http://schemas.microsoft.com/office/powerpoint/2010/main" val="4250630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oorblad, foto 3">
    <p:bg>
      <p:bgPr>
        <a:solidFill>
          <a:schemeClr val="bg1"/>
        </a:solidFill>
        <a:effectLst/>
      </p:bgPr>
    </p:bg>
    <p:spTree>
      <p:nvGrpSpPr>
        <p:cNvPr id="1" name=""/>
        <p:cNvGrpSpPr/>
        <p:nvPr/>
      </p:nvGrpSpPr>
      <p:grpSpPr>
        <a:xfrm>
          <a:off x="0" y="0"/>
          <a:ext cx="0" cy="0"/>
          <a:chOff x="0" y="0"/>
          <a:chExt cx="0" cy="0"/>
        </a:xfrm>
      </p:grpSpPr>
      <p:pic>
        <p:nvPicPr>
          <p:cNvPr id="14" name="Picture 13" descr="foto3.jpg"/>
          <p:cNvPicPr>
            <a:picLocks noChangeAspect="1"/>
          </p:cNvPicPr>
          <p:nvPr userDrawn="1"/>
        </p:nvPicPr>
        <p:blipFill>
          <a:blip r:embed="rId2" cstate="print"/>
          <a:srcRect b="10000"/>
          <a:stretch>
            <a:fillRect/>
          </a:stretch>
        </p:blipFill>
        <p:spPr>
          <a:xfrm>
            <a:off x="0" y="0"/>
            <a:ext cx="9144000" cy="5486400"/>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pic_surf1.png"/>
          <p:cNvPicPr>
            <a:picLocks noChangeAspect="1"/>
          </p:cNvPicPr>
          <p:nvPr userDrawn="1"/>
        </p:nvPicPr>
        <p:blipFill>
          <a:blip r:embed="rId4" cstate="print"/>
          <a:stretch>
            <a:fillRect/>
          </a:stretch>
        </p:blipFill>
        <p:spPr>
          <a:xfrm>
            <a:off x="288000" y="288933"/>
            <a:ext cx="8568000" cy="1836218"/>
          </a:xfrm>
          <a:prstGeom prst="rect">
            <a:avLst/>
          </a:prstGeom>
        </p:spPr>
      </p:pic>
      <p:pic>
        <p:nvPicPr>
          <p:cNvPr id="13" name="Picture 12" descr="pic_surf2.png"/>
          <p:cNvPicPr>
            <a:picLocks noChangeAspect="1"/>
          </p:cNvPicPr>
          <p:nvPr userDrawn="1"/>
        </p:nvPicPr>
        <p:blipFill>
          <a:blip r:embed="rId5" cstate="print"/>
          <a:stretch>
            <a:fillRect/>
          </a:stretch>
        </p:blipFill>
        <p:spPr>
          <a:xfrm>
            <a:off x="144000" y="5562000"/>
            <a:ext cx="8856000" cy="1151951"/>
          </a:xfrm>
          <a:prstGeom prst="rect">
            <a:avLst/>
          </a:prstGeom>
        </p:spPr>
      </p:pic>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5283454"/>
            <a:ext cx="9144000" cy="396240"/>
          </a:xfrm>
          <a:prstGeom prst="rect">
            <a:avLst/>
          </a:prstGeom>
        </p:spPr>
      </p:pic>
      <p:sp>
        <p:nvSpPr>
          <p:cNvPr id="10" name="Subtitle 2"/>
          <p:cNvSpPr>
            <a:spLocks noGrp="1"/>
          </p:cNvSpPr>
          <p:nvPr>
            <p:ph type="subTitle" idx="1"/>
          </p:nvPr>
        </p:nvSpPr>
        <p:spPr>
          <a:xfrm>
            <a:off x="288000" y="1548000"/>
            <a:ext cx="8568000" cy="576000"/>
          </a:xfrm>
          <a:prstGeom prst="rect">
            <a:avLst/>
          </a:prstGeom>
          <a:noFill/>
        </p:spPr>
        <p:txBody>
          <a:bodyPr lIns="144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noProof="0"/>
              <a:t>Klik om de ondertitelstijl van het model te bewerken</a:t>
            </a:r>
            <a:endParaRPr lang="nl-NL" noProof="0" dirty="0"/>
          </a:p>
        </p:txBody>
      </p:sp>
      <p:sp>
        <p:nvSpPr>
          <p:cNvPr id="12" name="Title 1"/>
          <p:cNvSpPr>
            <a:spLocks noGrp="1"/>
          </p:cNvSpPr>
          <p:nvPr>
            <p:ph type="ctrTitle" hasCustomPrompt="1"/>
          </p:nvPr>
        </p:nvSpPr>
        <p:spPr>
          <a:xfrm>
            <a:off x="288000" y="288000"/>
            <a:ext cx="8568000" cy="1152000"/>
          </a:xfrm>
          <a:prstGeom prst="rect">
            <a:avLst/>
          </a:prstGeom>
          <a:noFill/>
        </p:spPr>
        <p:txBody>
          <a:bodyPr lIns="144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a:t>CLICK TO EDIT MASTER TITLE STYLE</a:t>
            </a:r>
          </a:p>
        </p:txBody>
      </p:sp>
      <p:sp>
        <p:nvSpPr>
          <p:cNvPr id="15"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17"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nl-NL"/>
              <a:t>Klik om de modelstijlen te bewerken</a:t>
            </a:r>
          </a:p>
        </p:txBody>
      </p:sp>
    </p:spTree>
    <p:extLst>
      <p:ext uri="{BB962C8B-B14F-4D97-AF65-F5344CB8AC3E}">
        <p14:creationId xmlns:p14="http://schemas.microsoft.com/office/powerpoint/2010/main" val="17191088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Einde slide Surf blanco en logo CC">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6" name="Afbeelding 14" descr="SURF_fc.png"/>
          <p:cNvPicPr>
            <a:picLocks noChangeAspect="1"/>
          </p:cNvPicPr>
          <p:nvPr userDrawn="1"/>
        </p:nvPicPr>
        <p:blipFill>
          <a:blip r:embed="rId2" cstate="print"/>
          <a:stretch>
            <a:fillRect/>
          </a:stretch>
        </p:blipFill>
        <p:spPr>
          <a:xfrm>
            <a:off x="6881537" y="5547642"/>
            <a:ext cx="1673501" cy="853158"/>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41786775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Eind slide met logo CC">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5"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37132694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Einde slide met tekst logo Surf">
    <p:spTree>
      <p:nvGrpSpPr>
        <p:cNvPr id="1" name=""/>
        <p:cNvGrpSpPr/>
        <p:nvPr/>
      </p:nvGrpSpPr>
      <p:grpSpPr>
        <a:xfrm>
          <a:off x="0" y="0"/>
          <a:ext cx="0" cy="0"/>
          <a:chOff x="0" y="0"/>
          <a:chExt cx="0" cy="0"/>
        </a:xfrm>
      </p:grpSpPr>
      <p:sp>
        <p:nvSpPr>
          <p:cNvPr id="6" name="Rounded Rectangle 5"/>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Font typeface="Arial" pitchFamily="34" charset="0"/>
              <a:buNone/>
              <a:defRPr sz="2000" b="1">
                <a:solidFill>
                  <a:schemeClr val="bg1"/>
                </a:solidFill>
              </a:defRPr>
            </a:lvl1pPr>
          </a:lstStyle>
          <a:p>
            <a:pPr lvl="0"/>
            <a:r>
              <a:rPr lang="nl-NL" noProof="0"/>
              <a:t>Klik om de modelstijlen te bewerken</a:t>
            </a:r>
          </a:p>
        </p:txBody>
      </p:sp>
      <p:pic>
        <p:nvPicPr>
          <p:cNvPr id="7" name="Afbeelding 14" descr="SURF_fc.png"/>
          <p:cNvPicPr>
            <a:picLocks noChangeAspect="1"/>
          </p:cNvPicPr>
          <p:nvPr userDrawn="1"/>
        </p:nvPicPr>
        <p:blipFill>
          <a:blip r:embed="rId2" cstate="print"/>
          <a:stretch>
            <a:fillRect/>
          </a:stretch>
        </p:blipFill>
        <p:spPr>
          <a:xfrm>
            <a:off x="6881537" y="5547642"/>
            <a:ext cx="1673501" cy="853158"/>
          </a:xfrm>
          <a:prstGeom prst="rect">
            <a:avLst/>
          </a:prstGeom>
        </p:spPr>
      </p:pic>
    </p:spTree>
    <p:extLst>
      <p:ext uri="{BB962C8B-B14F-4D97-AF65-F5344CB8AC3E}">
        <p14:creationId xmlns:p14="http://schemas.microsoft.com/office/powerpoint/2010/main" val="23572046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Einde slide met tekst">
    <p:spTree>
      <p:nvGrpSpPr>
        <p:cNvPr id="1" name=""/>
        <p:cNvGrpSpPr/>
        <p:nvPr/>
      </p:nvGrpSpPr>
      <p:grpSpPr>
        <a:xfrm>
          <a:off x="0" y="0"/>
          <a:ext cx="0" cy="0"/>
          <a:chOff x="0" y="0"/>
          <a:chExt cx="0" cy="0"/>
        </a:xfrm>
      </p:grpSpPr>
      <p:sp>
        <p:nvSpPr>
          <p:cNvPr id="6" name="Rounded Rectangle 5"/>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Font typeface="Arial" pitchFamily="34" charset="0"/>
              <a:buNone/>
              <a:defRPr sz="2000" b="1">
                <a:solidFill>
                  <a:schemeClr val="bg1"/>
                </a:solidFill>
              </a:defRPr>
            </a:lvl1pPr>
          </a:lstStyle>
          <a:p>
            <a:pPr lvl="0"/>
            <a:r>
              <a:rPr lang="nl-NL" noProof="0"/>
              <a:t>Klik om de modelstijlen te bewerken</a:t>
            </a:r>
          </a:p>
        </p:txBody>
      </p:sp>
      <p:pic>
        <p:nvPicPr>
          <p:cNvPr id="5"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spTree>
    <p:extLst>
      <p:ext uri="{BB962C8B-B14F-4D97-AF65-F5344CB8AC3E}">
        <p14:creationId xmlns:p14="http://schemas.microsoft.com/office/powerpoint/2010/main" val="23572046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Einde slide met tekst, logo Surf en logo CC">
    <p:spTree>
      <p:nvGrpSpPr>
        <p:cNvPr id="1" name=""/>
        <p:cNvGrpSpPr/>
        <p:nvPr/>
      </p:nvGrpSpPr>
      <p:grpSpPr>
        <a:xfrm>
          <a:off x="0" y="0"/>
          <a:ext cx="0" cy="0"/>
          <a:chOff x="0" y="0"/>
          <a:chExt cx="0" cy="0"/>
        </a:xfrm>
      </p:grpSpPr>
      <p:sp>
        <p:nvSpPr>
          <p:cNvPr id="8" name="Rounded Rectangle 7"/>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nl-NL" noProof="0"/>
              <a:t>Klik om de modelstijlen te bewerken</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9" name="Afbeelding 14" descr="SURF_fc.png"/>
          <p:cNvPicPr>
            <a:picLocks noChangeAspect="1"/>
          </p:cNvPicPr>
          <p:nvPr userDrawn="1"/>
        </p:nvPicPr>
        <p:blipFill>
          <a:blip r:embed="rId3" cstate="print"/>
          <a:stretch>
            <a:fillRect/>
          </a:stretch>
        </p:blipFill>
        <p:spPr>
          <a:xfrm>
            <a:off x="6881537" y="5547642"/>
            <a:ext cx="1673501" cy="853158"/>
          </a:xfrm>
          <a:prstGeom prst="rect">
            <a:avLst/>
          </a:prstGeom>
        </p:spPr>
      </p:pic>
    </p:spTree>
    <p:extLst>
      <p:ext uri="{BB962C8B-B14F-4D97-AF65-F5344CB8AC3E}">
        <p14:creationId xmlns:p14="http://schemas.microsoft.com/office/powerpoint/2010/main" val="19009212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Einde slide met tekst en logo CC">
    <p:spTree>
      <p:nvGrpSpPr>
        <p:cNvPr id="1" name=""/>
        <p:cNvGrpSpPr/>
        <p:nvPr/>
      </p:nvGrpSpPr>
      <p:grpSpPr>
        <a:xfrm>
          <a:off x="0" y="0"/>
          <a:ext cx="0" cy="0"/>
          <a:chOff x="0" y="0"/>
          <a:chExt cx="0" cy="0"/>
        </a:xfrm>
      </p:grpSpPr>
      <p:sp>
        <p:nvSpPr>
          <p:cNvPr id="8" name="Rounded Rectangle 7"/>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nl-NL" noProof="0"/>
              <a:t>Klik om de modelstijlen te bewerken</a:t>
            </a:r>
          </a:p>
        </p:txBody>
      </p:sp>
      <p:pic>
        <p:nvPicPr>
          <p:cNvPr id="6"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19009212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Einde slide met personalia logo Surf">
    <p:spTree>
      <p:nvGrpSpPr>
        <p:cNvPr id="1" name=""/>
        <p:cNvGrpSpPr/>
        <p:nvPr/>
      </p:nvGrpSpPr>
      <p:grpSpPr>
        <a:xfrm>
          <a:off x="0" y="0"/>
          <a:ext cx="0" cy="0"/>
          <a:chOff x="0" y="0"/>
          <a:chExt cx="0" cy="0"/>
        </a:xfrm>
      </p:grpSpPr>
      <p:sp>
        <p:nvSpPr>
          <p:cNvPr id="9" name="Rounded Rectangle 8"/>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a:solidFill>
                  <a:schemeClr val="bg1"/>
                </a:solidFill>
              </a:rPr>
              <a:t>www.surf.nl</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a:t>[Email]</a:t>
            </a:r>
          </a:p>
        </p:txBody>
      </p:sp>
      <p:pic>
        <p:nvPicPr>
          <p:cNvPr id="10" name="Afbeelding 14" descr="SURF_fc.png"/>
          <p:cNvPicPr>
            <a:picLocks noChangeAspect="1"/>
          </p:cNvPicPr>
          <p:nvPr userDrawn="1"/>
        </p:nvPicPr>
        <p:blipFill>
          <a:blip r:embed="rId2" cstate="print"/>
          <a:stretch>
            <a:fillRect/>
          </a:stretch>
        </p:blipFill>
        <p:spPr>
          <a:xfrm>
            <a:off x="6881537" y="5547642"/>
            <a:ext cx="1673501" cy="853158"/>
          </a:xfrm>
          <a:prstGeom prst="rect">
            <a:avLst/>
          </a:prstGeom>
        </p:spPr>
      </p:pic>
    </p:spTree>
    <p:extLst>
      <p:ext uri="{BB962C8B-B14F-4D97-AF65-F5344CB8AC3E}">
        <p14:creationId xmlns:p14="http://schemas.microsoft.com/office/powerpoint/2010/main" val="8838598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inde slide met personalia">
    <p:spTree>
      <p:nvGrpSpPr>
        <p:cNvPr id="1" name=""/>
        <p:cNvGrpSpPr/>
        <p:nvPr/>
      </p:nvGrpSpPr>
      <p:grpSpPr>
        <a:xfrm>
          <a:off x="0" y="0"/>
          <a:ext cx="0" cy="0"/>
          <a:chOff x="0" y="0"/>
          <a:chExt cx="0" cy="0"/>
        </a:xfrm>
      </p:grpSpPr>
      <p:sp>
        <p:nvSpPr>
          <p:cNvPr id="9" name="Rounded Rectangle 8"/>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a:solidFill>
                  <a:schemeClr val="bg1"/>
                </a:solidFill>
              </a:rPr>
              <a:t>www.surf.nl</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a:t>[Email]</a:t>
            </a:r>
          </a:p>
        </p:txBody>
      </p:sp>
      <p:pic>
        <p:nvPicPr>
          <p:cNvPr id="7"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spTree>
    <p:extLst>
      <p:ext uri="{BB962C8B-B14F-4D97-AF65-F5344CB8AC3E}">
        <p14:creationId xmlns:p14="http://schemas.microsoft.com/office/powerpoint/2010/main" val="8838598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Einde slide met personalia, logo Surf en logo CC">
    <p:spTree>
      <p:nvGrpSpPr>
        <p:cNvPr id="1" name=""/>
        <p:cNvGrpSpPr/>
        <p:nvPr/>
      </p:nvGrpSpPr>
      <p:grpSpPr>
        <a:xfrm>
          <a:off x="0" y="0"/>
          <a:ext cx="0" cy="0"/>
          <a:chOff x="0" y="0"/>
          <a:chExt cx="0" cy="0"/>
        </a:xfrm>
      </p:grpSpPr>
      <p:sp>
        <p:nvSpPr>
          <p:cNvPr id="12" name="Rounded Rectangle 11"/>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a:solidFill>
                  <a:schemeClr val="bg1"/>
                </a:solidFill>
              </a:rPr>
              <a:t>www.surf.nl</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a:t>[Email]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9" name="Afbeelding 14" descr="SURF_fc.png"/>
          <p:cNvPicPr>
            <a:picLocks noChangeAspect="1"/>
          </p:cNvPicPr>
          <p:nvPr userDrawn="1"/>
        </p:nvPicPr>
        <p:blipFill>
          <a:blip r:embed="rId3" cstate="print"/>
          <a:stretch>
            <a:fillRect/>
          </a:stretch>
        </p:blipFill>
        <p:spPr>
          <a:xfrm>
            <a:off x="6881537" y="5547642"/>
            <a:ext cx="1673501" cy="853158"/>
          </a:xfrm>
          <a:prstGeom prst="rect">
            <a:avLst/>
          </a:prstGeom>
        </p:spPr>
      </p:pic>
    </p:spTree>
    <p:extLst>
      <p:ext uri="{BB962C8B-B14F-4D97-AF65-F5344CB8AC3E}">
        <p14:creationId xmlns:p14="http://schemas.microsoft.com/office/powerpoint/2010/main" val="39012484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Einde slide met personalia en logo CC">
    <p:spTree>
      <p:nvGrpSpPr>
        <p:cNvPr id="1" name=""/>
        <p:cNvGrpSpPr/>
        <p:nvPr/>
      </p:nvGrpSpPr>
      <p:grpSpPr>
        <a:xfrm>
          <a:off x="0" y="0"/>
          <a:ext cx="0" cy="0"/>
          <a:chOff x="0" y="0"/>
          <a:chExt cx="0" cy="0"/>
        </a:xfrm>
      </p:grpSpPr>
      <p:sp>
        <p:nvSpPr>
          <p:cNvPr id="12" name="Rounded Rectangle 11"/>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a:solidFill>
                  <a:schemeClr val="bg1"/>
                </a:solidFill>
              </a:rPr>
              <a:t>www.surf.nl</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a:t>[Email]</a:t>
            </a:r>
          </a:p>
        </p:txBody>
      </p:sp>
      <p:pic>
        <p:nvPicPr>
          <p:cNvPr id="10"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3901248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1 kolom">
    <p:spTree>
      <p:nvGrpSpPr>
        <p:cNvPr id="1" name=""/>
        <p:cNvGrpSpPr/>
        <p:nvPr/>
      </p:nvGrpSpPr>
      <p:grpSpPr>
        <a:xfrm>
          <a:off x="0" y="0"/>
          <a:ext cx="0" cy="0"/>
          <a:chOff x="0" y="0"/>
          <a:chExt cx="0" cy="0"/>
        </a:xfrm>
      </p:grpSpPr>
      <p:pic>
        <p:nvPicPr>
          <p:cNvPr id="14" name="Picture 13"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4"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2" name="Rounded Rectangle 11"/>
          <p:cNvSpPr/>
          <p:nvPr userDrawn="1"/>
        </p:nvSpPr>
        <p:spPr>
          <a:xfrm>
            <a:off x="142875" y="1441450"/>
            <a:ext cx="8856000" cy="4695826"/>
          </a:xfrm>
          <a:prstGeom prst="roundRect">
            <a:avLst>
              <a:gd name="adj" fmla="val 2940"/>
            </a:avLst>
          </a:prstGeom>
          <a:blipFill>
            <a:blip r:embed="rId4"/>
            <a:stretch>
              <a:fillRect/>
            </a:stretch>
          </a:bli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 name="Title 1"/>
          <p:cNvSpPr>
            <a:spLocks noGrp="1"/>
          </p:cNvSpPr>
          <p:nvPr>
            <p:ph type="title"/>
          </p:nvPr>
        </p:nvSpPr>
        <p:spPr/>
        <p:txBody>
          <a:bodyPr/>
          <a:lstStyle/>
          <a:p>
            <a:r>
              <a:rPr lang="nl-NL" noProof="0" dirty="0"/>
              <a:t>Klik om de stijl te bewerken</a:t>
            </a:r>
          </a:p>
        </p:txBody>
      </p:sp>
      <p:sp>
        <p:nvSpPr>
          <p:cNvPr id="3"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5"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9" name="Content Placeholder 8"/>
          <p:cNvSpPr>
            <a:spLocks noGrp="1"/>
          </p:cNvSpPr>
          <p:nvPr>
            <p:ph sz="quarter" idx="14"/>
          </p:nvPr>
        </p:nvSpPr>
        <p:spPr>
          <a:xfrm>
            <a:off x="287337" y="1584325"/>
            <a:ext cx="8568000" cy="4408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pic>
        <p:nvPicPr>
          <p:cNvPr id="13" name="Pictur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Tree>
    <p:extLst>
      <p:ext uri="{BB962C8B-B14F-4D97-AF65-F5344CB8AC3E}">
        <p14:creationId xmlns:p14="http://schemas.microsoft.com/office/powerpoint/2010/main" val="22499315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Einde slide LOGO Surf">
    <p:spTree>
      <p:nvGrpSpPr>
        <p:cNvPr id="1" name=""/>
        <p:cNvGrpSpPr/>
        <p:nvPr/>
      </p:nvGrpSpPr>
      <p:grpSpPr>
        <a:xfrm>
          <a:off x="0" y="0"/>
          <a:ext cx="0" cy="0"/>
          <a:chOff x="0" y="0"/>
          <a:chExt cx="0" cy="0"/>
        </a:xfrm>
      </p:grpSpPr>
      <p:sp>
        <p:nvSpPr>
          <p:cNvPr id="4" name="Rounded Rectangle 3"/>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1537" y="5547642"/>
            <a:ext cx="1673501" cy="853320"/>
          </a:xfrm>
          <a:prstGeom prst="rect">
            <a:avLst/>
          </a:prstGeom>
        </p:spPr>
      </p:pic>
    </p:spTree>
    <p:extLst>
      <p:ext uri="{BB962C8B-B14F-4D97-AF65-F5344CB8AC3E}">
        <p14:creationId xmlns:p14="http://schemas.microsoft.com/office/powerpoint/2010/main" val="16874147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inde slide_2">
    <p:spTree>
      <p:nvGrpSpPr>
        <p:cNvPr id="1" name=""/>
        <p:cNvGrpSpPr/>
        <p:nvPr/>
      </p:nvGrpSpPr>
      <p:grpSpPr>
        <a:xfrm>
          <a:off x="0" y="0"/>
          <a:ext cx="0" cy="0"/>
          <a:chOff x="0" y="0"/>
          <a:chExt cx="0" cy="0"/>
        </a:xfrm>
      </p:grpSpPr>
      <p:sp>
        <p:nvSpPr>
          <p:cNvPr id="5" name="Rounded Rectangle 4"/>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0666" y="5545053"/>
            <a:ext cx="3875983" cy="847358"/>
          </a:xfrm>
          <a:prstGeom prst="rect">
            <a:avLst/>
          </a:prstGeom>
        </p:spPr>
      </p:pic>
    </p:spTree>
    <p:extLst>
      <p:ext uri="{BB962C8B-B14F-4D97-AF65-F5344CB8AC3E}">
        <p14:creationId xmlns:p14="http://schemas.microsoft.com/office/powerpoint/2010/main" val="21640394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Einde slide LOGO Surf Logo CC">
    <p:spTree>
      <p:nvGrpSpPr>
        <p:cNvPr id="1" name=""/>
        <p:cNvGrpSpPr/>
        <p:nvPr/>
      </p:nvGrpSpPr>
      <p:grpSpPr>
        <a:xfrm>
          <a:off x="0" y="0"/>
          <a:ext cx="0" cy="0"/>
          <a:chOff x="0" y="0"/>
          <a:chExt cx="0" cy="0"/>
        </a:xfrm>
      </p:grpSpPr>
      <p:sp>
        <p:nvSpPr>
          <p:cNvPr id="6" name="Rounded Rectangle 5"/>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73749"/>
            <a:ext cx="1474750" cy="518662"/>
          </a:xfrm>
          <a:prstGeom prst="rect">
            <a:avLst/>
          </a:prstGeom>
          <a:ln w="12700">
            <a:solidFill>
              <a:schemeClr val="bg1"/>
            </a:solidFill>
          </a:ln>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81537" y="5547642"/>
            <a:ext cx="1673501" cy="853320"/>
          </a:xfrm>
          <a:prstGeom prst="rect">
            <a:avLst/>
          </a:prstGeom>
        </p:spPr>
      </p:pic>
    </p:spTree>
    <p:extLst>
      <p:ext uri="{BB962C8B-B14F-4D97-AF65-F5344CB8AC3E}">
        <p14:creationId xmlns:p14="http://schemas.microsoft.com/office/powerpoint/2010/main" val="8894656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Einde slide 2 met logo CC">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0666" y="5545053"/>
            <a:ext cx="3875983" cy="847358"/>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73749"/>
            <a:ext cx="1474750" cy="518662"/>
          </a:xfrm>
          <a:prstGeom prst="rect">
            <a:avLst/>
          </a:prstGeom>
          <a:ln w="12700">
            <a:solidFill>
              <a:schemeClr val="bg1"/>
            </a:solidFill>
          </a:ln>
        </p:spPr>
      </p:pic>
    </p:spTree>
    <p:extLst>
      <p:ext uri="{BB962C8B-B14F-4D97-AF65-F5344CB8AC3E}">
        <p14:creationId xmlns:p14="http://schemas.microsoft.com/office/powerpoint/2010/main" val="37736099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Einde slide 2 met tekst logo Surf">
    <p:spTree>
      <p:nvGrpSpPr>
        <p:cNvPr id="1" name=""/>
        <p:cNvGrpSpPr/>
        <p:nvPr/>
      </p:nvGrpSpPr>
      <p:grpSpPr>
        <a:xfrm>
          <a:off x="0" y="0"/>
          <a:ext cx="0" cy="0"/>
          <a:chOff x="0" y="0"/>
          <a:chExt cx="0" cy="0"/>
        </a:xfrm>
      </p:grpSpPr>
      <p:sp>
        <p:nvSpPr>
          <p:cNvPr id="6" name="Rounded Rectangle 5"/>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nl-NL" noProof="0"/>
              <a:t>Klik om de modelstijlen te bewerken</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1537" y="5547642"/>
            <a:ext cx="1673501" cy="853320"/>
          </a:xfrm>
          <a:prstGeom prst="rect">
            <a:avLst/>
          </a:prstGeom>
        </p:spPr>
      </p:pic>
    </p:spTree>
    <p:extLst>
      <p:ext uri="{BB962C8B-B14F-4D97-AF65-F5344CB8AC3E}">
        <p14:creationId xmlns:p14="http://schemas.microsoft.com/office/powerpoint/2010/main" val="35180734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Einde slide 2 met tekst">
    <p:spTree>
      <p:nvGrpSpPr>
        <p:cNvPr id="1" name=""/>
        <p:cNvGrpSpPr/>
        <p:nvPr/>
      </p:nvGrpSpPr>
      <p:grpSpPr>
        <a:xfrm>
          <a:off x="0" y="0"/>
          <a:ext cx="0" cy="0"/>
          <a:chOff x="0" y="0"/>
          <a:chExt cx="0" cy="0"/>
        </a:xfrm>
      </p:grpSpPr>
      <p:sp>
        <p:nvSpPr>
          <p:cNvPr id="6" name="Rounded Rectangle 5"/>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nl-NL" noProof="0"/>
              <a:t>Klik om de modelstijlen te bewerken</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0666" y="5545053"/>
            <a:ext cx="3875983" cy="847358"/>
          </a:xfrm>
          <a:prstGeom prst="rect">
            <a:avLst/>
          </a:prstGeom>
        </p:spPr>
      </p:pic>
    </p:spTree>
    <p:extLst>
      <p:ext uri="{BB962C8B-B14F-4D97-AF65-F5344CB8AC3E}">
        <p14:creationId xmlns:p14="http://schemas.microsoft.com/office/powerpoint/2010/main" val="35180734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Einde slide 2 met tekst, logo Surf en logo CC">
    <p:spTree>
      <p:nvGrpSpPr>
        <p:cNvPr id="1" name=""/>
        <p:cNvGrpSpPr/>
        <p:nvPr/>
      </p:nvGrpSpPr>
      <p:grpSpPr>
        <a:xfrm>
          <a:off x="0" y="0"/>
          <a:ext cx="0" cy="0"/>
          <a:chOff x="0" y="0"/>
          <a:chExt cx="0" cy="0"/>
        </a:xfrm>
      </p:grpSpPr>
      <p:sp>
        <p:nvSpPr>
          <p:cNvPr id="8" name="Rounded Rectangle 7"/>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nl-NL" noProof="0"/>
              <a:t>Klik om de modelstijlen te bewerken</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73749"/>
            <a:ext cx="1474750" cy="518662"/>
          </a:xfrm>
          <a:prstGeom prst="rect">
            <a:avLst/>
          </a:prstGeom>
          <a:ln w="12700">
            <a:solidFill>
              <a:schemeClr val="bg1"/>
            </a:solidFill>
          </a:ln>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81537" y="5547642"/>
            <a:ext cx="1673501" cy="853320"/>
          </a:xfrm>
          <a:prstGeom prst="rect">
            <a:avLst/>
          </a:prstGeom>
        </p:spPr>
      </p:pic>
    </p:spTree>
    <p:extLst>
      <p:ext uri="{BB962C8B-B14F-4D97-AF65-F5344CB8AC3E}">
        <p14:creationId xmlns:p14="http://schemas.microsoft.com/office/powerpoint/2010/main" val="42031597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Einde slide 2 met tekst en logo CC">
    <p:spTree>
      <p:nvGrpSpPr>
        <p:cNvPr id="1" name=""/>
        <p:cNvGrpSpPr/>
        <p:nvPr/>
      </p:nvGrpSpPr>
      <p:grpSpPr>
        <a:xfrm>
          <a:off x="0" y="0"/>
          <a:ext cx="0" cy="0"/>
          <a:chOff x="0" y="0"/>
          <a:chExt cx="0" cy="0"/>
        </a:xfrm>
      </p:grpSpPr>
      <p:sp>
        <p:nvSpPr>
          <p:cNvPr id="8" name="Rounded Rectangle 7"/>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nl-NL" noProof="0"/>
              <a:t>Klik om de modelstijlen te bewerken</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0666" y="5545053"/>
            <a:ext cx="3875983" cy="847358"/>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73749"/>
            <a:ext cx="1474750" cy="518662"/>
          </a:xfrm>
          <a:prstGeom prst="rect">
            <a:avLst/>
          </a:prstGeom>
          <a:ln w="12700">
            <a:solidFill>
              <a:schemeClr val="bg1"/>
            </a:solidFill>
          </a:ln>
        </p:spPr>
      </p:pic>
    </p:spTree>
    <p:extLst>
      <p:ext uri="{BB962C8B-B14F-4D97-AF65-F5344CB8AC3E}">
        <p14:creationId xmlns:p14="http://schemas.microsoft.com/office/powerpoint/2010/main" val="42031597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Einde slide 2 met personalia en logo Surf">
    <p:spTree>
      <p:nvGrpSpPr>
        <p:cNvPr id="1" name=""/>
        <p:cNvGrpSpPr/>
        <p:nvPr/>
      </p:nvGrpSpPr>
      <p:grpSpPr>
        <a:xfrm>
          <a:off x="0" y="0"/>
          <a:ext cx="0" cy="0"/>
          <a:chOff x="0" y="0"/>
          <a:chExt cx="0" cy="0"/>
        </a:xfrm>
      </p:grpSpPr>
      <p:sp>
        <p:nvSpPr>
          <p:cNvPr id="12" name="Rounded Rectangle 11"/>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5"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a:t>[Naam]</a:t>
            </a:r>
          </a:p>
        </p:txBody>
      </p:sp>
      <p:sp>
        <p:nvSpPr>
          <p:cNvPr id="6" name="TextBox 5"/>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a:solidFill>
                  <a:schemeClr val="bg1"/>
                </a:solidFill>
              </a:rPr>
              <a:t>www.surf.nl</a:t>
            </a:r>
            <a:endParaRPr lang="nl-NL" sz="1600" noProof="0" dirty="0">
              <a:solidFill>
                <a:schemeClr val="bg1"/>
              </a:solidFill>
            </a:endParaRPr>
          </a:p>
        </p:txBody>
      </p:sp>
      <p:sp>
        <p:nvSpPr>
          <p:cNvPr id="7"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a:t>[Email]</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1537" y="5547642"/>
            <a:ext cx="1673501" cy="853320"/>
          </a:xfrm>
          <a:prstGeom prst="rect">
            <a:avLst/>
          </a:prstGeom>
        </p:spPr>
      </p:pic>
    </p:spTree>
    <p:extLst>
      <p:ext uri="{BB962C8B-B14F-4D97-AF65-F5344CB8AC3E}">
        <p14:creationId xmlns:p14="http://schemas.microsoft.com/office/powerpoint/2010/main" val="34560041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Einde slide 2 met personalia">
    <p:spTree>
      <p:nvGrpSpPr>
        <p:cNvPr id="1" name=""/>
        <p:cNvGrpSpPr/>
        <p:nvPr/>
      </p:nvGrpSpPr>
      <p:grpSpPr>
        <a:xfrm>
          <a:off x="0" y="0"/>
          <a:ext cx="0" cy="0"/>
          <a:chOff x="0" y="0"/>
          <a:chExt cx="0" cy="0"/>
        </a:xfrm>
      </p:grpSpPr>
      <p:sp>
        <p:nvSpPr>
          <p:cNvPr id="12" name="Rounded Rectangle 11"/>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5"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a:t>[Naam]</a:t>
            </a:r>
          </a:p>
        </p:txBody>
      </p:sp>
      <p:sp>
        <p:nvSpPr>
          <p:cNvPr id="6" name="TextBox 5"/>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a:solidFill>
                  <a:schemeClr val="bg1"/>
                </a:solidFill>
              </a:rPr>
              <a:t>www.surf.nl</a:t>
            </a:r>
            <a:endParaRPr lang="nl-NL" sz="1600" noProof="0" dirty="0">
              <a:solidFill>
                <a:schemeClr val="bg1"/>
              </a:solidFill>
            </a:endParaRPr>
          </a:p>
        </p:txBody>
      </p:sp>
      <p:sp>
        <p:nvSpPr>
          <p:cNvPr id="7"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a:t>[Email]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0666" y="5545053"/>
            <a:ext cx="3875983" cy="847358"/>
          </a:xfrm>
          <a:prstGeom prst="rect">
            <a:avLst/>
          </a:prstGeom>
        </p:spPr>
      </p:pic>
    </p:spTree>
    <p:extLst>
      <p:ext uri="{BB962C8B-B14F-4D97-AF65-F5344CB8AC3E}">
        <p14:creationId xmlns:p14="http://schemas.microsoft.com/office/powerpoint/2010/main" val="3456004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slide, 1 kolom">
    <p:spTree>
      <p:nvGrpSpPr>
        <p:cNvPr id="1" name=""/>
        <p:cNvGrpSpPr/>
        <p:nvPr/>
      </p:nvGrpSpPr>
      <p:grpSpPr>
        <a:xfrm>
          <a:off x="0" y="0"/>
          <a:ext cx="0" cy="0"/>
          <a:chOff x="0" y="0"/>
          <a:chExt cx="0" cy="0"/>
        </a:xfrm>
      </p:grpSpPr>
      <p:pic>
        <p:nvPicPr>
          <p:cNvPr id="14" name="Picture 13"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4"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2" name="Title 1"/>
          <p:cNvSpPr>
            <a:spLocks noGrp="1"/>
          </p:cNvSpPr>
          <p:nvPr>
            <p:ph type="title"/>
          </p:nvPr>
        </p:nvSpPr>
        <p:spPr/>
        <p:txBody>
          <a:bodyPr/>
          <a:lstStyle/>
          <a:p>
            <a:r>
              <a:rPr lang="nl-NL" noProof="0" dirty="0"/>
              <a:t>Klik om de stijl te bewerken</a:t>
            </a:r>
          </a:p>
        </p:txBody>
      </p:sp>
      <p:sp>
        <p:nvSpPr>
          <p:cNvPr id="3"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5"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9" name="Content Placeholder 8"/>
          <p:cNvSpPr>
            <a:spLocks noGrp="1"/>
          </p:cNvSpPr>
          <p:nvPr>
            <p:ph sz="quarter" idx="14"/>
          </p:nvPr>
        </p:nvSpPr>
        <p:spPr>
          <a:xfrm>
            <a:off x="287337" y="1584325"/>
            <a:ext cx="8568000" cy="4408488"/>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5" name="Rounded Rectangle 14">
            <a:extLst>
              <a:ext uri="{FF2B5EF4-FFF2-40B4-BE49-F238E27FC236}">
                <a16:creationId xmlns:a16="http://schemas.microsoft.com/office/drawing/2014/main" id="{3233F2EE-A2B6-A443-8906-6EB325EC05B9}"/>
              </a:ext>
            </a:extLst>
          </p:cNvPr>
          <p:cNvSpPr/>
          <p:nvPr userDrawn="1"/>
        </p:nvSpPr>
        <p:spPr>
          <a:xfrm>
            <a:off x="142875" y="1441450"/>
            <a:ext cx="8856000" cy="4712479"/>
          </a:xfrm>
          <a:prstGeom prst="roundRect">
            <a:avLst>
              <a:gd name="adj" fmla="val 2626"/>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Tree>
    <p:extLst>
      <p:ext uri="{BB962C8B-B14F-4D97-AF65-F5344CB8AC3E}">
        <p14:creationId xmlns:p14="http://schemas.microsoft.com/office/powerpoint/2010/main" val="10554102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Einde slide 2 met personalia, logo Surf en CC logo">
    <p:spTree>
      <p:nvGrpSpPr>
        <p:cNvPr id="1" name=""/>
        <p:cNvGrpSpPr/>
        <p:nvPr/>
      </p:nvGrpSpPr>
      <p:grpSpPr>
        <a:xfrm>
          <a:off x="0" y="0"/>
          <a:ext cx="0" cy="0"/>
          <a:chOff x="0" y="0"/>
          <a:chExt cx="0" cy="0"/>
        </a:xfrm>
      </p:grpSpPr>
      <p:sp>
        <p:nvSpPr>
          <p:cNvPr id="10" name="Rounded Rectangle 9"/>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5"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a:t>[Naam]</a:t>
            </a:r>
          </a:p>
        </p:txBody>
      </p:sp>
      <p:sp>
        <p:nvSpPr>
          <p:cNvPr id="6" name="TextBox 5"/>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a:solidFill>
                  <a:schemeClr val="bg1"/>
                </a:solidFill>
              </a:rPr>
              <a:t>www.surf.nl</a:t>
            </a:r>
            <a:endParaRPr lang="nl-NL" sz="1600" noProof="0" dirty="0">
              <a:solidFill>
                <a:schemeClr val="bg1"/>
              </a:solidFill>
            </a:endParaRPr>
          </a:p>
        </p:txBody>
      </p:sp>
      <p:sp>
        <p:nvSpPr>
          <p:cNvPr id="7"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dirty="0"/>
              <a:t>[Email]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73749"/>
            <a:ext cx="1474750" cy="518662"/>
          </a:xfrm>
          <a:prstGeom prst="rect">
            <a:avLst/>
          </a:prstGeom>
          <a:ln w="12700">
            <a:solidFill>
              <a:schemeClr val="bg1"/>
            </a:solidFill>
          </a:ln>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81537" y="5547642"/>
            <a:ext cx="1673501" cy="853320"/>
          </a:xfrm>
          <a:prstGeom prst="rect">
            <a:avLst/>
          </a:prstGeom>
        </p:spPr>
      </p:pic>
    </p:spTree>
    <p:extLst>
      <p:ext uri="{BB962C8B-B14F-4D97-AF65-F5344CB8AC3E}">
        <p14:creationId xmlns:p14="http://schemas.microsoft.com/office/powerpoint/2010/main" val="38707539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Einde slide 2 met personalia en CC logo">
    <p:spTree>
      <p:nvGrpSpPr>
        <p:cNvPr id="1" name=""/>
        <p:cNvGrpSpPr/>
        <p:nvPr/>
      </p:nvGrpSpPr>
      <p:grpSpPr>
        <a:xfrm>
          <a:off x="0" y="0"/>
          <a:ext cx="0" cy="0"/>
          <a:chOff x="0" y="0"/>
          <a:chExt cx="0" cy="0"/>
        </a:xfrm>
      </p:grpSpPr>
      <p:sp>
        <p:nvSpPr>
          <p:cNvPr id="10" name="Rounded Rectangle 9"/>
          <p:cNvSpPr/>
          <p:nvPr userDrawn="1"/>
        </p:nvSpPr>
        <p:spPr>
          <a:xfrm>
            <a:off x="142875" y="144000"/>
            <a:ext cx="8856000" cy="6570000"/>
          </a:xfrm>
          <a:prstGeom prst="roundRect">
            <a:avLst>
              <a:gd name="adj" fmla="val 2164"/>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5"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a:t>[Naam]</a:t>
            </a:r>
          </a:p>
        </p:txBody>
      </p:sp>
      <p:sp>
        <p:nvSpPr>
          <p:cNvPr id="6" name="TextBox 5"/>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a:solidFill>
                  <a:schemeClr val="bg1"/>
                </a:solidFill>
              </a:rPr>
              <a:t>www.surf.nl</a:t>
            </a:r>
            <a:endParaRPr lang="nl-NL" sz="1600" noProof="0" dirty="0">
              <a:solidFill>
                <a:schemeClr val="bg1"/>
              </a:solidFill>
            </a:endParaRPr>
          </a:p>
        </p:txBody>
      </p:sp>
      <p:sp>
        <p:nvSpPr>
          <p:cNvPr id="7"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dirty="0"/>
              <a:t>[Email]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73749"/>
            <a:ext cx="1474750" cy="518662"/>
          </a:xfrm>
          <a:prstGeom prst="rect">
            <a:avLst/>
          </a:prstGeom>
          <a:ln w="12700">
            <a:solidFill>
              <a:schemeClr val="bg1"/>
            </a:solidFill>
          </a:ln>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70666" y="5545053"/>
            <a:ext cx="3875983" cy="847358"/>
          </a:xfrm>
          <a:prstGeom prst="rect">
            <a:avLst/>
          </a:prstGeom>
        </p:spPr>
      </p:pic>
    </p:spTree>
    <p:extLst>
      <p:ext uri="{BB962C8B-B14F-4D97-AF65-F5344CB8AC3E}">
        <p14:creationId xmlns:p14="http://schemas.microsoft.com/office/powerpoint/2010/main" val="3870753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1 kolom, geen footer">
    <p:spTree>
      <p:nvGrpSpPr>
        <p:cNvPr id="1" name=""/>
        <p:cNvGrpSpPr/>
        <p:nvPr/>
      </p:nvGrpSpPr>
      <p:grpSpPr>
        <a:xfrm>
          <a:off x="0" y="0"/>
          <a:ext cx="0" cy="0"/>
          <a:chOff x="0" y="0"/>
          <a:chExt cx="0" cy="0"/>
        </a:xfrm>
      </p:grpSpPr>
      <p:sp>
        <p:nvSpPr>
          <p:cNvPr id="13" name="Rounded Rectangle 12"/>
          <p:cNvSpPr/>
          <p:nvPr userDrawn="1"/>
        </p:nvSpPr>
        <p:spPr>
          <a:xfrm>
            <a:off x="142875" y="1441450"/>
            <a:ext cx="8856000" cy="5272088"/>
          </a:xfrm>
          <a:prstGeom prst="roundRect">
            <a:avLst>
              <a:gd name="adj" fmla="val 2626"/>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12" name="Picture 11"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sp>
        <p:nvSpPr>
          <p:cNvPr id="4" name="Content Placeholder 8"/>
          <p:cNvSpPr>
            <a:spLocks noGrp="1"/>
          </p:cNvSpPr>
          <p:nvPr>
            <p:ph sz="quarter" idx="14"/>
          </p:nvPr>
        </p:nvSpPr>
        <p:spPr>
          <a:xfrm>
            <a:off x="287337" y="1584325"/>
            <a:ext cx="8568000" cy="4983163"/>
          </a:xfrm>
        </p:spPr>
        <p:txBody>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0"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4041259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to slide, 1 kolom, geen footer">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142875" y="1441450"/>
            <a:ext cx="8856000" cy="5272088"/>
          </a:xfrm>
          <a:prstGeom prst="roundRect">
            <a:avLst>
              <a:gd name="adj" fmla="val 3062"/>
            </a:avLst>
          </a:prstGeom>
          <a:solidFill>
            <a:schemeClr val="bg1">
              <a:lumMod val="95000"/>
            </a:schemeClr>
          </a:solidFill>
          <a:ln>
            <a:noFill/>
          </a:ln>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nl-NL" noProof="0"/>
              <a:t>Klik op het pictogram als u een afbeelding wilt toevoegen</a:t>
            </a:r>
          </a:p>
        </p:txBody>
      </p:sp>
      <p:pic>
        <p:nvPicPr>
          <p:cNvPr id="12" name="Picture 11"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0"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4041259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toslide met header en footer">
    <p:spTree>
      <p:nvGrpSpPr>
        <p:cNvPr id="1" name=""/>
        <p:cNvGrpSpPr/>
        <p:nvPr/>
      </p:nvGrpSpPr>
      <p:grpSpPr>
        <a:xfrm>
          <a:off x="0" y="0"/>
          <a:ext cx="0" cy="0"/>
          <a:chOff x="0" y="0"/>
          <a:chExt cx="0" cy="0"/>
        </a:xfrm>
      </p:grpSpPr>
      <p:pic>
        <p:nvPicPr>
          <p:cNvPr id="12" name="Picture 11" descr="pic_surf3.png"/>
          <p:cNvPicPr>
            <a:picLocks noChangeAspect="1"/>
          </p:cNvPicPr>
          <p:nvPr userDrawn="1"/>
        </p:nvPicPr>
        <p:blipFill>
          <a:blip r:embed="rId2" cstate="print"/>
          <a:stretch>
            <a:fillRect/>
          </a:stretch>
        </p:blipFill>
        <p:spPr>
          <a:xfrm>
            <a:off x="144000" y="144000"/>
            <a:ext cx="8856000" cy="1151951"/>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6" name="Picture Placeholder 6"/>
          <p:cNvSpPr>
            <a:spLocks noGrp="1"/>
          </p:cNvSpPr>
          <p:nvPr>
            <p:ph type="pic" sz="quarter" idx="13"/>
          </p:nvPr>
        </p:nvSpPr>
        <p:spPr>
          <a:xfrm>
            <a:off x="142875" y="1441450"/>
            <a:ext cx="8856000" cy="4695825"/>
          </a:xfrm>
          <a:prstGeom prst="roundRect">
            <a:avLst>
              <a:gd name="adj" fmla="val 3062"/>
            </a:avLst>
          </a:prstGeom>
          <a:solidFill>
            <a:schemeClr val="bg1">
              <a:lumMod val="95000"/>
            </a:schemeClr>
          </a:solidFill>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nl-NL" noProof="0"/>
              <a:t>Klik op het pictogram als u een afbeelding wilt toevoegen</a:t>
            </a:r>
          </a:p>
        </p:txBody>
      </p:sp>
      <p:sp>
        <p:nvSpPr>
          <p:cNvPr id="15"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7" name="Date Placeholder 2"/>
          <p:cNvSpPr>
            <a:spLocks noGrp="1"/>
          </p:cNvSpPr>
          <p:nvPr>
            <p:ph type="dt" sz="half" idx="10"/>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8" name="Slide Number Placeholder 4"/>
          <p:cNvSpPr>
            <a:spLocks noGrp="1"/>
          </p:cNvSpPr>
          <p:nvPr>
            <p:ph type="sldNum" sz="quarter" idx="12"/>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
        <p:nvSpPr>
          <p:cNvPr id="11" name="Title 1"/>
          <p:cNvSpPr>
            <a:spLocks noGrp="1"/>
          </p:cNvSpPr>
          <p:nvPr>
            <p:ph type="title"/>
          </p:nvPr>
        </p:nvSpPr>
        <p:spPr>
          <a:xfrm>
            <a:off x="144000" y="144000"/>
            <a:ext cx="8856000" cy="1152000"/>
          </a:xfrm>
        </p:spPr>
        <p:txBody>
          <a:bodyPr/>
          <a:lstStyle/>
          <a:p>
            <a:r>
              <a:rPr lang="nl-NL" noProof="0"/>
              <a:t>Klik om de stijl te bewerken</a:t>
            </a:r>
            <a:endParaRPr lang="nl-NL" noProof="0" dirty="0"/>
          </a:p>
        </p:txBody>
      </p:sp>
    </p:spTree>
    <p:extLst>
      <p:ext uri="{BB962C8B-B14F-4D97-AF65-F5344CB8AC3E}">
        <p14:creationId xmlns:p14="http://schemas.microsoft.com/office/powerpoint/2010/main" val="222347393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87999" y="1584325"/>
            <a:ext cx="8568663" cy="440848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8" name="Title Placeholder 7"/>
          <p:cNvSpPr>
            <a:spLocks noGrp="1"/>
          </p:cNvSpPr>
          <p:nvPr>
            <p:ph type="title"/>
          </p:nvPr>
        </p:nvSpPr>
        <p:spPr>
          <a:xfrm>
            <a:off x="144000" y="143999"/>
            <a:ext cx="8856000" cy="1154575"/>
          </a:xfrm>
          <a:prstGeom prst="rect">
            <a:avLst/>
          </a:prstGeom>
          <a:noFill/>
          <a:ln>
            <a:noFill/>
          </a:ln>
        </p:spPr>
        <p:txBody>
          <a:bodyPr vert="horz" lIns="144000" tIns="0" rIns="144000" bIns="0" rtlCol="0" anchor="ctr">
            <a:normAutofit/>
          </a:bodyPr>
          <a:lstStyle/>
          <a:p>
            <a:r>
              <a:rPr lang="nl-NL"/>
              <a:t>Klik om de stijl te bewerken</a:t>
            </a:r>
            <a:endParaRPr lang="nl-NL" dirty="0"/>
          </a:p>
        </p:txBody>
      </p:sp>
      <p:sp>
        <p:nvSpPr>
          <p:cNvPr id="13" name="Footer Placeholder 3"/>
          <p:cNvSpPr>
            <a:spLocks noGrp="1"/>
          </p:cNvSpPr>
          <p:nvPr>
            <p:ph type="ftr" sz="quarter" idx="3"/>
          </p:nvPr>
        </p:nvSpPr>
        <p:spPr>
          <a:xfrm>
            <a:off x="142875" y="6282000"/>
            <a:ext cx="6480000" cy="432000"/>
          </a:xfrm>
          <a:prstGeom prst="rect">
            <a:avLst/>
          </a:prstGeom>
        </p:spPr>
        <p:txBody>
          <a:bodyPr lIns="144000" tIns="0" rIns="0" bIns="0" anchor="ctr" anchorCtr="0"/>
          <a:lstStyle>
            <a:lvl1pPr algn="l">
              <a:defRPr sz="1400">
                <a:solidFill>
                  <a:schemeClr val="tx1"/>
                </a:solidFill>
              </a:defRPr>
            </a:lvl1pPr>
          </a:lstStyle>
          <a:p>
            <a:endParaRPr lang="nl-NL" noProof="0" dirty="0"/>
          </a:p>
        </p:txBody>
      </p:sp>
      <p:sp>
        <p:nvSpPr>
          <p:cNvPr id="14" name="Date Placeholder 2"/>
          <p:cNvSpPr>
            <a:spLocks noGrp="1"/>
          </p:cNvSpPr>
          <p:nvPr>
            <p:ph type="dt" sz="half" idx="2"/>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5" name="Slide Number Placeholder 4"/>
          <p:cNvSpPr>
            <a:spLocks noGrp="1"/>
          </p:cNvSpPr>
          <p:nvPr>
            <p:ph type="sldNum" sz="quarter" idx="4"/>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Tree>
  </p:cSld>
  <p:clrMap bg1="lt1" tx1="dk1" bg2="lt2" tx2="dk2" accent1="accent1" accent2="accent2" accent3="accent3" accent4="accent4" accent5="accent5" accent6="accent6" hlink="hlink" folHlink="folHlink"/>
  <p:sldLayoutIdLst>
    <p:sldLayoutId id="2147483659" r:id="rId1"/>
    <p:sldLayoutId id="2147483649" r:id="rId2"/>
    <p:sldLayoutId id="2147483657" r:id="rId3"/>
    <p:sldLayoutId id="2147483658" r:id="rId4"/>
    <p:sldLayoutId id="2147483661" r:id="rId5"/>
    <p:sldLayoutId id="2147483732" r:id="rId6"/>
    <p:sldLayoutId id="2147483698" r:id="rId7"/>
    <p:sldLayoutId id="2147483730" r:id="rId8"/>
    <p:sldLayoutId id="2147483696" r:id="rId9"/>
    <p:sldLayoutId id="2147483694" r:id="rId10"/>
    <p:sldLayoutId id="2147483680" r:id="rId11"/>
    <p:sldLayoutId id="2147483693" r:id="rId12"/>
    <p:sldLayoutId id="2147483695" r:id="rId13"/>
    <p:sldLayoutId id="2147483665" r:id="rId14"/>
    <p:sldLayoutId id="2147483663" r:id="rId15"/>
    <p:sldLayoutId id="2147483664" r:id="rId16"/>
    <p:sldLayoutId id="2147483666" r:id="rId17"/>
    <p:sldLayoutId id="2147483675" r:id="rId18"/>
    <p:sldLayoutId id="2147483667" r:id="rId19"/>
    <p:sldLayoutId id="2147483668" r:id="rId20"/>
    <p:sldLayoutId id="2147483676" r:id="rId21"/>
    <p:sldLayoutId id="2147483678" r:id="rId22"/>
    <p:sldLayoutId id="2147483700" r:id="rId23"/>
    <p:sldLayoutId id="2147483699" r:id="rId24"/>
    <p:sldLayoutId id="2147483702" r:id="rId25"/>
    <p:sldLayoutId id="2147483703" r:id="rId26"/>
    <p:sldLayoutId id="2147483704" r:id="rId27"/>
    <p:sldLayoutId id="2147483701" r:id="rId28"/>
    <p:sldLayoutId id="2147483705" r:id="rId29"/>
    <p:sldLayoutId id="2147483706" r:id="rId30"/>
    <p:sldLayoutId id="2147483707" r:id="rId31"/>
    <p:sldLayoutId id="2147483688" r:id="rId32"/>
    <p:sldLayoutId id="2147483689" r:id="rId33"/>
    <p:sldLayoutId id="2147483731" r:id="rId34"/>
    <p:sldLayoutId id="2147483673" r:id="rId35"/>
    <p:sldLayoutId id="2147483714" r:id="rId36"/>
    <p:sldLayoutId id="2147483717" r:id="rId37"/>
    <p:sldLayoutId id="2147483718" r:id="rId38"/>
    <p:sldLayoutId id="2147483674" r:id="rId39"/>
    <p:sldLayoutId id="2147483721" r:id="rId40"/>
    <p:sldLayoutId id="2147483687" r:id="rId41"/>
    <p:sldLayoutId id="2147483722" r:id="rId42"/>
    <p:sldLayoutId id="2147483708" r:id="rId43"/>
    <p:sldLayoutId id="2147483723" r:id="rId44"/>
    <p:sldLayoutId id="2147483709" r:id="rId45"/>
    <p:sldLayoutId id="2147483726" r:id="rId46"/>
    <p:sldLayoutId id="2147483685" r:id="rId47"/>
    <p:sldLayoutId id="2147483727" r:id="rId48"/>
    <p:sldLayoutId id="2147483686" r:id="rId49"/>
    <p:sldLayoutId id="2147483710" r:id="rId50"/>
    <p:sldLayoutId id="2147483719" r:id="rId51"/>
    <p:sldLayoutId id="2147483720" r:id="rId52"/>
    <p:sldLayoutId id="2147483711" r:id="rId53"/>
    <p:sldLayoutId id="2147483724" r:id="rId54"/>
    <p:sldLayoutId id="2147483715" r:id="rId55"/>
    <p:sldLayoutId id="2147483725" r:id="rId56"/>
    <p:sldLayoutId id="2147483716" r:id="rId57"/>
    <p:sldLayoutId id="2147483728" r:id="rId58"/>
    <p:sldLayoutId id="2147483712" r:id="rId59"/>
    <p:sldLayoutId id="2147483729" r:id="rId60"/>
    <p:sldLayoutId id="2147483713" r:id="rId61"/>
  </p:sldLayoutIdLst>
  <p:hf sldNum="0" hdr="0" ftr="0" dt="0"/>
  <p:txStyles>
    <p:titleStyle>
      <a:lvl1pPr algn="l" defTabSz="914400" rtl="0" eaLnBrk="1" latinLnBrk="0" hangingPunct="1">
        <a:spcBef>
          <a:spcPct val="0"/>
        </a:spcBef>
        <a:buNone/>
        <a:defRPr sz="3200" b="1" kern="1200" cap="none" baseline="0">
          <a:solidFill>
            <a:schemeClr val="bg1"/>
          </a:solidFill>
          <a:latin typeface="+mj-lt"/>
          <a:ea typeface="+mj-ea"/>
          <a:cs typeface="+mj-cs"/>
        </a:defRPr>
      </a:lvl1pPr>
    </p:titleStyle>
    <p:bodyStyle>
      <a:lvl1pPr marL="144000" indent="-144000" algn="l" defTabSz="914400" rtl="0" eaLnBrk="1" latinLnBrk="0" hangingPunct="1">
        <a:spcBef>
          <a:spcPts val="600"/>
        </a:spcBef>
        <a:buClr>
          <a:schemeClr val="accent1"/>
        </a:buClr>
        <a:buFont typeface="Arial" pitchFamily="34" charset="0"/>
        <a:buChar char="•"/>
        <a:defRPr sz="1600" b="0" kern="1200">
          <a:solidFill>
            <a:schemeClr val="tx1"/>
          </a:solidFill>
          <a:latin typeface="+mn-lt"/>
          <a:ea typeface="+mn-ea"/>
          <a:cs typeface="+mn-cs"/>
        </a:defRPr>
      </a:lvl1pPr>
      <a:lvl2pPr marL="288000" indent="-144000" algn="l" defTabSz="914400" rtl="0" eaLnBrk="1" latinLnBrk="0" hangingPunct="1">
        <a:spcBef>
          <a:spcPts val="0"/>
        </a:spcBef>
        <a:buFont typeface="Arial" pitchFamily="34" charset="0"/>
        <a:buChar char="-"/>
        <a:defRPr sz="1600" kern="1200">
          <a:solidFill>
            <a:schemeClr val="tx1"/>
          </a:solidFill>
          <a:latin typeface="+mn-lt"/>
          <a:ea typeface="+mn-ea"/>
          <a:cs typeface="+mn-cs"/>
        </a:defRPr>
      </a:lvl2pPr>
      <a:lvl3pPr marL="432000" indent="-144000" algn="l" defTabSz="914400" rtl="0" eaLnBrk="1" latinLnBrk="0" hangingPunct="1">
        <a:spcBef>
          <a:spcPts val="0"/>
        </a:spcBef>
        <a:buFont typeface="Arial" pitchFamily="34" charset="0"/>
        <a:buChar char="-"/>
        <a:defRPr sz="1600" kern="1200">
          <a:solidFill>
            <a:schemeClr val="tx1"/>
          </a:solidFill>
          <a:latin typeface="+mn-lt"/>
          <a:ea typeface="+mn-ea"/>
          <a:cs typeface="+mn-cs"/>
        </a:defRPr>
      </a:lvl3pPr>
      <a:lvl4pPr marL="0" indent="0" algn="l" defTabSz="914400" rtl="0" eaLnBrk="1" latinLnBrk="0" hangingPunct="1">
        <a:spcBef>
          <a:spcPts val="1200"/>
        </a:spcBef>
        <a:buFont typeface="Arial" pitchFamily="34" charset="0"/>
        <a:buNone/>
        <a:defRPr sz="2000" b="1"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D3EB2B20-D33F-8242-B676-E8BFD6FF3A7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0049" b="10049"/>
          <a:stretch>
            <a:fillRect/>
          </a:stretch>
        </p:blipFill>
        <p:spPr>
          <a:xfrm>
            <a:off x="142875" y="144463"/>
            <a:ext cx="8858250" cy="5272087"/>
          </a:xfrm>
        </p:spPr>
      </p:pic>
      <p:sp>
        <p:nvSpPr>
          <p:cNvPr id="3" name="Subtitle 2">
            <a:extLst>
              <a:ext uri="{FF2B5EF4-FFF2-40B4-BE49-F238E27FC236}">
                <a16:creationId xmlns:a16="http://schemas.microsoft.com/office/drawing/2014/main" id="{7284FDF2-9FAD-5B4E-9973-E58EF41DAD3F}"/>
              </a:ext>
            </a:extLst>
          </p:cNvPr>
          <p:cNvSpPr>
            <a:spLocks noGrp="1"/>
          </p:cNvSpPr>
          <p:nvPr>
            <p:ph type="subTitle" idx="1"/>
          </p:nvPr>
        </p:nvSpPr>
        <p:spPr/>
        <p:txBody>
          <a:bodyPr/>
          <a:lstStyle/>
          <a:p>
            <a:r>
              <a:rPr lang="en-US" dirty="0"/>
              <a:t>education and research SECTORS</a:t>
            </a:r>
          </a:p>
        </p:txBody>
      </p:sp>
      <p:sp>
        <p:nvSpPr>
          <p:cNvPr id="4" name="Title 3">
            <a:extLst>
              <a:ext uri="{FF2B5EF4-FFF2-40B4-BE49-F238E27FC236}">
                <a16:creationId xmlns:a16="http://schemas.microsoft.com/office/drawing/2014/main" id="{C7E38564-863F-3D45-AFEE-963730944E46}"/>
              </a:ext>
            </a:extLst>
          </p:cNvPr>
          <p:cNvSpPr>
            <a:spLocks noGrp="1"/>
          </p:cNvSpPr>
          <p:nvPr>
            <p:ph type="ctrTitle"/>
          </p:nvPr>
        </p:nvSpPr>
        <p:spPr/>
        <p:txBody>
          <a:bodyPr/>
          <a:lstStyle/>
          <a:p>
            <a:r>
              <a:rPr lang="en-US" dirty="0"/>
              <a:t>CYBER THREAT ASSESSMENT 2017</a:t>
            </a:r>
          </a:p>
        </p:txBody>
      </p:sp>
      <p:sp>
        <p:nvSpPr>
          <p:cNvPr id="5" name="Text Placeholder 4">
            <a:extLst>
              <a:ext uri="{FF2B5EF4-FFF2-40B4-BE49-F238E27FC236}">
                <a16:creationId xmlns:a16="http://schemas.microsoft.com/office/drawing/2014/main" id="{AA56A61D-425D-9C40-89BF-A548B96221B3}"/>
              </a:ext>
            </a:extLst>
          </p:cNvPr>
          <p:cNvSpPr>
            <a:spLocks noGrp="1"/>
          </p:cNvSpPr>
          <p:nvPr>
            <p:ph type="body" sz="quarter" idx="10"/>
          </p:nvPr>
        </p:nvSpPr>
        <p:spPr/>
        <p:txBody>
          <a:bodyPr/>
          <a:lstStyle/>
          <a:p>
            <a:r>
              <a:rPr lang="en-US"/>
              <a:t>WISE @STFC 28-02-2018</a:t>
            </a:r>
            <a:endParaRPr lang="en-US" dirty="0"/>
          </a:p>
          <a:p>
            <a:r>
              <a:rPr lang="en-US" dirty="0" err="1"/>
              <a:t>Bart.Bosma@surfnet.nl</a:t>
            </a:r>
            <a:endParaRPr lang="en-US" dirty="0"/>
          </a:p>
        </p:txBody>
      </p:sp>
    </p:spTree>
    <p:extLst>
      <p:ext uri="{BB962C8B-B14F-4D97-AF65-F5344CB8AC3E}">
        <p14:creationId xmlns:p14="http://schemas.microsoft.com/office/powerpoint/2010/main" val="776485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p:txBody>
          <a:bodyPr/>
          <a:lstStyle/>
          <a:p>
            <a:r>
              <a:rPr lang="en-US" sz="2000" dirty="0"/>
              <a:t>Denial-of-service attacks continue, but can be kept under control in our sector.</a:t>
            </a:r>
          </a:p>
          <a:p>
            <a:pPr marL="0" indent="0">
              <a:buNone/>
            </a:pPr>
            <a:endParaRPr lang="en-US" dirty="0"/>
          </a:p>
        </p:txBody>
      </p:sp>
      <p:pic>
        <p:nvPicPr>
          <p:cNvPr id="4" name="Picture 3">
            <a:extLst>
              <a:ext uri="{FF2B5EF4-FFF2-40B4-BE49-F238E27FC236}">
                <a16:creationId xmlns:a16="http://schemas.microsoft.com/office/drawing/2014/main" id="{9D1786B1-0599-DC4F-BBC7-E3D25BF6154F}"/>
              </a:ext>
            </a:extLst>
          </p:cNvPr>
          <p:cNvPicPr/>
          <p:nvPr/>
        </p:nvPicPr>
        <p:blipFill>
          <a:blip r:embed="rId3"/>
          <a:stretch>
            <a:fillRect/>
          </a:stretch>
        </p:blipFill>
        <p:spPr>
          <a:xfrm>
            <a:off x="1122936" y="2113614"/>
            <a:ext cx="7732401" cy="4005970"/>
          </a:xfrm>
          <a:prstGeom prst="rect">
            <a:avLst/>
          </a:prstGeom>
        </p:spPr>
      </p:pic>
    </p:spTree>
    <p:extLst>
      <p:ext uri="{BB962C8B-B14F-4D97-AF65-F5344CB8AC3E}">
        <p14:creationId xmlns:p14="http://schemas.microsoft.com/office/powerpoint/2010/main" val="2442364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p:txBody>
          <a:bodyPr/>
          <a:lstStyle/>
          <a:p>
            <a:r>
              <a:rPr lang="en-US" sz="2000" dirty="0"/>
              <a:t>Malicious parties are still taking advantage of vulnerabilities, including on mobile devices, to gain access to critical systems.</a:t>
            </a:r>
          </a:p>
          <a:p>
            <a:endParaRPr lang="en-US" sz="2000" dirty="0"/>
          </a:p>
          <a:p>
            <a:endParaRPr lang="en-US" dirty="0"/>
          </a:p>
        </p:txBody>
      </p:sp>
      <p:pic>
        <p:nvPicPr>
          <p:cNvPr id="4" name="Picture 3">
            <a:extLst>
              <a:ext uri="{FF2B5EF4-FFF2-40B4-BE49-F238E27FC236}">
                <a16:creationId xmlns:a16="http://schemas.microsoft.com/office/drawing/2014/main" id="{98DFBF8D-853F-334D-869E-D8ACCF606409}"/>
              </a:ext>
            </a:extLst>
          </p:cNvPr>
          <p:cNvPicPr/>
          <p:nvPr/>
        </p:nvPicPr>
        <p:blipFill>
          <a:blip r:embed="rId3"/>
          <a:stretch>
            <a:fillRect/>
          </a:stretch>
        </p:blipFill>
        <p:spPr>
          <a:xfrm>
            <a:off x="449996" y="2496632"/>
            <a:ext cx="7989465" cy="3319551"/>
          </a:xfrm>
          <a:prstGeom prst="rect">
            <a:avLst/>
          </a:prstGeom>
        </p:spPr>
      </p:pic>
    </p:spTree>
    <p:extLst>
      <p:ext uri="{BB962C8B-B14F-4D97-AF65-F5344CB8AC3E}">
        <p14:creationId xmlns:p14="http://schemas.microsoft.com/office/powerpoint/2010/main" val="3696073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a:xfrm>
            <a:off x="287337" y="1584325"/>
            <a:ext cx="8644200" cy="4408488"/>
          </a:xfrm>
        </p:spPr>
        <p:txBody>
          <a:bodyPr/>
          <a:lstStyle/>
          <a:p>
            <a:pPr marL="0" indent="0">
              <a:spcAft>
                <a:spcPts val="1000"/>
              </a:spcAft>
              <a:buNone/>
            </a:pPr>
            <a:r>
              <a:rPr lang="en-US" sz="2800" dirty="0"/>
              <a:t>Who is responsible?</a:t>
            </a:r>
          </a:p>
          <a:p>
            <a:pPr marL="0" indent="0">
              <a:lnSpc>
                <a:spcPct val="150000"/>
              </a:lnSpc>
              <a:buNone/>
            </a:pPr>
            <a:r>
              <a:rPr lang="en-US" sz="2800" dirty="0"/>
              <a:t>	</a:t>
            </a:r>
            <a:r>
              <a:rPr lang="en-US" sz="2000" dirty="0"/>
              <a:t>Employees (low)</a:t>
            </a:r>
          </a:p>
          <a:p>
            <a:pPr marL="0" indent="0">
              <a:lnSpc>
                <a:spcPct val="150000"/>
              </a:lnSpc>
              <a:buNone/>
            </a:pPr>
            <a:r>
              <a:rPr lang="en-US" sz="2000" dirty="0"/>
              <a:t>	Students (low-medium)</a:t>
            </a:r>
          </a:p>
          <a:p>
            <a:pPr marL="0" indent="0">
              <a:lnSpc>
                <a:spcPct val="150000"/>
              </a:lnSpc>
              <a:buNone/>
            </a:pPr>
            <a:r>
              <a:rPr lang="en-US" sz="2000" dirty="0"/>
              <a:t>	Activists and cyber vandals</a:t>
            </a:r>
          </a:p>
          <a:p>
            <a:pPr marL="0" indent="0">
              <a:lnSpc>
                <a:spcPct val="150000"/>
              </a:lnSpc>
              <a:buNone/>
            </a:pPr>
            <a:r>
              <a:rPr lang="en-US" sz="2000" dirty="0"/>
              <a:t>	Competitors (rivals)</a:t>
            </a:r>
          </a:p>
          <a:p>
            <a:pPr marL="0" indent="0">
              <a:lnSpc>
                <a:spcPct val="150000"/>
              </a:lnSpc>
              <a:buNone/>
            </a:pPr>
            <a:r>
              <a:rPr lang="en-US" sz="2000" dirty="0"/>
              <a:t>	Cyber researchers</a:t>
            </a:r>
          </a:p>
          <a:p>
            <a:pPr marL="0" indent="0">
              <a:lnSpc>
                <a:spcPct val="150000"/>
              </a:lnSpc>
              <a:buNone/>
            </a:pPr>
            <a:r>
              <a:rPr lang="en-US" sz="2000" dirty="0"/>
              <a:t>	Criminals and state actors</a:t>
            </a:r>
          </a:p>
        </p:txBody>
      </p:sp>
      <p:pic>
        <p:nvPicPr>
          <p:cNvPr id="5" name="Picture 4">
            <a:extLst>
              <a:ext uri="{FF2B5EF4-FFF2-40B4-BE49-F238E27FC236}">
                <a16:creationId xmlns:a16="http://schemas.microsoft.com/office/drawing/2014/main" id="{B7C97FB9-5C15-A045-BD90-B4DD97F5FCCD}"/>
              </a:ext>
            </a:extLst>
          </p:cNvPr>
          <p:cNvPicPr>
            <a:picLocks noChangeAspect="1"/>
          </p:cNvPicPr>
          <p:nvPr/>
        </p:nvPicPr>
        <p:blipFill>
          <a:blip r:embed="rId3"/>
          <a:stretch>
            <a:fillRect/>
          </a:stretch>
        </p:blipFill>
        <p:spPr>
          <a:xfrm>
            <a:off x="5454404" y="1787524"/>
            <a:ext cx="3527934" cy="1971675"/>
          </a:xfrm>
          <a:prstGeom prst="rect">
            <a:avLst/>
          </a:prstGeom>
        </p:spPr>
      </p:pic>
      <p:pic>
        <p:nvPicPr>
          <p:cNvPr id="8" name="Picture 7">
            <a:extLst>
              <a:ext uri="{FF2B5EF4-FFF2-40B4-BE49-F238E27FC236}">
                <a16:creationId xmlns:a16="http://schemas.microsoft.com/office/drawing/2014/main" id="{00000000-0008-0000-0700-0000030000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816" y="2317385"/>
            <a:ext cx="623953" cy="48529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0000000-0008-0000-0700-0000020000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959" y="2958373"/>
            <a:ext cx="569667" cy="43090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00000000-0008-0000-0700-0000080000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301" y="3494166"/>
            <a:ext cx="644982" cy="4886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0000000-0008-0000-0700-00000700000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9692" y="4087677"/>
            <a:ext cx="754200" cy="2933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0000000-0008-0000-0700-00000500000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367" y="4444478"/>
            <a:ext cx="554850" cy="48529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00000000-0008-0000-0700-00000400000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053" y="5034665"/>
            <a:ext cx="847479" cy="52152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646616D0-556E-D74C-AB97-22E024767A5E}"/>
              </a:ext>
            </a:extLst>
          </p:cNvPr>
          <p:cNvSpPr txBox="1"/>
          <p:nvPr/>
        </p:nvSpPr>
        <p:spPr>
          <a:xfrm>
            <a:off x="4432301" y="2038579"/>
            <a:ext cx="1011590" cy="338554"/>
          </a:xfrm>
          <a:prstGeom prst="rect">
            <a:avLst/>
          </a:prstGeom>
          <a:noFill/>
        </p:spPr>
        <p:txBody>
          <a:bodyPr wrap="square" rtlCol="0">
            <a:spAutoFit/>
          </a:bodyPr>
          <a:lstStyle/>
          <a:p>
            <a:r>
              <a:rPr lang="en-US" sz="1600" dirty="0"/>
              <a:t>skill level</a:t>
            </a:r>
          </a:p>
        </p:txBody>
      </p:sp>
      <p:pic>
        <p:nvPicPr>
          <p:cNvPr id="22" name="Picture 21">
            <a:extLst>
              <a:ext uri="{FF2B5EF4-FFF2-40B4-BE49-F238E27FC236}">
                <a16:creationId xmlns:a16="http://schemas.microsoft.com/office/drawing/2014/main" id="{15CF3789-5D6E-5441-8A9C-DA8F5BEFEC90}"/>
              </a:ext>
            </a:extLst>
          </p:cNvPr>
          <p:cNvPicPr>
            <a:picLocks noChangeAspect="1"/>
          </p:cNvPicPr>
          <p:nvPr/>
        </p:nvPicPr>
        <p:blipFill>
          <a:blip r:embed="rId10"/>
          <a:stretch>
            <a:fillRect/>
          </a:stretch>
        </p:blipFill>
        <p:spPr>
          <a:xfrm>
            <a:off x="4313703" y="5155725"/>
            <a:ext cx="1435100" cy="393700"/>
          </a:xfrm>
          <a:prstGeom prst="rect">
            <a:avLst/>
          </a:prstGeom>
        </p:spPr>
      </p:pic>
      <p:pic>
        <p:nvPicPr>
          <p:cNvPr id="23" name="Picture 22">
            <a:extLst>
              <a:ext uri="{FF2B5EF4-FFF2-40B4-BE49-F238E27FC236}">
                <a16:creationId xmlns:a16="http://schemas.microsoft.com/office/drawing/2014/main" id="{A511BA00-B37F-E84F-8D4D-283C2EB89213}"/>
              </a:ext>
            </a:extLst>
          </p:cNvPr>
          <p:cNvPicPr>
            <a:picLocks noChangeAspect="1"/>
          </p:cNvPicPr>
          <p:nvPr/>
        </p:nvPicPr>
        <p:blipFill>
          <a:blip r:embed="rId11"/>
          <a:stretch>
            <a:fillRect/>
          </a:stretch>
        </p:blipFill>
        <p:spPr>
          <a:xfrm>
            <a:off x="4332753" y="4602537"/>
            <a:ext cx="1397000" cy="381000"/>
          </a:xfrm>
          <a:prstGeom prst="rect">
            <a:avLst/>
          </a:prstGeom>
        </p:spPr>
      </p:pic>
      <p:pic>
        <p:nvPicPr>
          <p:cNvPr id="24" name="Picture 23">
            <a:extLst>
              <a:ext uri="{FF2B5EF4-FFF2-40B4-BE49-F238E27FC236}">
                <a16:creationId xmlns:a16="http://schemas.microsoft.com/office/drawing/2014/main" id="{984460AA-804F-7641-AA73-0C2D712D5596}"/>
              </a:ext>
            </a:extLst>
          </p:cNvPr>
          <p:cNvPicPr>
            <a:picLocks noChangeAspect="1"/>
          </p:cNvPicPr>
          <p:nvPr/>
        </p:nvPicPr>
        <p:blipFill>
          <a:blip r:embed="rId12"/>
          <a:stretch>
            <a:fillRect/>
          </a:stretch>
        </p:blipFill>
        <p:spPr>
          <a:xfrm>
            <a:off x="4320053" y="4062049"/>
            <a:ext cx="1422400" cy="368300"/>
          </a:xfrm>
          <a:prstGeom prst="rect">
            <a:avLst/>
          </a:prstGeom>
        </p:spPr>
      </p:pic>
      <p:pic>
        <p:nvPicPr>
          <p:cNvPr id="25" name="Picture 24">
            <a:extLst>
              <a:ext uri="{FF2B5EF4-FFF2-40B4-BE49-F238E27FC236}">
                <a16:creationId xmlns:a16="http://schemas.microsoft.com/office/drawing/2014/main" id="{6A5BF047-70E8-1A42-92EA-C4FDA72A25C2}"/>
              </a:ext>
            </a:extLst>
          </p:cNvPr>
          <p:cNvPicPr>
            <a:picLocks noChangeAspect="1"/>
          </p:cNvPicPr>
          <p:nvPr/>
        </p:nvPicPr>
        <p:blipFill>
          <a:blip r:embed="rId12"/>
          <a:stretch>
            <a:fillRect/>
          </a:stretch>
        </p:blipFill>
        <p:spPr>
          <a:xfrm>
            <a:off x="4320053" y="3521561"/>
            <a:ext cx="1422400" cy="368300"/>
          </a:xfrm>
          <a:prstGeom prst="rect">
            <a:avLst/>
          </a:prstGeom>
        </p:spPr>
      </p:pic>
      <p:pic>
        <p:nvPicPr>
          <p:cNvPr id="26" name="Picture 25">
            <a:extLst>
              <a:ext uri="{FF2B5EF4-FFF2-40B4-BE49-F238E27FC236}">
                <a16:creationId xmlns:a16="http://schemas.microsoft.com/office/drawing/2014/main" id="{94310793-0898-5840-879C-2E52D60EC0CE}"/>
              </a:ext>
            </a:extLst>
          </p:cNvPr>
          <p:cNvPicPr>
            <a:picLocks noChangeAspect="1"/>
          </p:cNvPicPr>
          <p:nvPr/>
        </p:nvPicPr>
        <p:blipFill>
          <a:blip r:embed="rId12"/>
          <a:stretch>
            <a:fillRect/>
          </a:stretch>
        </p:blipFill>
        <p:spPr>
          <a:xfrm>
            <a:off x="4320053" y="2981073"/>
            <a:ext cx="1422400" cy="368300"/>
          </a:xfrm>
          <a:prstGeom prst="rect">
            <a:avLst/>
          </a:prstGeom>
        </p:spPr>
      </p:pic>
      <p:pic>
        <p:nvPicPr>
          <p:cNvPr id="27" name="Picture 26">
            <a:extLst>
              <a:ext uri="{FF2B5EF4-FFF2-40B4-BE49-F238E27FC236}">
                <a16:creationId xmlns:a16="http://schemas.microsoft.com/office/drawing/2014/main" id="{CC58B87B-F87A-A94C-91D5-D4E8B220A40F}"/>
              </a:ext>
            </a:extLst>
          </p:cNvPr>
          <p:cNvPicPr>
            <a:picLocks noChangeAspect="1"/>
          </p:cNvPicPr>
          <p:nvPr/>
        </p:nvPicPr>
        <p:blipFill>
          <a:blip r:embed="rId13"/>
          <a:stretch>
            <a:fillRect/>
          </a:stretch>
        </p:blipFill>
        <p:spPr>
          <a:xfrm>
            <a:off x="4320053" y="2427885"/>
            <a:ext cx="1422400" cy="381000"/>
          </a:xfrm>
          <a:prstGeom prst="rect">
            <a:avLst/>
          </a:prstGeom>
        </p:spPr>
      </p:pic>
    </p:spTree>
    <p:extLst>
      <p:ext uri="{BB962C8B-B14F-4D97-AF65-F5344CB8AC3E}">
        <p14:creationId xmlns:p14="http://schemas.microsoft.com/office/powerpoint/2010/main" val="1525633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80D58-7224-2C4A-A9CE-69BCB3693DD6}"/>
              </a:ext>
            </a:extLst>
          </p:cNvPr>
          <p:cNvSpPr>
            <a:spLocks noGrp="1"/>
          </p:cNvSpPr>
          <p:nvPr>
            <p:ph type="title"/>
          </p:nvPr>
        </p:nvSpPr>
        <p:spPr/>
        <p:txBody>
          <a:bodyPr/>
          <a:lstStyle/>
          <a:p>
            <a:r>
              <a:rPr lang="en-US" dirty="0"/>
              <a:t>Risk</a:t>
            </a:r>
          </a:p>
        </p:txBody>
      </p:sp>
      <p:sp>
        <p:nvSpPr>
          <p:cNvPr id="7" name="Content Placeholder 6">
            <a:extLst>
              <a:ext uri="{FF2B5EF4-FFF2-40B4-BE49-F238E27FC236}">
                <a16:creationId xmlns:a16="http://schemas.microsoft.com/office/drawing/2014/main" id="{109B091D-98D3-AF4B-BF64-C54AD14067CF}"/>
              </a:ext>
            </a:extLst>
          </p:cNvPr>
          <p:cNvSpPr>
            <a:spLocks noGrp="1"/>
          </p:cNvSpPr>
          <p:nvPr>
            <p:ph sz="quarter" idx="14"/>
          </p:nvPr>
        </p:nvSpPr>
        <p:spPr/>
        <p:txBody>
          <a:bodyPr/>
          <a:lstStyle/>
          <a:p>
            <a:endParaRPr lang="en-US"/>
          </a:p>
        </p:txBody>
      </p:sp>
      <p:pic>
        <p:nvPicPr>
          <p:cNvPr id="9" name="Picture 8">
            <a:extLst>
              <a:ext uri="{FF2B5EF4-FFF2-40B4-BE49-F238E27FC236}">
                <a16:creationId xmlns:a16="http://schemas.microsoft.com/office/drawing/2014/main" id="{5342052B-66EA-644B-8327-7BD88C9E2944}"/>
              </a:ext>
            </a:extLst>
          </p:cNvPr>
          <p:cNvPicPr>
            <a:picLocks noChangeAspect="1"/>
          </p:cNvPicPr>
          <p:nvPr/>
        </p:nvPicPr>
        <p:blipFill>
          <a:blip r:embed="rId3"/>
          <a:stretch>
            <a:fillRect/>
          </a:stretch>
        </p:blipFill>
        <p:spPr>
          <a:xfrm>
            <a:off x="287337" y="1573160"/>
            <a:ext cx="8604618" cy="4056892"/>
          </a:xfrm>
          <a:prstGeom prst="rect">
            <a:avLst/>
          </a:prstGeom>
        </p:spPr>
      </p:pic>
    </p:spTree>
    <p:extLst>
      <p:ext uri="{BB962C8B-B14F-4D97-AF65-F5344CB8AC3E}">
        <p14:creationId xmlns:p14="http://schemas.microsoft.com/office/powerpoint/2010/main" val="4224056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80D58-7224-2C4A-A9CE-69BCB3693DD6}"/>
              </a:ext>
            </a:extLst>
          </p:cNvPr>
          <p:cNvSpPr>
            <a:spLocks noGrp="1"/>
          </p:cNvSpPr>
          <p:nvPr>
            <p:ph type="title"/>
          </p:nvPr>
        </p:nvSpPr>
        <p:spPr/>
        <p:txBody>
          <a:bodyPr/>
          <a:lstStyle/>
          <a:p>
            <a:r>
              <a:rPr lang="en-US" dirty="0"/>
              <a:t>Risk</a:t>
            </a:r>
          </a:p>
        </p:txBody>
      </p:sp>
      <p:pic>
        <p:nvPicPr>
          <p:cNvPr id="9" name="Content Placeholder 8">
            <a:extLst>
              <a:ext uri="{FF2B5EF4-FFF2-40B4-BE49-F238E27FC236}">
                <a16:creationId xmlns:a16="http://schemas.microsoft.com/office/drawing/2014/main" id="{BC626728-444E-764E-8C08-41A53B68E2B8}"/>
              </a:ext>
            </a:extLst>
          </p:cNvPr>
          <p:cNvPicPr>
            <a:picLocks noGrp="1" noChangeAspect="1"/>
          </p:cNvPicPr>
          <p:nvPr>
            <p:ph sz="quarter" idx="14"/>
          </p:nvPr>
        </p:nvPicPr>
        <p:blipFill>
          <a:blip r:embed="rId3"/>
          <a:stretch>
            <a:fillRect/>
          </a:stretch>
        </p:blipFill>
        <p:spPr>
          <a:xfrm>
            <a:off x="287338" y="1618928"/>
            <a:ext cx="8567737" cy="3257732"/>
          </a:xfrm>
          <a:prstGeom prst="rect">
            <a:avLst/>
          </a:prstGeom>
        </p:spPr>
      </p:pic>
    </p:spTree>
    <p:extLst>
      <p:ext uri="{BB962C8B-B14F-4D97-AF65-F5344CB8AC3E}">
        <p14:creationId xmlns:p14="http://schemas.microsoft.com/office/powerpoint/2010/main" val="3555701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p:txBody>
          <a:bodyPr/>
          <a:lstStyle/>
          <a:p>
            <a:pPr marL="0" indent="0">
              <a:buNone/>
            </a:pPr>
            <a:endParaRPr lang="en-US" sz="2000" dirty="0"/>
          </a:p>
          <a:p>
            <a:endParaRPr lang="en-US" dirty="0"/>
          </a:p>
        </p:txBody>
      </p:sp>
      <p:pic>
        <p:nvPicPr>
          <p:cNvPr id="6" name="Picture 5">
            <a:extLst>
              <a:ext uri="{FF2B5EF4-FFF2-40B4-BE49-F238E27FC236}">
                <a16:creationId xmlns:a16="http://schemas.microsoft.com/office/drawing/2014/main" id="{EF37A1E8-255A-214A-B47B-A7CD8E91FF0C}"/>
              </a:ext>
            </a:extLst>
          </p:cNvPr>
          <p:cNvPicPr>
            <a:picLocks noChangeAspect="1"/>
          </p:cNvPicPr>
          <p:nvPr/>
        </p:nvPicPr>
        <p:blipFill>
          <a:blip r:embed="rId3"/>
          <a:stretch>
            <a:fillRect/>
          </a:stretch>
        </p:blipFill>
        <p:spPr>
          <a:xfrm>
            <a:off x="17000" y="143999"/>
            <a:ext cx="9144000" cy="6617019"/>
          </a:xfrm>
          <a:prstGeom prst="rect">
            <a:avLst/>
          </a:prstGeom>
        </p:spPr>
      </p:pic>
    </p:spTree>
    <p:extLst>
      <p:ext uri="{BB962C8B-B14F-4D97-AF65-F5344CB8AC3E}">
        <p14:creationId xmlns:p14="http://schemas.microsoft.com/office/powerpoint/2010/main" val="176633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F2EAC-5B2D-2843-AF6A-D879E49D17ED}"/>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CEEF9867-7307-1D47-8BB3-C1321A359A4C}"/>
              </a:ext>
            </a:extLst>
          </p:cNvPr>
          <p:cNvSpPr>
            <a:spLocks noGrp="1"/>
          </p:cNvSpPr>
          <p:nvPr>
            <p:ph sz="quarter" idx="14"/>
          </p:nvPr>
        </p:nvSpPr>
        <p:spPr/>
        <p:txBody>
          <a:bodyPr/>
          <a:lstStyle/>
          <a:p>
            <a:endParaRPr lang="en-US" dirty="0"/>
          </a:p>
        </p:txBody>
      </p:sp>
      <p:pic>
        <p:nvPicPr>
          <p:cNvPr id="1026" name="Picture 2" descr="Cliparts about questions clipart clipart kid 4">
            <a:extLst>
              <a:ext uri="{FF2B5EF4-FFF2-40B4-BE49-F238E27FC236}">
                <a16:creationId xmlns:a16="http://schemas.microsoft.com/office/drawing/2014/main" id="{256D7A54-DE5C-FC46-89D5-52763375D0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515" y="914399"/>
            <a:ext cx="5262360" cy="52623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27FA954-891B-E845-91F8-A9160F7B3D38}"/>
              </a:ext>
            </a:extLst>
          </p:cNvPr>
          <p:cNvSpPr txBox="1"/>
          <p:nvPr/>
        </p:nvSpPr>
        <p:spPr>
          <a:xfrm>
            <a:off x="144000" y="4692973"/>
            <a:ext cx="8960530" cy="646331"/>
          </a:xfrm>
          <a:prstGeom prst="rect">
            <a:avLst/>
          </a:prstGeom>
          <a:noFill/>
        </p:spPr>
        <p:txBody>
          <a:bodyPr wrap="none" rtlCol="0">
            <a:spAutoFit/>
          </a:bodyPr>
          <a:lstStyle/>
          <a:p>
            <a:r>
              <a:rPr lang="en-US" b="1" dirty="0"/>
              <a:t>https://</a:t>
            </a:r>
            <a:r>
              <a:rPr lang="en-US" b="1" dirty="0" err="1"/>
              <a:t>www.surf.nl</a:t>
            </a:r>
            <a:r>
              <a:rPr lang="en-US" b="1" dirty="0"/>
              <a:t>/</a:t>
            </a:r>
            <a:r>
              <a:rPr lang="en-US" b="1" dirty="0" err="1"/>
              <a:t>en</a:t>
            </a:r>
            <a:r>
              <a:rPr lang="en-US" b="1" dirty="0"/>
              <a:t>/knowledge-base/2017/cyber-threat-assessment-2017.html</a:t>
            </a:r>
          </a:p>
          <a:p>
            <a:endParaRPr lang="en-US" dirty="0"/>
          </a:p>
        </p:txBody>
      </p:sp>
    </p:spTree>
    <p:extLst>
      <p:ext uri="{BB962C8B-B14F-4D97-AF65-F5344CB8AC3E}">
        <p14:creationId xmlns:p14="http://schemas.microsoft.com/office/powerpoint/2010/main" val="1369351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p:txBody>
          <a:bodyPr/>
          <a:lstStyle/>
          <a:p>
            <a:pPr marL="0" indent="0">
              <a:buNone/>
            </a:pPr>
            <a:r>
              <a:rPr lang="en-US" sz="2800" dirty="0"/>
              <a:t>What is its purpose?</a:t>
            </a:r>
          </a:p>
          <a:p>
            <a:pPr marL="0" indent="0">
              <a:buNone/>
            </a:pPr>
            <a:endParaRPr lang="en-US" dirty="0"/>
          </a:p>
          <a:p>
            <a:r>
              <a:rPr lang="en-US" sz="2000" dirty="0"/>
              <a:t>Inform Security Officers and board members in our constituency about cyber threats that are relevant for institutions involved in education and research</a:t>
            </a:r>
          </a:p>
          <a:p>
            <a:r>
              <a:rPr lang="en-US" sz="2000" dirty="0"/>
              <a:t>Enable them to take appropriate measures to mitigate those threats to increase the institutions’ resilience</a:t>
            </a:r>
          </a:p>
          <a:p>
            <a:r>
              <a:rPr lang="en-US" sz="2000" dirty="0"/>
              <a:t>Provide input for the SURF Standard of Information Security for Higher Education, the de facto standard in the sector education and research in the Netherlands.</a:t>
            </a:r>
          </a:p>
          <a:p>
            <a:endParaRPr lang="en-US" dirty="0"/>
          </a:p>
        </p:txBody>
      </p:sp>
    </p:spTree>
    <p:extLst>
      <p:ext uri="{BB962C8B-B14F-4D97-AF65-F5344CB8AC3E}">
        <p14:creationId xmlns:p14="http://schemas.microsoft.com/office/powerpoint/2010/main" val="1330406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p:txBody>
          <a:bodyPr/>
          <a:lstStyle/>
          <a:p>
            <a:pPr marL="0" indent="0">
              <a:buNone/>
            </a:pPr>
            <a:r>
              <a:rPr lang="en-US" sz="2800" dirty="0"/>
              <a:t>How did we do it?</a:t>
            </a:r>
          </a:p>
          <a:p>
            <a:pPr marL="0" indent="0">
              <a:buNone/>
            </a:pPr>
            <a:endParaRPr lang="en-US" dirty="0"/>
          </a:p>
          <a:p>
            <a:r>
              <a:rPr lang="en-US" sz="2000" dirty="0"/>
              <a:t>Initial version (2014) created by Deloitte based on input from a small group of Security Officers from the SURF membership</a:t>
            </a:r>
          </a:p>
          <a:p>
            <a:endParaRPr lang="en-US" sz="2000" dirty="0"/>
          </a:p>
          <a:p>
            <a:r>
              <a:rPr lang="en-US" sz="2000" dirty="0"/>
              <a:t>Subsequent versions build on the initial version, incorporating feedback from the field and including current trends</a:t>
            </a:r>
          </a:p>
          <a:p>
            <a:pPr lvl="1"/>
            <a:r>
              <a:rPr lang="en-US" sz="2000" dirty="0"/>
              <a:t>Interview Security Officers of universities and other institutions involved in education or research</a:t>
            </a:r>
          </a:p>
          <a:p>
            <a:pPr lvl="1"/>
            <a:r>
              <a:rPr lang="en-US" sz="2000" dirty="0"/>
              <a:t>Research public sources</a:t>
            </a:r>
          </a:p>
          <a:p>
            <a:pPr lvl="1"/>
            <a:endParaRPr lang="en-US" sz="2000" dirty="0"/>
          </a:p>
          <a:p>
            <a:r>
              <a:rPr lang="en-US" sz="2000" dirty="0"/>
              <a:t>Solicit feedback on draft versions from specialists to improve quality</a:t>
            </a:r>
          </a:p>
          <a:p>
            <a:endParaRPr lang="en-US" sz="2000" dirty="0"/>
          </a:p>
          <a:p>
            <a:endParaRPr lang="en-US" dirty="0"/>
          </a:p>
        </p:txBody>
      </p:sp>
    </p:spTree>
    <p:extLst>
      <p:ext uri="{BB962C8B-B14F-4D97-AF65-F5344CB8AC3E}">
        <p14:creationId xmlns:p14="http://schemas.microsoft.com/office/powerpoint/2010/main" val="4275349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p:txBody>
          <a:bodyPr/>
          <a:lstStyle/>
          <a:p>
            <a:pPr marL="0" indent="0">
              <a:buNone/>
            </a:pPr>
            <a:r>
              <a:rPr lang="en-US" sz="2800" dirty="0"/>
              <a:t>What did we find?</a:t>
            </a:r>
          </a:p>
          <a:p>
            <a:pPr marL="0" indent="0">
              <a:buNone/>
            </a:pPr>
            <a:endParaRPr lang="en-US" dirty="0"/>
          </a:p>
          <a:p>
            <a:r>
              <a:rPr lang="en-US" sz="2000" dirty="0"/>
              <a:t>Criminals and state actors continue to constitute the greatest threat and cause the most damage.</a:t>
            </a:r>
          </a:p>
          <a:p>
            <a:endParaRPr lang="en-US" sz="2000" dirty="0"/>
          </a:p>
          <a:p>
            <a:r>
              <a:rPr lang="en-US" sz="2000" dirty="0"/>
              <a:t>The vulnerability of the Internet of Things (IoT) has led to disruptive attacks that clearly illustrate the need for digital resilience to be strengthened.</a:t>
            </a:r>
          </a:p>
          <a:p>
            <a:endParaRPr lang="en-US" sz="2000" dirty="0"/>
          </a:p>
          <a:p>
            <a:r>
              <a:rPr lang="en-US" sz="2000" dirty="0"/>
              <a:t>Resilience of individuals and </a:t>
            </a:r>
            <a:r>
              <a:rPr lang="en-US" sz="2000" dirty="0" err="1"/>
              <a:t>organisations</a:t>
            </a:r>
            <a:r>
              <a:rPr lang="en-US" sz="2000" dirty="0"/>
              <a:t> cannot keep up with the proliferation of the threats. However, educational and research </a:t>
            </a:r>
            <a:r>
              <a:rPr lang="en-US" sz="2000" dirty="0" err="1"/>
              <a:t>organisations</a:t>
            </a:r>
            <a:r>
              <a:rPr lang="en-US" sz="2000" dirty="0"/>
              <a:t> are doing better as a group.</a:t>
            </a:r>
          </a:p>
          <a:p>
            <a:pPr marL="0" indent="0">
              <a:buNone/>
            </a:pPr>
            <a:endParaRPr lang="en-US" sz="2000" dirty="0"/>
          </a:p>
          <a:p>
            <a:endParaRPr lang="en-US" dirty="0"/>
          </a:p>
        </p:txBody>
      </p:sp>
    </p:spTree>
    <p:extLst>
      <p:ext uri="{BB962C8B-B14F-4D97-AF65-F5344CB8AC3E}">
        <p14:creationId xmlns:p14="http://schemas.microsoft.com/office/powerpoint/2010/main" val="4277986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p:txBody>
          <a:bodyPr/>
          <a:lstStyle/>
          <a:p>
            <a:pPr marL="0" indent="0">
              <a:buNone/>
            </a:pPr>
            <a:r>
              <a:rPr lang="en-US" sz="2800" dirty="0"/>
              <a:t>What did we find?</a:t>
            </a:r>
          </a:p>
          <a:p>
            <a:pPr marL="0" indent="0">
              <a:buNone/>
            </a:pPr>
            <a:endParaRPr lang="en-US" dirty="0"/>
          </a:p>
          <a:p>
            <a:r>
              <a:rPr lang="en-US" sz="2000" dirty="0"/>
              <a:t>The increasing </a:t>
            </a:r>
            <a:r>
              <a:rPr lang="en-US" sz="2000" dirty="0" err="1"/>
              <a:t>digitisation</a:t>
            </a:r>
            <a:r>
              <a:rPr lang="en-US" sz="2000" dirty="0"/>
              <a:t> of citizens (and therefore of students, teachers, researchers and other staff at education and research institutions) is changing the threat landscape.</a:t>
            </a:r>
          </a:p>
          <a:p>
            <a:endParaRPr lang="en-US" sz="2000" dirty="0"/>
          </a:p>
          <a:p>
            <a:r>
              <a:rPr lang="en-US" sz="2000" dirty="0"/>
              <a:t>Denial-of-service attacks continue, but can be kept under control in our sector.</a:t>
            </a:r>
          </a:p>
          <a:p>
            <a:endParaRPr lang="en-US" sz="2000" dirty="0"/>
          </a:p>
          <a:p>
            <a:r>
              <a:rPr lang="en-US" sz="2000" dirty="0"/>
              <a:t>Malicious parties are still taking advantage of vulnerabilities, including on mobile devices, to gain access to critical systems.</a:t>
            </a:r>
          </a:p>
          <a:p>
            <a:endParaRPr lang="en-US" sz="2000" dirty="0"/>
          </a:p>
          <a:p>
            <a:endParaRPr lang="en-US" sz="2000" dirty="0"/>
          </a:p>
          <a:p>
            <a:endParaRPr lang="en-US" dirty="0"/>
          </a:p>
        </p:txBody>
      </p:sp>
    </p:spTree>
    <p:extLst>
      <p:ext uri="{BB962C8B-B14F-4D97-AF65-F5344CB8AC3E}">
        <p14:creationId xmlns:p14="http://schemas.microsoft.com/office/powerpoint/2010/main" val="170641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pic>
        <p:nvPicPr>
          <p:cNvPr id="4" name="Picture 3">
            <a:extLst>
              <a:ext uri="{FF2B5EF4-FFF2-40B4-BE49-F238E27FC236}">
                <a16:creationId xmlns:a16="http://schemas.microsoft.com/office/drawing/2014/main" id="{5C4BDB4D-F444-8242-9FF6-7A9F07576F8D}"/>
              </a:ext>
            </a:extLst>
          </p:cNvPr>
          <p:cNvPicPr/>
          <p:nvPr/>
        </p:nvPicPr>
        <p:blipFill>
          <a:blip r:embed="rId3"/>
          <a:stretch>
            <a:fillRect/>
          </a:stretch>
        </p:blipFill>
        <p:spPr>
          <a:xfrm>
            <a:off x="4572000" y="1469036"/>
            <a:ext cx="4077325" cy="4392117"/>
          </a:xfrm>
          <a:prstGeom prst="rect">
            <a:avLst/>
          </a:prstGeom>
        </p:spPr>
      </p:pic>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a:xfrm>
            <a:off x="287337" y="1584325"/>
            <a:ext cx="4929240" cy="4408488"/>
          </a:xfrm>
        </p:spPr>
        <p:txBody>
          <a:bodyPr/>
          <a:lstStyle/>
          <a:p>
            <a:r>
              <a:rPr lang="en-US" sz="2000" dirty="0"/>
              <a:t>Criminals and state actors continue to constitute the greatest threat and cause the most damage.</a:t>
            </a:r>
          </a:p>
          <a:p>
            <a:pPr marL="0" indent="0">
              <a:buNone/>
            </a:pPr>
            <a:endParaRPr lang="en-US" sz="2000" dirty="0"/>
          </a:p>
          <a:p>
            <a:endParaRPr lang="en-US" dirty="0"/>
          </a:p>
        </p:txBody>
      </p:sp>
    </p:spTree>
    <p:extLst>
      <p:ext uri="{BB962C8B-B14F-4D97-AF65-F5344CB8AC3E}">
        <p14:creationId xmlns:p14="http://schemas.microsoft.com/office/powerpoint/2010/main" val="3494652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p:txBody>
          <a:bodyPr/>
          <a:lstStyle/>
          <a:p>
            <a:r>
              <a:rPr lang="en-US" sz="2000" dirty="0"/>
              <a:t>The vulnerability of the Internet of Things (IoT) has led to disruptive attacks that clearly illustrate the need for digital resilience to be strengthened.</a:t>
            </a:r>
          </a:p>
        </p:txBody>
      </p:sp>
      <p:pic>
        <p:nvPicPr>
          <p:cNvPr id="4" name="Picture 3">
            <a:extLst>
              <a:ext uri="{FF2B5EF4-FFF2-40B4-BE49-F238E27FC236}">
                <a16:creationId xmlns:a16="http://schemas.microsoft.com/office/drawing/2014/main" id="{8E8184DA-F027-D343-BF2A-F64499BA4204}"/>
              </a:ext>
            </a:extLst>
          </p:cNvPr>
          <p:cNvPicPr/>
          <p:nvPr/>
        </p:nvPicPr>
        <p:blipFill>
          <a:blip r:embed="rId3"/>
          <a:stretch>
            <a:fillRect/>
          </a:stretch>
        </p:blipFill>
        <p:spPr>
          <a:xfrm>
            <a:off x="1534389" y="2308485"/>
            <a:ext cx="5510988" cy="3794062"/>
          </a:xfrm>
          <a:prstGeom prst="rect">
            <a:avLst/>
          </a:prstGeom>
        </p:spPr>
      </p:pic>
    </p:spTree>
    <p:extLst>
      <p:ext uri="{BB962C8B-B14F-4D97-AF65-F5344CB8AC3E}">
        <p14:creationId xmlns:p14="http://schemas.microsoft.com/office/powerpoint/2010/main" val="3572216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a:xfrm>
            <a:off x="287337" y="1584325"/>
            <a:ext cx="8571850" cy="4408488"/>
          </a:xfrm>
        </p:spPr>
        <p:txBody>
          <a:bodyPr/>
          <a:lstStyle/>
          <a:p>
            <a:r>
              <a:rPr lang="en-US" sz="2000" dirty="0"/>
              <a:t>Resilience of individuals and </a:t>
            </a:r>
            <a:r>
              <a:rPr lang="en-US" sz="2000" dirty="0" err="1"/>
              <a:t>organisations</a:t>
            </a:r>
            <a:r>
              <a:rPr lang="en-US" sz="2000" dirty="0"/>
              <a:t> cannot keep up with the proliferation of the threats. However, educational and research </a:t>
            </a:r>
            <a:r>
              <a:rPr lang="en-US" sz="2000" dirty="0" err="1"/>
              <a:t>organisations</a:t>
            </a:r>
            <a:r>
              <a:rPr lang="en-US" sz="2000" dirty="0"/>
              <a:t> are doing better as a group.</a:t>
            </a:r>
          </a:p>
          <a:p>
            <a:pPr marL="0" indent="0">
              <a:buNone/>
            </a:pPr>
            <a:endParaRPr lang="en-US" sz="2000" dirty="0"/>
          </a:p>
          <a:p>
            <a:endParaRPr lang="en-US" dirty="0"/>
          </a:p>
        </p:txBody>
      </p:sp>
      <p:pic>
        <p:nvPicPr>
          <p:cNvPr id="4" name="Picture 3">
            <a:extLst>
              <a:ext uri="{FF2B5EF4-FFF2-40B4-BE49-F238E27FC236}">
                <a16:creationId xmlns:a16="http://schemas.microsoft.com/office/drawing/2014/main" id="{923F2811-18B5-3748-84CA-F7EEB5FBFBF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693887" y="2775781"/>
            <a:ext cx="5861155" cy="3025412"/>
          </a:xfrm>
          <a:prstGeom prst="rect">
            <a:avLst/>
          </a:prstGeom>
        </p:spPr>
      </p:pic>
    </p:spTree>
    <p:extLst>
      <p:ext uri="{BB962C8B-B14F-4D97-AF65-F5344CB8AC3E}">
        <p14:creationId xmlns:p14="http://schemas.microsoft.com/office/powerpoint/2010/main" val="44038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E7EA-12C1-9046-B37C-691152DEBEEA}"/>
              </a:ext>
            </a:extLst>
          </p:cNvPr>
          <p:cNvSpPr>
            <a:spLocks noGrp="1"/>
          </p:cNvSpPr>
          <p:nvPr>
            <p:ph type="title"/>
          </p:nvPr>
        </p:nvSpPr>
        <p:spPr/>
        <p:txBody>
          <a:bodyPr/>
          <a:lstStyle/>
          <a:p>
            <a:r>
              <a:rPr lang="en-US" dirty="0"/>
              <a:t>CYBER THREAT ASSESSMENT 2017</a:t>
            </a:r>
          </a:p>
        </p:txBody>
      </p:sp>
      <p:sp>
        <p:nvSpPr>
          <p:cNvPr id="3" name="Content Placeholder 2">
            <a:extLst>
              <a:ext uri="{FF2B5EF4-FFF2-40B4-BE49-F238E27FC236}">
                <a16:creationId xmlns:a16="http://schemas.microsoft.com/office/drawing/2014/main" id="{7F7C272B-673C-FD4D-B097-5E3462AF0742}"/>
              </a:ext>
            </a:extLst>
          </p:cNvPr>
          <p:cNvSpPr>
            <a:spLocks noGrp="1"/>
          </p:cNvSpPr>
          <p:nvPr>
            <p:ph sz="quarter" idx="14"/>
          </p:nvPr>
        </p:nvSpPr>
        <p:spPr/>
        <p:txBody>
          <a:bodyPr/>
          <a:lstStyle/>
          <a:p>
            <a:r>
              <a:rPr lang="en-US" sz="2000" dirty="0"/>
              <a:t>The increasing </a:t>
            </a:r>
            <a:r>
              <a:rPr lang="en-US" sz="2000" dirty="0" err="1"/>
              <a:t>digitisation</a:t>
            </a:r>
            <a:r>
              <a:rPr lang="en-US" sz="2000" dirty="0"/>
              <a:t> of citizens (and therefore of students, teachers, researchers and other staff at education and research institutions) is changing the threat landscape.</a:t>
            </a:r>
          </a:p>
          <a:p>
            <a:endParaRPr lang="en-US" dirty="0"/>
          </a:p>
        </p:txBody>
      </p:sp>
      <p:pic>
        <p:nvPicPr>
          <p:cNvPr id="9" name="Picture 8">
            <a:extLst>
              <a:ext uri="{FF2B5EF4-FFF2-40B4-BE49-F238E27FC236}">
                <a16:creationId xmlns:a16="http://schemas.microsoft.com/office/drawing/2014/main" id="{A5FEA5E7-9BA7-AA40-AA23-4B2A9DD915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9092" y="2671059"/>
            <a:ext cx="4425184" cy="3318888"/>
          </a:xfrm>
          <a:prstGeom prst="rect">
            <a:avLst/>
          </a:prstGeom>
        </p:spPr>
      </p:pic>
    </p:spTree>
    <p:extLst>
      <p:ext uri="{BB962C8B-B14F-4D97-AF65-F5344CB8AC3E}">
        <p14:creationId xmlns:p14="http://schemas.microsoft.com/office/powerpoint/2010/main" val="32668705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11&quot;&gt;&lt;property id=&quot;20148&quot; value=&quot;5&quot;/&gt;&lt;property id=&quot;20300&quot; value=&quot;Slide 1&quot;/&gt;&lt;property id=&quot;20307&quot; value=&quot;256&quot;/&gt;&lt;/object&gt;&lt;/object&gt;&lt;/object&gt;&lt;/database&gt;"/>
  <p:tag name="SECTOMILLISECCONVERTED" val="1"/>
</p:tagLst>
</file>

<file path=ppt/theme/theme1.xml><?xml version="1.0" encoding="utf-8"?>
<a:theme xmlns:a="http://schemas.openxmlformats.org/drawingml/2006/main" name="Sjabloon Surf_v15">
  <a:themeElements>
    <a:clrScheme name="SURF">
      <a:dk1>
        <a:sysClr val="windowText" lastClr="000000"/>
      </a:dk1>
      <a:lt1>
        <a:sysClr val="window" lastClr="FFFFFF"/>
      </a:lt1>
      <a:dk2>
        <a:srgbClr val="1F497D"/>
      </a:dk2>
      <a:lt2>
        <a:srgbClr val="EEECE1"/>
      </a:lt2>
      <a:accent1>
        <a:srgbClr val="ED6B06"/>
      </a:accent1>
      <a:accent2>
        <a:srgbClr val="F28C3E"/>
      </a:accent2>
      <a:accent3>
        <a:srgbClr val="F6AA6E"/>
      </a:accent3>
      <a:accent4>
        <a:srgbClr val="FBC9A0"/>
      </a:accent4>
      <a:accent5>
        <a:srgbClr val="FDE4D0"/>
      </a:accent5>
      <a:accent6>
        <a:srgbClr val="6D6E71"/>
      </a:accent6>
      <a:hlink>
        <a:srgbClr val="0000FF"/>
      </a:hlink>
      <a:folHlink>
        <a:srgbClr val="800080"/>
      </a:folHlink>
    </a:clrScheme>
    <a:fontScheme name="Sur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E0121F59773F94AA3E21BD911C70D3F" ma:contentTypeVersion="0" ma:contentTypeDescription="Een nieuw document maken." ma:contentTypeScope="" ma:versionID="a2f9e45eacdcd3462deff0870e7b164a">
  <xsd:schema xmlns:xsd="http://www.w3.org/2001/XMLSchema" xmlns:xs="http://www.w3.org/2001/XMLSchema" xmlns:p="http://schemas.microsoft.com/office/2006/metadata/properties" targetNamespace="http://schemas.microsoft.com/office/2006/metadata/properties" ma:root="true" ma:fieldsID="a17e5968c79d9fe2fc9f8835eee23f5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112657-FF73-4878-9706-EC6F04BA2E9B}">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D345E70-AC0D-44B2-B3D4-8371A1CEF9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1DE92EB-E1D8-431A-BE63-85C64C81F8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Sjabloon Surf_v15</Template>
  <TotalTime>0</TotalTime>
  <Words>2628</Words>
  <Application>Microsoft Macintosh PowerPoint</Application>
  <PresentationFormat>On-screen Show (4:3)</PresentationFormat>
  <Paragraphs>205</Paragraphs>
  <Slides>16</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Verdana</vt:lpstr>
      <vt:lpstr>Sjabloon Surf_v15</vt:lpstr>
      <vt:lpstr>CYBER THREAT ASSESSMENT 2017</vt:lpstr>
      <vt:lpstr>CYBER THREAT ASSESSMENT 2017</vt:lpstr>
      <vt:lpstr>CYBER THREAT ASSESSMENT 2017</vt:lpstr>
      <vt:lpstr>CYBER THREAT ASSESSMENT 2017</vt:lpstr>
      <vt:lpstr>CYBER THREAT ASSESSMENT 2017</vt:lpstr>
      <vt:lpstr>CYBER THREAT ASSESSMENT 2017</vt:lpstr>
      <vt:lpstr>CYBER THREAT ASSESSMENT 2017</vt:lpstr>
      <vt:lpstr>CYBER THREAT ASSESSMENT 2017</vt:lpstr>
      <vt:lpstr>CYBER THREAT ASSESSMENT 2017</vt:lpstr>
      <vt:lpstr>CYBER THREAT ASSESSMENT 2017</vt:lpstr>
      <vt:lpstr>CYBER THREAT ASSESSMENT 2017</vt:lpstr>
      <vt:lpstr>CYBER THREAT ASSESSMENT 2017</vt:lpstr>
      <vt:lpstr>Risk</vt:lpstr>
      <vt:lpstr>Risk</vt:lpstr>
      <vt:lpstr>CYBER THREAT ASSESSMENT 2017</vt:lpstr>
      <vt:lpstr>CYBER THREAT ASSESSMENT 2017</vt:lpstr>
    </vt:vector>
  </TitlesOfParts>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Sjabloon SURF</dc:title>
  <dc:creator/>
  <cp:lastModifiedBy/>
  <cp:revision>1</cp:revision>
  <dcterms:created xsi:type="dcterms:W3CDTF">2013-06-27T07:12:06Z</dcterms:created>
  <dcterms:modified xsi:type="dcterms:W3CDTF">2018-02-28T09:15:16Z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0x0101007E0121F59773F94AA3E21BD911C70D3F</vt:lpwstr>
  </property>
</Properties>
</file>