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4" r:id="rId2"/>
    <p:sldId id="324" r:id="rId3"/>
    <p:sldId id="322" r:id="rId4"/>
    <p:sldId id="325" r:id="rId5"/>
    <p:sldId id="266" r:id="rId6"/>
    <p:sldId id="272" r:id="rId7"/>
    <p:sldId id="267" r:id="rId8"/>
    <p:sldId id="271" r:id="rId9"/>
    <p:sldId id="279" r:id="rId10"/>
    <p:sldId id="326" r:id="rId11"/>
    <p:sldId id="327" r:id="rId12"/>
    <p:sldId id="328" r:id="rId13"/>
    <p:sldId id="330" r:id="rId14"/>
    <p:sldId id="329" r:id="rId15"/>
    <p:sldId id="331" r:id="rId16"/>
    <p:sldId id="336" r:id="rId17"/>
    <p:sldId id="332" r:id="rId18"/>
    <p:sldId id="333" r:id="rId19"/>
    <p:sldId id="334" r:id="rId20"/>
    <p:sldId id="335" r:id="rId21"/>
  </p:sldIdLst>
  <p:sldSz cx="9144000" cy="5715000" type="screen16x10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3566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71323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06984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4264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1783080" algn="l" defTabSz="71323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139696" algn="l" defTabSz="71323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496312" algn="l" defTabSz="71323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2852928" algn="l" defTabSz="71323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. Marcus Hardt" initials="DM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50AAE6"/>
    <a:srgbClr val="5A6EB4"/>
    <a:srgbClr val="A00078"/>
    <a:srgbClr val="A01E28"/>
    <a:srgbClr val="A08232"/>
    <a:srgbClr val="DCA01E"/>
    <a:srgbClr val="FA8214"/>
    <a:srgbClr val="82BE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48" autoAdjust="0"/>
    <p:restoredTop sz="91212" autoAdjust="0"/>
  </p:normalViewPr>
  <p:slideViewPr>
    <p:cSldViewPr showGuides="1">
      <p:cViewPr varScale="1">
        <p:scale>
          <a:sx n="132" d="100"/>
          <a:sy n="132" d="100"/>
        </p:scale>
        <p:origin x="624" y="108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660775" y="468313"/>
            <a:ext cx="27590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r>
              <a:rPr lang="de-DE"/>
              <a:t>Prof. Dr. Max Mustermann | Musterfakultät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541338" y="8532813"/>
            <a:ext cx="3103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en-US" sz="800"/>
              <a:t>KIT – University of the State of Baden-Wuerttemberg and </a:t>
            </a:r>
            <a:br>
              <a:rPr lang="en-US" sz="800"/>
            </a:br>
            <a:r>
              <a:rPr lang="en-US" sz="800"/>
              <a:t>National Laboratory of the Helmholtz Association</a:t>
            </a:r>
          </a:p>
        </p:txBody>
      </p:sp>
      <p:pic>
        <p:nvPicPr>
          <p:cNvPr id="9223" name="Picture 11" descr="KIT-Logo-rgb_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275" y="188913"/>
            <a:ext cx="1008063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349016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85800" y="685800"/>
            <a:ext cx="54864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de-DE"/>
              <a:t>Prof. Dr. Max Mustermann | </a:t>
            </a:r>
            <a:br>
              <a:rPr lang="de-DE"/>
            </a:br>
            <a:r>
              <a:rPr lang="de-DE"/>
              <a:t>Name of Faculty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B5DBA3-DFF6-4CFC-93DE-3F08A0E43AD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100993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936" kern="1200">
        <a:solidFill>
          <a:schemeClr val="tx1"/>
        </a:solidFill>
        <a:latin typeface="Arial" charset="0"/>
        <a:ea typeface="+mn-ea"/>
        <a:cs typeface="+mn-cs"/>
      </a:defRPr>
    </a:lvl1pPr>
    <a:lvl2pPr marL="356616" algn="l" rtl="0" eaLnBrk="0" fontAlgn="base" hangingPunct="0">
      <a:spcBef>
        <a:spcPct val="30000"/>
      </a:spcBef>
      <a:spcAft>
        <a:spcPct val="0"/>
      </a:spcAft>
      <a:defRPr sz="936" kern="1200">
        <a:solidFill>
          <a:schemeClr val="tx1"/>
        </a:solidFill>
        <a:latin typeface="Arial" charset="0"/>
        <a:ea typeface="+mn-ea"/>
        <a:cs typeface="+mn-cs"/>
      </a:defRPr>
    </a:lvl2pPr>
    <a:lvl3pPr marL="713232" algn="l" rtl="0" eaLnBrk="0" fontAlgn="base" hangingPunct="0">
      <a:spcBef>
        <a:spcPct val="30000"/>
      </a:spcBef>
      <a:spcAft>
        <a:spcPct val="0"/>
      </a:spcAft>
      <a:defRPr sz="936" kern="1200">
        <a:solidFill>
          <a:schemeClr val="tx1"/>
        </a:solidFill>
        <a:latin typeface="Arial" charset="0"/>
        <a:ea typeface="+mn-ea"/>
        <a:cs typeface="+mn-cs"/>
      </a:defRPr>
    </a:lvl3pPr>
    <a:lvl4pPr marL="1069848" algn="l" rtl="0" eaLnBrk="0" fontAlgn="base" hangingPunct="0">
      <a:spcBef>
        <a:spcPct val="30000"/>
      </a:spcBef>
      <a:spcAft>
        <a:spcPct val="0"/>
      </a:spcAft>
      <a:defRPr sz="936" kern="1200">
        <a:solidFill>
          <a:schemeClr val="tx1"/>
        </a:solidFill>
        <a:latin typeface="Arial" charset="0"/>
        <a:ea typeface="+mn-ea"/>
        <a:cs typeface="+mn-cs"/>
      </a:defRPr>
    </a:lvl4pPr>
    <a:lvl5pPr marL="1426464" algn="l" rtl="0" eaLnBrk="0" fontAlgn="base" hangingPunct="0">
      <a:spcBef>
        <a:spcPct val="30000"/>
      </a:spcBef>
      <a:spcAft>
        <a:spcPct val="0"/>
      </a:spcAft>
      <a:defRPr sz="936" kern="1200">
        <a:solidFill>
          <a:schemeClr val="tx1"/>
        </a:solidFill>
        <a:latin typeface="Arial" charset="0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5DBA3-DFF6-4CFC-93DE-3F08A0E43ADF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466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774"/>
          <a:stretch/>
        </p:blipFill>
        <p:spPr>
          <a:xfrm>
            <a:off x="114300" y="3048000"/>
            <a:ext cx="8931275" cy="2246808"/>
          </a:xfrm>
          <a:prstGeom prst="rect">
            <a:avLst/>
          </a:prstGeom>
        </p:spPr>
      </p:pic>
      <p:pic>
        <p:nvPicPr>
          <p:cNvPr id="26635" name="Picture 9" descr="II_rahmen_neu_tit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0583"/>
            <a:ext cx="9144000" cy="5725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96876" y="5396179"/>
            <a:ext cx="36703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/>
              <a:t>KIT – University of the State of Baden-Wuerttemberg and </a:t>
            </a: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>National Research Center of the Helmholtz Association</a:t>
            </a:r>
            <a:endParaRPr lang="en-US" sz="800" dirty="0"/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385764" y="2700131"/>
            <a:ext cx="45370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Steinbuch</a:t>
            </a:r>
            <a:r>
              <a:rPr lang="en-US" sz="11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Centre</a:t>
            </a:r>
            <a:r>
              <a:rPr lang="en-US" sz="1100" baseline="0" dirty="0" smtClean="0">
                <a:solidFill>
                  <a:schemeClr val="bg1"/>
                </a:solidFill>
                <a:latin typeface="Calibri" panose="020F0502020204030204" pitchFamily="34" charset="0"/>
              </a:rPr>
              <a:t> for Computing – Karlsruhe Institute of Technology (KIT)</a:t>
            </a:r>
            <a:br>
              <a:rPr lang="en-US" sz="1100" baseline="0" dirty="0" smtClean="0">
                <a:solidFill>
                  <a:schemeClr val="bg1"/>
                </a:solidFill>
                <a:latin typeface="Calibri" panose="020F0502020204030204" pitchFamily="34" charset="0"/>
              </a:rPr>
            </a:br>
            <a:r>
              <a:rPr lang="en-US" sz="1100" baseline="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Dr</a:t>
            </a:r>
            <a:r>
              <a:rPr lang="en-US" sz="1100" baseline="0" dirty="0" smtClean="0">
                <a:solidFill>
                  <a:schemeClr val="bg1"/>
                </a:solidFill>
                <a:latin typeface="Calibri" panose="020F0502020204030204" pitchFamily="34" charset="0"/>
              </a:rPr>
              <a:t> Uros </a:t>
            </a:r>
            <a:r>
              <a:rPr lang="en-US" sz="1100" baseline="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Stevanovic</a:t>
            </a:r>
            <a:endParaRPr lang="de-DE" sz="11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7318376" y="5414700"/>
            <a:ext cx="1727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de-DE" sz="1600" b="1">
                <a:solidFill>
                  <a:schemeClr val="bg1"/>
                </a:solidFill>
              </a:rPr>
              <a:t>www.kit.edu</a:t>
            </a:r>
          </a:p>
        </p:txBody>
      </p:sp>
      <p:pic>
        <p:nvPicPr>
          <p:cNvPr id="26640" name="Picture 13" descr="KIT-Logo-rgb_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9" y="277814"/>
            <a:ext cx="1376362" cy="623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59564" y="277812"/>
            <a:ext cx="2089150" cy="479954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0525" y="277812"/>
            <a:ext cx="6116638" cy="479954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2113" y="998802"/>
            <a:ext cx="4102100" cy="40785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4" y="998802"/>
            <a:ext cx="4102100" cy="40785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I_rahmen_neu_folg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6" y="277814"/>
            <a:ext cx="691197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4" y="998802"/>
            <a:ext cx="8356600" cy="407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add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50826" y="5371042"/>
            <a:ext cx="325438" cy="17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  <a:defRPr/>
            </a:pPr>
            <a:fld id="{1667C520-F49C-4D12-A1AD-7CEE7577070E}" type="slidenum">
              <a:rPr lang="de-DE" sz="900" b="1"/>
              <a:pPr>
                <a:spcBef>
                  <a:spcPct val="50000"/>
                </a:spcBef>
                <a:defRPr/>
              </a:pPr>
              <a:t>‹#›</a:t>
            </a:fld>
            <a:endParaRPr lang="de-DE" sz="900" b="1"/>
          </a:p>
        </p:txBody>
      </p:sp>
      <p:pic>
        <p:nvPicPr>
          <p:cNvPr id="1037" name="Picture 9" descr="KITlogo_4c_frutig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86700" y="284428"/>
            <a:ext cx="865189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14325" indent="-314325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90575" indent="-314325" algn="l" rtl="0" eaLnBrk="1" fontAlgn="base" hangingPunct="1">
        <a:spcBef>
          <a:spcPct val="20000"/>
        </a:spcBef>
        <a:spcAft>
          <a:spcPct val="0"/>
        </a:spcAft>
        <a:buBlip>
          <a:blip r:embed="rId16"/>
        </a:buBlip>
        <a:defRPr>
          <a:solidFill>
            <a:schemeClr val="tx1"/>
          </a:solidFill>
          <a:latin typeface="+mn-lt"/>
        </a:defRPr>
      </a:lvl2pPr>
      <a:lvl3pPr marL="1209675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+mn-lt"/>
        </a:defRPr>
      </a:lvl3pPr>
      <a:lvl4pPr marL="1657350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95500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396875" y="1181100"/>
            <a:ext cx="8380414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lnSpc>
                <a:spcPct val="90000"/>
              </a:lnSpc>
            </a:pPr>
            <a:r>
              <a:rPr lang="en-US" sz="26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Helmholtz Data Federation – HDF </a:t>
            </a:r>
            <a:endParaRPr lang="en-US" i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30725" name="Rectangle 3"/>
          <p:cNvSpPr>
            <a:spLocks noChangeArrowheads="1"/>
          </p:cNvSpPr>
          <p:nvPr/>
        </p:nvSpPr>
        <p:spPr bwMode="auto">
          <a:xfrm>
            <a:off x="396875" y="1778002"/>
            <a:ext cx="8370888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sz="16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 architecture model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4" y="998802"/>
            <a:ext cx="8356600" cy="429709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Users are (mostly) in SAML</a:t>
            </a:r>
          </a:p>
          <a:p>
            <a:pPr lvl="1"/>
            <a:r>
              <a:rPr lang="en-US" dirty="0" smtClean="0"/>
              <a:t>213 </a:t>
            </a:r>
            <a:r>
              <a:rPr lang="en-US" dirty="0" err="1" smtClean="0"/>
              <a:t>IdPs</a:t>
            </a:r>
            <a:r>
              <a:rPr lang="en-US" dirty="0" smtClean="0"/>
              <a:t> in Germany</a:t>
            </a:r>
          </a:p>
          <a:p>
            <a:pPr lvl="1"/>
            <a:r>
              <a:rPr lang="en-US" dirty="0" smtClean="0"/>
              <a:t>All Helmholtz centers have one</a:t>
            </a:r>
          </a:p>
          <a:p>
            <a:r>
              <a:rPr lang="en-US" dirty="0" smtClean="0"/>
              <a:t>Services may encounter SAML “limitations”</a:t>
            </a:r>
          </a:p>
          <a:p>
            <a:pPr lvl="1"/>
            <a:r>
              <a:rPr lang="en-US" dirty="0" smtClean="0"/>
              <a:t>SAML was designed for web</a:t>
            </a:r>
          </a:p>
          <a:p>
            <a:pPr lvl="1"/>
            <a:r>
              <a:rPr lang="en-US" dirty="0" smtClean="0"/>
              <a:t>Problems with</a:t>
            </a:r>
          </a:p>
          <a:p>
            <a:pPr lvl="2"/>
            <a:r>
              <a:rPr lang="en-US" dirty="0" smtClean="0"/>
              <a:t>Scalable attribute release</a:t>
            </a:r>
          </a:p>
          <a:p>
            <a:pPr lvl="2"/>
            <a:r>
              <a:rPr lang="en-US" dirty="0" err="1" smtClean="0"/>
              <a:t>Commandline</a:t>
            </a:r>
            <a:r>
              <a:rPr lang="en-US" dirty="0" smtClean="0"/>
              <a:t> access</a:t>
            </a:r>
          </a:p>
          <a:p>
            <a:pPr lvl="2"/>
            <a:r>
              <a:rPr lang="en-US" dirty="0" smtClean="0"/>
              <a:t>API authentication</a:t>
            </a:r>
          </a:p>
          <a:p>
            <a:pPr lvl="2"/>
            <a:r>
              <a:rPr lang="en-US" dirty="0" smtClean="0"/>
              <a:t>Delegation</a:t>
            </a:r>
          </a:p>
          <a:p>
            <a:pPr lvl="2"/>
            <a:r>
              <a:rPr lang="en-US" dirty="0" smtClean="0"/>
              <a:t>Existing services</a:t>
            </a:r>
          </a:p>
          <a:p>
            <a:pPr lvl="3"/>
            <a:r>
              <a:rPr lang="en-US" dirty="0" smtClean="0"/>
              <a:t>SSH</a:t>
            </a:r>
          </a:p>
          <a:p>
            <a:pPr lvl="3"/>
            <a:r>
              <a:rPr lang="en-US" dirty="0" smtClean="0"/>
              <a:t>Grid / X.509</a:t>
            </a:r>
          </a:p>
          <a:p>
            <a:pPr lvl="3"/>
            <a:r>
              <a:rPr lang="en-US" dirty="0" smtClean="0"/>
              <a:t>S3</a:t>
            </a:r>
          </a:p>
          <a:p>
            <a:pPr lvl="2"/>
            <a:r>
              <a:rPr lang="en-US" dirty="0" smtClean="0"/>
              <a:t>Upcoming services</a:t>
            </a:r>
          </a:p>
          <a:p>
            <a:pPr lvl="3"/>
            <a:r>
              <a:rPr lang="en-US" dirty="0" smtClean="0"/>
              <a:t>OpenStack</a:t>
            </a:r>
          </a:p>
          <a:p>
            <a:pPr lvl="2"/>
            <a:endParaRPr lang="en-US" dirty="0" smtClean="0"/>
          </a:p>
          <a:p>
            <a:endParaRPr lang="de-DE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624514" y="1585251"/>
            <a:ext cx="3124200" cy="1371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SAML is excellent for</a:t>
            </a:r>
          </a:p>
          <a:p>
            <a:pPr lvl="1"/>
            <a:r>
              <a:rPr lang="en-US" kern="0" dirty="0" smtClean="0"/>
              <a:t>Describing users</a:t>
            </a:r>
          </a:p>
          <a:p>
            <a:pPr lvl="1"/>
            <a:r>
              <a:rPr lang="en-US" kern="0" dirty="0" smtClean="0"/>
              <a:t>Policy modeling</a:t>
            </a:r>
          </a:p>
          <a:p>
            <a:pPr lvl="1"/>
            <a:r>
              <a:rPr lang="en-US" kern="0" dirty="0" smtClean="0"/>
              <a:t>Privacy awareness</a:t>
            </a:r>
          </a:p>
          <a:p>
            <a:endParaRPr lang="de-DE" kern="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740401" y="3848100"/>
            <a:ext cx="3124200" cy="1219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/>
              <a:t>International dimension</a:t>
            </a:r>
          </a:p>
          <a:p>
            <a:pPr lvl="1"/>
            <a:r>
              <a:rPr lang="en-US"/>
              <a:t>Whatever we do must be interoperable with European </a:t>
            </a:r>
            <a:r>
              <a:rPr lang="en-US" smtClean="0"/>
              <a:t>initiatives</a:t>
            </a:r>
            <a:endParaRPr lang="de-DE" kern="0"/>
          </a:p>
        </p:txBody>
      </p:sp>
    </p:spTree>
    <p:extLst>
      <p:ext uri="{BB962C8B-B14F-4D97-AF65-F5344CB8AC3E}">
        <p14:creationId xmlns:p14="http://schemas.microsoft.com/office/powerpoint/2010/main" val="593146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Architecture design considerations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Use one central SP for whole HDF</a:t>
            </a:r>
          </a:p>
          <a:p>
            <a:pPr lvl="1"/>
            <a:r>
              <a:rPr lang="en-US" smtClean="0"/>
              <a:t>Solves attribute release</a:t>
            </a:r>
          </a:p>
          <a:p>
            <a:r>
              <a:rPr lang="en-US" smtClean="0"/>
              <a:t>This SP acts as an IdP for all SPs in HDF</a:t>
            </a:r>
          </a:p>
          <a:p>
            <a:pPr lvl="1"/>
            <a:r>
              <a:rPr lang="en-US" smtClean="0"/>
              <a:t>SP-IdP Proxy (in line with AARC Blueprint Architectures)</a:t>
            </a:r>
          </a:p>
          <a:p>
            <a:pPr lvl="1"/>
            <a:r>
              <a:rPr lang="en-US" smtClean="0"/>
              <a:t>May expose additional authentication protocols</a:t>
            </a:r>
          </a:p>
          <a:p>
            <a:pPr lvl="2"/>
            <a:r>
              <a:rPr lang="en-US" smtClean="0"/>
              <a:t>OpenID connect</a:t>
            </a:r>
          </a:p>
          <a:p>
            <a:pPr lvl="3"/>
            <a:r>
              <a:rPr lang="en-US" sz="1400" smtClean="0"/>
              <a:t>Solves commandline, API and Delegation</a:t>
            </a:r>
          </a:p>
          <a:p>
            <a:pPr lvl="1"/>
            <a:r>
              <a:rPr lang="en-US" smtClean="0"/>
              <a:t>Allows user-attribute management</a:t>
            </a:r>
          </a:p>
          <a:p>
            <a:pPr lvl="2"/>
            <a:r>
              <a:rPr lang="en-US" smtClean="0"/>
              <a:t>User self management</a:t>
            </a:r>
          </a:p>
          <a:p>
            <a:pPr lvl="2"/>
            <a:r>
              <a:rPr lang="en-US" smtClean="0"/>
              <a:t>Group management</a:t>
            </a:r>
          </a:p>
          <a:p>
            <a:pPr lvl="2"/>
            <a:r>
              <a:rPr lang="en-US" smtClean="0"/>
              <a:t>Use external attribute sources</a:t>
            </a:r>
          </a:p>
          <a:p>
            <a:r>
              <a:rPr lang="en-US" smtClean="0"/>
              <a:t>Include token translation to support additional services</a:t>
            </a:r>
          </a:p>
          <a:p>
            <a:pPr lvl="1"/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5029200" y="5471160"/>
            <a:ext cx="39624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/>
              <a:t>https://aarc-project.eu/architecture/</a:t>
            </a:r>
          </a:p>
        </p:txBody>
      </p:sp>
    </p:spTree>
    <p:extLst>
      <p:ext uri="{BB962C8B-B14F-4D97-AF65-F5344CB8AC3E}">
        <p14:creationId xmlns:p14="http://schemas.microsoft.com/office/powerpoint/2010/main" val="358858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05" y="876300"/>
            <a:ext cx="4999289" cy="42010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 architecture model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526" y="998802"/>
            <a:ext cx="4943474" cy="4078552"/>
          </a:xfrm>
        </p:spPr>
        <p:txBody>
          <a:bodyPr/>
          <a:lstStyle/>
          <a:p>
            <a:r>
              <a:rPr lang="en-US" smtClean="0"/>
              <a:t>Users use home-accounts via DFN-AAI</a:t>
            </a:r>
          </a:p>
          <a:p>
            <a:pPr marL="476250" lvl="1" indent="0">
              <a:buNone/>
            </a:pPr>
            <a:r>
              <a:rPr lang="en-US" smtClean="0"/>
              <a:t>(and maybe even eduGain)</a:t>
            </a:r>
          </a:p>
          <a:p>
            <a:r>
              <a:rPr lang="en-US" smtClean="0"/>
              <a:t>An SP-IdP Proxy: </a:t>
            </a:r>
          </a:p>
          <a:p>
            <a:pPr lvl="1"/>
            <a:r>
              <a:rPr lang="en-US" smtClean="0"/>
              <a:t>Follow AARC Blueprint</a:t>
            </a:r>
          </a:p>
          <a:p>
            <a:pPr lvl="1"/>
            <a:r>
              <a:rPr lang="en-US" smtClean="0"/>
              <a:t>Address SAML issues (attr. release, SP friendliness, ...)</a:t>
            </a:r>
          </a:p>
          <a:p>
            <a:pPr lvl="1"/>
            <a:r>
              <a:rPr lang="en-US" smtClean="0"/>
              <a:t>Manage / collect group membership information</a:t>
            </a:r>
          </a:p>
          <a:p>
            <a:r>
              <a:rPr lang="en-US"/>
              <a:t>A way for PIs to manage membership</a:t>
            </a:r>
          </a:p>
          <a:p>
            <a:r>
              <a:rPr lang="en-US" smtClean="0"/>
              <a:t>Central place to register an account</a:t>
            </a:r>
          </a:p>
          <a:p>
            <a:pPr lvl="1"/>
            <a:r>
              <a:rPr lang="en-US" smtClean="0"/>
              <a:t>agree to terms, provide user-info, ...</a:t>
            </a:r>
          </a:p>
          <a:p>
            <a:r>
              <a:rPr lang="en-US" smtClean="0"/>
              <a:t>Deployment / provisioning of accounts</a:t>
            </a:r>
          </a:p>
          <a:p>
            <a:pPr lvl="1"/>
            <a:endParaRPr lang="en-US" smtClean="0"/>
          </a:p>
          <a:p>
            <a:pPr lvl="1"/>
            <a:endParaRPr lang="de-DE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006" y="1257300"/>
            <a:ext cx="3503028" cy="3647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894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26" y="277814"/>
            <a:ext cx="7153274" cy="468313"/>
          </a:xfrm>
        </p:spPr>
        <p:txBody>
          <a:bodyPr/>
          <a:lstStyle/>
          <a:p>
            <a:r>
              <a:rPr lang="en-US" dirty="0"/>
              <a:t>HDF – Policy </a:t>
            </a:r>
            <a:r>
              <a:rPr lang="en-US" dirty="0" smtClean="0"/>
              <a:t>requirements – initial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protection – processing of personal data</a:t>
            </a:r>
          </a:p>
          <a:p>
            <a:r>
              <a:rPr lang="en-US" dirty="0" err="1"/>
              <a:t>LoA</a:t>
            </a:r>
            <a:endParaRPr lang="en-US" dirty="0"/>
          </a:p>
          <a:p>
            <a:r>
              <a:rPr lang="en-US" dirty="0"/>
              <a:t>Security</a:t>
            </a:r>
          </a:p>
          <a:p>
            <a:r>
              <a:rPr lang="en-US" dirty="0"/>
              <a:t>Community membership management</a:t>
            </a:r>
          </a:p>
          <a:p>
            <a:r>
              <a:rPr lang="en-US" dirty="0"/>
              <a:t>Community operations management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18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HDF – Policy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AUP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Security policies: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Service operations, </a:t>
            </a:r>
            <a:r>
              <a:rPr lang="en-US" dirty="0" err="1" smtClean="0">
                <a:sym typeface="Wingdings" panose="05000000000000000000" pitchFamily="2" charset="2"/>
              </a:rPr>
              <a:t>etc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/>
              <a:t>Security Traceability and Logging Policy </a:t>
            </a:r>
            <a:endParaRPr lang="en-US" dirty="0" smtClean="0"/>
          </a:p>
          <a:p>
            <a:r>
              <a:rPr lang="en-US" dirty="0" smtClean="0"/>
              <a:t>Security </a:t>
            </a:r>
            <a:r>
              <a:rPr lang="en-US" dirty="0"/>
              <a:t>Incident Response </a:t>
            </a:r>
            <a:r>
              <a:rPr lang="en-US" dirty="0" smtClean="0"/>
              <a:t>Policy</a:t>
            </a:r>
            <a:endParaRPr lang="en-US" dirty="0"/>
          </a:p>
          <a:p>
            <a:r>
              <a:rPr lang="en-US" dirty="0"/>
              <a:t>Policy on the Processing of Personal </a:t>
            </a:r>
            <a:r>
              <a:rPr lang="en-US" dirty="0" smtClean="0"/>
              <a:t>Data</a:t>
            </a:r>
            <a:endParaRPr lang="en-US" dirty="0"/>
          </a:p>
          <a:p>
            <a:r>
              <a:rPr lang="en-US" dirty="0"/>
              <a:t>Policy on Acceptable Authentication </a:t>
            </a:r>
            <a:r>
              <a:rPr lang="en-US" dirty="0" smtClean="0"/>
              <a:t>Assurance</a:t>
            </a:r>
          </a:p>
          <a:p>
            <a:pPr marL="0" indent="0">
              <a:buNone/>
            </a:pPr>
            <a:r>
              <a:rPr lang="en-US" dirty="0" smtClean="0"/>
              <a:t>Possible merging of policies in:</a:t>
            </a:r>
          </a:p>
          <a:p>
            <a:r>
              <a:rPr lang="en-US" dirty="0"/>
              <a:t>Community Membership Management </a:t>
            </a:r>
            <a:r>
              <a:rPr lang="en-US" dirty="0" smtClean="0"/>
              <a:t>Policy</a:t>
            </a:r>
          </a:p>
          <a:p>
            <a:r>
              <a:rPr lang="en-US" dirty="0"/>
              <a:t>Community Operations Security Policy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81200" y="4683698"/>
            <a:ext cx="51540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Templates for all these </a:t>
            </a:r>
            <a:r>
              <a:rPr lang="en-US" dirty="0" smtClean="0">
                <a:sym typeface="Wingdings" panose="05000000000000000000" pitchFamily="2" charset="2"/>
              </a:rPr>
              <a:t>policies </a:t>
            </a:r>
            <a:r>
              <a:rPr lang="en-US" smtClean="0">
                <a:sym typeface="Wingdings" panose="05000000000000000000" pitchFamily="2" charset="2"/>
              </a:rPr>
              <a:t>(mostly) </a:t>
            </a:r>
            <a:r>
              <a:rPr lang="en-US" dirty="0" smtClean="0">
                <a:sym typeface="Wingdings" panose="05000000000000000000" pitchFamily="2" charset="2"/>
              </a:rPr>
              <a:t>exists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/>
              <a:t>Most (all) of them are community “vetted”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397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114" y="342900"/>
            <a:ext cx="6911975" cy="468313"/>
          </a:xfrm>
        </p:spPr>
        <p:txBody>
          <a:bodyPr/>
          <a:lstStyle/>
          <a:p>
            <a:r>
              <a:rPr lang="en-US" dirty="0" smtClean="0"/>
              <a:t>HDF Policies –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Leverage existing policies and policy development effort</a:t>
            </a:r>
          </a:p>
          <a:p>
            <a:pPr lvl="1"/>
            <a:r>
              <a:rPr lang="en-US" dirty="0" smtClean="0"/>
              <a:t>“Policy Kit”</a:t>
            </a:r>
          </a:p>
          <a:p>
            <a:pPr lvl="1"/>
            <a:r>
              <a:rPr lang="en-US" dirty="0" smtClean="0"/>
              <a:t>AARC</a:t>
            </a:r>
          </a:p>
          <a:p>
            <a:pPr lvl="1"/>
            <a:r>
              <a:rPr lang="en-US" dirty="0" smtClean="0"/>
              <a:t>Community and experts engagement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Imperative goals:</a:t>
            </a:r>
          </a:p>
          <a:p>
            <a:pPr lvl="1"/>
            <a:r>
              <a:rPr lang="en-US" dirty="0" smtClean="0"/>
              <a:t>“It must work”</a:t>
            </a:r>
          </a:p>
          <a:p>
            <a:pPr lvl="1"/>
            <a:r>
              <a:rPr lang="en-US" dirty="0" smtClean="0"/>
              <a:t>Scalability</a:t>
            </a:r>
          </a:p>
          <a:p>
            <a:pPr lvl="1"/>
            <a:r>
              <a:rPr lang="en-US" smtClean="0"/>
              <a:t>Interoperability</a:t>
            </a:r>
          </a:p>
        </p:txBody>
      </p:sp>
    </p:spTree>
    <p:extLst>
      <p:ext uri="{BB962C8B-B14F-4D97-AF65-F5344CB8AC3E}">
        <p14:creationId xmlns:p14="http://schemas.microsoft.com/office/powerpoint/2010/main" val="293475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3600" y="2019300"/>
            <a:ext cx="460094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Thank you for your time!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 smtClean="0"/>
              <a:t>Questions?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5972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protection – processing of personal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Reason for processing</a:t>
            </a:r>
          </a:p>
          <a:p>
            <a:r>
              <a:rPr lang="en-US" dirty="0"/>
              <a:t>GDPR influence</a:t>
            </a:r>
          </a:p>
          <a:p>
            <a:r>
              <a:rPr lang="en-US" dirty="0"/>
              <a:t>Privacy by design</a:t>
            </a:r>
          </a:p>
          <a:p>
            <a:r>
              <a:rPr lang="en-US" dirty="0"/>
              <a:t>Documented policies</a:t>
            </a:r>
          </a:p>
          <a:p>
            <a:r>
              <a:rPr lang="en-US" dirty="0"/>
              <a:t>DPO</a:t>
            </a:r>
          </a:p>
          <a:p>
            <a:r>
              <a:rPr lang="en-US" dirty="0"/>
              <a:t>Release of attributes </a:t>
            </a:r>
          </a:p>
          <a:p>
            <a:pPr lvl="1"/>
            <a:r>
              <a:rPr lang="en-US" dirty="0"/>
              <a:t>Minimum attribute release R&amp;S + SIRTFI</a:t>
            </a:r>
          </a:p>
          <a:p>
            <a:r>
              <a:rPr lang="en-US" dirty="0"/>
              <a:t>Documented processes</a:t>
            </a:r>
          </a:p>
          <a:p>
            <a:r>
              <a:rPr lang="en-US" dirty="0"/>
              <a:t>Types of data</a:t>
            </a:r>
          </a:p>
          <a:p>
            <a:r>
              <a:rPr lang="en-US" dirty="0"/>
              <a:t>Accounting, monitoring, logging -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19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LoA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Minimal requirements (from survey):</a:t>
            </a:r>
          </a:p>
          <a:p>
            <a:pPr lvl="1"/>
            <a:r>
              <a:rPr lang="en-US" dirty="0"/>
              <a:t>Non-shareable accounts</a:t>
            </a:r>
          </a:p>
          <a:p>
            <a:pPr lvl="1"/>
            <a:r>
              <a:rPr lang="en-US" dirty="0"/>
              <a:t>Persistent user identifiers</a:t>
            </a:r>
          </a:p>
          <a:p>
            <a:pPr lvl="1"/>
            <a:r>
              <a:rPr lang="en-US" dirty="0"/>
              <a:t>Documented identity vetting procedure</a:t>
            </a:r>
          </a:p>
          <a:p>
            <a:pPr lvl="1"/>
            <a:r>
              <a:rPr lang="en-US" dirty="0"/>
              <a:t>Password authentication</a:t>
            </a:r>
          </a:p>
          <a:p>
            <a:pPr lvl="1"/>
            <a:r>
              <a:rPr lang="en-US" dirty="0"/>
              <a:t>Prompt changes in user’s affiliation </a:t>
            </a:r>
          </a:p>
          <a:p>
            <a:pPr lvl="1"/>
            <a:r>
              <a:rPr lang="en-US" dirty="0"/>
              <a:t>Self-assessment </a:t>
            </a:r>
          </a:p>
          <a:p>
            <a:r>
              <a:rPr lang="en-US" dirty="0"/>
              <a:t>Do we need more? Need to identify minimum </a:t>
            </a:r>
            <a:r>
              <a:rPr lang="en-US" dirty="0" err="1"/>
              <a:t>LoA</a:t>
            </a:r>
            <a:r>
              <a:rPr lang="en-US" dirty="0"/>
              <a:t> for our use case</a:t>
            </a:r>
          </a:p>
          <a:p>
            <a:r>
              <a:rPr lang="en-US" dirty="0"/>
              <a:t>DFN AA- Advanced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54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Incident response</a:t>
            </a:r>
          </a:p>
          <a:p>
            <a:r>
              <a:rPr lang="en-US" dirty="0"/>
              <a:t>Risk assessment</a:t>
            </a:r>
          </a:p>
          <a:p>
            <a:r>
              <a:rPr lang="en-US" dirty="0"/>
              <a:t>Cooperation</a:t>
            </a:r>
          </a:p>
          <a:p>
            <a:r>
              <a:rPr lang="en-US" dirty="0"/>
              <a:t>CSIRT teams</a:t>
            </a:r>
          </a:p>
          <a:p>
            <a:r>
              <a:rPr lang="en-US" dirty="0"/>
              <a:t>People, teams, </a:t>
            </a:r>
            <a:r>
              <a:rPr lang="en-US" dirty="0" err="1"/>
              <a:t>etc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2277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Helmholtz Association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8802"/>
            <a:ext cx="8356600" cy="4078552"/>
          </a:xfrm>
        </p:spPr>
        <p:txBody>
          <a:bodyPr/>
          <a:lstStyle/>
          <a:p>
            <a:r>
              <a:rPr lang="en-US" dirty="0"/>
              <a:t>Strategic research for grand challenges with cutting-edge </a:t>
            </a:r>
            <a:r>
              <a:rPr lang="en-US" dirty="0" smtClean="0"/>
              <a:t>research</a:t>
            </a:r>
          </a:p>
          <a:p>
            <a:pPr lvl="1"/>
            <a:r>
              <a:rPr lang="en-US" dirty="0"/>
              <a:t>6 research fields: Energy, Earth &amp; Environment, Health, Aeronautics &amp; Space &amp; Transport, Key Technologies, Matter </a:t>
            </a:r>
            <a:endParaRPr lang="en-US" dirty="0" smtClean="0"/>
          </a:p>
          <a:p>
            <a:r>
              <a:rPr lang="en-US" dirty="0"/>
              <a:t>Developing and operating complex infrastructure and large-scale facilities for the national and international scientific community 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222" y="2457170"/>
            <a:ext cx="4484464" cy="28572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70" y="2486525"/>
            <a:ext cx="2702114" cy="281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72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26" y="277814"/>
            <a:ext cx="7458074" cy="468313"/>
          </a:xfrm>
        </p:spPr>
        <p:txBody>
          <a:bodyPr/>
          <a:lstStyle/>
          <a:p>
            <a:r>
              <a:rPr lang="en-US" dirty="0"/>
              <a:t>Policies for community membership management and 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Membership management</a:t>
            </a:r>
          </a:p>
          <a:p>
            <a:pPr lvl="1"/>
            <a:r>
              <a:rPr lang="en-US" dirty="0"/>
              <a:t>Individual Users</a:t>
            </a:r>
          </a:p>
          <a:p>
            <a:pPr lvl="1"/>
            <a:r>
              <a:rPr lang="en-US" dirty="0"/>
              <a:t>Community Manager and other roles</a:t>
            </a:r>
          </a:p>
          <a:p>
            <a:pPr lvl="1"/>
            <a:r>
              <a:rPr lang="en-US" dirty="0"/>
              <a:t>Community</a:t>
            </a:r>
          </a:p>
          <a:p>
            <a:pPr lvl="1"/>
            <a:r>
              <a:rPr lang="en-US" dirty="0"/>
              <a:t>Protection and processing of Personal Data</a:t>
            </a:r>
          </a:p>
          <a:p>
            <a:pPr lvl="1"/>
            <a:r>
              <a:rPr lang="en-US" dirty="0"/>
              <a:t>Audit and Traceability Requirements</a:t>
            </a:r>
          </a:p>
          <a:p>
            <a:pPr lvl="1"/>
            <a:r>
              <a:rPr lang="en-US" dirty="0"/>
              <a:t>Registry and Registration Data</a:t>
            </a:r>
          </a:p>
          <a:p>
            <a:r>
              <a:rPr lang="en-US" dirty="0"/>
              <a:t>Security Operations</a:t>
            </a:r>
          </a:p>
          <a:p>
            <a:pPr lvl="1"/>
            <a:r>
              <a:rPr lang="en-US" dirty="0"/>
              <a:t>Providing AUP</a:t>
            </a:r>
          </a:p>
          <a:p>
            <a:pPr lvl="1"/>
            <a:r>
              <a:rPr lang="en-US" dirty="0"/>
              <a:t>Security contacts</a:t>
            </a:r>
          </a:p>
          <a:p>
            <a:pPr lvl="1"/>
            <a:r>
              <a:rPr lang="en-US" dirty="0"/>
              <a:t>Compliance with the resource providers security policies, etc.</a:t>
            </a:r>
          </a:p>
          <a:p>
            <a:pPr lvl="1"/>
            <a:r>
              <a:rPr lang="en-US" dirty="0"/>
              <a:t>Security incidents mitigation policies</a:t>
            </a:r>
          </a:p>
          <a:p>
            <a:pPr lvl="1"/>
            <a:r>
              <a:rPr lang="en-US" dirty="0"/>
              <a:t>Liabilities, etc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82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HDF </a:t>
            </a:r>
            <a:r>
              <a:rPr lang="en-US" dirty="0"/>
              <a:t>– </a:t>
            </a:r>
            <a:r>
              <a:rPr lang="en-US" dirty="0" smtClean="0"/>
              <a:t>stated goals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886" y="1089950"/>
            <a:ext cx="3314127" cy="4078287"/>
          </a:xfrm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92114" y="998803"/>
            <a:ext cx="5627686" cy="4220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Helmholtz Association is developing a federated research data infrastructure </a:t>
            </a:r>
            <a:r>
              <a:rPr lang="en-US" kern="0" dirty="0" smtClean="0"/>
              <a:t>for </a:t>
            </a:r>
            <a:r>
              <a:rPr lang="en-US" kern="0" dirty="0"/>
              <a:t>the benefit of and open to the full German science system </a:t>
            </a:r>
          </a:p>
          <a:p>
            <a:pPr lvl="1"/>
            <a:r>
              <a:rPr lang="en-US" kern="0" dirty="0"/>
              <a:t>Finding, accessing, linking, analyzing scientific multi-disciplinary data</a:t>
            </a:r>
          </a:p>
          <a:p>
            <a:pPr lvl="1"/>
            <a:r>
              <a:rPr lang="en-US" kern="0" dirty="0"/>
              <a:t>Long-term preservation, curation, availability and usability of research data</a:t>
            </a:r>
          </a:p>
          <a:p>
            <a:pPr lvl="1"/>
            <a:r>
              <a:rPr lang="en-US" kern="0" dirty="0"/>
              <a:t>Data ownership remains with communities</a:t>
            </a:r>
          </a:p>
          <a:p>
            <a:pPr lvl="1"/>
            <a:r>
              <a:rPr lang="en-US" kern="0" dirty="0"/>
              <a:t>Secure federation of existing data centers with uplinks to EU/Intl.</a:t>
            </a:r>
          </a:p>
          <a:p>
            <a:pPr lvl="1"/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17931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HDF </a:t>
            </a:r>
            <a:r>
              <a:rPr lang="en-US" dirty="0"/>
              <a:t>– </a:t>
            </a:r>
            <a:r>
              <a:rPr lang="en-US" dirty="0" smtClean="0"/>
              <a:t>stated goals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92114" y="998802"/>
            <a:ext cx="5627686" cy="429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National building block for the EOSC</a:t>
            </a:r>
          </a:p>
          <a:p>
            <a:r>
              <a:rPr lang="en-US" kern="0" dirty="0"/>
              <a:t>Comprising three </a:t>
            </a:r>
            <a:r>
              <a:rPr lang="en-US" kern="0" dirty="0" smtClean="0"/>
              <a:t>elements</a:t>
            </a:r>
          </a:p>
          <a:p>
            <a:pPr lvl="1"/>
            <a:r>
              <a:rPr lang="en-US" kern="0" dirty="0" smtClean="0"/>
              <a:t>Innovative </a:t>
            </a:r>
            <a:r>
              <a:rPr lang="en-US" kern="0" dirty="0"/>
              <a:t>software </a:t>
            </a:r>
            <a:r>
              <a:rPr lang="en-US" kern="0" dirty="0" smtClean="0"/>
              <a:t>technologies</a:t>
            </a:r>
          </a:p>
          <a:p>
            <a:pPr lvl="1"/>
            <a:r>
              <a:rPr lang="en-US" kern="0" dirty="0" smtClean="0"/>
              <a:t>Excellent </a:t>
            </a:r>
            <a:r>
              <a:rPr lang="en-US" kern="0" dirty="0"/>
              <a:t>user support and joint </a:t>
            </a:r>
            <a:r>
              <a:rPr lang="en-US" kern="0" dirty="0" smtClean="0"/>
              <a:t>R&amp;D</a:t>
            </a:r>
          </a:p>
          <a:p>
            <a:pPr lvl="1"/>
            <a:r>
              <a:rPr lang="en-US" kern="0" dirty="0" smtClean="0"/>
              <a:t>Modern </a:t>
            </a:r>
            <a:r>
              <a:rPr lang="en-US" kern="0" dirty="0"/>
              <a:t>storage and analysis hardware</a:t>
            </a:r>
          </a:p>
          <a:p>
            <a:pPr lvl="1"/>
            <a:endParaRPr lang="en-US" kern="0" dirty="0" smtClean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02886" y="1089950"/>
            <a:ext cx="3314127" cy="407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" y="4381500"/>
            <a:ext cx="4596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HDF is designated to be an e-infrastructure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074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Motivation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Learning from CERN, Elixir, </a:t>
            </a:r>
            <a:r>
              <a:rPr lang="en-US" dirty="0" err="1" smtClean="0"/>
              <a:t>Dariah</a:t>
            </a:r>
            <a:r>
              <a:rPr lang="en-US" dirty="0" smtClean="0"/>
              <a:t>, …:</a:t>
            </a:r>
          </a:p>
          <a:p>
            <a:pPr lvl="1"/>
            <a:r>
              <a:rPr lang="en-US" b="1" dirty="0" smtClean="0"/>
              <a:t>Distributed users </a:t>
            </a:r>
            <a:r>
              <a:rPr lang="en-US" dirty="0" smtClean="0"/>
              <a:t>need/want to</a:t>
            </a:r>
          </a:p>
          <a:p>
            <a:pPr lvl="1"/>
            <a:r>
              <a:rPr lang="en-US" b="1" dirty="0"/>
              <a:t>a</a:t>
            </a:r>
            <a:r>
              <a:rPr lang="en-US" b="1" dirty="0" smtClean="0"/>
              <a:t>ccess and </a:t>
            </a:r>
            <a:r>
              <a:rPr lang="en-US" b="1" u="sng" dirty="0" smtClean="0"/>
              <a:t>share with peers</a:t>
            </a:r>
            <a:r>
              <a:rPr lang="en-US" b="1" dirty="0" smtClean="0"/>
              <a:t> </a:t>
            </a:r>
            <a:r>
              <a:rPr lang="en-US" dirty="0" smtClean="0"/>
              <a:t>datasets stored at</a:t>
            </a:r>
          </a:p>
          <a:p>
            <a:pPr lvl="1"/>
            <a:r>
              <a:rPr lang="en-US" b="1" dirty="0"/>
              <a:t>d</a:t>
            </a:r>
            <a:r>
              <a:rPr lang="en-US" b="1" dirty="0" smtClean="0"/>
              <a:t>istributed computer centers.</a:t>
            </a:r>
          </a:p>
          <a:p>
            <a:pPr lvl="1"/>
            <a:r>
              <a:rPr lang="en-US" dirty="0" smtClean="0"/>
              <a:t>Analyze datasets</a:t>
            </a:r>
          </a:p>
          <a:p>
            <a:r>
              <a:rPr lang="en-US" dirty="0" smtClean="0"/>
              <a:t>Influential examples:</a:t>
            </a:r>
          </a:p>
          <a:p>
            <a:pPr lvl="1"/>
            <a:r>
              <a:rPr lang="en-US" b="1" dirty="0" smtClean="0"/>
              <a:t>Sharing: Principal Investigator (PI) from center A gives user from center B access to data stored at center C</a:t>
            </a:r>
          </a:p>
          <a:p>
            <a:pPr lvl="1"/>
            <a:r>
              <a:rPr lang="en-US" dirty="0" smtClean="0"/>
              <a:t>PIs </a:t>
            </a:r>
            <a:r>
              <a:rPr lang="en-US" b="1" dirty="0" smtClean="0"/>
              <a:t>do not </a:t>
            </a:r>
            <a:r>
              <a:rPr lang="en-US" dirty="0" smtClean="0"/>
              <a:t>want to talk to </a:t>
            </a:r>
            <a:r>
              <a:rPr lang="en-US" b="1" dirty="0" smtClean="0"/>
              <a:t>any</a:t>
            </a:r>
            <a:r>
              <a:rPr lang="en-US" dirty="0" smtClean="0"/>
              <a:t> IT to get this done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The need for federated identity management in HDF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6130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Motivation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Technical and legal demands:</a:t>
            </a:r>
          </a:p>
          <a:p>
            <a:pPr lvl="1"/>
            <a:r>
              <a:rPr lang="en-US" dirty="0" smtClean="0"/>
              <a:t>Provisioning of accounts?</a:t>
            </a:r>
          </a:p>
          <a:p>
            <a:pPr lvl="2"/>
            <a:r>
              <a:rPr lang="en-US" dirty="0" smtClean="0"/>
              <a:t>Deploying an account for a user without </a:t>
            </a:r>
            <a:r>
              <a:rPr lang="en-US" b="1" dirty="0" smtClean="0"/>
              <a:t>any further requirement/action?</a:t>
            </a:r>
          </a:p>
          <a:p>
            <a:pPr lvl="2"/>
            <a:r>
              <a:rPr lang="en-US" dirty="0" smtClean="0"/>
              <a:t>Requirements for the user identification?</a:t>
            </a:r>
          </a:p>
          <a:p>
            <a:pPr lvl="2"/>
            <a:r>
              <a:rPr lang="en-US" dirty="0" smtClean="0"/>
              <a:t>Terms of Use (</a:t>
            </a:r>
            <a:r>
              <a:rPr lang="en-US" dirty="0" err="1" smtClean="0"/>
              <a:t>ToS</a:t>
            </a:r>
            <a:r>
              <a:rPr lang="en-US" dirty="0" smtClean="0"/>
              <a:t>)?</a:t>
            </a:r>
          </a:p>
          <a:p>
            <a:pPr lvl="1"/>
            <a:r>
              <a:rPr lang="en-US" dirty="0" smtClean="0"/>
              <a:t>Group membership management?</a:t>
            </a:r>
            <a:endParaRPr lang="en-US" dirty="0"/>
          </a:p>
          <a:p>
            <a:pPr lvl="1"/>
            <a:r>
              <a:rPr lang="en-US" dirty="0" smtClean="0"/>
              <a:t>De-provisioning of accounts?</a:t>
            </a:r>
          </a:p>
        </p:txBody>
      </p:sp>
    </p:spTree>
    <p:extLst>
      <p:ext uri="{BB962C8B-B14F-4D97-AF65-F5344CB8AC3E}">
        <p14:creationId xmlns:p14="http://schemas.microsoft.com/office/powerpoint/2010/main" val="56284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can we do this </a:t>
            </a:r>
            <a:r>
              <a:rPr lang="en-US" b="1" u="sng" dirty="0" smtClean="0"/>
              <a:t>legally?</a:t>
            </a:r>
            <a:endParaRPr lang="en-US" dirty="0" smtClean="0"/>
          </a:p>
          <a:p>
            <a:pPr lvl="1"/>
            <a:r>
              <a:rPr lang="en-US" dirty="0" smtClean="0"/>
              <a:t>GDPR</a:t>
            </a:r>
            <a:r>
              <a:rPr lang="en-US" dirty="0"/>
              <a:t> </a:t>
            </a:r>
            <a:r>
              <a:rPr lang="en-US" dirty="0" smtClean="0"/>
              <a:t>influence</a:t>
            </a:r>
          </a:p>
          <a:p>
            <a:pPr lvl="1"/>
            <a:r>
              <a:rPr lang="en-US" dirty="0" smtClean="0"/>
              <a:t>Policy requirements for</a:t>
            </a:r>
          </a:p>
          <a:p>
            <a:pPr lvl="2"/>
            <a:r>
              <a:rPr lang="en-US" dirty="0" smtClean="0"/>
              <a:t>Level of Assurance (</a:t>
            </a:r>
            <a:r>
              <a:rPr lang="en-US" dirty="0" err="1" smtClean="0"/>
              <a:t>LoA</a:t>
            </a:r>
            <a:r>
              <a:rPr lang="en-US" dirty="0" smtClean="0"/>
              <a:t>) for user identification (credentials/ID vetting)</a:t>
            </a:r>
          </a:p>
          <a:p>
            <a:pPr lvl="2"/>
            <a:r>
              <a:rPr lang="en-US" dirty="0" smtClean="0"/>
              <a:t>Security incidents</a:t>
            </a:r>
          </a:p>
          <a:p>
            <a:pPr lvl="2"/>
            <a:r>
              <a:rPr lang="en-US" dirty="0" smtClean="0"/>
              <a:t>Terms of use / acceptable use policies</a:t>
            </a:r>
          </a:p>
          <a:p>
            <a:r>
              <a:rPr lang="en-US" dirty="0" smtClean="0"/>
              <a:t>How can we do this </a:t>
            </a:r>
            <a:r>
              <a:rPr lang="en-US" b="1" u="sng" dirty="0" smtClean="0"/>
              <a:t>technically?</a:t>
            </a:r>
            <a:endParaRPr lang="en-US" dirty="0" smtClean="0"/>
          </a:p>
          <a:p>
            <a:pPr lvl="1"/>
            <a:r>
              <a:rPr lang="en-US" dirty="0" smtClean="0"/>
              <a:t>Desired approach:</a:t>
            </a:r>
          </a:p>
          <a:p>
            <a:pPr lvl="2"/>
            <a:r>
              <a:rPr lang="en-US" dirty="0" smtClean="0"/>
              <a:t>Leveraging existing technologies (No development of essential new components)</a:t>
            </a:r>
          </a:p>
          <a:p>
            <a:pPr lvl="2"/>
            <a:r>
              <a:rPr lang="en-US" dirty="0" smtClean="0"/>
              <a:t>Integration into existing infrastructures</a:t>
            </a:r>
          </a:p>
          <a:p>
            <a:pPr lvl="2"/>
            <a:r>
              <a:rPr lang="en-US" dirty="0" smtClean="0"/>
              <a:t>Scalability (integration with future infrastructures)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114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info (attributes) considerations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4" y="800100"/>
            <a:ext cx="83566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Identity information provided by </a:t>
            </a:r>
            <a:r>
              <a:rPr lang="en-US" dirty="0" err="1" smtClean="0"/>
              <a:t>IdPs</a:t>
            </a:r>
            <a:endParaRPr lang="en-US" dirty="0" smtClean="0"/>
          </a:p>
          <a:p>
            <a:pPr lvl="1"/>
            <a:r>
              <a:rPr lang="en-US" dirty="0" smtClean="0"/>
              <a:t>Non-standard, which </a:t>
            </a:r>
            <a:r>
              <a:rPr lang="en-US" dirty="0" err="1" smtClean="0"/>
              <a:t>LoA</a:t>
            </a:r>
            <a:r>
              <a:rPr lang="en-US" dirty="0" smtClean="0"/>
              <a:t> info to implement?</a:t>
            </a:r>
          </a:p>
          <a:p>
            <a:r>
              <a:rPr lang="en-US" dirty="0" smtClean="0"/>
              <a:t>Increasing </a:t>
            </a:r>
            <a:r>
              <a:rPr lang="en-US" dirty="0" err="1" smtClean="0"/>
              <a:t>LoA</a:t>
            </a:r>
            <a:r>
              <a:rPr lang="en-US" dirty="0" smtClean="0"/>
              <a:t> via VOs</a:t>
            </a:r>
          </a:p>
          <a:p>
            <a:pPr lvl="1"/>
            <a:r>
              <a:rPr lang="en-US" dirty="0" smtClean="0"/>
              <a:t>Comes with a burden, limited scalability, LTOS</a:t>
            </a:r>
          </a:p>
          <a:p>
            <a:r>
              <a:rPr lang="en-US" dirty="0" smtClean="0"/>
              <a:t>Develop an interface for the e-Passport (</a:t>
            </a:r>
            <a:r>
              <a:rPr lang="en-US" dirty="0" err="1" smtClean="0"/>
              <a:t>eIDAS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Not yet fully deployed, usage still </a:t>
            </a:r>
            <a:r>
              <a:rPr lang="en-US" dirty="0" smtClean="0"/>
              <a:t>(partially) unclear</a:t>
            </a:r>
            <a:endParaRPr lang="en-US" dirty="0" smtClean="0"/>
          </a:p>
          <a:p>
            <a:r>
              <a:rPr lang="en-US" b="1" dirty="0" smtClean="0"/>
              <a:t>Leverage DFN-AAI</a:t>
            </a:r>
          </a:p>
          <a:p>
            <a:pPr lvl="1"/>
            <a:r>
              <a:rPr lang="en-US" dirty="0" smtClean="0"/>
              <a:t>Use existing infrastructure</a:t>
            </a:r>
          </a:p>
          <a:p>
            <a:pPr lvl="1"/>
            <a:r>
              <a:rPr lang="en-US" dirty="0" err="1" smtClean="0"/>
              <a:t>IdPs</a:t>
            </a:r>
            <a:r>
              <a:rPr lang="en-US" dirty="0" smtClean="0"/>
              <a:t> Signal higher levels via attributes in the future (on it’s own/</a:t>
            </a:r>
            <a:r>
              <a:rPr lang="en-US" dirty="0" err="1" smtClean="0"/>
              <a:t>IdP</a:t>
            </a:r>
            <a:r>
              <a:rPr lang="en-US" dirty="0" smtClean="0"/>
              <a:t>-SP proxy)</a:t>
            </a:r>
          </a:p>
          <a:p>
            <a:pPr lvl="2"/>
            <a:r>
              <a:rPr lang="en-US" dirty="0" smtClean="0"/>
              <a:t>R&amp;S, </a:t>
            </a:r>
            <a:r>
              <a:rPr lang="en-US" dirty="0" err="1" smtClean="0"/>
              <a:t>Sirtfi</a:t>
            </a:r>
            <a:r>
              <a:rPr lang="en-US" dirty="0" smtClean="0"/>
              <a:t>, id-vetting, ...</a:t>
            </a:r>
          </a:p>
          <a:p>
            <a:pPr lvl="2"/>
            <a:r>
              <a:rPr lang="en-US" dirty="0" smtClean="0"/>
              <a:t>SPs can use the information for filtering/discrimination</a:t>
            </a:r>
          </a:p>
          <a:p>
            <a:pPr lvl="1"/>
            <a:r>
              <a:rPr lang="en-US" dirty="0" smtClean="0"/>
              <a:t>Additional requirements can be added (also new policies)</a:t>
            </a:r>
          </a:p>
        </p:txBody>
      </p:sp>
    </p:spTree>
    <p:extLst>
      <p:ext uri="{BB962C8B-B14F-4D97-AF65-F5344CB8AC3E}">
        <p14:creationId xmlns:p14="http://schemas.microsoft.com/office/powerpoint/2010/main" val="14910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More details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4" y="998802"/>
            <a:ext cx="8599486" cy="4078552"/>
          </a:xfrm>
        </p:spPr>
        <p:txBody>
          <a:bodyPr/>
          <a:lstStyle/>
          <a:p>
            <a:r>
              <a:rPr lang="en-US" dirty="0" smtClean="0"/>
              <a:t>Start off with DFN AAI and “Low risk services</a:t>
            </a:r>
            <a:r>
              <a:rPr lang="de-DE" dirty="0" smtClean="0"/>
              <a:t>“</a:t>
            </a:r>
          </a:p>
          <a:p>
            <a:r>
              <a:rPr lang="en-US" dirty="0" smtClean="0"/>
              <a:t>Evaluate “tags” for higher quality Assurances</a:t>
            </a:r>
          </a:p>
          <a:p>
            <a:pPr lvl="2"/>
            <a:r>
              <a:rPr lang="en-US" sz="1500" dirty="0"/>
              <a:t>Identifier uniqueness</a:t>
            </a:r>
          </a:p>
          <a:p>
            <a:pPr lvl="2"/>
            <a:r>
              <a:rPr lang="en-US" sz="1500" dirty="0"/>
              <a:t>Identity proofing and credential issuance, renewal and replacement</a:t>
            </a:r>
          </a:p>
          <a:p>
            <a:pPr lvl="2"/>
            <a:r>
              <a:rPr lang="en-US" sz="1500" dirty="0"/>
              <a:t>Authentication</a:t>
            </a:r>
          </a:p>
          <a:p>
            <a:pPr lvl="2"/>
            <a:r>
              <a:rPr lang="en-US" sz="1500" dirty="0"/>
              <a:t>Attribute quality and freshness</a:t>
            </a:r>
            <a:endParaRPr lang="en-US" dirty="0"/>
          </a:p>
          <a:p>
            <a:pPr lvl="1"/>
            <a:r>
              <a:rPr lang="en-US" dirty="0" smtClean="0"/>
              <a:t>Use them to introduce “higher risk services” (i.e. more expensive hardware)</a:t>
            </a:r>
          </a:p>
          <a:p>
            <a:r>
              <a:rPr lang="en-US" dirty="0" smtClean="0"/>
              <a:t>Tags must correspond to internationally accepted ones (REFEDS, ...)</a:t>
            </a:r>
          </a:p>
        </p:txBody>
      </p:sp>
    </p:spTree>
    <p:extLst>
      <p:ext uri="{BB962C8B-B14F-4D97-AF65-F5344CB8AC3E}">
        <p14:creationId xmlns:p14="http://schemas.microsoft.com/office/powerpoint/2010/main" val="275017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T_master_e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KIT_master_ppt2007_en</Template>
  <TotalTime>362</TotalTime>
  <Words>982</Words>
  <Application>Microsoft Office PowerPoint</Application>
  <PresentationFormat>On-screen Show (16:10)</PresentationFormat>
  <Paragraphs>195</Paragraphs>
  <Slides>20</Slides>
  <Notes>1</Notes>
  <HiddenSlides>4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KIT_master_en</vt:lpstr>
      <vt:lpstr>PowerPoint Presentation</vt:lpstr>
      <vt:lpstr>Helmholtz Association </vt:lpstr>
      <vt:lpstr>HDF – stated goals</vt:lpstr>
      <vt:lpstr>HDF – stated goals</vt:lpstr>
      <vt:lpstr>Motivation</vt:lpstr>
      <vt:lpstr>Motivation</vt:lpstr>
      <vt:lpstr>Challenges</vt:lpstr>
      <vt:lpstr>User info (attributes) considerations</vt:lpstr>
      <vt:lpstr>More details</vt:lpstr>
      <vt:lpstr>An architecture model</vt:lpstr>
      <vt:lpstr>Architecture design considerations</vt:lpstr>
      <vt:lpstr>An architecture model</vt:lpstr>
      <vt:lpstr>HDF – Policy requirements – initial consideration</vt:lpstr>
      <vt:lpstr>HDF – Policy requirements</vt:lpstr>
      <vt:lpstr>HDF Policies – next steps</vt:lpstr>
      <vt:lpstr>PowerPoint Presentation</vt:lpstr>
      <vt:lpstr>Data protection – processing of personal data</vt:lpstr>
      <vt:lpstr>LoA</vt:lpstr>
      <vt:lpstr>Security</vt:lpstr>
      <vt:lpstr>Policies for community membership management and security</vt:lpstr>
    </vt:vector>
  </TitlesOfParts>
  <Company>KIT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Viktor Mauch</dc:creator>
  <cp:lastModifiedBy>uros</cp:lastModifiedBy>
  <cp:revision>148</cp:revision>
  <dcterms:created xsi:type="dcterms:W3CDTF">2014-05-28T14:24:17Z</dcterms:created>
  <dcterms:modified xsi:type="dcterms:W3CDTF">2018-02-26T10:06:54Z</dcterms:modified>
</cp:coreProperties>
</file>