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65" r:id="rId3"/>
    <p:sldId id="266" r:id="rId4"/>
    <p:sldId id="267" r:id="rId5"/>
    <p:sldId id="268" r:id="rId6"/>
    <p:sldId id="269" r:id="rId7"/>
    <p:sldId id="257" r:id="rId8"/>
    <p:sldId id="264" r:id="rId9"/>
    <p:sldId id="258" r:id="rId10"/>
    <p:sldId id="262"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4630"/>
  </p:normalViewPr>
  <p:slideViewPr>
    <p:cSldViewPr>
      <p:cViewPr varScale="1">
        <p:scale>
          <a:sx n="84" d="100"/>
          <a:sy n="84" d="100"/>
        </p:scale>
        <p:origin x="-3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74356B-F15E-4386-AF56-C1C8AD6F441A}" type="datetimeFigureOut">
              <a:rPr lang="en-GB" smtClean="0"/>
              <a:t>25/02/2018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8D3DBC-C0AE-44F0-B74D-CD1D7E9E776C}" type="slidenum">
              <a:rPr lang="en-GB" smtClean="0"/>
              <a:t>‹#›</a:t>
            </a:fld>
            <a:endParaRPr lang="en-GB"/>
          </a:p>
        </p:txBody>
      </p:sp>
    </p:spTree>
    <p:extLst>
      <p:ext uri="{BB962C8B-B14F-4D97-AF65-F5344CB8AC3E}">
        <p14:creationId xmlns:p14="http://schemas.microsoft.com/office/powerpoint/2010/main" val="1472181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8D3DBC-C0AE-44F0-B74D-CD1D7E9E776C}" type="slidenum">
              <a:rPr lang="en-GB" smtClean="0"/>
              <a:t>7</a:t>
            </a:fld>
            <a:endParaRPr lang="en-GB"/>
          </a:p>
        </p:txBody>
      </p:sp>
    </p:spTree>
    <p:extLst>
      <p:ext uri="{BB962C8B-B14F-4D97-AF65-F5344CB8AC3E}">
        <p14:creationId xmlns:p14="http://schemas.microsoft.com/office/powerpoint/2010/main" val="112806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4067533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3758342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4250496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1581429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2849192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26/02/2018</a:t>
            </a:r>
            <a:endParaRPr lang="en-GB"/>
          </a:p>
        </p:txBody>
      </p:sp>
      <p:sp>
        <p:nvSpPr>
          <p:cNvPr id="6" name="Footer Placeholder 5"/>
          <p:cNvSpPr>
            <a:spLocks noGrp="1"/>
          </p:cNvSpPr>
          <p:nvPr>
            <p:ph type="ftr" sz="quarter" idx="11"/>
          </p:nvPr>
        </p:nvSpPr>
        <p:spPr/>
        <p:txBody>
          <a:bodyPr/>
          <a:lstStyle/>
          <a:p>
            <a:r>
              <a:rPr lang="en-GB" smtClean="0"/>
              <a:t>Kelsey, EOSC-hub Security</a:t>
            </a:r>
            <a:endParaRPr lang="en-GB"/>
          </a:p>
        </p:txBody>
      </p:sp>
      <p:sp>
        <p:nvSpPr>
          <p:cNvPr id="7" name="Slide Number Placeholder 6"/>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3456967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26/02/2018</a:t>
            </a:r>
            <a:endParaRPr lang="en-GB"/>
          </a:p>
        </p:txBody>
      </p:sp>
      <p:sp>
        <p:nvSpPr>
          <p:cNvPr id="8" name="Footer Placeholder 7"/>
          <p:cNvSpPr>
            <a:spLocks noGrp="1"/>
          </p:cNvSpPr>
          <p:nvPr>
            <p:ph type="ftr" sz="quarter" idx="11"/>
          </p:nvPr>
        </p:nvSpPr>
        <p:spPr/>
        <p:txBody>
          <a:bodyPr/>
          <a:lstStyle/>
          <a:p>
            <a:r>
              <a:rPr lang="en-GB" smtClean="0"/>
              <a:t>Kelsey, EOSC-hub Security</a:t>
            </a:r>
            <a:endParaRPr lang="en-GB"/>
          </a:p>
        </p:txBody>
      </p:sp>
      <p:sp>
        <p:nvSpPr>
          <p:cNvPr id="9" name="Slide Number Placeholder 8"/>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1641533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26/02/2018</a:t>
            </a:r>
            <a:endParaRPr lang="en-GB"/>
          </a:p>
        </p:txBody>
      </p:sp>
      <p:sp>
        <p:nvSpPr>
          <p:cNvPr id="4" name="Footer Placeholder 3"/>
          <p:cNvSpPr>
            <a:spLocks noGrp="1"/>
          </p:cNvSpPr>
          <p:nvPr>
            <p:ph type="ftr" sz="quarter" idx="11"/>
          </p:nvPr>
        </p:nvSpPr>
        <p:spPr/>
        <p:txBody>
          <a:bodyPr/>
          <a:lstStyle/>
          <a:p>
            <a:r>
              <a:rPr lang="en-GB" smtClean="0"/>
              <a:t>Kelsey, EOSC-hub Security</a:t>
            </a:r>
            <a:endParaRPr lang="en-GB"/>
          </a:p>
        </p:txBody>
      </p:sp>
      <p:sp>
        <p:nvSpPr>
          <p:cNvPr id="5" name="Slide Number Placeholder 4"/>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2433722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26/02/2018</a:t>
            </a:r>
            <a:endParaRPr lang="en-GB"/>
          </a:p>
        </p:txBody>
      </p:sp>
      <p:sp>
        <p:nvSpPr>
          <p:cNvPr id="3" name="Footer Placeholder 2"/>
          <p:cNvSpPr>
            <a:spLocks noGrp="1"/>
          </p:cNvSpPr>
          <p:nvPr>
            <p:ph type="ftr" sz="quarter" idx="11"/>
          </p:nvPr>
        </p:nvSpPr>
        <p:spPr/>
        <p:txBody>
          <a:bodyPr/>
          <a:lstStyle/>
          <a:p>
            <a:r>
              <a:rPr lang="en-GB" smtClean="0"/>
              <a:t>Kelsey, EOSC-hub Security</a:t>
            </a:r>
            <a:endParaRPr lang="en-GB"/>
          </a:p>
        </p:txBody>
      </p:sp>
      <p:sp>
        <p:nvSpPr>
          <p:cNvPr id="4" name="Slide Number Placeholder 3"/>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2981786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26/02/2018</a:t>
            </a:r>
            <a:endParaRPr lang="en-GB"/>
          </a:p>
        </p:txBody>
      </p:sp>
      <p:sp>
        <p:nvSpPr>
          <p:cNvPr id="6" name="Footer Placeholder 5"/>
          <p:cNvSpPr>
            <a:spLocks noGrp="1"/>
          </p:cNvSpPr>
          <p:nvPr>
            <p:ph type="ftr" sz="quarter" idx="11"/>
          </p:nvPr>
        </p:nvSpPr>
        <p:spPr/>
        <p:txBody>
          <a:bodyPr/>
          <a:lstStyle/>
          <a:p>
            <a:r>
              <a:rPr lang="en-GB" smtClean="0"/>
              <a:t>Kelsey, EOSC-hub Security</a:t>
            </a:r>
            <a:endParaRPr lang="en-GB"/>
          </a:p>
        </p:txBody>
      </p:sp>
      <p:sp>
        <p:nvSpPr>
          <p:cNvPr id="7" name="Slide Number Placeholder 6"/>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1367154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26/02/2018</a:t>
            </a:r>
            <a:endParaRPr lang="en-GB"/>
          </a:p>
        </p:txBody>
      </p:sp>
      <p:sp>
        <p:nvSpPr>
          <p:cNvPr id="6" name="Footer Placeholder 5"/>
          <p:cNvSpPr>
            <a:spLocks noGrp="1"/>
          </p:cNvSpPr>
          <p:nvPr>
            <p:ph type="ftr" sz="quarter" idx="11"/>
          </p:nvPr>
        </p:nvSpPr>
        <p:spPr/>
        <p:txBody>
          <a:bodyPr/>
          <a:lstStyle/>
          <a:p>
            <a:r>
              <a:rPr lang="en-GB" smtClean="0"/>
              <a:t>Kelsey, EOSC-hub Security</a:t>
            </a:r>
            <a:endParaRPr lang="en-GB"/>
          </a:p>
        </p:txBody>
      </p:sp>
      <p:sp>
        <p:nvSpPr>
          <p:cNvPr id="7" name="Slide Number Placeholder 6"/>
          <p:cNvSpPr>
            <a:spLocks noGrp="1"/>
          </p:cNvSpPr>
          <p:nvPr>
            <p:ph type="sldNum" sz="quarter" idx="12"/>
          </p:nvPr>
        </p:nvSpPr>
        <p:spPr/>
        <p:txBody>
          <a:bodyPr/>
          <a:lstStyle/>
          <a:p>
            <a:fld id="{BD1B51DC-6AB0-4ECC-A526-8831469422CC}" type="slidenum">
              <a:rPr lang="en-GB" smtClean="0"/>
              <a:t>‹#›</a:t>
            </a:fld>
            <a:endParaRPr lang="en-GB"/>
          </a:p>
        </p:txBody>
      </p:sp>
    </p:spTree>
    <p:extLst>
      <p:ext uri="{BB962C8B-B14F-4D97-AF65-F5344CB8AC3E}">
        <p14:creationId xmlns:p14="http://schemas.microsoft.com/office/powerpoint/2010/main" val="98654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26/02/2018</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Kelsey, EOSC-hub Security</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1B51DC-6AB0-4ECC-A526-8831469422CC}" type="slidenum">
              <a:rPr lang="en-GB" smtClean="0"/>
              <a:t>‹#›</a:t>
            </a:fld>
            <a:endParaRPr lang="en-GB"/>
          </a:p>
        </p:txBody>
      </p:sp>
    </p:spTree>
    <p:extLst>
      <p:ext uri="{BB962C8B-B14F-4D97-AF65-F5344CB8AC3E}">
        <p14:creationId xmlns:p14="http://schemas.microsoft.com/office/powerpoint/2010/main" val="2751754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EOSC-hub</a:t>
            </a:r>
            <a:br>
              <a:rPr lang="en-GB" dirty="0" smtClean="0"/>
            </a:br>
            <a:r>
              <a:rPr lang="en-GB" dirty="0" smtClean="0"/>
              <a:t>WP4.4 Security (ISM)</a:t>
            </a:r>
            <a:endParaRPr lang="en-GB" dirty="0"/>
          </a:p>
        </p:txBody>
      </p:sp>
      <p:sp>
        <p:nvSpPr>
          <p:cNvPr id="3" name="Subtitle 2"/>
          <p:cNvSpPr>
            <a:spLocks noGrp="1"/>
          </p:cNvSpPr>
          <p:nvPr>
            <p:ph type="subTitle" idx="1"/>
          </p:nvPr>
        </p:nvSpPr>
        <p:spPr/>
        <p:txBody>
          <a:bodyPr>
            <a:normAutofit fontScale="92500" lnSpcReduction="20000"/>
          </a:bodyPr>
          <a:lstStyle/>
          <a:p>
            <a:r>
              <a:rPr lang="en-GB" dirty="0" smtClean="0"/>
              <a:t>David Kelsey</a:t>
            </a:r>
          </a:p>
          <a:p>
            <a:r>
              <a:rPr lang="en-GB" dirty="0" smtClean="0"/>
              <a:t>STFC</a:t>
            </a:r>
          </a:p>
          <a:p>
            <a:r>
              <a:rPr lang="en-GB" dirty="0" smtClean="0"/>
              <a:t>WISE meeting</a:t>
            </a:r>
            <a:br>
              <a:rPr lang="en-GB" dirty="0" smtClean="0"/>
            </a:br>
            <a:r>
              <a:rPr lang="en-GB" dirty="0" smtClean="0"/>
              <a:t>Abingdon – 26 Feb 2018</a:t>
            </a:r>
            <a:endParaRPr lang="en-GB" dirty="0"/>
          </a:p>
        </p:txBody>
      </p:sp>
    </p:spTree>
    <p:extLst>
      <p:ext uri="{BB962C8B-B14F-4D97-AF65-F5344CB8AC3E}">
        <p14:creationId xmlns:p14="http://schemas.microsoft.com/office/powerpoint/2010/main" val="41810057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3" name="Content Placeholder 2"/>
          <p:cNvSpPr>
            <a:spLocks noGrp="1"/>
          </p:cNvSpPr>
          <p:nvPr>
            <p:ph idx="1"/>
          </p:nvPr>
        </p:nvSpPr>
        <p:spPr/>
        <p:txBody>
          <a:bodyPr>
            <a:normAutofit/>
          </a:bodyPr>
          <a:lstStyle/>
          <a:p>
            <a:r>
              <a:rPr lang="en-US" dirty="0" smtClean="0"/>
              <a:t>Security team will need to contribute to WP4 deliverables as required</a:t>
            </a:r>
          </a:p>
          <a:p>
            <a:r>
              <a:rPr lang="en-US" dirty="0" smtClean="0"/>
              <a:t>D4.1 Operational </a:t>
            </a:r>
            <a:r>
              <a:rPr lang="en-US" dirty="0"/>
              <a:t>requirements for the services in the </a:t>
            </a:r>
            <a:r>
              <a:rPr lang="en-US" dirty="0" smtClean="0"/>
              <a:t>catalogue</a:t>
            </a:r>
            <a:endParaRPr lang="en-US" dirty="0"/>
          </a:p>
          <a:p>
            <a:r>
              <a:rPr lang="en-US" dirty="0" smtClean="0"/>
              <a:t>D4.2 Operational </a:t>
            </a:r>
            <a:r>
              <a:rPr lang="en-US" dirty="0"/>
              <a:t>Infrastructure </a:t>
            </a:r>
            <a:r>
              <a:rPr lang="en-US" dirty="0" smtClean="0"/>
              <a:t>Roadmap </a:t>
            </a:r>
            <a:endParaRPr lang="en-US" dirty="0"/>
          </a:p>
          <a:p>
            <a:endParaRPr lang="en-US" dirty="0"/>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10</a:t>
            </a:fld>
            <a:endParaRPr lang="en-GB"/>
          </a:p>
        </p:txBody>
      </p:sp>
    </p:spTree>
    <p:extLst>
      <p:ext uri="{BB962C8B-B14F-4D97-AF65-F5344CB8AC3E}">
        <p14:creationId xmlns:p14="http://schemas.microsoft.com/office/powerpoint/2010/main" val="694464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T4.4 Plans</a:t>
            </a:r>
            <a:endParaRPr lang="en-GB" dirty="0"/>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11</a:t>
            </a:fld>
            <a:endParaRPr lang="en-GB"/>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8379364" cy="6184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2316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7661" y="186320"/>
            <a:ext cx="8319139" cy="6273450"/>
          </a:xfrm>
        </p:spPr>
      </p:pic>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2</a:t>
            </a:fld>
            <a:endParaRPr lang="en-GB"/>
          </a:p>
        </p:txBody>
      </p:sp>
    </p:spTree>
    <p:extLst>
      <p:ext uri="{BB962C8B-B14F-4D97-AF65-F5344CB8AC3E}">
        <p14:creationId xmlns:p14="http://schemas.microsoft.com/office/powerpoint/2010/main" val="1375918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5506" y="183284"/>
            <a:ext cx="8222796" cy="6197780"/>
          </a:xfrm>
        </p:spPr>
      </p:pic>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3</a:t>
            </a:fld>
            <a:endParaRPr lang="en-GB"/>
          </a:p>
        </p:txBody>
      </p:sp>
    </p:spTree>
    <p:extLst>
      <p:ext uri="{BB962C8B-B14F-4D97-AF65-F5344CB8AC3E}">
        <p14:creationId xmlns:p14="http://schemas.microsoft.com/office/powerpoint/2010/main" val="172980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3635" y="277628"/>
            <a:ext cx="8103165" cy="6095515"/>
          </a:xfrm>
        </p:spPr>
      </p:pic>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4</a:t>
            </a:fld>
            <a:endParaRPr lang="en-GB"/>
          </a:p>
        </p:txBody>
      </p:sp>
    </p:spTree>
    <p:extLst>
      <p:ext uri="{BB962C8B-B14F-4D97-AF65-F5344CB8AC3E}">
        <p14:creationId xmlns:p14="http://schemas.microsoft.com/office/powerpoint/2010/main" val="1738779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9066" y="274638"/>
            <a:ext cx="8007734" cy="5955081"/>
          </a:xfrm>
        </p:spPr>
      </p:pic>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5</a:t>
            </a:fld>
            <a:endParaRPr lang="en-GB"/>
          </a:p>
        </p:txBody>
      </p:sp>
    </p:spTree>
    <p:extLst>
      <p:ext uri="{BB962C8B-B14F-4D97-AF65-F5344CB8AC3E}">
        <p14:creationId xmlns:p14="http://schemas.microsoft.com/office/powerpoint/2010/main" val="715974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2309" y="121178"/>
            <a:ext cx="8301191" cy="6235172"/>
          </a:xfrm>
        </p:spPr>
      </p:pic>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6</a:t>
            </a:fld>
            <a:endParaRPr lang="en-GB"/>
          </a:p>
        </p:txBody>
      </p:sp>
    </p:spTree>
    <p:extLst>
      <p:ext uri="{BB962C8B-B14F-4D97-AF65-F5344CB8AC3E}">
        <p14:creationId xmlns:p14="http://schemas.microsoft.com/office/powerpoint/2010/main" val="1037320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Task 4.4: Information Security Management</a:t>
            </a:r>
            <a:endParaRPr lang="en-GB" sz="3200" dirty="0"/>
          </a:p>
        </p:txBody>
      </p:sp>
      <p:sp>
        <p:nvSpPr>
          <p:cNvPr id="3" name="Content Placeholder 2"/>
          <p:cNvSpPr>
            <a:spLocks noGrp="1"/>
          </p:cNvSpPr>
          <p:nvPr>
            <p:ph idx="1"/>
          </p:nvPr>
        </p:nvSpPr>
        <p:spPr/>
        <p:txBody>
          <a:bodyPr>
            <a:normAutofit fontScale="55000" lnSpcReduction="20000"/>
          </a:bodyPr>
          <a:lstStyle/>
          <a:p>
            <a:pPr marL="0" indent="0">
              <a:buNone/>
            </a:pPr>
            <a:r>
              <a:rPr lang="en-GB" sz="3500" i="1" dirty="0" smtClean="0"/>
              <a:t>Lead </a:t>
            </a:r>
            <a:r>
              <a:rPr lang="en-GB" sz="3500" i="1" dirty="0"/>
              <a:t>STFC; Participants: CSC, JUELICH, CERN, CESNET, </a:t>
            </a:r>
            <a:r>
              <a:rPr lang="en-GB" sz="3500" i="1" dirty="0" smtClean="0"/>
              <a:t>Nikhef, </a:t>
            </a:r>
            <a:r>
              <a:rPr lang="en-GB" sz="3500" i="1" dirty="0"/>
              <a:t>GRNET, </a:t>
            </a:r>
            <a:r>
              <a:rPr lang="en-GB" sz="3500" i="1" dirty="0" smtClean="0"/>
              <a:t>STFC </a:t>
            </a:r>
          </a:p>
          <a:p>
            <a:pPr lvl="1"/>
            <a:r>
              <a:rPr lang="en-GB" sz="3000" i="1" dirty="0" smtClean="0"/>
              <a:t>Total amount of effort = 113 PM</a:t>
            </a:r>
          </a:p>
          <a:p>
            <a:pPr marL="457200" lvl="1" indent="0">
              <a:buNone/>
            </a:pPr>
            <a:r>
              <a:rPr lang="en-GB" sz="3000" dirty="0"/>
              <a:t> </a:t>
            </a:r>
          </a:p>
          <a:p>
            <a:r>
              <a:rPr lang="en-GB" sz="3500" dirty="0">
                <a:solidFill>
                  <a:srgbClr val="FF0000"/>
                </a:solidFill>
              </a:rPr>
              <a:t>This task will develop and implement the policies and procedures to ensure consistent and coordinated security operations across the services provided in the </a:t>
            </a:r>
            <a:r>
              <a:rPr lang="en-GB" sz="3500" dirty="0" smtClean="0">
                <a:solidFill>
                  <a:srgbClr val="FF0000"/>
                </a:solidFill>
              </a:rPr>
              <a:t>catalogue</a:t>
            </a:r>
            <a:endParaRPr lang="en-GB" sz="3500" dirty="0">
              <a:solidFill>
                <a:srgbClr val="FF0000"/>
              </a:solidFill>
            </a:endParaRPr>
          </a:p>
          <a:p>
            <a:pPr marL="0" indent="0">
              <a:buNone/>
            </a:pPr>
            <a:endParaRPr lang="en-GB" sz="3500" dirty="0">
              <a:solidFill>
                <a:srgbClr val="FF0000"/>
              </a:solidFill>
            </a:endParaRPr>
          </a:p>
          <a:p>
            <a:r>
              <a:rPr lang="en-GB" sz="3500" dirty="0"/>
              <a:t>Security across distributed service providers will be based on an </a:t>
            </a:r>
            <a:r>
              <a:rPr lang="en-GB" sz="3500" dirty="0">
                <a:solidFill>
                  <a:srgbClr val="FF0000"/>
                </a:solidFill>
              </a:rPr>
              <a:t>up‐to‐date policy framework </a:t>
            </a:r>
            <a:r>
              <a:rPr lang="en-GB" sz="3500" dirty="0"/>
              <a:t>including operational and incident response policies, participant responsibilities, traceability, legal aspects, and the protection of personal </a:t>
            </a:r>
            <a:r>
              <a:rPr lang="en-GB" sz="3500" dirty="0" smtClean="0"/>
              <a:t>data</a:t>
            </a:r>
          </a:p>
          <a:p>
            <a:pPr lvl="1"/>
            <a:r>
              <a:rPr lang="en-GB" sz="3000" dirty="0" smtClean="0"/>
              <a:t>These </a:t>
            </a:r>
            <a:r>
              <a:rPr lang="en-GB" sz="3000" dirty="0"/>
              <a:t>policies and procedures will complement the security best practices implemented by the individual service </a:t>
            </a:r>
            <a:r>
              <a:rPr lang="en-GB" sz="3000" dirty="0" smtClean="0"/>
              <a:t>providers</a:t>
            </a:r>
            <a:endParaRPr lang="en-GB" sz="3500" dirty="0"/>
          </a:p>
          <a:p>
            <a:r>
              <a:rPr lang="en-GB" sz="3500" dirty="0"/>
              <a:t>The task will coordinate an </a:t>
            </a:r>
            <a:r>
              <a:rPr lang="en-GB" sz="3500" dirty="0">
                <a:solidFill>
                  <a:srgbClr val="FF0000"/>
                </a:solidFill>
              </a:rPr>
              <a:t>incident response task force (IRTF) </a:t>
            </a:r>
            <a:r>
              <a:rPr lang="en-GB" sz="3500" dirty="0"/>
              <a:t>to make sure that routine issues and security events are handled properly by the service providers, and to provide specialised expertise in forensics and coordination for large scale incidents that threaten multiple </a:t>
            </a:r>
            <a:r>
              <a:rPr lang="en-GB" sz="3500" dirty="0" smtClean="0"/>
              <a:t>providers</a:t>
            </a:r>
          </a:p>
          <a:p>
            <a:endParaRPr lang="en-GB" dirty="0"/>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7</a:t>
            </a:fld>
            <a:endParaRPr lang="en-GB"/>
          </a:p>
        </p:txBody>
      </p:sp>
    </p:spTree>
    <p:extLst>
      <p:ext uri="{BB962C8B-B14F-4D97-AF65-F5344CB8AC3E}">
        <p14:creationId xmlns:p14="http://schemas.microsoft.com/office/powerpoint/2010/main" val="21161847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T4.4 (2)</a:t>
            </a:r>
            <a:endParaRPr lang="en-US" dirty="0"/>
          </a:p>
        </p:txBody>
      </p:sp>
      <p:sp>
        <p:nvSpPr>
          <p:cNvPr id="3" name="Content Placeholder 2"/>
          <p:cNvSpPr>
            <a:spLocks noGrp="1"/>
          </p:cNvSpPr>
          <p:nvPr>
            <p:ph idx="1"/>
          </p:nvPr>
        </p:nvSpPr>
        <p:spPr/>
        <p:txBody>
          <a:bodyPr>
            <a:normAutofit fontScale="77500" lnSpcReduction="20000"/>
          </a:bodyPr>
          <a:lstStyle/>
          <a:p>
            <a:r>
              <a:rPr lang="en-GB" dirty="0"/>
              <a:t>The task will also </a:t>
            </a:r>
            <a:r>
              <a:rPr lang="en-GB" dirty="0">
                <a:solidFill>
                  <a:srgbClr val="FF0000"/>
                </a:solidFill>
              </a:rPr>
              <a:t>handle software vulnerabilities </a:t>
            </a:r>
            <a:r>
              <a:rPr lang="en-GB" dirty="0"/>
              <a:t>with the purpose to minimize the risk to the services and the users</a:t>
            </a:r>
          </a:p>
          <a:p>
            <a:r>
              <a:rPr lang="en-GB" dirty="0"/>
              <a:t>Another goal of the task is to </a:t>
            </a:r>
            <a:r>
              <a:rPr lang="en-GB" dirty="0">
                <a:solidFill>
                  <a:srgbClr val="FF0000"/>
                </a:solidFill>
              </a:rPr>
              <a:t>build trust and create effective interoperability with the actors outside </a:t>
            </a:r>
            <a:r>
              <a:rPr lang="en-GB" dirty="0"/>
              <a:t>of the project such as other e‐Infrastructures, with key Research Infrastructures, and – when appropriate – with dedicated security groups in Europe (TF‐CSIRT, GÉANT) and in the US</a:t>
            </a:r>
          </a:p>
          <a:p>
            <a:endParaRPr lang="en-GB" dirty="0"/>
          </a:p>
          <a:p>
            <a:endParaRPr lang="en-GB" dirty="0"/>
          </a:p>
          <a:p>
            <a:r>
              <a:rPr lang="en-GB" dirty="0"/>
              <a:t>Other “Security” related activities  (</a:t>
            </a:r>
            <a:r>
              <a:rPr lang="en-GB" dirty="0" err="1" smtClean="0"/>
              <a:t>Tools,monitoring</a:t>
            </a:r>
            <a:r>
              <a:rPr lang="en-GB" dirty="0" smtClean="0"/>
              <a:t>, </a:t>
            </a:r>
            <a:r>
              <a:rPr lang="en-GB" dirty="0"/>
              <a:t>AAI, …) housed elsewhere in EOSC-hub</a:t>
            </a:r>
          </a:p>
          <a:p>
            <a:endParaRPr lang="en-US" dirty="0"/>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8</a:t>
            </a:fld>
            <a:endParaRPr lang="en-GB"/>
          </a:p>
        </p:txBody>
      </p:sp>
    </p:spTree>
    <p:extLst>
      <p:ext uri="{BB962C8B-B14F-4D97-AF65-F5344CB8AC3E}">
        <p14:creationId xmlns:p14="http://schemas.microsoft.com/office/powerpoint/2010/main" val="578432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EGI </a:t>
            </a:r>
            <a:r>
              <a:rPr lang="en-GB" dirty="0" smtClean="0"/>
              <a:t>CSIRT/EUDAT </a:t>
            </a:r>
            <a:r>
              <a:rPr lang="en-GB" dirty="0" smtClean="0"/>
              <a:t>F2F meetings</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15-17 November 2017</a:t>
            </a:r>
          </a:p>
          <a:p>
            <a:pPr lvl="1"/>
            <a:r>
              <a:rPr lang="en-GB" dirty="0" smtClean="0"/>
              <a:t>Hosted by CSC, Helsinki</a:t>
            </a:r>
          </a:p>
          <a:p>
            <a:pPr lvl="1"/>
            <a:r>
              <a:rPr lang="en-GB" dirty="0" smtClean="0"/>
              <a:t>Urpo Kaila (EUDAT Security Officer)</a:t>
            </a:r>
          </a:p>
          <a:p>
            <a:r>
              <a:rPr lang="en-GB" dirty="0" smtClean="0"/>
              <a:t>Integration of EUDAT to CSIRT/IRTF</a:t>
            </a:r>
          </a:p>
          <a:p>
            <a:pPr lvl="1"/>
            <a:r>
              <a:rPr lang="en-GB" dirty="0" smtClean="0"/>
              <a:t>Ongoing collaboration of several years</a:t>
            </a:r>
            <a:endParaRPr lang="en-GB" dirty="0"/>
          </a:p>
          <a:p>
            <a:pPr lvl="1"/>
            <a:r>
              <a:rPr lang="en-GB" dirty="0" smtClean="0"/>
              <a:t> Spent several hours discussing plans for </a:t>
            </a:r>
            <a:r>
              <a:rPr lang="en-GB" dirty="0" smtClean="0"/>
              <a:t>EOSC</a:t>
            </a:r>
          </a:p>
          <a:p>
            <a:r>
              <a:rPr lang="en-GB" dirty="0" smtClean="0"/>
              <a:t>Then</a:t>
            </a:r>
            <a:r>
              <a:rPr lang="en-GB" dirty="0" smtClean="0"/>
              <a:t> </a:t>
            </a:r>
            <a:r>
              <a:rPr lang="en-GB" dirty="0" smtClean="0"/>
              <a:t>meeting at CERN – 29-31 Jan 2018</a:t>
            </a:r>
          </a:p>
          <a:p>
            <a:pPr lvl="1"/>
            <a:r>
              <a:rPr lang="en-GB" dirty="0" smtClean="0"/>
              <a:t>Urpo and Ralph Niederberger (FZJ) </a:t>
            </a:r>
            <a:r>
              <a:rPr lang="en-GB" dirty="0" smtClean="0"/>
              <a:t>attended</a:t>
            </a:r>
            <a:endParaRPr lang="en-GB" dirty="0"/>
          </a:p>
          <a:p>
            <a:r>
              <a:rPr lang="en-GB" dirty="0" smtClean="0"/>
              <a:t>Finalise </a:t>
            </a:r>
            <a:r>
              <a:rPr lang="en-GB" dirty="0"/>
              <a:t>year 1 plans </a:t>
            </a:r>
            <a:r>
              <a:rPr lang="mr-IN" dirty="0"/>
              <a:t>–</a:t>
            </a:r>
            <a:r>
              <a:rPr lang="en-GB" dirty="0"/>
              <a:t> especially 1</a:t>
            </a:r>
            <a:r>
              <a:rPr lang="en-GB" baseline="30000" dirty="0"/>
              <a:t>st</a:t>
            </a:r>
            <a:r>
              <a:rPr lang="en-GB" dirty="0"/>
              <a:t> 6 months</a:t>
            </a:r>
          </a:p>
          <a:p>
            <a:endParaRPr lang="en-GB" dirty="0" smtClean="0"/>
          </a:p>
        </p:txBody>
      </p:sp>
      <p:sp>
        <p:nvSpPr>
          <p:cNvPr id="4" name="Date Placeholder 3"/>
          <p:cNvSpPr>
            <a:spLocks noGrp="1"/>
          </p:cNvSpPr>
          <p:nvPr>
            <p:ph type="dt" sz="half" idx="10"/>
          </p:nvPr>
        </p:nvSpPr>
        <p:spPr/>
        <p:txBody>
          <a:bodyPr/>
          <a:lstStyle/>
          <a:p>
            <a:r>
              <a:rPr lang="en-US" smtClean="0"/>
              <a:t>26/02/2018</a:t>
            </a:r>
            <a:endParaRPr lang="en-GB"/>
          </a:p>
        </p:txBody>
      </p:sp>
      <p:sp>
        <p:nvSpPr>
          <p:cNvPr id="5" name="Footer Placeholder 4"/>
          <p:cNvSpPr>
            <a:spLocks noGrp="1"/>
          </p:cNvSpPr>
          <p:nvPr>
            <p:ph type="ftr" sz="quarter" idx="11"/>
          </p:nvPr>
        </p:nvSpPr>
        <p:spPr/>
        <p:txBody>
          <a:bodyPr/>
          <a:lstStyle/>
          <a:p>
            <a:r>
              <a:rPr lang="en-GB" smtClean="0"/>
              <a:t>Kelsey, EOSC-hub Security</a:t>
            </a:r>
            <a:endParaRPr lang="en-GB"/>
          </a:p>
        </p:txBody>
      </p:sp>
      <p:sp>
        <p:nvSpPr>
          <p:cNvPr id="6" name="Slide Number Placeholder 5"/>
          <p:cNvSpPr>
            <a:spLocks noGrp="1"/>
          </p:cNvSpPr>
          <p:nvPr>
            <p:ph type="sldNum" sz="quarter" idx="12"/>
          </p:nvPr>
        </p:nvSpPr>
        <p:spPr/>
        <p:txBody>
          <a:bodyPr/>
          <a:lstStyle/>
          <a:p>
            <a:fld id="{BD1B51DC-6AB0-4ECC-A526-8831469422CC}" type="slidenum">
              <a:rPr lang="en-GB" smtClean="0"/>
              <a:t>9</a:t>
            </a:fld>
            <a:endParaRPr lang="en-GB"/>
          </a:p>
        </p:txBody>
      </p:sp>
    </p:spTree>
    <p:extLst>
      <p:ext uri="{BB962C8B-B14F-4D97-AF65-F5344CB8AC3E}">
        <p14:creationId xmlns:p14="http://schemas.microsoft.com/office/powerpoint/2010/main" val="3722682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277</Words>
  <Application>Microsoft Office PowerPoint</Application>
  <PresentationFormat>On-screen Show (4:3)</PresentationFormat>
  <Paragraphs>65</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EOSC-hub WP4.4 Security (ISM)</vt:lpstr>
      <vt:lpstr>PowerPoint Presentation</vt:lpstr>
      <vt:lpstr>PowerPoint Presentation</vt:lpstr>
      <vt:lpstr>PowerPoint Presentation</vt:lpstr>
      <vt:lpstr>PowerPoint Presentation</vt:lpstr>
      <vt:lpstr>PowerPoint Presentation</vt:lpstr>
      <vt:lpstr>Task 4.4: Information Security Management</vt:lpstr>
      <vt:lpstr>T4.4 (2)</vt:lpstr>
      <vt:lpstr>EGI CSIRT/EUDAT F2F meetings</vt:lpstr>
      <vt:lpstr>Deliverables</vt:lpstr>
      <vt:lpstr>T4.4 Plans</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EOSC-hub WP4.4 Security</dc:title>
  <dc:creator>David Kelsey</dc:creator>
  <cp:lastModifiedBy>David Kelsey</cp:lastModifiedBy>
  <cp:revision>30</cp:revision>
  <dcterms:created xsi:type="dcterms:W3CDTF">2017-12-13T11:26:58Z</dcterms:created>
  <dcterms:modified xsi:type="dcterms:W3CDTF">2018-02-25T16:28:29Z</dcterms:modified>
</cp:coreProperties>
</file>