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7" r:id="rId4"/>
    <p:sldId id="259" r:id="rId5"/>
    <p:sldId id="270" r:id="rId6"/>
    <p:sldId id="260" r:id="rId7"/>
    <p:sldId id="261" r:id="rId8"/>
    <p:sldId id="272" r:id="rId9"/>
    <p:sldId id="275" r:id="rId10"/>
    <p:sldId id="264" r:id="rId11"/>
    <p:sldId id="271" r:id="rId12"/>
    <p:sldId id="273" r:id="rId13"/>
    <p:sldId id="276" r:id="rId14"/>
    <p:sldId id="277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630"/>
  </p:normalViewPr>
  <p:slideViewPr>
    <p:cSldViewPr snapToGrid="0" snapToObjects="1">
      <p:cViewPr>
        <p:scale>
          <a:sx n="86" d="100"/>
          <a:sy n="86" d="100"/>
        </p:scale>
        <p:origin x="-1544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4C801-4822-264C-B01B-D673D6ED463C}" type="datetimeFigureOut">
              <a:rPr lang="en-US" smtClean="0"/>
              <a:pPr/>
              <a:t>26.02.18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2F703-0AA1-9645-BCC6-692BA59A9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2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0DEF6-81BB-914E-A240-D0E89BF5010D}" type="datetimeFigureOut">
              <a:rPr lang="en-US" smtClean="0"/>
              <a:pPr/>
              <a:t>26.02.18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212CF-423D-A54E-AEDB-9E86FE0561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00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6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9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56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1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1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6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1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4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6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8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D3997-84D0-C646-B14C-EA74CB535D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0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fIPEBM8GZeI" TargetMode="External"/><Relationship Id="rId4" Type="http://schemas.openxmlformats.org/officeDocument/2006/relationships/hyperlink" Target="https://youtu.be/xJlvHZQAks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arwellcampus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metoffice.gov.uk/public/weather/warning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Abingdon-on-Thame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WISE meeting</a:t>
            </a:r>
            <a:br>
              <a:rPr lang="en-US" dirty="0" smtClean="0"/>
            </a:br>
            <a:r>
              <a:rPr lang="en-US" dirty="0" smtClean="0"/>
              <a:t>Abingdon, UK</a:t>
            </a:r>
            <a:br>
              <a:rPr lang="en-US" dirty="0" smtClean="0"/>
            </a:br>
            <a:r>
              <a:rPr lang="en-US" dirty="0" smtClean="0"/>
              <a:t>26-28 February 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Kelsey</a:t>
            </a:r>
          </a:p>
          <a:p>
            <a:r>
              <a:rPr lang="en-US" dirty="0" smtClean="0"/>
              <a:t>STFC-RAL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WISE @ STFC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12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Just before the Jan 2014 meeting</a:t>
            </a:r>
            <a:endParaRPr lang="en-GB" dirty="0"/>
          </a:p>
        </p:txBody>
      </p:sp>
      <p:pic>
        <p:nvPicPr>
          <p:cNvPr id="7" name="Content Placeholder 6" descr="Abingdon-8Jan2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4525" y="1417638"/>
            <a:ext cx="6364358" cy="477326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Harwell Campus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http://harwellcampus.com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Video intros</a:t>
            </a:r>
          </a:p>
          <a:p>
            <a:pPr lvl="1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youtu.be/fIPEBM8GZeI</a:t>
            </a:r>
            <a:r>
              <a:rPr lang="en-US" dirty="0" smtClean="0"/>
              <a:t>   (Harwell)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youtu.be/xJlvHZQAksE</a:t>
            </a:r>
            <a:r>
              <a:rPr lang="en-US" dirty="0" smtClean="0"/>
              <a:t>    (STFC)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38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week’s weather?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i="1" dirty="0">
                <a:hlinkClick r:id="rId2"/>
              </a:rPr>
              <a:t>https://</a:t>
            </a:r>
            <a:r>
              <a:rPr lang="en-GB" sz="2000" i="1" dirty="0" smtClean="0">
                <a:hlinkClick r:id="rId2"/>
              </a:rPr>
              <a:t>www.metoffice.gov.uk/public/weather/warnings</a:t>
            </a:r>
            <a:endParaRPr lang="en-GB" sz="2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70" y="2203373"/>
            <a:ext cx="2346593" cy="386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481" y="2208448"/>
            <a:ext cx="2314653" cy="380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072" y="2208449"/>
            <a:ext cx="2343509" cy="385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256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Publishing “risk” to the public?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587" y="1600200"/>
            <a:ext cx="46288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04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risks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587" y="1600200"/>
            <a:ext cx="46288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183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Meals, refreshments etc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Breakfasts – in the main dining room</a:t>
            </a:r>
          </a:p>
          <a:p>
            <a:pPr lvl="1"/>
            <a:r>
              <a:rPr lang="en-GB" dirty="0" smtClean="0"/>
              <a:t>I assume you found it this morning!</a:t>
            </a:r>
          </a:p>
          <a:p>
            <a:r>
              <a:rPr lang="en-GB" dirty="0" smtClean="0"/>
              <a:t>Coffee/tea breaks</a:t>
            </a:r>
          </a:p>
          <a:p>
            <a:r>
              <a:rPr lang="en-GB" dirty="0" smtClean="0"/>
              <a:t>Lunches – in the main dining room</a:t>
            </a:r>
          </a:p>
          <a:p>
            <a:r>
              <a:rPr lang="en-GB" dirty="0" smtClean="0"/>
              <a:t>Dinners – we are eating out</a:t>
            </a:r>
          </a:p>
          <a:p>
            <a:pPr lvl="1"/>
            <a:r>
              <a:rPr lang="en-GB" dirty="0" smtClean="0"/>
              <a:t>Monday night – </a:t>
            </a:r>
            <a:r>
              <a:rPr lang="en-GB" dirty="0" err="1" smtClean="0"/>
              <a:t>Dil</a:t>
            </a:r>
            <a:r>
              <a:rPr lang="en-GB" dirty="0" smtClean="0"/>
              <a:t> Raj (Indian)</a:t>
            </a:r>
          </a:p>
          <a:p>
            <a:pPr lvl="1"/>
            <a:r>
              <a:rPr lang="en-GB" dirty="0" smtClean="0"/>
              <a:t>Tuesday night – Bella Napoli (Italian)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logistics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Fire alarms and evacuation</a:t>
            </a:r>
          </a:p>
          <a:p>
            <a:r>
              <a:rPr lang="en-GB" dirty="0" smtClean="0"/>
              <a:t>Wireless networking</a:t>
            </a:r>
          </a:p>
          <a:p>
            <a:pPr lvl="1"/>
            <a:r>
              <a:rPr lang="en-GB" dirty="0" err="1" smtClean="0"/>
              <a:t>eduROAM</a:t>
            </a:r>
            <a:endParaRPr lang="en-GB" dirty="0" smtClean="0"/>
          </a:p>
          <a:p>
            <a:pPr lvl="1"/>
            <a:r>
              <a:rPr lang="en-GB" dirty="0" smtClean="0"/>
              <a:t>Or I can obtain access tokens</a:t>
            </a:r>
          </a:p>
          <a:p>
            <a:pPr lvl="2"/>
            <a:r>
              <a:rPr lang="en-GB" dirty="0" smtClean="0"/>
              <a:t>For STFC-Guest network</a:t>
            </a:r>
          </a:p>
          <a:p>
            <a:endParaRPr lang="en-GB" dirty="0" smtClean="0"/>
          </a:p>
          <a:p>
            <a:r>
              <a:rPr lang="en-GB" dirty="0" smtClean="0"/>
              <a:t>Any 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WISE Community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WELCOME to all</a:t>
            </a:r>
          </a:p>
          <a:p>
            <a:r>
              <a:rPr lang="en-US" dirty="0" smtClean="0"/>
              <a:t>Thanks to our sponsors</a:t>
            </a:r>
          </a:p>
          <a:p>
            <a:pPr lvl="1"/>
            <a:r>
              <a:rPr lang="en-US" dirty="0" smtClean="0"/>
              <a:t>GridPP &amp; STFC Particle Physics Department</a:t>
            </a:r>
          </a:p>
          <a:p>
            <a:r>
              <a:rPr lang="en-US" dirty="0" smtClean="0"/>
              <a:t>And thank you for paying a registration fee :=(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9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Science and Technology Facilities Council (STFC) and Rutherford Appleton Laboratory (RAL)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Harwell Campus (200 organisations, 5000 staff)</a:t>
            </a:r>
          </a:p>
          <a:p>
            <a:r>
              <a:rPr lang="en-GB" dirty="0" smtClean="0"/>
              <a:t>STFC as one of Europe's largest multidisciplinary research organisations</a:t>
            </a:r>
          </a:p>
          <a:p>
            <a:pPr lvl="1"/>
            <a:r>
              <a:rPr lang="en-GB" dirty="0" smtClean="0"/>
              <a:t>supports scientists and engineers world-wide</a:t>
            </a:r>
          </a:p>
          <a:p>
            <a:pPr lvl="1"/>
            <a:r>
              <a:rPr lang="en-GB" dirty="0" smtClean="0"/>
              <a:t>operates world-class large-scale research facilities</a:t>
            </a:r>
          </a:p>
          <a:p>
            <a:pPr lvl="1"/>
            <a:r>
              <a:rPr lang="en-GB" dirty="0" smtClean="0"/>
              <a:t>manages the UK access to large-scale facilities in other countries</a:t>
            </a:r>
          </a:p>
          <a:p>
            <a:pPr lvl="1"/>
            <a:r>
              <a:rPr lang="en-GB" dirty="0" smtClean="0"/>
              <a:t>provides strategic advice to the government on development of large-scale science facilities</a:t>
            </a:r>
          </a:p>
          <a:p>
            <a:pPr lvl="1"/>
            <a:r>
              <a:rPr lang="en-GB" dirty="0" smtClean="0"/>
              <a:t>manages international research projects in support of a broad cross-section of the UK research community.</a:t>
            </a:r>
          </a:p>
          <a:p>
            <a:r>
              <a:rPr lang="en-GB" dirty="0" smtClean="0"/>
              <a:t>We provide science facilities on behalf of the whole UK research community, including (many at RAL):</a:t>
            </a:r>
          </a:p>
          <a:p>
            <a:pPr lvl="1"/>
            <a:r>
              <a:rPr lang="en-GB" sz="2400" dirty="0" smtClean="0"/>
              <a:t>Lasers , Accelerators , Neutron and </a:t>
            </a:r>
            <a:r>
              <a:rPr lang="en-GB" sz="2400" dirty="0" err="1" smtClean="0"/>
              <a:t>Muon</a:t>
            </a:r>
            <a:r>
              <a:rPr lang="en-GB" sz="2400" dirty="0" smtClean="0"/>
              <a:t> Sources , Synchrotron light sources &amp; Free Electron Lasers, Atmospheric and Space Science, Scientific Computing </a:t>
            </a:r>
          </a:p>
          <a:p>
            <a:r>
              <a:rPr lang="en-GB" dirty="0" smtClean="0"/>
              <a:t>We also manage the UK membership of science facilities essential to particle physics, astronomy and nuclear physics, such as CERN</a:t>
            </a:r>
          </a:p>
          <a:p>
            <a:pPr lvl="1"/>
            <a:r>
              <a:rPr lang="en-GB" dirty="0" smtClean="0"/>
              <a:t>Particle physics, Astronomy, Nuclear physics, Particle Astrophysics, Computing </a:t>
            </a:r>
          </a:p>
          <a:p>
            <a:r>
              <a:rPr lang="en-GB" dirty="0" smtClean="0"/>
              <a:t>Other science facilities include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Boulby</a:t>
            </a:r>
            <a:r>
              <a:rPr lang="en-GB" dirty="0" smtClean="0"/>
              <a:t> Underground Laboratory in the north of England</a:t>
            </a:r>
          </a:p>
          <a:p>
            <a:pPr lvl="2"/>
            <a:r>
              <a:rPr lang="en-GB" dirty="0" smtClean="0"/>
              <a:t>able to host low-background and deep underground science experiments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Rutherford Appleton Laboratory</a:t>
            </a:r>
            <a:br>
              <a:rPr lang="en-US" dirty="0" smtClean="0"/>
            </a:br>
            <a:r>
              <a:rPr lang="en-US" sz="3600" dirty="0" smtClean="0"/>
              <a:t>(Harwell Campus - 10 miles from Abingdon)</a:t>
            </a:r>
            <a:endParaRPr lang="en-US" sz="3600" dirty="0"/>
          </a:p>
        </p:txBody>
      </p:sp>
      <p:pic>
        <p:nvPicPr>
          <p:cNvPr id="4" name="Content Placeholder 3" descr="76_web_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3" b="13723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3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Abingdon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i="1" dirty="0">
                <a:hlinkClick r:id="rId2"/>
              </a:rPr>
              <a:t>https://</a:t>
            </a:r>
            <a:r>
              <a:rPr lang="en-US" sz="2800" i="1" dirty="0" smtClean="0">
                <a:hlinkClick r:id="rId2"/>
              </a:rPr>
              <a:t>en.wikipedia.org/wiki/Abingdon-on-Thames</a:t>
            </a:r>
            <a:endParaRPr lang="en-US" sz="2800" i="1" dirty="0" smtClean="0"/>
          </a:p>
          <a:p>
            <a:r>
              <a:rPr lang="en-US" sz="2800" dirty="0" smtClean="0"/>
              <a:t>Occupied since early to middle Iron Age (600-100 BC)</a:t>
            </a:r>
          </a:p>
          <a:p>
            <a:r>
              <a:rPr lang="en-US" sz="2800" dirty="0" smtClean="0"/>
              <a:t>Abingdon Abbey founded in ~AD 676</a:t>
            </a:r>
          </a:p>
          <a:p>
            <a:pPr lvl="1"/>
            <a:r>
              <a:rPr lang="en-US" sz="2400" dirty="0" smtClean="0"/>
              <a:t>In 1084, William the Conqueror celebrated Easter here</a:t>
            </a:r>
          </a:p>
          <a:p>
            <a:pPr lvl="1"/>
            <a:r>
              <a:rPr lang="en-US" sz="2400" dirty="0" smtClean="0"/>
              <a:t>Left his son (Henry I) to be educated here</a:t>
            </a:r>
          </a:p>
          <a:p>
            <a:pPr lvl="1"/>
            <a:r>
              <a:rPr lang="en-US" sz="2400" dirty="0" smtClean="0"/>
              <a:t>Abbey dissolved in 1538 (Henry VIII)</a:t>
            </a:r>
          </a:p>
          <a:p>
            <a:r>
              <a:rPr lang="en-US" sz="2800" dirty="0" smtClean="0"/>
              <a:t>Once the county town of Berkshire</a:t>
            </a:r>
          </a:p>
          <a:p>
            <a:pPr lvl="1"/>
            <a:r>
              <a:rPr lang="en-US" sz="2400" dirty="0" smtClean="0"/>
              <a:t>But not on the main railway line</a:t>
            </a:r>
          </a:p>
          <a:p>
            <a:pPr lvl="1"/>
            <a:r>
              <a:rPr lang="en-US" sz="2400" dirty="0" smtClean="0"/>
              <a:t>Moved to </a:t>
            </a:r>
            <a:r>
              <a:rPr lang="en-US" sz="2400" dirty="0" err="1" smtClean="0"/>
              <a:t>Oxfordshire</a:t>
            </a:r>
            <a:r>
              <a:rPr lang="en-US" sz="2400" dirty="0" smtClean="0"/>
              <a:t> in 1974</a:t>
            </a:r>
          </a:p>
          <a:p>
            <a:r>
              <a:rPr lang="en-US" sz="2600" i="1" dirty="0"/>
              <a:t>Abingdon's proximity to academic and scientific institutions in Oxford, the town has seen an influx of young professionals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5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Cosener’s House – owned by STFC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</a:t>
            </a:r>
            <a:r>
              <a:rPr lang="en-US" dirty="0"/>
              <a:t>takes its name from the </a:t>
            </a:r>
            <a:r>
              <a:rPr lang="en-US" dirty="0" err="1"/>
              <a:t>Cuisinier</a:t>
            </a:r>
            <a:r>
              <a:rPr lang="en-US" dirty="0"/>
              <a:t> or Kitchener (the official responsible for providing food for the Abbey). The older part of the present building is the central portion which dates from the mid-eighteenth </a:t>
            </a:r>
            <a:r>
              <a:rPr lang="en-US" dirty="0" smtClean="0"/>
              <a:t>century</a:t>
            </a:r>
          </a:p>
          <a:p>
            <a:r>
              <a:rPr lang="en-US" dirty="0"/>
              <a:t>The Abbey church was located across the road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10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Abingdon – The River Thames</a:t>
            </a:r>
            <a:endParaRPr lang="en-US" dirty="0"/>
          </a:p>
        </p:txBody>
      </p:sp>
      <p:pic>
        <p:nvPicPr>
          <p:cNvPr id="5" name="Content Placeholder 4" descr="abingdonchrurc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6" b="10926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80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night – from the bridge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Feb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WISE @ STFC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470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 it floods!</a:t>
            </a:r>
            <a:endParaRPr lang="en-US" dirty="0"/>
          </a:p>
        </p:txBody>
      </p:sp>
      <p:pic>
        <p:nvPicPr>
          <p:cNvPr id="4" name="Content Placeholder 3" descr="_64370202_abingd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" b="1115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13/01/2014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621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650</Words>
  <Application>Microsoft Macintosh PowerPoint</Application>
  <PresentationFormat>On-screen Show (4:3)</PresentationFormat>
  <Paragraphs>115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WISE meeting Abingdon, UK 26-28 February 2018</vt:lpstr>
      <vt:lpstr>6th WISE Community meeting</vt:lpstr>
      <vt:lpstr>Science and Technology Facilities Council (STFC) and Rutherford Appleton Laboratory (RAL)</vt:lpstr>
      <vt:lpstr>Rutherford Appleton Laboratory (Harwell Campus - 10 miles from Abingdon)</vt:lpstr>
      <vt:lpstr>Abingdon history</vt:lpstr>
      <vt:lpstr>Cosener’s House – owned by STFC</vt:lpstr>
      <vt:lpstr>Abingdon – The River Thames</vt:lpstr>
      <vt:lpstr>Last night – from the bridge</vt:lpstr>
      <vt:lpstr>Sometimes it floods!</vt:lpstr>
      <vt:lpstr>Just before the Jan 2014 meeting</vt:lpstr>
      <vt:lpstr>Harwell Campus</vt:lpstr>
      <vt:lpstr>This week’s weather?</vt:lpstr>
      <vt:lpstr>Publishing “risk” to the public?</vt:lpstr>
      <vt:lpstr>More risks</vt:lpstr>
      <vt:lpstr>Meals, refreshments etc</vt:lpstr>
      <vt:lpstr>Other logistics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EUGridPMA Abingdon, UK</dc:title>
  <dc:creator>David Kelsey</dc:creator>
  <cp:lastModifiedBy>Hannah Short</cp:lastModifiedBy>
  <cp:revision>35</cp:revision>
  <dcterms:created xsi:type="dcterms:W3CDTF">2013-09-09T15:37:57Z</dcterms:created>
  <dcterms:modified xsi:type="dcterms:W3CDTF">2018-02-26T09:56:31Z</dcterms:modified>
</cp:coreProperties>
</file>